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6"/>
  </p:notesMasterIdLst>
  <p:sldIdLst>
    <p:sldId id="257" r:id="rId2"/>
    <p:sldId id="282" r:id="rId3"/>
    <p:sldId id="258" r:id="rId4"/>
    <p:sldId id="268" r:id="rId5"/>
    <p:sldId id="259" r:id="rId6"/>
    <p:sldId id="266" r:id="rId7"/>
    <p:sldId id="269" r:id="rId8"/>
    <p:sldId id="270" r:id="rId9"/>
    <p:sldId id="272" r:id="rId10"/>
    <p:sldId id="276" r:id="rId11"/>
    <p:sldId id="279" r:id="rId12"/>
    <p:sldId id="280" r:id="rId13"/>
    <p:sldId id="281" r:id="rId14"/>
    <p:sldId id="260" r:id="rId15"/>
    <p:sldId id="283" r:id="rId16"/>
    <p:sldId id="284" r:id="rId17"/>
    <p:sldId id="285" r:id="rId18"/>
    <p:sldId id="286" r:id="rId19"/>
    <p:sldId id="290" r:id="rId20"/>
    <p:sldId id="287" r:id="rId21"/>
    <p:sldId id="288" r:id="rId22"/>
    <p:sldId id="289" r:id="rId23"/>
    <p:sldId id="261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we van Heesch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62D3C-6197-494A-AAA7-870718E278E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18B498-9E5E-1647-B2C9-3FD79B3C3889}">
      <dgm:prSet phldrT="[Text]" custT="1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dirty="0" smtClean="0"/>
            <a:t>Presentation</a:t>
          </a:r>
          <a:endParaRPr lang="en-US" sz="2000" dirty="0"/>
        </a:p>
      </dgm:t>
    </dgm:pt>
    <dgm:pt modelId="{28CBB2B4-601C-6D43-AD7F-67D3AB4DA43D}" type="parTrans" cxnId="{8DDFBA87-880E-2F4B-8A0A-6D8D58BC69BA}">
      <dgm:prSet/>
      <dgm:spPr/>
      <dgm:t>
        <a:bodyPr/>
        <a:lstStyle/>
        <a:p>
          <a:endParaRPr lang="en-US" sz="600"/>
        </a:p>
      </dgm:t>
    </dgm:pt>
    <dgm:pt modelId="{FBF49FD9-154D-F048-B5D5-24350878430D}" type="sibTrans" cxnId="{8DDFBA87-880E-2F4B-8A0A-6D8D58BC69BA}">
      <dgm:prSet/>
      <dgm:spPr/>
      <dgm:t>
        <a:bodyPr/>
        <a:lstStyle/>
        <a:p>
          <a:endParaRPr lang="en-US" sz="600"/>
        </a:p>
      </dgm:t>
    </dgm:pt>
    <dgm:pt modelId="{A4897408-C8F5-834C-9F21-AE49B67EC232}">
      <dgm:prSet phldrT="[Text]" custT="1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dirty="0" smtClean="0"/>
            <a:t>Domain</a:t>
          </a:r>
          <a:endParaRPr lang="en-US" sz="2000" dirty="0"/>
        </a:p>
      </dgm:t>
    </dgm:pt>
    <dgm:pt modelId="{F31C5A85-B787-5943-9BC8-70C85558B041}" type="parTrans" cxnId="{62EFFAB9-7230-6140-9884-46A48D411AB4}">
      <dgm:prSet/>
      <dgm:spPr/>
      <dgm:t>
        <a:bodyPr/>
        <a:lstStyle/>
        <a:p>
          <a:endParaRPr lang="en-US" sz="600"/>
        </a:p>
      </dgm:t>
    </dgm:pt>
    <dgm:pt modelId="{742888BD-B1FC-434A-AFA5-B677CF39FFD7}" type="sibTrans" cxnId="{62EFFAB9-7230-6140-9884-46A48D411AB4}">
      <dgm:prSet/>
      <dgm:spPr/>
      <dgm:t>
        <a:bodyPr/>
        <a:lstStyle/>
        <a:p>
          <a:endParaRPr lang="en-US" sz="600"/>
        </a:p>
      </dgm:t>
    </dgm:pt>
    <dgm:pt modelId="{DF4A7E2A-C7BC-C849-8453-22C2DA9B6FCF}">
      <dgm:prSet phldrT="[Text]" custT="1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dirty="0" smtClean="0"/>
            <a:t>Data Source</a:t>
          </a:r>
          <a:endParaRPr lang="en-US" sz="2000" dirty="0"/>
        </a:p>
      </dgm:t>
    </dgm:pt>
    <dgm:pt modelId="{96C8D90A-0FB6-684E-BD87-28DFDED9970A}" type="parTrans" cxnId="{DF85D376-5807-6444-A85C-F97DF49BED6D}">
      <dgm:prSet/>
      <dgm:spPr/>
      <dgm:t>
        <a:bodyPr/>
        <a:lstStyle/>
        <a:p>
          <a:endParaRPr lang="en-US" sz="600"/>
        </a:p>
      </dgm:t>
    </dgm:pt>
    <dgm:pt modelId="{E5654C34-E574-BC44-A6B6-848C64B86E5F}" type="sibTrans" cxnId="{DF85D376-5807-6444-A85C-F97DF49BED6D}">
      <dgm:prSet/>
      <dgm:spPr/>
      <dgm:t>
        <a:bodyPr/>
        <a:lstStyle/>
        <a:p>
          <a:endParaRPr lang="en-US" sz="600"/>
        </a:p>
      </dgm:t>
    </dgm:pt>
    <dgm:pt modelId="{2B8772E1-26E9-2F40-846C-AE91F75D971A}" type="pres">
      <dgm:prSet presAssocID="{9F862D3C-6197-494A-AAA7-870718E278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2625B-5D9D-7D46-8605-AF05C5C6438A}" type="pres">
      <dgm:prSet presAssocID="{5D18B498-9E5E-1647-B2C9-3FD79B3C38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5144D-0807-E242-B535-8CC89202A855}" type="pres">
      <dgm:prSet presAssocID="{FBF49FD9-154D-F048-B5D5-24350878430D}" presName="spacer" presStyleCnt="0"/>
      <dgm:spPr/>
    </dgm:pt>
    <dgm:pt modelId="{C09FE585-0373-CF4C-A5BC-8396437B86F8}" type="pres">
      <dgm:prSet presAssocID="{A4897408-C8F5-834C-9F21-AE49B67EC23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421F6-E410-5A4C-A524-E0B8966E41D7}" type="pres">
      <dgm:prSet presAssocID="{742888BD-B1FC-434A-AFA5-B677CF39FFD7}" presName="spacer" presStyleCnt="0"/>
      <dgm:spPr/>
    </dgm:pt>
    <dgm:pt modelId="{ECFB7C91-96CF-894F-9924-69F9FD609F72}" type="pres">
      <dgm:prSet presAssocID="{DF4A7E2A-C7BC-C849-8453-22C2DA9B6FCF}" presName="parentText" presStyleLbl="node1" presStyleIdx="2" presStyleCnt="3" custLinFactNeighborX="5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67260-BCC2-CC45-BC97-01C883F5EC2C}" type="presOf" srcId="{9F862D3C-6197-494A-AAA7-870718E278EB}" destId="{2B8772E1-26E9-2F40-846C-AE91F75D971A}" srcOrd="0" destOrd="0" presId="urn:microsoft.com/office/officeart/2005/8/layout/vList2"/>
    <dgm:cxn modelId="{8DDFBA87-880E-2F4B-8A0A-6D8D58BC69BA}" srcId="{9F862D3C-6197-494A-AAA7-870718E278EB}" destId="{5D18B498-9E5E-1647-B2C9-3FD79B3C3889}" srcOrd="0" destOrd="0" parTransId="{28CBB2B4-601C-6D43-AD7F-67D3AB4DA43D}" sibTransId="{FBF49FD9-154D-F048-B5D5-24350878430D}"/>
    <dgm:cxn modelId="{DF85D376-5807-6444-A85C-F97DF49BED6D}" srcId="{9F862D3C-6197-494A-AAA7-870718E278EB}" destId="{DF4A7E2A-C7BC-C849-8453-22C2DA9B6FCF}" srcOrd="2" destOrd="0" parTransId="{96C8D90A-0FB6-684E-BD87-28DFDED9970A}" sibTransId="{E5654C34-E574-BC44-A6B6-848C64B86E5F}"/>
    <dgm:cxn modelId="{74BE8AD0-49B2-5345-936E-02F417504199}" type="presOf" srcId="{5D18B498-9E5E-1647-B2C9-3FD79B3C3889}" destId="{B212625B-5D9D-7D46-8605-AF05C5C6438A}" srcOrd="0" destOrd="0" presId="urn:microsoft.com/office/officeart/2005/8/layout/vList2"/>
    <dgm:cxn modelId="{5B21D606-CBF7-7645-9570-980F60EE1DF7}" type="presOf" srcId="{DF4A7E2A-C7BC-C849-8453-22C2DA9B6FCF}" destId="{ECFB7C91-96CF-894F-9924-69F9FD609F72}" srcOrd="0" destOrd="0" presId="urn:microsoft.com/office/officeart/2005/8/layout/vList2"/>
    <dgm:cxn modelId="{8B4B9D9B-243B-9244-A0E4-C7842694A199}" type="presOf" srcId="{A4897408-C8F5-834C-9F21-AE49B67EC232}" destId="{C09FE585-0373-CF4C-A5BC-8396437B86F8}" srcOrd="0" destOrd="0" presId="urn:microsoft.com/office/officeart/2005/8/layout/vList2"/>
    <dgm:cxn modelId="{62EFFAB9-7230-6140-9884-46A48D411AB4}" srcId="{9F862D3C-6197-494A-AAA7-870718E278EB}" destId="{A4897408-C8F5-834C-9F21-AE49B67EC232}" srcOrd="1" destOrd="0" parTransId="{F31C5A85-B787-5943-9BC8-70C85558B041}" sibTransId="{742888BD-B1FC-434A-AFA5-B677CF39FFD7}"/>
    <dgm:cxn modelId="{FCAC6901-6444-AA4B-814A-23F1C803AFB3}" type="presParOf" srcId="{2B8772E1-26E9-2F40-846C-AE91F75D971A}" destId="{B212625B-5D9D-7D46-8605-AF05C5C6438A}" srcOrd="0" destOrd="0" presId="urn:microsoft.com/office/officeart/2005/8/layout/vList2"/>
    <dgm:cxn modelId="{BB0CD0EC-2A59-154E-9C44-60899B481BAB}" type="presParOf" srcId="{2B8772E1-26E9-2F40-846C-AE91F75D971A}" destId="{05D5144D-0807-E242-B535-8CC89202A855}" srcOrd="1" destOrd="0" presId="urn:microsoft.com/office/officeart/2005/8/layout/vList2"/>
    <dgm:cxn modelId="{A0BEB21B-9DA8-4A4B-A2EA-EF48E5B433B3}" type="presParOf" srcId="{2B8772E1-26E9-2F40-846C-AE91F75D971A}" destId="{C09FE585-0373-CF4C-A5BC-8396437B86F8}" srcOrd="2" destOrd="0" presId="urn:microsoft.com/office/officeart/2005/8/layout/vList2"/>
    <dgm:cxn modelId="{056FE9CE-B2BA-B047-9B00-D3FC72F52EAF}" type="presParOf" srcId="{2B8772E1-26E9-2F40-846C-AE91F75D971A}" destId="{81D421F6-E410-5A4C-A524-E0B8966E41D7}" srcOrd="3" destOrd="0" presId="urn:microsoft.com/office/officeart/2005/8/layout/vList2"/>
    <dgm:cxn modelId="{3749AC03-E805-1C4C-8683-7697DA507594}" type="presParOf" srcId="{2B8772E1-26E9-2F40-846C-AE91F75D971A}" destId="{ECFB7C91-96CF-894F-9924-69F9FD609F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2625B-5D9D-7D46-8605-AF05C5C6438A}">
      <dsp:nvSpPr>
        <dsp:cNvPr id="0" name=""/>
        <dsp:cNvSpPr/>
      </dsp:nvSpPr>
      <dsp:spPr>
        <a:xfrm>
          <a:off x="0" y="25957"/>
          <a:ext cx="6102350" cy="1179360"/>
        </a:xfrm>
        <a:prstGeom prst="roundRect">
          <a:avLst/>
        </a:prstGeom>
        <a:solidFill>
          <a:schemeClr val="bg2">
            <a:lumMod val="75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Presentation</a:t>
          </a:r>
          <a:endParaRPr lang="en-US" sz="2000" kern="1200" dirty="0"/>
        </a:p>
      </dsp:txBody>
      <dsp:txXfrm>
        <a:off x="57572" y="83529"/>
        <a:ext cx="5987206" cy="1064216"/>
      </dsp:txXfrm>
    </dsp:sp>
    <dsp:sp modelId="{C09FE585-0373-CF4C-A5BC-8396437B86F8}">
      <dsp:nvSpPr>
        <dsp:cNvPr id="0" name=""/>
        <dsp:cNvSpPr/>
      </dsp:nvSpPr>
      <dsp:spPr>
        <a:xfrm>
          <a:off x="0" y="1386757"/>
          <a:ext cx="6102350" cy="1179360"/>
        </a:xfrm>
        <a:prstGeom prst="roundRect">
          <a:avLst/>
        </a:prstGeom>
        <a:solidFill>
          <a:schemeClr val="bg2">
            <a:lumMod val="75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Domain</a:t>
          </a:r>
          <a:endParaRPr lang="en-US" sz="2000" kern="1200" dirty="0"/>
        </a:p>
      </dsp:txBody>
      <dsp:txXfrm>
        <a:off x="57572" y="1444329"/>
        <a:ext cx="5987206" cy="1064216"/>
      </dsp:txXfrm>
    </dsp:sp>
    <dsp:sp modelId="{ECFB7C91-96CF-894F-9924-69F9FD609F72}">
      <dsp:nvSpPr>
        <dsp:cNvPr id="0" name=""/>
        <dsp:cNvSpPr/>
      </dsp:nvSpPr>
      <dsp:spPr>
        <a:xfrm>
          <a:off x="0" y="2747557"/>
          <a:ext cx="6102350" cy="1179360"/>
        </a:xfrm>
        <a:prstGeom prst="roundRect">
          <a:avLst/>
        </a:prstGeom>
        <a:solidFill>
          <a:schemeClr val="bg2">
            <a:lumMod val="75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Source</a:t>
          </a:r>
          <a:endParaRPr lang="en-US" sz="2000" kern="1200" dirty="0"/>
        </a:p>
      </dsp:txBody>
      <dsp:txXfrm>
        <a:off x="57572" y="2805129"/>
        <a:ext cx="5987206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019C-BBA7-9845-B652-D697C0BB9494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4A923-179F-F140-BD47-0086FF5B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42357E0-C7AC-E946-9F5A-1720ECD9873A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4136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baseline="0" dirty="0" smtClean="0"/>
              <a:t>patterns in de </a:t>
            </a:r>
            <a:r>
              <a:rPr lang="en-US" baseline="0" dirty="0" err="1" smtClean="0"/>
              <a:t>gele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blokjes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smtClean="0"/>
              <a:t> we </a:t>
            </a:r>
            <a:r>
              <a:rPr lang="en-US" baseline="0" dirty="0" err="1" smtClean="0"/>
              <a:t>actief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opsommen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globale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indruk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studenten</a:t>
            </a:r>
            <a:r>
              <a:rPr lang="en-US" baseline="0" dirty="0" smtClean="0"/>
              <a:t>, later in detail </a:t>
            </a:r>
            <a:r>
              <a:rPr lang="en-US" baseline="0" dirty="0" err="1" smtClean="0"/>
              <a:t>bespreken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per </a:t>
            </a:r>
            <a:r>
              <a:rPr lang="en-US" baseline="0" dirty="0" err="1" smtClean="0"/>
              <a:t>laag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realiseren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A923-179F-F140-BD47-0086FF5B97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96498CB-253F-2946-8C95-DE8C814F6FA1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650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07593C8-ED5F-764A-A0E9-A58E09A3B163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351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95A5F2D-CC68-1945-87C6-DD9CBE552D57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9351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C7644D-B6B0-B04F-B294-D1695DB847A8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3451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DFCA556-3332-B646-AF25-EA4BEB22DB1C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532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18D7AFB-BC48-414A-866C-496D4D783C19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179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volgen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benaming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terminologie</a:t>
            </a:r>
            <a:r>
              <a:rPr lang="en-US" baseline="0" dirty="0" smtClean="0"/>
              <a:t> van Fowler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plaatsing</a:t>
            </a:r>
            <a:r>
              <a:rPr lang="en-US" baseline="0" dirty="0" smtClean="0"/>
              <a:t> van de patterns.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A923-179F-F140-BD47-0086FF5B97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r>
              <a:rPr lang="en-US" baseline="0" dirty="0" smtClean="0"/>
              <a:t> kun je </a:t>
            </a:r>
            <a:r>
              <a:rPr lang="en-US" baseline="0" dirty="0" err="1" smtClean="0"/>
              <a:t>zelf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bouwen</a:t>
            </a:r>
            <a:r>
              <a:rPr lang="en-US" baseline="0" dirty="0" smtClean="0"/>
              <a:t> maar DI-frameworks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Spring en </a:t>
            </a:r>
            <a:r>
              <a:rPr lang="en-US" baseline="0" dirty="0" err="1" smtClean="0"/>
              <a:t>Guice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doen</a:t>
            </a:r>
            <a:r>
              <a:rPr lang="en-US" baseline="0" dirty="0" smtClean="0"/>
              <a:t>. We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voorbeeld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Larman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beschikbaar</a:t>
            </a:r>
            <a:r>
              <a:rPr lang="en-US" baseline="0" dirty="0" smtClean="0"/>
              <a:t> is, </a:t>
            </a:r>
            <a:r>
              <a:rPr lang="en-US" baseline="0" dirty="0" err="1" smtClean="0"/>
              <a:t>helaas</a:t>
            </a:r>
            <a:r>
              <a:rPr lang="en-US" baseline="0" dirty="0" smtClean="0"/>
              <a:t> is het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UML 2.0 compliant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A923-179F-F140-BD47-0086FF5B97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209082-54A0-0B43-B936-FF53077D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40209082-54A0-0B43-B936-FF53077D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209082-54A0-0B43-B936-FF53077D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0209082-54A0-0B43-B936-FF53077D3F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209082-54A0-0B43-B936-FF53077D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0209082-54A0-0B43-B936-FF53077D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emf"/><Relationship Id="rId13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principles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64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smtClean="0"/>
              <a:t>Determine the number of layers (i.e., abstraction levels)</a:t>
            </a:r>
          </a:p>
          <a:p>
            <a:r>
              <a:rPr lang="en-US" sz="2000" smtClean="0"/>
              <a:t>Name the layers and assign responsibilities to them</a:t>
            </a:r>
          </a:p>
          <a:p>
            <a:r>
              <a:rPr lang="en-US" sz="2000" smtClean="0"/>
              <a:t>Define the interface for each layer</a:t>
            </a:r>
          </a:p>
          <a:p>
            <a:r>
              <a:rPr lang="en-US" sz="2000" smtClean="0"/>
              <a:t>Error handling strategy</a:t>
            </a:r>
          </a:p>
          <a:p>
            <a:pPr lvl="1"/>
            <a:r>
              <a:rPr lang="en-US" sz="1800" smtClean="0"/>
              <a:t>Part of a layer's interface is the set of errors it might return</a:t>
            </a:r>
          </a:p>
          <a:p>
            <a:pPr lvl="1"/>
            <a:r>
              <a:rPr lang="en-US" sz="1800" smtClean="0"/>
              <a:t>The errors returned by a layer should match its level of abstraction</a:t>
            </a:r>
          </a:p>
          <a:p>
            <a:pPr lvl="1"/>
            <a:r>
              <a:rPr lang="en-US" sz="1800" smtClean="0"/>
              <a:t>Errors received from the layer below should be mapped into higher-level errors that are appropriate for the layer above</a:t>
            </a:r>
          </a:p>
          <a:p>
            <a:pPr lvl="1"/>
            <a:r>
              <a:rPr lang="en-US" sz="1800" smtClean="0"/>
              <a:t>Low-level errors should not be allowed to "leak out" and become visible to high-level layers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9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Virtual machines - Java</a:t>
            </a:r>
            <a:endParaRPr lang="en-US" dirty="0"/>
          </a:p>
        </p:txBody>
      </p:sp>
      <p:graphicFrame>
        <p:nvGraphicFramePr>
          <p:cNvPr id="37890" name="Object 4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323331479"/>
              </p:ext>
            </p:extLst>
          </p:nvPr>
        </p:nvGraphicFramePr>
        <p:xfrm>
          <a:off x="2931308" y="2479960"/>
          <a:ext cx="5782452" cy="321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Visio" r:id="rId4" imgW="3099206" imgH="1720291" progId="Visio.Drawing.6">
                  <p:embed/>
                </p:oleObj>
              </mc:Choice>
              <mc:Fallback>
                <p:oleObj name="Visio" r:id="rId4" imgW="3099206" imgH="172029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08" y="2479960"/>
                        <a:ext cx="5782452" cy="3211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3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Virtual machines - VMware</a:t>
            </a:r>
            <a:endParaRPr lang="en-US" dirty="0"/>
          </a:p>
        </p:txBody>
      </p:sp>
      <p:graphicFrame>
        <p:nvGraphicFramePr>
          <p:cNvPr id="39938" name="Object 7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31266038"/>
              </p:ext>
            </p:extLst>
          </p:nvPr>
        </p:nvGraphicFramePr>
        <p:xfrm>
          <a:off x="2926000" y="2384425"/>
          <a:ext cx="595119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Visio" r:id="rId4" imgW="2591410" imgH="1720291" progId="Visio.Drawing.6">
                  <p:embed/>
                </p:oleObj>
              </mc:Choice>
              <mc:Fallback>
                <p:oleObj name="Visio" r:id="rId4" imgW="2591410" imgH="172029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00" y="2384425"/>
                        <a:ext cx="595119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3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Networking protocol stacks</a:t>
            </a:r>
            <a:endParaRPr lang="en-US" dirty="0"/>
          </a:p>
        </p:txBody>
      </p:sp>
      <p:graphicFrame>
        <p:nvGraphicFramePr>
          <p:cNvPr id="41986" name="Object 4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58648390"/>
              </p:ext>
            </p:extLst>
          </p:nvPr>
        </p:nvGraphicFramePr>
        <p:xfrm>
          <a:off x="3244328" y="2274939"/>
          <a:ext cx="4412065" cy="406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Visio" r:id="rId4" imgW="2663952" imgH="2452421" progId="Visio.Drawing.6">
                  <p:embed/>
                </p:oleObj>
              </mc:Choice>
              <mc:Fallback>
                <p:oleObj name="Visio" r:id="rId4" imgW="2663952" imgH="245242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328" y="2274939"/>
                        <a:ext cx="4412065" cy="406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45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Grouping responsibilities of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Responsibilities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b="0" dirty="0" smtClean="0"/>
              <a:t>Provision </a:t>
            </a:r>
            <a:r>
              <a:rPr lang="en-US" sz="2000" b="0" dirty="0"/>
              <a:t>of services, display of </a:t>
            </a:r>
            <a:r>
              <a:rPr lang="en-US" sz="2000" b="0" dirty="0" smtClean="0"/>
              <a:t>	information </a:t>
            </a:r>
          </a:p>
          <a:p>
            <a:pPr marL="0" indent="0">
              <a:buNone/>
            </a:pPr>
            <a:r>
              <a:rPr lang="en-US" sz="2000" b="0" dirty="0" smtClean="0"/>
              <a:t>(</a:t>
            </a:r>
            <a:r>
              <a:rPr lang="en-US" sz="2000" b="0" dirty="0"/>
              <a:t>e.g., in Windows </a:t>
            </a:r>
            <a:r>
              <a:rPr lang="en-US" sz="2000" b="0" dirty="0" smtClean="0"/>
              <a:t>or </a:t>
            </a:r>
            <a:r>
              <a:rPr lang="en-US" sz="2000" b="0" dirty="0"/>
              <a:t>HTML, handling of </a:t>
            </a:r>
            <a:r>
              <a:rPr lang="en-US" sz="2000" b="0" dirty="0" smtClean="0"/>
              <a:t>user</a:t>
            </a:r>
          </a:p>
          <a:p>
            <a:pPr marL="0" indent="0">
              <a:buNone/>
            </a:pPr>
            <a:r>
              <a:rPr lang="en-US" sz="2000" b="0" dirty="0" smtClean="0"/>
              <a:t>request </a:t>
            </a:r>
            <a:r>
              <a:rPr lang="en-US" sz="2000" b="0" dirty="0"/>
              <a:t>(mouse clicks, </a:t>
            </a:r>
            <a:r>
              <a:rPr lang="en-US" sz="2000" b="0" dirty="0" smtClean="0"/>
              <a:t>keyboard </a:t>
            </a:r>
            <a:r>
              <a:rPr lang="en-US" sz="2000" b="0" dirty="0"/>
              <a:t>hits), HTTP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requests</a:t>
            </a:r>
            <a:r>
              <a:rPr lang="en-US" sz="2000" b="0" dirty="0" smtClean="0"/>
              <a:t>, command</a:t>
            </a:r>
            <a:r>
              <a:rPr lang="en-US" sz="2000" b="0" dirty="0"/>
              <a:t>-line invocations, </a:t>
            </a:r>
            <a:r>
              <a:rPr lang="en-US" sz="2000" b="0" dirty="0" smtClean="0"/>
              <a:t>batch </a:t>
            </a:r>
            <a:r>
              <a:rPr lang="en-US" sz="2000" b="0" dirty="0"/>
              <a:t>API)	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Logic </a:t>
            </a:r>
            <a:r>
              <a:rPr lang="en-US" sz="2000" b="0" dirty="0"/>
              <a:t>that is the real point of </a:t>
            </a:r>
            <a:r>
              <a:rPr lang="en-US" sz="2000" b="0" dirty="0" smtClean="0"/>
              <a:t>the </a:t>
            </a:r>
            <a:r>
              <a:rPr lang="en-US" sz="2000" b="0" dirty="0"/>
              <a:t>system	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Communication </a:t>
            </a:r>
            <a:r>
              <a:rPr lang="en-US" sz="2000" b="0" dirty="0"/>
              <a:t>with </a:t>
            </a:r>
            <a:r>
              <a:rPr lang="en-US" sz="2000" b="0" dirty="0" smtClean="0"/>
              <a:t>databases</a:t>
            </a:r>
            <a:r>
              <a:rPr lang="en-US" sz="2000" b="0" dirty="0"/>
              <a:t>, </a:t>
            </a:r>
            <a:r>
              <a:rPr lang="en-US" sz="2000" b="0" dirty="0" smtClean="0"/>
              <a:t>messaging systems</a:t>
            </a:r>
            <a:r>
              <a:rPr lang="en-US" sz="2000" b="0" dirty="0"/>
              <a:t>, transaction </a:t>
            </a:r>
            <a:r>
              <a:rPr lang="en-US" sz="2000" b="0" dirty="0" smtClean="0"/>
              <a:t>managers</a:t>
            </a:r>
            <a:r>
              <a:rPr lang="en-US" sz="2000" b="0" dirty="0"/>
              <a:t>, other packages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14" name="Group 13"/>
          <p:cNvGrpSpPr/>
          <p:nvPr/>
        </p:nvGrpSpPr>
        <p:grpSpPr>
          <a:xfrm>
            <a:off x="145142" y="2384424"/>
            <a:ext cx="2458357" cy="3952875"/>
            <a:chOff x="145143" y="2405008"/>
            <a:chExt cx="1836204" cy="3204356"/>
          </a:xfrm>
        </p:grpSpPr>
        <p:grpSp>
          <p:nvGrpSpPr>
            <p:cNvPr id="8" name="Group 7"/>
            <p:cNvGrpSpPr/>
            <p:nvPr/>
          </p:nvGrpSpPr>
          <p:grpSpPr>
            <a:xfrm>
              <a:off x="145143" y="2405008"/>
              <a:ext cx="1836204" cy="3204356"/>
              <a:chOff x="1331640" y="2051715"/>
              <a:chExt cx="1836204" cy="320435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31640" y="2051715"/>
                <a:ext cx="1836204" cy="32043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1331640" y="3068960"/>
                <a:ext cx="1800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331640" y="4401108"/>
                <a:ext cx="1800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374723" y="2694317"/>
              <a:ext cx="1377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Presentation</a:t>
              </a:r>
              <a:endParaRPr lang="nl-NL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3" y="4159460"/>
              <a:ext cx="918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Domain</a:t>
              </a:r>
              <a:endParaRPr lang="nl-NL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655" y="4947619"/>
              <a:ext cx="1313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Data Source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5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</a:t>
            </a:r>
            <a:r>
              <a:rPr lang="en-US" dirty="0" err="1" smtClean="0"/>
              <a:t>vs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Layers are a </a:t>
            </a:r>
            <a:r>
              <a:rPr lang="en-US" dirty="0" smtClean="0">
                <a:solidFill>
                  <a:srgbClr val="FF0000"/>
                </a:solidFill>
              </a:rPr>
              <a:t>logical</a:t>
            </a:r>
            <a:r>
              <a:rPr lang="en-US" dirty="0" smtClean="0"/>
              <a:t> way of grouping components</a:t>
            </a:r>
          </a:p>
          <a:p>
            <a:r>
              <a:rPr lang="en-US" dirty="0" smtClean="0"/>
              <a:t>Packages are a </a:t>
            </a:r>
            <a:r>
              <a:rPr lang="en-US" dirty="0" smtClean="0">
                <a:solidFill>
                  <a:srgbClr val="FF0000"/>
                </a:solidFill>
              </a:rPr>
              <a:t>physical</a:t>
            </a:r>
            <a:r>
              <a:rPr lang="en-US" dirty="0" smtClean="0"/>
              <a:t> way of grouping components. Developers are responsible for one or more packages, packages may be units to be released.</a:t>
            </a:r>
          </a:p>
          <a:p>
            <a:r>
              <a:rPr lang="en-US" dirty="0" smtClean="0"/>
              <a:t>The package structure of an application can resemble the logical (layer) structure but there are other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ular Callout 3"/>
          <p:cNvSpPr/>
          <p:nvPr/>
        </p:nvSpPr>
        <p:spPr>
          <a:xfrm>
            <a:off x="4423569" y="1045947"/>
            <a:ext cx="2963863" cy="1228815"/>
          </a:xfrm>
          <a:prstGeom prst="wedgeRectCallout">
            <a:avLst>
              <a:gd name="adj1" fmla="val -37802"/>
              <a:gd name="adj2" fmla="val 67617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Oracle: </a:t>
            </a:r>
            <a:r>
              <a:rPr lang="en-US" sz="1600" i="1" dirty="0" smtClean="0"/>
              <a:t>“A </a:t>
            </a:r>
            <a:r>
              <a:rPr lang="en-US" sz="1600" i="1" dirty="0"/>
              <a:t>package is a grouping of </a:t>
            </a:r>
            <a:r>
              <a:rPr lang="en-US" sz="1600" b="1" i="1" dirty="0"/>
              <a:t>related</a:t>
            </a:r>
            <a:r>
              <a:rPr lang="en-US" sz="1600" i="1" dirty="0"/>
              <a:t> types providing access protection and name space management</a:t>
            </a:r>
            <a:r>
              <a:rPr lang="en-US" sz="1600" i="1" dirty="0" smtClean="0"/>
              <a:t>.”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756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</a:t>
            </a:r>
            <a:r>
              <a:rPr lang="en-US" dirty="0" err="1" smtClean="0"/>
              <a:t>vs</a:t>
            </a:r>
            <a:r>
              <a:rPr lang="en-US" dirty="0" smtClean="0"/>
              <a:t> Packages</a:t>
            </a:r>
            <a:endParaRPr lang="en-US" dirty="0"/>
          </a:p>
        </p:txBody>
      </p:sp>
      <p:pic>
        <p:nvPicPr>
          <p:cNvPr id="8" name="Content Placeholder 7" descr="Screen Shot 2015-06-15 at 15.02.30.png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8" y="2690812"/>
            <a:ext cx="1943100" cy="3340100"/>
          </a:xfrm>
        </p:spPr>
      </p:pic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Rectangular Callout 11"/>
          <p:cNvSpPr/>
          <p:nvPr/>
        </p:nvSpPr>
        <p:spPr>
          <a:xfrm>
            <a:off x="6539707" y="1640776"/>
            <a:ext cx="1367281" cy="1353289"/>
          </a:xfrm>
          <a:prstGeom prst="wedgeRectCallout">
            <a:avLst>
              <a:gd name="adj1" fmla="val -42903"/>
              <a:gd name="adj2" fmla="val 63649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Larman</a:t>
            </a:r>
            <a:r>
              <a:rPr lang="en-US" sz="1600" dirty="0"/>
              <a:t> uses “UI” or “Interface” for this package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789738" y="3630778"/>
            <a:ext cx="1367281" cy="1850002"/>
          </a:xfrm>
          <a:prstGeom prst="wedgeRectCallout">
            <a:avLst>
              <a:gd name="adj1" fmla="val -61295"/>
              <a:gd name="adj2" fmla="val 6229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Larman</a:t>
            </a:r>
            <a:r>
              <a:rPr lang="en-US" sz="1600" dirty="0"/>
              <a:t> uses “Technical Services” or “Storage” for this package</a:t>
            </a:r>
            <a:endParaRPr lang="en-US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479357" y="2800279"/>
            <a:ext cx="1367281" cy="1850002"/>
          </a:xfrm>
          <a:prstGeom prst="wedgeRectCallout">
            <a:avLst>
              <a:gd name="adj1" fmla="val 51815"/>
              <a:gd name="adj2" fmla="val 5889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Larman</a:t>
            </a:r>
            <a:r>
              <a:rPr lang="en-US" sz="1600" dirty="0"/>
              <a:t> uses “Application Logic” or “Domain” for this package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9"/>
          </p:nvPr>
        </p:nvPicPr>
        <p:blipFill rotWithShape="1">
          <a:blip r:embed="rId4"/>
          <a:srcRect l="61281" t="15357"/>
          <a:stretch/>
        </p:blipFill>
        <p:spPr>
          <a:xfrm>
            <a:off x="1060196" y="2687205"/>
            <a:ext cx="1456785" cy="3496363"/>
          </a:xfrm>
        </p:spPr>
      </p:pic>
    </p:spTree>
    <p:extLst>
      <p:ext uri="{BB962C8B-B14F-4D97-AF65-F5344CB8AC3E}">
        <p14:creationId xmlns:p14="http://schemas.microsoft.com/office/powerpoint/2010/main" val="39096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 rotWithShape="1">
          <a:blip r:embed="rId2"/>
          <a:stretch/>
        </p:blipFill>
        <p:spPr>
          <a:xfrm>
            <a:off x="857634" y="3643397"/>
            <a:ext cx="5899055" cy="280327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Organization Guidelines (</a:t>
            </a:r>
            <a:r>
              <a:rPr lang="en-US" dirty="0" err="1" smtClean="0"/>
              <a:t>Larman</a:t>
            </a:r>
            <a:r>
              <a:rPr lang="en-US" dirty="0" smtClean="0"/>
              <a:t> H35)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 smtClean="0"/>
              <a:t>Package functionally cohesive (“</a:t>
            </a:r>
            <a:r>
              <a:rPr lang="en-US" sz="2000" i="1" dirty="0" smtClean="0"/>
              <a:t>related”</a:t>
            </a:r>
            <a:r>
              <a:rPr lang="en-US" sz="2000" dirty="0" smtClean="0"/>
              <a:t>) vertical and horizontal slices</a:t>
            </a:r>
          </a:p>
          <a:p>
            <a:pPr lvl="1"/>
            <a:r>
              <a:rPr lang="en-US" sz="1800" dirty="0" smtClean="0"/>
              <a:t>Package by feature</a:t>
            </a:r>
          </a:p>
          <a:p>
            <a:r>
              <a:rPr lang="en-US" sz="2000" dirty="0" smtClean="0"/>
              <a:t>Aggressively </a:t>
            </a:r>
            <a:r>
              <a:rPr lang="en-US" sz="2000" dirty="0"/>
              <a:t>prefers package-private as the default scope</a:t>
            </a:r>
            <a:endParaRPr lang="en-US" sz="2000" dirty="0" smtClean="0"/>
          </a:p>
          <a:p>
            <a:pPr lvl="1"/>
            <a:endParaRPr lang="en-US" sz="18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ular Callout 8"/>
          <p:cNvSpPr/>
          <p:nvPr/>
        </p:nvSpPr>
        <p:spPr>
          <a:xfrm>
            <a:off x="4826176" y="4015763"/>
            <a:ext cx="2564972" cy="612648"/>
          </a:xfrm>
          <a:prstGeom prst="wedgeRectCallout">
            <a:avLst>
              <a:gd name="adj1" fmla="val -37990"/>
              <a:gd name="adj2" fmla="val 7686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Optionally refine package using layers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78739" y="5321375"/>
            <a:ext cx="1824817" cy="612648"/>
          </a:xfrm>
          <a:prstGeom prst="wedgeRectCallout">
            <a:avLst>
              <a:gd name="adj1" fmla="val -63422"/>
              <a:gd name="adj2" fmla="val 39922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 smtClean="0"/>
              <a:t>Multiple JSPs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14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Organization Guidelines (</a:t>
            </a:r>
            <a:r>
              <a:rPr lang="en-US" dirty="0" err="1"/>
              <a:t>Larman</a:t>
            </a:r>
            <a:r>
              <a:rPr lang="en-US" dirty="0"/>
              <a:t> H35)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Use factories to reduce dependency on concrete packages</a:t>
            </a:r>
          </a:p>
          <a:p>
            <a:pPr lvl="1"/>
            <a:r>
              <a:rPr lang="en-US" dirty="0" smtClean="0"/>
              <a:t>Use interfaces</a:t>
            </a:r>
          </a:p>
          <a:p>
            <a:pPr lvl="1"/>
            <a:r>
              <a:rPr lang="en-US" dirty="0" smtClean="0"/>
              <a:t>Might use a DI-framework to implement factories automatically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Organization Guidelines (</a:t>
            </a:r>
            <a:r>
              <a:rPr lang="en-US" dirty="0" err="1"/>
              <a:t>Larman</a:t>
            </a:r>
            <a:r>
              <a:rPr lang="en-US" dirty="0"/>
              <a:t> H35)</a:t>
            </a: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9626400"/>
              </p:ext>
            </p:extLst>
          </p:nvPr>
        </p:nvGraphicFramePr>
        <p:xfrm>
          <a:off x="3409950" y="3443288"/>
          <a:ext cx="48164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4" imgW="4816440" imgH="1834920" progId="Visio.Drawing.11">
                  <p:embed/>
                </p:oleObj>
              </mc:Choice>
              <mc:Fallback>
                <p:oleObj name="Visio" r:id="rId4" imgW="4816440" imgH="1834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443288"/>
                        <a:ext cx="48164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85984"/>
              </p:ext>
            </p:extLst>
          </p:nvPr>
        </p:nvGraphicFramePr>
        <p:xfrm>
          <a:off x="1797143" y="2384425"/>
          <a:ext cx="6251862" cy="417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6" imgW="5703480" imgH="3813480" progId="Visio.Drawing.11">
                  <p:embed/>
                </p:oleObj>
              </mc:Choice>
              <mc:Fallback>
                <p:oleObj name="Visio" r:id="rId6" imgW="5703480" imgH="38134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143" y="2384425"/>
                        <a:ext cx="6251862" cy="41796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software architecture is a description of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subsystems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  <a:r>
              <a:rPr lang="en-US" dirty="0"/>
              <a:t> of a </a:t>
            </a:r>
            <a:r>
              <a:rPr lang="en-US" dirty="0" smtClean="0"/>
              <a:t>software system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relationships</a:t>
            </a:r>
            <a:r>
              <a:rPr lang="en-US" dirty="0"/>
              <a:t> between them.</a:t>
            </a:r>
          </a:p>
          <a:p>
            <a:r>
              <a:rPr lang="en-US" dirty="0" smtClean="0"/>
              <a:t>Subsystems </a:t>
            </a:r>
            <a:r>
              <a:rPr lang="en-US" dirty="0"/>
              <a:t>and components are </a:t>
            </a:r>
            <a:r>
              <a:rPr lang="en-US" dirty="0" smtClean="0"/>
              <a:t>typically specified </a:t>
            </a:r>
            <a:r>
              <a:rPr lang="en-US" dirty="0"/>
              <a:t>in different </a:t>
            </a:r>
            <a:r>
              <a:rPr lang="en-US" dirty="0">
                <a:solidFill>
                  <a:srgbClr val="FF0000"/>
                </a:solidFill>
              </a:rPr>
              <a:t>views</a:t>
            </a:r>
            <a:r>
              <a:rPr lang="en-US" dirty="0"/>
              <a:t> to show </a:t>
            </a:r>
            <a:r>
              <a:rPr lang="en-US" dirty="0" smtClean="0"/>
              <a:t>the relevant </a:t>
            </a:r>
            <a:r>
              <a:rPr lang="en-US" dirty="0"/>
              <a:t>functional and non-</a:t>
            </a:r>
            <a:r>
              <a:rPr lang="en-US" dirty="0" smtClean="0"/>
              <a:t>functional properties </a:t>
            </a:r>
            <a:r>
              <a:rPr lang="en-US" dirty="0"/>
              <a:t>of a software system.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ular Callout 3"/>
          <p:cNvSpPr/>
          <p:nvPr/>
        </p:nvSpPr>
        <p:spPr>
          <a:xfrm>
            <a:off x="7820650" y="3357481"/>
            <a:ext cx="914400" cy="612648"/>
          </a:xfrm>
          <a:prstGeom prst="wedgeRectCallout">
            <a:avLst>
              <a:gd name="adj1" fmla="val -41459"/>
              <a:gd name="adj2" fmla="val 7276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4+1 view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5767360" y="1122359"/>
            <a:ext cx="2783429" cy="995281"/>
          </a:xfrm>
          <a:prstGeom prst="wedgeRect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 </a:t>
            </a:r>
            <a:r>
              <a:rPr lang="en-US" sz="1400" dirty="0"/>
              <a:t>component is an encapsulated part of </a:t>
            </a:r>
            <a:r>
              <a:rPr lang="en-US" sz="1400" dirty="0" smtClean="0"/>
              <a:t>a software </a:t>
            </a:r>
            <a:r>
              <a:rPr lang="en-US" sz="1400" dirty="0"/>
              <a:t>system. A component has </a:t>
            </a:r>
            <a:r>
              <a:rPr lang="en-US" sz="1400" dirty="0" smtClean="0"/>
              <a:t>an interface</a:t>
            </a:r>
            <a:r>
              <a:rPr lang="en-US" sz="1400" dirty="0"/>
              <a:t>.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766145" y="1206026"/>
            <a:ext cx="2561515" cy="827947"/>
          </a:xfrm>
          <a:prstGeom prst="wedgeRect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 subsystem is a set of </a:t>
            </a:r>
            <a:r>
              <a:rPr lang="en-US" sz="1400" dirty="0" smtClean="0"/>
              <a:t>collaborating components </a:t>
            </a:r>
            <a:r>
              <a:rPr lang="en-US" sz="1400" dirty="0"/>
              <a:t>performing a given task.</a:t>
            </a:r>
          </a:p>
        </p:txBody>
      </p:sp>
    </p:spTree>
    <p:extLst>
      <p:ext uri="{BB962C8B-B14F-4D97-AF65-F5344CB8AC3E}">
        <p14:creationId xmlns:p14="http://schemas.microsoft.com/office/powerpoint/2010/main" val="27072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Organization Guidelines (</a:t>
            </a:r>
            <a:r>
              <a:rPr lang="en-US" dirty="0" err="1"/>
              <a:t>Larman</a:t>
            </a:r>
            <a:r>
              <a:rPr lang="en-US" dirty="0"/>
              <a:t> H35)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Factor out independent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3043"/>
              </p:ext>
            </p:extLst>
          </p:nvPr>
        </p:nvGraphicFramePr>
        <p:xfrm>
          <a:off x="1554162" y="3108084"/>
          <a:ext cx="7315200" cy="3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Visio" r:id="rId3" imgW="5238360" imgH="2207880" progId="Visio.Drawing.11">
                  <p:embed/>
                </p:oleObj>
              </mc:Choice>
              <mc:Fallback>
                <p:oleObj name="Visio" r:id="rId3" imgW="5238360" imgH="22078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2" y="3108084"/>
                        <a:ext cx="7315200" cy="308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8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Organization Guidelines (</a:t>
            </a:r>
            <a:r>
              <a:rPr lang="en-US" dirty="0" err="1"/>
              <a:t>Larman</a:t>
            </a:r>
            <a:r>
              <a:rPr lang="en-US" dirty="0"/>
              <a:t> H35)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No cycles in packages (also DI here)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10928"/>
              </p:ext>
            </p:extLst>
          </p:nvPr>
        </p:nvGraphicFramePr>
        <p:xfrm>
          <a:off x="1717366" y="2808287"/>
          <a:ext cx="73152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Visio" r:id="rId3" imgW="4982400" imgH="2403360" progId="Visio.Drawing.11">
                  <p:embed/>
                </p:oleObj>
              </mc:Choice>
              <mc:Fallback>
                <p:oleObj name="Visio" r:id="rId3" imgW="4982400" imgH="2403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366" y="2808287"/>
                        <a:ext cx="7315200" cy="35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Organization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packages to depend only on antecedents, that is, only on those packages that "come before" it in the package's fully-qualified name.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categories mapped to layers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1426317"/>
              </p:ext>
            </p:extLst>
          </p:nvPr>
        </p:nvGraphicFramePr>
        <p:xfrm>
          <a:off x="2767013" y="2384425"/>
          <a:ext cx="6102350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nip Single Corner Rectangle 6"/>
          <p:cNvSpPr/>
          <p:nvPr/>
        </p:nvSpPr>
        <p:spPr>
          <a:xfrm>
            <a:off x="3203848" y="3645024"/>
            <a:ext cx="2088232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Domain Logic 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Patterns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5040052" y="5049180"/>
            <a:ext cx="1764196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Data Source Architectural Patterns</a:t>
            </a:r>
          </a:p>
        </p:txBody>
      </p:sp>
      <p:sp>
        <p:nvSpPr>
          <p:cNvPr id="10" name="Snip Single Corner Rectangle 9"/>
          <p:cNvSpPr/>
          <p:nvPr/>
        </p:nvSpPr>
        <p:spPr>
          <a:xfrm>
            <a:off x="6876256" y="5049180"/>
            <a:ext cx="1692188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Object-Relational … Patterns</a:t>
            </a:r>
          </a:p>
        </p:txBody>
      </p:sp>
      <p:sp>
        <p:nvSpPr>
          <p:cNvPr id="11" name="Snip Single Corner Rectangle 10"/>
          <p:cNvSpPr/>
          <p:nvPr/>
        </p:nvSpPr>
        <p:spPr>
          <a:xfrm>
            <a:off x="3203848" y="2276872"/>
            <a:ext cx="1728192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Web Presentation Patterns</a:t>
            </a:r>
          </a:p>
        </p:txBody>
      </p:sp>
      <p:sp>
        <p:nvSpPr>
          <p:cNvPr id="12" name="Snip Single Corner Rectangle 11"/>
          <p:cNvSpPr/>
          <p:nvPr/>
        </p:nvSpPr>
        <p:spPr>
          <a:xfrm>
            <a:off x="6876256" y="2996952"/>
            <a:ext cx="1692188" cy="19802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Distribution Patterns</a:t>
            </a:r>
          </a:p>
        </p:txBody>
      </p:sp>
      <p:sp>
        <p:nvSpPr>
          <p:cNvPr id="13" name="Snip Single Corner Rectangle 12"/>
          <p:cNvSpPr/>
          <p:nvPr/>
        </p:nvSpPr>
        <p:spPr>
          <a:xfrm>
            <a:off x="3203848" y="5049180"/>
            <a:ext cx="1728192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Offline Concurrency Patterns</a:t>
            </a:r>
          </a:p>
        </p:txBody>
      </p:sp>
      <p:sp>
        <p:nvSpPr>
          <p:cNvPr id="14" name="Snip Single Corner Rectangle 13"/>
          <p:cNvSpPr/>
          <p:nvPr/>
        </p:nvSpPr>
        <p:spPr>
          <a:xfrm>
            <a:off x="5076056" y="2276872"/>
            <a:ext cx="1440160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/>
              <a:t>Session State Patterns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690706" y="1417276"/>
            <a:ext cx="1920272" cy="930699"/>
          </a:xfrm>
          <a:prstGeom prst="wedgeRectCallout">
            <a:avLst>
              <a:gd name="adj1" fmla="val -7738"/>
              <a:gd name="adj2" fmla="val 66553"/>
            </a:avLst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Model View Controller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Page Controller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2511084" y="2996952"/>
            <a:ext cx="1920272" cy="930699"/>
          </a:xfrm>
          <a:prstGeom prst="wedgeRectCallout">
            <a:avLst>
              <a:gd name="adj1" fmla="val -7738"/>
              <a:gd name="adj2" fmla="val 66553"/>
            </a:avLst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Domain Model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Service Layer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454777" y="4118481"/>
            <a:ext cx="1920272" cy="930699"/>
          </a:xfrm>
          <a:prstGeom prst="wedgeRectCallout">
            <a:avLst>
              <a:gd name="adj1" fmla="val -7738"/>
              <a:gd name="adj2" fmla="val 66553"/>
            </a:avLst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Table Data Gateway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700508" y="2158309"/>
            <a:ext cx="1920272" cy="930699"/>
          </a:xfrm>
          <a:prstGeom prst="wedgeRectCallout">
            <a:avLst>
              <a:gd name="adj1" fmla="val -7738"/>
              <a:gd name="adj2" fmla="val 66553"/>
            </a:avLst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Data Transfer Object (DTO)</a:t>
            </a:r>
          </a:p>
        </p:txBody>
      </p:sp>
    </p:spTree>
    <p:extLst>
      <p:ext uri="{BB962C8B-B14F-4D97-AF65-F5344CB8AC3E}">
        <p14:creationId xmlns:p14="http://schemas.microsoft.com/office/powerpoint/2010/main" val="25515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Patterns of Enterprise Application Architecture, Fowler</a:t>
            </a:r>
          </a:p>
          <a:p>
            <a:r>
              <a:rPr lang="en-US" dirty="0"/>
              <a:t>Pattern-Oriented Software Architecture, Vol. 1, </a:t>
            </a:r>
            <a:r>
              <a:rPr lang="en-US" dirty="0" err="1"/>
              <a:t>Buschmann</a:t>
            </a:r>
            <a:r>
              <a:rPr lang="en-US" dirty="0"/>
              <a:t>, et </a:t>
            </a:r>
            <a:r>
              <a:rPr lang="en-US" dirty="0" smtClean="0"/>
              <a:t>al</a:t>
            </a:r>
          </a:p>
          <a:p>
            <a:r>
              <a:rPr lang="en-US" dirty="0" smtClean="0"/>
              <a:t>Design </a:t>
            </a:r>
            <a:r>
              <a:rPr lang="en-US" dirty="0"/>
              <a:t>Patterns, Architectural </a:t>
            </a:r>
            <a:r>
              <a:rPr lang="en-US" dirty="0" smtClean="0"/>
              <a:t>Patterns, Dr</a:t>
            </a:r>
            <a:r>
              <a:rPr lang="en-US" dirty="0"/>
              <a:t>. Jean-Claude </a:t>
            </a:r>
            <a:r>
              <a:rPr lang="en-US" dirty="0" err="1" smtClean="0"/>
              <a:t>Franchitti</a:t>
            </a:r>
            <a:r>
              <a:rPr lang="en-US" dirty="0" smtClean="0"/>
              <a:t>, New </a:t>
            </a:r>
            <a:r>
              <a:rPr lang="en-US" dirty="0"/>
              <a:t>York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Applying UML and Patterns, Craig </a:t>
            </a:r>
            <a:r>
              <a:rPr lang="en-US" dirty="0" err="1" smtClean="0"/>
              <a:t>Larman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6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vs Architectural 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Design pattern</a:t>
            </a:r>
            <a:r>
              <a:rPr lang="en-US" sz="2000" dirty="0" smtClean="0"/>
              <a:t> provides a scheme for </a:t>
            </a:r>
            <a:r>
              <a:rPr lang="en-US" sz="2000" u="sng" dirty="0" smtClean="0"/>
              <a:t>refining</a:t>
            </a:r>
            <a:r>
              <a:rPr lang="en-US" sz="2000" dirty="0" smtClean="0"/>
              <a:t> the subsystems or </a:t>
            </a:r>
            <a:r>
              <a:rPr lang="en-US" sz="2000" u="sng" dirty="0" smtClean="0"/>
              <a:t>components</a:t>
            </a:r>
            <a:r>
              <a:rPr lang="en-US" sz="2000" dirty="0" smtClean="0"/>
              <a:t> of a software system, or the </a:t>
            </a:r>
            <a:r>
              <a:rPr lang="en-US" sz="2000" u="sng" dirty="0" smtClean="0"/>
              <a:t>relationships</a:t>
            </a:r>
            <a:r>
              <a:rPr lang="en-US" sz="2000" dirty="0" smtClean="0"/>
              <a:t> between them. It describes a commonly recurring structure of communicating components that solves a </a:t>
            </a:r>
            <a:r>
              <a:rPr lang="en-US" sz="2000" u="sng" dirty="0" smtClean="0"/>
              <a:t>general design problem</a:t>
            </a:r>
            <a:r>
              <a:rPr lang="en-US" sz="2000" dirty="0" smtClean="0"/>
              <a:t> within a particular context.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Architectural Pattern</a:t>
            </a:r>
            <a:r>
              <a:rPr lang="en-US" dirty="0"/>
              <a:t> expresses a fundamental structural organization schema for software systems. It provides a set of predefined </a:t>
            </a:r>
            <a:r>
              <a:rPr lang="en-US" u="sng" dirty="0"/>
              <a:t>subsystems</a:t>
            </a:r>
            <a:r>
              <a:rPr lang="en-US" dirty="0"/>
              <a:t>, their </a:t>
            </a:r>
            <a:r>
              <a:rPr lang="en-US" u="sng" dirty="0"/>
              <a:t>responsibilities</a:t>
            </a:r>
            <a:r>
              <a:rPr lang="en-US" dirty="0"/>
              <a:t>, and includes rules and guidelines for organizing the relationships between them.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4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2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Patterns </a:t>
            </a:r>
            <a:r>
              <a:rPr lang="en-US" dirty="0"/>
              <a:t>of Enterprise Application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Rectangular Callout 2"/>
          <p:cNvSpPr/>
          <p:nvPr/>
        </p:nvSpPr>
        <p:spPr>
          <a:xfrm>
            <a:off x="584419" y="1670114"/>
            <a:ext cx="1807111" cy="876720"/>
          </a:xfrm>
          <a:prstGeom prst="wedgeRectCallout">
            <a:avLst>
              <a:gd name="adj1" fmla="val 74422"/>
              <a:gd name="adj2" fmla="val 3737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Layer pattern to categorize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err="1"/>
              <a:t>Categories</a:t>
            </a:r>
            <a:r>
              <a:rPr lang="nl-NL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Domain Logic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Data Source </a:t>
            </a:r>
            <a:r>
              <a:rPr lang="nl-NL" dirty="0" err="1"/>
              <a:t>Architectural</a:t>
            </a:r>
            <a:r>
              <a:rPr lang="nl-NL" dirty="0"/>
              <a:t>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Object-</a:t>
            </a:r>
            <a:r>
              <a:rPr lang="nl-NL" dirty="0" err="1"/>
              <a:t>Relational</a:t>
            </a:r>
            <a:r>
              <a:rPr lang="nl-NL" dirty="0"/>
              <a:t> …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Web Presentation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Distribution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/>
              <a:t>Offline </a:t>
            </a:r>
            <a:r>
              <a:rPr lang="nl-NL" dirty="0" err="1"/>
              <a:t>Concurrency</a:t>
            </a:r>
            <a:r>
              <a:rPr lang="nl-NL" dirty="0"/>
              <a:t>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 err="1"/>
              <a:t>Session</a:t>
            </a:r>
            <a:r>
              <a:rPr lang="nl-NL" dirty="0"/>
              <a:t> State </a:t>
            </a:r>
            <a:r>
              <a:rPr lang="nl-NL" dirty="0" err="1"/>
              <a:t>Patterns</a:t>
            </a:r>
            <a:endParaRPr lang="nl-NL" dirty="0"/>
          </a:p>
          <a:p>
            <a:pPr marL="342900" indent="-342900">
              <a:buFont typeface="Arial" charset="0"/>
              <a:buChar char="•"/>
            </a:pPr>
            <a:r>
              <a:rPr lang="nl-NL" dirty="0" smtClean="0"/>
              <a:t>Base </a:t>
            </a:r>
            <a:r>
              <a:rPr lang="nl-NL" dirty="0" err="1" smtClean="0"/>
              <a:t>Patterns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9"/>
          </p:nvPr>
        </p:nvPicPr>
        <p:blipFill>
          <a:blip r:embed="rId2"/>
          <a:stretch>
            <a:fillRect/>
          </a:stretch>
        </p:blipFill>
        <p:spPr>
          <a:xfrm>
            <a:off x="144463" y="2819046"/>
            <a:ext cx="2459037" cy="3083632"/>
          </a:xfrm>
        </p:spPr>
      </p:pic>
    </p:spTree>
    <p:extLst>
      <p:ext uri="{BB962C8B-B14F-4D97-AF65-F5344CB8AC3E}">
        <p14:creationId xmlns:p14="http://schemas.microsoft.com/office/powerpoint/2010/main" val="706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pattern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You are designing a system that needs to handle a mix of low-level and high-level issues</a:t>
            </a:r>
          </a:p>
          <a:p>
            <a:pPr lvl="1"/>
            <a:r>
              <a:rPr lang="en-US" sz="2000" dirty="0" smtClean="0"/>
              <a:t>Low-level: hardware traps, sensor input, file I/O</a:t>
            </a:r>
          </a:p>
          <a:p>
            <a:pPr lvl="1"/>
            <a:r>
              <a:rPr lang="en-US" sz="2000" dirty="0" smtClean="0"/>
              <a:t>High-level: user interface, application logic</a:t>
            </a:r>
          </a:p>
          <a:p>
            <a:r>
              <a:rPr lang="en-US" sz="2400" dirty="0" smtClean="0"/>
              <a:t>High-level operations rely on lower-level ones</a:t>
            </a:r>
          </a:p>
          <a:p>
            <a:r>
              <a:rPr lang="en-US" sz="2400" dirty="0" smtClean="0"/>
              <a:t>The system is large, and a methodical approach to organizing it is needed to keep it understandable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6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system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layers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on top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nl-NL" dirty="0"/>
          </a:p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a level of </a:t>
            </a:r>
            <a:r>
              <a:rPr lang="nl-NL" dirty="0" err="1"/>
              <a:t>abstraction</a:t>
            </a:r>
            <a:endParaRPr lang="nl-NL" dirty="0"/>
          </a:p>
          <a:p>
            <a:r>
              <a:rPr lang="nl-NL" dirty="0"/>
              <a:t>Classes are </a:t>
            </a:r>
            <a:r>
              <a:rPr lang="nl-NL" dirty="0" err="1"/>
              <a:t>placed</a:t>
            </a:r>
            <a:r>
              <a:rPr lang="nl-NL" dirty="0"/>
              <a:t> in </a:t>
            </a:r>
            <a:r>
              <a:rPr lang="nl-NL" dirty="0" err="1"/>
              <a:t>layers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their</a:t>
            </a:r>
            <a:r>
              <a:rPr lang="nl-NL" dirty="0"/>
              <a:t> levels of </a:t>
            </a:r>
            <a:r>
              <a:rPr lang="nl-NL" dirty="0" err="1"/>
              <a:t>abstraction</a:t>
            </a:r>
            <a:endParaRPr lang="nl-NL" dirty="0"/>
          </a:p>
          <a:p>
            <a:r>
              <a:rPr lang="nl-NL" dirty="0" err="1"/>
              <a:t>Layer</a:t>
            </a:r>
            <a:r>
              <a:rPr lang="nl-NL" dirty="0"/>
              <a:t> 1 is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bottom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classes </a:t>
            </a:r>
            <a:r>
              <a:rPr lang="nl-NL" dirty="0" err="1"/>
              <a:t>closest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hardware/OS</a:t>
            </a:r>
          </a:p>
          <a:p>
            <a:r>
              <a:rPr lang="nl-NL" dirty="0" err="1"/>
              <a:t>Layer</a:t>
            </a:r>
            <a:r>
              <a:rPr lang="nl-NL" dirty="0"/>
              <a:t> N is at </a:t>
            </a:r>
            <a:r>
              <a:rPr lang="nl-NL" dirty="0" err="1"/>
              <a:t>the</a:t>
            </a:r>
            <a:r>
              <a:rPr lang="nl-NL" dirty="0"/>
              <a:t> top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classes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system's</a:t>
            </a:r>
            <a:r>
              <a:rPr lang="nl-NL" dirty="0"/>
              <a:t> </a:t>
            </a:r>
            <a:r>
              <a:rPr lang="nl-NL" dirty="0" err="1"/>
              <a:t>clients</a:t>
            </a:r>
            <a:endParaRPr lang="nl-NL" dirty="0"/>
          </a:p>
          <a:p>
            <a:endParaRPr lang="nl-NL" dirty="0"/>
          </a:p>
        </p:txBody>
      </p:sp>
      <p:pic>
        <p:nvPicPr>
          <p:cNvPr id="10" name="Content Placeholder 2"/>
          <p:cNvPicPr>
            <a:picLocks noGrp="1" noChangeAspect="1"/>
          </p:cNvPicPr>
          <p:nvPr>
            <p:ph idx="19"/>
          </p:nvPr>
        </p:nvPicPr>
        <p:blipFill rotWithShape="1">
          <a:blip r:embed="rId3"/>
          <a:srcRect l="19655"/>
          <a:stretch/>
        </p:blipFill>
        <p:spPr>
          <a:xfrm>
            <a:off x="222557" y="2126247"/>
            <a:ext cx="2502516" cy="3308685"/>
          </a:xfrm>
        </p:spPr>
      </p:pic>
      <p:sp>
        <p:nvSpPr>
          <p:cNvPr id="9" name="Rectangular Callout 8"/>
          <p:cNvSpPr/>
          <p:nvPr/>
        </p:nvSpPr>
        <p:spPr>
          <a:xfrm>
            <a:off x="941756" y="2144037"/>
            <a:ext cx="2150050" cy="612648"/>
          </a:xfrm>
          <a:prstGeom prst="wedgeRectCallout">
            <a:avLst>
              <a:gd name="adj1" fmla="val -30190"/>
              <a:gd name="adj2" fmla="val 7686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UML dependency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222557" y="5611823"/>
            <a:ext cx="2150050" cy="612648"/>
          </a:xfrm>
          <a:prstGeom prst="wedgeRectCallout">
            <a:avLst>
              <a:gd name="adj1" fmla="val 8003"/>
              <a:gd name="adj2" fmla="val -11386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</a:t>
            </a:r>
            <a:r>
              <a:rPr lang="en-US" sz="1200" dirty="0" smtClean="0"/>
              <a:t>N-1 </a:t>
            </a:r>
            <a:r>
              <a:rPr lang="en-US" sz="1200" dirty="0"/>
              <a:t>uses the services of Layer </a:t>
            </a:r>
            <a:r>
              <a:rPr lang="en-US" sz="1200" dirty="0" smtClean="0"/>
              <a:t>N-2 </a:t>
            </a:r>
            <a:r>
              <a:rPr lang="en-US" sz="1200" dirty="0"/>
              <a:t>and provides services to Layer </a:t>
            </a:r>
            <a:r>
              <a:rPr lang="en-US" sz="1200" dirty="0" smtClean="0"/>
              <a:t>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94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Structure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957328072"/>
              </p:ext>
            </p:extLst>
          </p:nvPr>
        </p:nvGraphicFramePr>
        <p:xfrm>
          <a:off x="2766703" y="2356739"/>
          <a:ext cx="5053464" cy="429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Visio" r:id="rId4" imgW="3220212" imgH="2736494" progId="Visio.Drawing.6">
                  <p:embed/>
                </p:oleObj>
              </mc:Choice>
              <mc:Fallback>
                <p:oleObj name="Visio" r:id="rId4" imgW="3220212" imgH="27364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703" y="2356739"/>
                        <a:ext cx="5053464" cy="4295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Rectangle 3"/>
          <p:cNvSpPr>
            <a:spLocks noGrp="1" noChangeArrowheads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800" dirty="0">
              <a:latin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Layer N's services are used by Layer N+1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Classes in Layer N may also use each other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There are no other direct dependencies between layers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7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CA-onderwijsspecifi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0F22F-D974-F24A-A07B-A05FDEA72FC6}" vid="{DA6B3D52-1C20-2547-B374-025A7738D0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in DEA</Template>
  <TotalTime>275</TotalTime>
  <Words>923</Words>
  <Application>Microsoft Macintosh PowerPoint</Application>
  <PresentationFormat>On-screen Show (4:3)</PresentationFormat>
  <Paragraphs>136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Helvetica Neue</vt:lpstr>
      <vt:lpstr>Helvetica Neue Light</vt:lpstr>
      <vt:lpstr>ＭＳ Ｐゴシック</vt:lpstr>
      <vt:lpstr>Times New Roman</vt:lpstr>
      <vt:lpstr>Arial</vt:lpstr>
      <vt:lpstr>PPT_ICA-onderwijsspecifiek</vt:lpstr>
      <vt:lpstr>Visio</vt:lpstr>
      <vt:lpstr>Architectural principles and patterns</vt:lpstr>
      <vt:lpstr>Software Architecture (recap)</vt:lpstr>
      <vt:lpstr>Design vs Architectural Patterns</vt:lpstr>
      <vt:lpstr>Pattern Elements</vt:lpstr>
      <vt:lpstr>Patterns of Enterprise Application Architecture</vt:lpstr>
      <vt:lpstr>Layer pattern</vt:lpstr>
      <vt:lpstr>Problem</vt:lpstr>
      <vt:lpstr>Solution</vt:lpstr>
      <vt:lpstr>Structure</vt:lpstr>
      <vt:lpstr>Implementation</vt:lpstr>
      <vt:lpstr>Example: Virtual machines - Java</vt:lpstr>
      <vt:lpstr>Example: Virtual machines - VMware</vt:lpstr>
      <vt:lpstr>Example: Networking protocol stacks</vt:lpstr>
      <vt:lpstr>Example: Grouping responsibilities of software</vt:lpstr>
      <vt:lpstr>Layers vs Packages</vt:lpstr>
      <vt:lpstr>Layers vs Packages</vt:lpstr>
      <vt:lpstr>Package Organization Guidelines (Larman H35)</vt:lpstr>
      <vt:lpstr>Package Organization Guidelines (Larman H35)</vt:lpstr>
      <vt:lpstr>Package Organization Guidelines (Larman H35)</vt:lpstr>
      <vt:lpstr>Package Organization Guidelines (Larman H35)</vt:lpstr>
      <vt:lpstr>Package Organization Guidelines (Larman H35)</vt:lpstr>
      <vt:lpstr>Package Organization Guidelines</vt:lpstr>
      <vt:lpstr>Pattern categories mapped to layers</vt:lpstr>
      <vt:lpstr>Resources</vt:lpstr>
    </vt:vector>
  </TitlesOfParts>
  <Company>HAN University of Applied Sciences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patterns</dc:title>
  <dc:creator>Rody Middelkoop</dc:creator>
  <cp:lastModifiedBy>Rody Middelkoop</cp:lastModifiedBy>
  <cp:revision>29</cp:revision>
  <dcterms:created xsi:type="dcterms:W3CDTF">2015-06-09T21:05:14Z</dcterms:created>
  <dcterms:modified xsi:type="dcterms:W3CDTF">2016-10-04T18:11:41Z</dcterms:modified>
</cp:coreProperties>
</file>