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6" r:id="rId2"/>
    <p:sldId id="378" r:id="rId3"/>
    <p:sldId id="379" r:id="rId4"/>
    <p:sldId id="380" r:id="rId5"/>
    <p:sldId id="381" r:id="rId6"/>
    <p:sldId id="382" r:id="rId7"/>
    <p:sldId id="388" r:id="rId8"/>
    <p:sldId id="389" r:id="rId9"/>
    <p:sldId id="390" r:id="rId10"/>
    <p:sldId id="391" r:id="rId11"/>
    <p:sldId id="392" r:id="rId12"/>
    <p:sldId id="393" r:id="rId13"/>
    <p:sldId id="383" r:id="rId14"/>
    <p:sldId id="384" r:id="rId15"/>
    <p:sldId id="385" r:id="rId16"/>
    <p:sldId id="386" r:id="rId17"/>
    <p:sldId id="387"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50D1FE6-5C86-3314-A04F-4C7AB0B414A5}"/>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98A85AE0-174F-A4FD-716F-F48C92061E8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66C83F61-E7E1-8C1A-970A-C9C4E5017D67}"/>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291981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9AC6-39DC-480C-2D92-6FE1883C7F8C}"/>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FD607473-BA94-DA60-A542-45D6914C5F90}"/>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115BC878-760C-5BDA-74BB-47DC54131E4B}"/>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187358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06C45-68C4-B37C-B5EA-FEBAC859ED15}"/>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80EB1467-A9BC-9C64-F55B-468B3A0FEE76}"/>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01AAC556-B43B-4543-148F-5FF8E7B6A1C1}"/>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57899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C01E-DE1A-8616-6676-F46EB713F0F5}"/>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AD8D6676-7562-C563-8996-B36EE20BA07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6D246B1D-1254-E66F-03BA-13962A1F6B7E}"/>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76498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81372-FAFD-7BB8-B5C9-F5966F7F32A9}"/>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C5FEABCF-4CFB-4F14-E273-BD6A17D2F05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A768091E-161F-25C6-03AD-FDBA031CC5CB}"/>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10004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91CFB47-F421-6AE5-A4A7-F92556F1CB2A}"/>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6" name="Footer Placeholder 4">
            <a:extLst>
              <a:ext uri="{FF2B5EF4-FFF2-40B4-BE49-F238E27FC236}">
                <a16:creationId xmlns:a16="http://schemas.microsoft.com/office/drawing/2014/main" id="{166465FB-8F29-2AEB-A514-7395463F3554}"/>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29672414-8A00-182A-E54C-3C8A81180CF0}"/>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220950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962B1F9-7D1E-8CB5-A2E8-5B57ABD9A67F}"/>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8" name="Footer Placeholder 4">
            <a:extLst>
              <a:ext uri="{FF2B5EF4-FFF2-40B4-BE49-F238E27FC236}">
                <a16:creationId xmlns:a16="http://schemas.microsoft.com/office/drawing/2014/main" id="{FEB9EE23-76A0-6929-C9C2-49FA55A55492}"/>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A58F5A3B-0D5E-2BFF-72A3-E0C372A48839}"/>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322624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A3E2DD2-83FC-D7B5-AE3E-5CC7CF44444E}"/>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4" name="Footer Placeholder 4">
            <a:extLst>
              <a:ext uri="{FF2B5EF4-FFF2-40B4-BE49-F238E27FC236}">
                <a16:creationId xmlns:a16="http://schemas.microsoft.com/office/drawing/2014/main" id="{1214CBE0-FAF0-DCDD-31E2-9CF2FD1C5A69}"/>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A414BD63-51FC-55C8-93F5-FB06FF97F3C4}"/>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80962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4455FF3-F7FA-F7F8-C254-4C038A83C47C}"/>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3" name="Footer Placeholder 4">
            <a:extLst>
              <a:ext uri="{FF2B5EF4-FFF2-40B4-BE49-F238E27FC236}">
                <a16:creationId xmlns:a16="http://schemas.microsoft.com/office/drawing/2014/main" id="{E73D1E50-5467-A93A-2DD2-221CDD6E93F0}"/>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A18252D2-AAD6-FEBF-C340-2FCB6956156E}"/>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113310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FB62B27-8628-34A3-24AC-604818317F3D}"/>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6" name="Footer Placeholder 4">
            <a:extLst>
              <a:ext uri="{FF2B5EF4-FFF2-40B4-BE49-F238E27FC236}">
                <a16:creationId xmlns:a16="http://schemas.microsoft.com/office/drawing/2014/main" id="{7D8E8843-AA70-BE7F-EDCE-75CA784D1926}"/>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498ED2A2-12FA-1C9F-A315-0CBC1BFB5EED}"/>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103397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39E3705-93D9-8A2A-D485-D42AB0BCC742}"/>
              </a:ext>
            </a:extLst>
          </p:cNvPr>
          <p:cNvSpPr>
            <a:spLocks noGrp="1"/>
          </p:cNvSpPr>
          <p:nvPr>
            <p:ph type="dt" sz="half" idx="10"/>
          </p:nvPr>
        </p:nvSpPr>
        <p:spPr/>
        <p:txBody>
          <a:bodyPr/>
          <a:lstStyle>
            <a:lvl1pPr>
              <a:defRPr/>
            </a:lvl1pPr>
          </a:lstStyle>
          <a:p>
            <a:fld id="{8B013D84-6D37-4F3F-B099-D8E0EE25B171}" type="datetimeFigureOut">
              <a:rPr lang="en-IN" smtClean="0"/>
              <a:t>17-07-2024</a:t>
            </a:fld>
            <a:endParaRPr lang="en-IN"/>
          </a:p>
        </p:txBody>
      </p:sp>
      <p:sp>
        <p:nvSpPr>
          <p:cNvPr id="6" name="Footer Placeholder 4">
            <a:extLst>
              <a:ext uri="{FF2B5EF4-FFF2-40B4-BE49-F238E27FC236}">
                <a16:creationId xmlns:a16="http://schemas.microsoft.com/office/drawing/2014/main" id="{23F280CE-DEE5-5F69-7626-AB6EEFD54E39}"/>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3E380B7A-8692-CFED-FB4C-6F9CBA34ADD5}"/>
              </a:ext>
            </a:extLst>
          </p:cNvPr>
          <p:cNvSpPr>
            <a:spLocks noGrp="1"/>
          </p:cNvSpPr>
          <p:nvPr>
            <p:ph type="sldNum" sz="quarter" idx="12"/>
          </p:nvPr>
        </p:nvSpPr>
        <p:spPr/>
        <p:txBody>
          <a:bodyPr/>
          <a:lstStyle>
            <a:lvl1pPr>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171966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2FB9E2A-9379-1AC8-9CEA-BB7BDB021ED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36ECF50-B774-FA31-DCFC-45465CCDBAD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140A41D-5197-8137-1213-10584806E0B7}"/>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fld id="{8B013D84-6D37-4F3F-B099-D8E0EE25B171}" type="datetimeFigureOut">
              <a:rPr lang="en-IN" smtClean="0"/>
              <a:t>17-07-2024</a:t>
            </a:fld>
            <a:endParaRPr lang="en-IN"/>
          </a:p>
        </p:txBody>
      </p:sp>
      <p:sp>
        <p:nvSpPr>
          <p:cNvPr id="5" name="Footer Placeholder 4">
            <a:extLst>
              <a:ext uri="{FF2B5EF4-FFF2-40B4-BE49-F238E27FC236}">
                <a16:creationId xmlns:a16="http://schemas.microsoft.com/office/drawing/2014/main" id="{FDA4A72B-BB79-9EDB-8CE6-3548C0D5A200}"/>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endParaRPr lang="en-IN"/>
          </a:p>
        </p:txBody>
      </p:sp>
      <p:sp>
        <p:nvSpPr>
          <p:cNvPr id="6" name="Slide Number Placeholder 5">
            <a:extLst>
              <a:ext uri="{FF2B5EF4-FFF2-40B4-BE49-F238E27FC236}">
                <a16:creationId xmlns:a16="http://schemas.microsoft.com/office/drawing/2014/main" id="{6AB39CAE-2D00-EB99-4FD9-2818B62E157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9A31210-4929-4926-A542-CFC7B7AA57D2}" type="slidenum">
              <a:rPr lang="en-IN" smtClean="0"/>
              <a:t>‹#›</a:t>
            </a:fld>
            <a:endParaRPr lang="en-IN"/>
          </a:p>
        </p:txBody>
      </p:sp>
    </p:spTree>
    <p:extLst>
      <p:ext uri="{BB962C8B-B14F-4D97-AF65-F5344CB8AC3E}">
        <p14:creationId xmlns:p14="http://schemas.microsoft.com/office/powerpoint/2010/main" val="2439433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9EB7-F73B-3DA9-9E19-2FE45F04640D}"/>
              </a:ext>
            </a:extLst>
          </p:cNvPr>
          <p:cNvSpPr>
            <a:spLocks noGrp="1"/>
          </p:cNvSpPr>
          <p:nvPr>
            <p:ph type="title"/>
          </p:nvPr>
        </p:nvSpPr>
        <p:spPr>
          <a:xfrm>
            <a:off x="2069747" y="3116681"/>
            <a:ext cx="8229600" cy="1330582"/>
          </a:xfrm>
        </p:spPr>
        <p:txBody>
          <a:bodyPr>
            <a:normAutofit fontScale="90000"/>
          </a:bodyPr>
          <a:lstStyle/>
          <a:p>
            <a:pPr>
              <a:lnSpc>
                <a:spcPct val="150000"/>
              </a:lnSpc>
              <a:defRPr/>
            </a:pPr>
            <a:br>
              <a:rPr lang="en-IN" b="1" dirty="0">
                <a:latin typeface="Times New Roman" pitchFamily="18" charset="0"/>
                <a:cs typeface="Times New Roman" pitchFamily="18" charset="0"/>
              </a:rPr>
            </a:b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sz="3100" b="1" dirty="0">
                <a:latin typeface="Times New Roman" pitchFamily="18" charset="0"/>
                <a:cs typeface="Times New Roman" pitchFamily="18" charset="0"/>
              </a:rPr>
              <a:t>Department of Information Technology</a:t>
            </a: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br>
              <a:rPr lang="en-IN" sz="2200" dirty="0">
                <a:latin typeface="Times New Roman" pitchFamily="18" charset="0"/>
                <a:cs typeface="Times New Roman" pitchFamily="18" charset="0"/>
              </a:rPr>
            </a:br>
            <a:br>
              <a:rPr lang="en-IN" sz="2200"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5" name="Text Box 2">
            <a:extLst>
              <a:ext uri="{FF2B5EF4-FFF2-40B4-BE49-F238E27FC236}">
                <a16:creationId xmlns:a16="http://schemas.microsoft.com/office/drawing/2014/main" id="{D9236F44-F22F-C74E-F071-C4044655D02D}"/>
              </a:ext>
            </a:extLst>
          </p:cNvPr>
          <p:cNvSpPr txBox="1">
            <a:spLocks noChangeArrowheads="1"/>
          </p:cNvSpPr>
          <p:nvPr/>
        </p:nvSpPr>
        <p:spPr bwMode="auto">
          <a:xfrm>
            <a:off x="6462713" y="4994788"/>
            <a:ext cx="5269742" cy="13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500"/>
              </a:spcBef>
              <a:buClr>
                <a:srgbClr val="CC9900"/>
              </a:buClr>
              <a:buSzPct val="100000"/>
              <a:buFont typeface="Wingdings" panose="05000000000000000000" pitchFamily="2" charset="2"/>
              <a:buNone/>
            </a:pPr>
            <a:r>
              <a:rPr lang="en-GB" altLang="en-US" sz="2000" b="1" dirty="0">
                <a:solidFill>
                  <a:srgbClr val="00B050"/>
                </a:solidFill>
              </a:rPr>
              <a:t>Presented by:</a:t>
            </a:r>
          </a:p>
          <a:p>
            <a:pPr algn="ctr" eaLnBrk="1" hangingPunct="1">
              <a:lnSpc>
                <a:spcPct val="80000"/>
              </a:lnSpc>
              <a:spcBef>
                <a:spcPts val="500"/>
              </a:spcBef>
              <a:buClr>
                <a:srgbClr val="CC9900"/>
              </a:buClr>
              <a:buSzPct val="100000"/>
              <a:buFont typeface="Wingdings" panose="05000000000000000000" pitchFamily="2" charset="2"/>
              <a:buNone/>
            </a:pPr>
            <a:r>
              <a:rPr lang="en-GB" altLang="en-US" sz="2000" b="1" dirty="0">
                <a:solidFill>
                  <a:srgbClr val="00B050"/>
                </a:solidFill>
              </a:rPr>
              <a:t>Student Name : Allari Sirithreksha</a:t>
            </a:r>
          </a:p>
          <a:p>
            <a:pPr algn="ctr" eaLnBrk="1" hangingPunct="1">
              <a:lnSpc>
                <a:spcPct val="80000"/>
              </a:lnSpc>
              <a:spcBef>
                <a:spcPts val="500"/>
              </a:spcBef>
              <a:buClr>
                <a:srgbClr val="CC9900"/>
              </a:buClr>
              <a:buSzPct val="100000"/>
              <a:buFont typeface="Wingdings" panose="05000000000000000000" pitchFamily="2" charset="2"/>
              <a:buNone/>
            </a:pPr>
            <a:r>
              <a:rPr lang="en-GB" altLang="en-US" sz="2000" b="1" dirty="0">
                <a:solidFill>
                  <a:srgbClr val="00B050"/>
                </a:solidFill>
              </a:rPr>
              <a:t>B.TECH in Information Technology</a:t>
            </a:r>
          </a:p>
          <a:p>
            <a:pPr algn="ctr" eaLnBrk="1" hangingPunct="1">
              <a:lnSpc>
                <a:spcPct val="80000"/>
              </a:lnSpc>
              <a:spcBef>
                <a:spcPts val="500"/>
              </a:spcBef>
              <a:buClr>
                <a:srgbClr val="CC9900"/>
              </a:buClr>
              <a:buSzPct val="100000"/>
              <a:buFont typeface="Wingdings" panose="05000000000000000000" pitchFamily="2" charset="2"/>
              <a:buNone/>
            </a:pPr>
            <a:endParaRPr lang="en-GB" altLang="en-US" sz="2000" b="1" dirty="0">
              <a:solidFill>
                <a:srgbClr val="00B050"/>
              </a:solidFill>
            </a:endParaRPr>
          </a:p>
          <a:p>
            <a:pPr algn="ctr" eaLnBrk="1" hangingPunct="1">
              <a:lnSpc>
                <a:spcPct val="80000"/>
              </a:lnSpc>
              <a:spcBef>
                <a:spcPts val="500"/>
              </a:spcBef>
              <a:buClr>
                <a:srgbClr val="CC9900"/>
              </a:buClr>
              <a:buSzPct val="100000"/>
              <a:buFont typeface="Wingdings" panose="05000000000000000000" pitchFamily="2" charset="2"/>
              <a:buNone/>
            </a:pPr>
            <a:endParaRPr lang="en-GB" altLang="en-US" sz="2000" b="1" dirty="0">
              <a:solidFill>
                <a:srgbClr val="00B050"/>
              </a:solidFill>
            </a:endParaRPr>
          </a:p>
        </p:txBody>
      </p:sp>
      <p:sp>
        <p:nvSpPr>
          <p:cNvPr id="7" name="TextBox 6">
            <a:extLst>
              <a:ext uri="{FF2B5EF4-FFF2-40B4-BE49-F238E27FC236}">
                <a16:creationId xmlns:a16="http://schemas.microsoft.com/office/drawing/2014/main" id="{6E4FE0C0-1C42-32DF-344C-FFFCB2B3B7C0}"/>
              </a:ext>
            </a:extLst>
          </p:cNvPr>
          <p:cNvSpPr txBox="1"/>
          <p:nvPr/>
        </p:nvSpPr>
        <p:spPr>
          <a:xfrm>
            <a:off x="2069747" y="2351712"/>
            <a:ext cx="8052506"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Real Time Project </a:t>
            </a:r>
          </a:p>
          <a:p>
            <a:pPr algn="ctr"/>
            <a:r>
              <a:rPr lang="en-US" sz="4000" dirty="0">
                <a:latin typeface="Times New Roman" panose="02020603050405020304" pitchFamily="18" charset="0"/>
                <a:cs typeface="Times New Roman" panose="02020603050405020304" pitchFamily="18" charset="0"/>
              </a:rPr>
              <a:t>Employee Management System </a:t>
            </a:r>
          </a:p>
        </p:txBody>
      </p:sp>
      <p:pic>
        <p:nvPicPr>
          <p:cNvPr id="6" name="Content Placeholder 5">
            <a:extLst>
              <a:ext uri="{FF2B5EF4-FFF2-40B4-BE49-F238E27FC236}">
                <a16:creationId xmlns:a16="http://schemas.microsoft.com/office/drawing/2014/main" id="{ADA86382-9DE4-C59A-BDCD-D828FEACCB0C}"/>
              </a:ext>
            </a:extLst>
          </p:cNvPr>
          <p:cNvPicPr>
            <a:picLocks noGrp="1" noChangeAspect="1"/>
          </p:cNvPicPr>
          <p:nvPr>
            <p:ph idx="1"/>
          </p:nvPr>
        </p:nvPicPr>
        <p:blipFill rotWithShape="1">
          <a:blip r:embed="rId2"/>
          <a:srcRect t="7703"/>
          <a:stretch/>
        </p:blipFill>
        <p:spPr>
          <a:xfrm>
            <a:off x="4050891" y="190209"/>
            <a:ext cx="3384550" cy="2023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CE473-C8FF-5D65-5EB0-074A4B073A95}"/>
              </a:ext>
            </a:extLst>
          </p:cNvPr>
          <p:cNvSpPr txBox="1"/>
          <p:nvPr/>
        </p:nvSpPr>
        <p:spPr>
          <a:xfrm>
            <a:off x="157316" y="275303"/>
            <a:ext cx="11838039" cy="4431983"/>
          </a:xfrm>
          <a:prstGeom prst="rect">
            <a:avLst/>
          </a:prstGeom>
          <a:noFill/>
        </p:spPr>
        <p:txBody>
          <a:bodyPr wrap="square" rtlCol="0">
            <a:spAutoFit/>
          </a:bodyPr>
          <a:lstStyle/>
          <a:p>
            <a:r>
              <a:rPr lang="en-US" sz="1600" dirty="0"/>
              <a:t>function </a:t>
            </a:r>
            <a:r>
              <a:rPr lang="en-US" sz="1600" dirty="0" err="1"/>
              <a:t>fetchEmployees</a:t>
            </a:r>
            <a:r>
              <a:rPr lang="en-US" sz="1600" dirty="0"/>
              <a:t>() {</a:t>
            </a:r>
          </a:p>
          <a:p>
            <a:r>
              <a:rPr lang="en-US" sz="1600" dirty="0"/>
              <a:t>    fetch('/</a:t>
            </a:r>
            <a:r>
              <a:rPr lang="en-US" sz="1600" dirty="0" err="1"/>
              <a:t>api</a:t>
            </a:r>
            <a:r>
              <a:rPr lang="en-US" sz="1600" dirty="0"/>
              <a:t>/employees')</a:t>
            </a:r>
          </a:p>
          <a:p>
            <a:r>
              <a:rPr lang="en-US" sz="1600" dirty="0"/>
              <a:t>    .then(response =&gt; </a:t>
            </a:r>
            <a:r>
              <a:rPr lang="en-US" sz="1600" dirty="0" err="1"/>
              <a:t>response.json</a:t>
            </a:r>
            <a:r>
              <a:rPr lang="en-US" sz="1600" dirty="0"/>
              <a:t>())</a:t>
            </a:r>
          </a:p>
          <a:p>
            <a:r>
              <a:rPr lang="en-US" sz="1600" dirty="0"/>
              <a:t>    .then(data =&gt; {</a:t>
            </a:r>
          </a:p>
          <a:p>
            <a:r>
              <a:rPr lang="en-US" sz="1600" dirty="0"/>
              <a:t>        const </a:t>
            </a:r>
            <a:r>
              <a:rPr lang="en-US" sz="1600" dirty="0" err="1"/>
              <a:t>employeesList</a:t>
            </a:r>
            <a:r>
              <a:rPr lang="en-US" sz="1600" dirty="0"/>
              <a:t> = </a:t>
            </a:r>
            <a:r>
              <a:rPr lang="en-US" sz="1600" dirty="0" err="1"/>
              <a:t>document.getElementById</a:t>
            </a:r>
            <a:r>
              <a:rPr lang="en-US" sz="1600" dirty="0"/>
              <a:t>('employees');</a:t>
            </a:r>
          </a:p>
          <a:p>
            <a:r>
              <a:rPr lang="en-US" sz="1600" dirty="0"/>
              <a:t>        </a:t>
            </a:r>
            <a:r>
              <a:rPr lang="en-US" sz="1600" dirty="0" err="1"/>
              <a:t>employeesList.innerHTML</a:t>
            </a:r>
            <a:r>
              <a:rPr lang="en-US" sz="1600" dirty="0"/>
              <a:t> = '';</a:t>
            </a:r>
          </a:p>
          <a:p>
            <a:r>
              <a:rPr lang="en-US" sz="1600" dirty="0"/>
              <a:t>        </a:t>
            </a:r>
            <a:r>
              <a:rPr lang="en-US" sz="1600" dirty="0" err="1"/>
              <a:t>data.forEach</a:t>
            </a:r>
            <a:r>
              <a:rPr lang="en-US" sz="1600" dirty="0"/>
              <a:t>(employee =&gt; {</a:t>
            </a:r>
          </a:p>
          <a:p>
            <a:r>
              <a:rPr lang="en-US" sz="1600" dirty="0"/>
              <a:t>            const li = </a:t>
            </a:r>
            <a:r>
              <a:rPr lang="en-US" sz="1600" dirty="0" err="1"/>
              <a:t>document.createElement</a:t>
            </a:r>
            <a:r>
              <a:rPr lang="en-US" sz="1600" dirty="0"/>
              <a:t>('li');</a:t>
            </a:r>
          </a:p>
          <a:p>
            <a:r>
              <a:rPr lang="en-US" sz="1600" dirty="0"/>
              <a:t>            </a:t>
            </a:r>
            <a:r>
              <a:rPr lang="en-US" sz="1600" dirty="0" err="1"/>
              <a:t>li.textContent</a:t>
            </a:r>
            <a:r>
              <a:rPr lang="en-US" sz="1600" dirty="0"/>
              <a:t> = `Name: ${employee.name}, Position: ${</a:t>
            </a:r>
            <a:r>
              <a:rPr lang="en-US" sz="1600" dirty="0" err="1"/>
              <a:t>employee.position</a:t>
            </a:r>
            <a:r>
              <a:rPr lang="en-US" sz="1600" dirty="0"/>
              <a:t>}, Salary: ${</a:t>
            </a:r>
            <a:r>
              <a:rPr lang="en-US" sz="1600" dirty="0" err="1"/>
              <a:t>employee.salary</a:t>
            </a:r>
            <a:r>
              <a:rPr lang="en-US" sz="1600" dirty="0"/>
              <a:t>}`;</a:t>
            </a:r>
          </a:p>
          <a:p>
            <a:r>
              <a:rPr lang="en-US" sz="1600" dirty="0"/>
              <a:t>            </a:t>
            </a:r>
            <a:r>
              <a:rPr lang="en-US" sz="1600" dirty="0" err="1"/>
              <a:t>employeesList.appendChild</a:t>
            </a:r>
            <a:r>
              <a:rPr lang="en-US" sz="1600" dirty="0"/>
              <a:t>(li);</a:t>
            </a:r>
          </a:p>
          <a:p>
            <a:r>
              <a:rPr lang="en-US" sz="1600" dirty="0"/>
              <a:t>        });</a:t>
            </a:r>
          </a:p>
          <a:p>
            <a:r>
              <a:rPr lang="en-US" sz="1600" dirty="0"/>
              <a:t>    })</a:t>
            </a:r>
          </a:p>
          <a:p>
            <a:r>
              <a:rPr lang="en-US" sz="1600" dirty="0"/>
              <a:t>    .catch(error =&gt; </a:t>
            </a:r>
            <a:r>
              <a:rPr lang="en-US" sz="1600" dirty="0" err="1"/>
              <a:t>console.error</a:t>
            </a:r>
            <a:r>
              <a:rPr lang="en-US" sz="1600" dirty="0"/>
              <a:t>('Error:', error));</a:t>
            </a:r>
          </a:p>
          <a:p>
            <a:r>
              <a:rPr lang="en-US" sz="1600" dirty="0"/>
              <a:t>}</a:t>
            </a:r>
          </a:p>
          <a:p>
            <a:endParaRPr lang="en-US" sz="1600" dirty="0"/>
          </a:p>
          <a:p>
            <a:r>
              <a:rPr lang="en-US" sz="1600" dirty="0"/>
              <a:t>// Fetch employees on page load</a:t>
            </a:r>
          </a:p>
          <a:p>
            <a:r>
              <a:rPr lang="en-US" sz="1600" dirty="0" err="1"/>
              <a:t>fetchEmployees</a:t>
            </a:r>
            <a:r>
              <a:rPr lang="en-US" sz="1600" dirty="0"/>
              <a:t>();</a:t>
            </a:r>
          </a:p>
        </p:txBody>
      </p:sp>
    </p:spTree>
    <p:extLst>
      <p:ext uri="{BB962C8B-B14F-4D97-AF65-F5344CB8AC3E}">
        <p14:creationId xmlns:p14="http://schemas.microsoft.com/office/powerpoint/2010/main" val="85716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1BFA8-386F-E499-EEA7-03BB743996AF}"/>
              </a:ext>
            </a:extLst>
          </p:cNvPr>
          <p:cNvSpPr txBox="1"/>
          <p:nvPr/>
        </p:nvSpPr>
        <p:spPr>
          <a:xfrm>
            <a:off x="324465" y="226142"/>
            <a:ext cx="11513574" cy="6894195"/>
          </a:xfrm>
          <a:prstGeom prst="rect">
            <a:avLst/>
          </a:prstGeom>
          <a:noFill/>
        </p:spPr>
        <p:txBody>
          <a:bodyPr wrap="square" rtlCol="0">
            <a:spAutoFit/>
          </a:bodyPr>
          <a:lstStyle/>
          <a:p>
            <a:r>
              <a:rPr lang="en-US" dirty="0"/>
              <a:t>Backend: API and Server-Side Framework</a:t>
            </a:r>
          </a:p>
          <a:p>
            <a:endParaRPr lang="en-US" dirty="0"/>
          </a:p>
          <a:p>
            <a:r>
              <a:rPr lang="en-IN" dirty="0"/>
              <a:t>1.Setup the Project</a:t>
            </a:r>
          </a:p>
          <a:p>
            <a:r>
              <a:rPr lang="en-US" sz="1100" dirty="0" err="1"/>
              <a:t>mkdir</a:t>
            </a:r>
            <a:r>
              <a:rPr lang="en-US" sz="1100" dirty="0"/>
              <a:t> employee-management-system</a:t>
            </a:r>
          </a:p>
          <a:p>
            <a:r>
              <a:rPr lang="en-US" sz="1100" dirty="0"/>
              <a:t>cd employee-management-system</a:t>
            </a:r>
          </a:p>
          <a:p>
            <a:r>
              <a:rPr lang="en-US" sz="1100" dirty="0" err="1"/>
              <a:t>npm</a:t>
            </a:r>
            <a:r>
              <a:rPr lang="en-US" sz="1100" dirty="0"/>
              <a:t> </a:t>
            </a:r>
            <a:r>
              <a:rPr lang="en-US" sz="1100" dirty="0" err="1"/>
              <a:t>init</a:t>
            </a:r>
            <a:r>
              <a:rPr lang="en-US" sz="1100" dirty="0"/>
              <a:t> -y</a:t>
            </a:r>
          </a:p>
          <a:p>
            <a:r>
              <a:rPr lang="en-US" sz="1100" dirty="0" err="1"/>
              <a:t>npm</a:t>
            </a:r>
            <a:r>
              <a:rPr lang="en-US" sz="1100" dirty="0"/>
              <a:t> install express body-parser</a:t>
            </a:r>
          </a:p>
          <a:p>
            <a:endParaRPr lang="en-US" sz="1400" dirty="0"/>
          </a:p>
          <a:p>
            <a:r>
              <a:rPr lang="en-IN" dirty="0"/>
              <a:t>2.Server Code (server.js)</a:t>
            </a:r>
          </a:p>
          <a:p>
            <a:r>
              <a:rPr lang="en-US" sz="1100" dirty="0"/>
              <a:t>const express = require('express');</a:t>
            </a:r>
          </a:p>
          <a:p>
            <a:r>
              <a:rPr lang="en-US" sz="1100" dirty="0"/>
              <a:t>const </a:t>
            </a:r>
            <a:r>
              <a:rPr lang="en-US" sz="1100" dirty="0" err="1"/>
              <a:t>bodyParser</a:t>
            </a:r>
            <a:r>
              <a:rPr lang="en-US" sz="1100" dirty="0"/>
              <a:t> = require('body-parser');</a:t>
            </a:r>
          </a:p>
          <a:p>
            <a:r>
              <a:rPr lang="en-US" sz="1100" dirty="0"/>
              <a:t>const app = express();</a:t>
            </a:r>
          </a:p>
          <a:p>
            <a:r>
              <a:rPr lang="en-US" sz="1100" dirty="0"/>
              <a:t>const PORT = </a:t>
            </a:r>
            <a:r>
              <a:rPr lang="en-US" sz="1100" dirty="0" err="1"/>
              <a:t>process.env.PORT</a:t>
            </a:r>
            <a:r>
              <a:rPr lang="en-US" sz="1100" dirty="0"/>
              <a:t> || 3000;</a:t>
            </a:r>
          </a:p>
          <a:p>
            <a:endParaRPr lang="en-US" sz="1100" dirty="0"/>
          </a:p>
          <a:p>
            <a:r>
              <a:rPr lang="en-US" sz="1100" dirty="0" err="1"/>
              <a:t>app.use</a:t>
            </a:r>
            <a:r>
              <a:rPr lang="en-US" sz="1100" dirty="0"/>
              <a:t>(</a:t>
            </a:r>
            <a:r>
              <a:rPr lang="en-US" sz="1100" dirty="0" err="1"/>
              <a:t>bodyParser.json</a:t>
            </a:r>
            <a:r>
              <a:rPr lang="en-US" sz="1100" dirty="0"/>
              <a:t>());</a:t>
            </a:r>
          </a:p>
          <a:p>
            <a:endParaRPr lang="en-US" sz="1100" dirty="0"/>
          </a:p>
          <a:p>
            <a:r>
              <a:rPr lang="en-US" sz="1100" dirty="0"/>
              <a:t>let employees = [];</a:t>
            </a:r>
          </a:p>
          <a:p>
            <a:endParaRPr lang="en-US" sz="1100" dirty="0"/>
          </a:p>
          <a:p>
            <a:r>
              <a:rPr lang="en-US" sz="1100" dirty="0"/>
              <a:t>// Route to get all employees</a:t>
            </a:r>
          </a:p>
          <a:p>
            <a:r>
              <a:rPr lang="en-US" sz="1100" dirty="0" err="1"/>
              <a:t>app.get</a:t>
            </a:r>
            <a:r>
              <a:rPr lang="en-US" sz="1100" dirty="0"/>
              <a:t>('/</a:t>
            </a:r>
            <a:r>
              <a:rPr lang="en-US" sz="1100" dirty="0" err="1"/>
              <a:t>api</a:t>
            </a:r>
            <a:r>
              <a:rPr lang="en-US" sz="1100" dirty="0"/>
              <a:t>/employees', (req, res) =&gt; {</a:t>
            </a:r>
          </a:p>
          <a:p>
            <a:r>
              <a:rPr lang="en-US" sz="1100" dirty="0"/>
              <a:t>    </a:t>
            </a:r>
            <a:r>
              <a:rPr lang="en-US" sz="1100" dirty="0" err="1"/>
              <a:t>res.json</a:t>
            </a:r>
            <a:r>
              <a:rPr lang="en-US" sz="1100" dirty="0"/>
              <a:t>(employees);</a:t>
            </a:r>
          </a:p>
          <a:p>
            <a:r>
              <a:rPr lang="en-US" sz="1100" dirty="0"/>
              <a:t>});</a:t>
            </a:r>
          </a:p>
          <a:p>
            <a:endParaRPr lang="en-US" sz="1100" dirty="0"/>
          </a:p>
          <a:p>
            <a:r>
              <a:rPr lang="en-US" sz="1100" dirty="0"/>
              <a:t>// Route to add a new employee</a:t>
            </a:r>
          </a:p>
          <a:p>
            <a:r>
              <a:rPr lang="en-US" sz="1100" dirty="0" err="1"/>
              <a:t>app.post</a:t>
            </a:r>
            <a:r>
              <a:rPr lang="en-US" sz="1100" dirty="0"/>
              <a:t>('/</a:t>
            </a:r>
            <a:r>
              <a:rPr lang="en-US" sz="1100" dirty="0" err="1"/>
              <a:t>api</a:t>
            </a:r>
            <a:r>
              <a:rPr lang="en-US" sz="1100" dirty="0"/>
              <a:t>/employees', (req, res) =&gt; {</a:t>
            </a:r>
          </a:p>
          <a:p>
            <a:r>
              <a:rPr lang="en-US" sz="1100" dirty="0"/>
              <a:t>    const employee = </a:t>
            </a:r>
            <a:r>
              <a:rPr lang="en-US" sz="1100" dirty="0" err="1"/>
              <a:t>req.body</a:t>
            </a:r>
            <a:r>
              <a:rPr lang="en-US" sz="1100" dirty="0"/>
              <a:t>;</a:t>
            </a:r>
          </a:p>
          <a:p>
            <a:r>
              <a:rPr lang="en-US" sz="1100" dirty="0"/>
              <a:t>    </a:t>
            </a:r>
            <a:r>
              <a:rPr lang="en-US" sz="1100" dirty="0" err="1"/>
              <a:t>employees.push</a:t>
            </a:r>
            <a:r>
              <a:rPr lang="en-US" sz="1100" dirty="0"/>
              <a:t>(employee);</a:t>
            </a:r>
          </a:p>
          <a:p>
            <a:r>
              <a:rPr lang="en-US" sz="1100" dirty="0"/>
              <a:t>    </a:t>
            </a:r>
            <a:r>
              <a:rPr lang="en-US" sz="1100" dirty="0" err="1"/>
              <a:t>res.status</a:t>
            </a:r>
            <a:r>
              <a:rPr lang="en-US" sz="1100" dirty="0"/>
              <a:t>(201).</a:t>
            </a:r>
            <a:r>
              <a:rPr lang="en-US" sz="1100" dirty="0" err="1"/>
              <a:t>json</a:t>
            </a:r>
            <a:r>
              <a:rPr lang="en-US" sz="1100" dirty="0"/>
              <a:t>(employee);</a:t>
            </a:r>
          </a:p>
          <a:p>
            <a:r>
              <a:rPr lang="en-US" sz="1100" dirty="0"/>
              <a:t>});</a:t>
            </a:r>
          </a:p>
          <a:p>
            <a:endParaRPr lang="en-US" sz="1100" dirty="0"/>
          </a:p>
          <a:p>
            <a:r>
              <a:rPr lang="en-US" sz="1100" dirty="0" err="1"/>
              <a:t>app.listen</a:t>
            </a:r>
            <a:r>
              <a:rPr lang="en-US" sz="1100" dirty="0"/>
              <a:t>(PORT, () =&gt; {</a:t>
            </a:r>
          </a:p>
          <a:p>
            <a:r>
              <a:rPr lang="en-US" sz="1100" dirty="0"/>
              <a:t>    console.log(`Server is running on http://localhost:${PORT}`);</a:t>
            </a:r>
          </a:p>
          <a:p>
            <a:r>
              <a:rPr lang="en-US" sz="1100" dirty="0"/>
              <a:t>});</a:t>
            </a:r>
          </a:p>
          <a:p>
            <a:endParaRPr lang="en-US" dirty="0"/>
          </a:p>
          <a:p>
            <a:endParaRPr lang="en-US" dirty="0"/>
          </a:p>
        </p:txBody>
      </p:sp>
    </p:spTree>
    <p:extLst>
      <p:ext uri="{BB962C8B-B14F-4D97-AF65-F5344CB8AC3E}">
        <p14:creationId xmlns:p14="http://schemas.microsoft.com/office/powerpoint/2010/main" val="421126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2156B69-2A7A-B993-394D-9ACE601BD121}"/>
              </a:ext>
            </a:extLst>
          </p:cNvPr>
          <p:cNvSpPr>
            <a:spLocks noChangeArrowheads="1"/>
          </p:cNvSpPr>
          <p:nvPr/>
        </p:nvSpPr>
        <p:spPr bwMode="auto">
          <a:xfrm>
            <a:off x="294967" y="212065"/>
            <a:ext cx="12870425"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3.Run Server</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node server.js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lang="en-IN" sz="2800" dirty="0"/>
              <a:t>Project Structure</a:t>
            </a:r>
          </a:p>
          <a:p>
            <a:pPr marL="0" marR="0" lvl="0" indent="0" algn="l" defTabSz="914400" rtl="0" eaLnBrk="0" fontAlgn="base" latinLnBrk="0" hangingPunct="0">
              <a:lnSpc>
                <a:spcPct val="100000"/>
              </a:lnSpc>
              <a:spcBef>
                <a:spcPct val="0"/>
              </a:spcBef>
              <a:spcAft>
                <a:spcPct val="0"/>
              </a:spcAft>
              <a:buClrTx/>
              <a:buSzTx/>
              <a:tabLst/>
            </a:pPr>
            <a:r>
              <a:rPr lang="en-IN" dirty="0"/>
              <a:t>employee-management-system/</a:t>
            </a:r>
          </a:p>
          <a:p>
            <a:pPr marL="0" marR="0" lvl="0" indent="0" algn="l" defTabSz="914400" rtl="0" eaLnBrk="0" fontAlgn="base" latinLnBrk="0" hangingPunct="0">
              <a:lnSpc>
                <a:spcPct val="100000"/>
              </a:lnSpc>
              <a:spcBef>
                <a:spcPct val="0"/>
              </a:spcBef>
              <a:spcAft>
                <a:spcPct val="0"/>
              </a:spcAft>
              <a:buClrTx/>
              <a:buSzTx/>
              <a:tabLst/>
            </a:pPr>
            <a:r>
              <a:rPr lang="en-IN" dirty="0"/>
              <a:t> ├── index.html ├── script.js ├── styles.css ├── server.js ├── </a:t>
            </a:r>
            <a:r>
              <a:rPr lang="en-IN" dirty="0" err="1"/>
              <a:t>package.json</a:t>
            </a:r>
            <a:r>
              <a:rPr lang="en-IN" dirty="0"/>
              <a:t> ├── package-</a:t>
            </a:r>
            <a:r>
              <a:rPr lang="en-IN" dirty="0" err="1"/>
              <a:t>lock.json</a:t>
            </a:r>
            <a:endParaRPr lang="en-IN"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59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573206"/>
          </a:xfrm>
        </p:spPr>
        <p:txBody>
          <a:bodyPr/>
          <a:lstStyle/>
          <a:p>
            <a:r>
              <a:rPr lang="en-US" sz="3200" b="1"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204715" y="559557"/>
            <a:ext cx="11750724" cy="6127845"/>
          </a:xfrm>
        </p:spPr>
        <p:txBody>
          <a:bodyPr/>
          <a:lstStyle/>
          <a:p>
            <a:pPr marL="228600" indent="-228600" algn="just">
              <a:spcBef>
                <a:spcPts val="0"/>
              </a:spcBef>
              <a:buFont typeface="+mj-lt"/>
              <a:buAutoNum type="arabicPeriod"/>
            </a:pPr>
            <a:r>
              <a:rPr lang="en-US" sz="2600" b="1" dirty="0">
                <a:latin typeface="Times New Roman" pitchFamily="18" charset="0"/>
                <a:cs typeface="Times New Roman" pitchFamily="18" charset="0"/>
              </a:rPr>
              <a:t>Web-Based Access :</a:t>
            </a:r>
            <a:r>
              <a:rPr lang="en-US" sz="2600" dirty="0">
                <a:latin typeface="Times New Roman" pitchFamily="18" charset="0"/>
                <a:cs typeface="Times New Roman" pitchFamily="18" charset="0"/>
              </a:rPr>
              <a:t> HTML, CSS, and JavaScript allow the creation of a web-based EMS, which can be accessed from any device with a web browser and an internet connection.</a:t>
            </a:r>
          </a:p>
          <a:p>
            <a:pPr marL="228600" indent="-228600" algn="just">
              <a:spcBef>
                <a:spcPts val="0"/>
              </a:spcBef>
              <a:buFont typeface="+mj-lt"/>
              <a:buAutoNum type="arabicPeriod"/>
            </a:pPr>
            <a:r>
              <a:rPr lang="en-US" sz="2600" b="1" dirty="0">
                <a:latin typeface="Times New Roman" pitchFamily="18" charset="0"/>
                <a:cs typeface="Times New Roman" pitchFamily="18" charset="0"/>
              </a:rPr>
              <a:t>Cost-Effective Solution :</a:t>
            </a:r>
            <a:r>
              <a:rPr lang="en-US" sz="2600" dirty="0">
                <a:latin typeface="Times New Roman" pitchFamily="18" charset="0"/>
                <a:cs typeface="Times New Roman" pitchFamily="18" charset="0"/>
              </a:rPr>
              <a:t> These technologies are open-source and readily available, reducing development costs.</a:t>
            </a:r>
          </a:p>
          <a:p>
            <a:pPr algn="just">
              <a:spcBef>
                <a:spcPts val="0"/>
              </a:spcBef>
              <a:buFont typeface="+mj-lt"/>
              <a:buAutoNum type="arabicPeriod"/>
            </a:pPr>
            <a:r>
              <a:rPr lang="en-US" sz="2600" b="1" dirty="0">
                <a:latin typeface="Times New Roman" pitchFamily="18" charset="0"/>
                <a:cs typeface="Times New Roman" pitchFamily="18" charset="0"/>
              </a:rPr>
              <a:t>Customizability :</a:t>
            </a:r>
            <a:r>
              <a:rPr lang="en-US" sz="2600" dirty="0">
                <a:latin typeface="Times New Roman" pitchFamily="18" charset="0"/>
                <a:cs typeface="Times New Roman" pitchFamily="18" charset="0"/>
              </a:rPr>
              <a:t> Design elements, layouts, and features can be tailored to the specific needs and preferences of the organization.</a:t>
            </a:r>
          </a:p>
          <a:p>
            <a:pPr algn="just">
              <a:spcBef>
                <a:spcPts val="0"/>
              </a:spcBef>
              <a:buFont typeface="+mj-lt"/>
              <a:buAutoNum type="arabicPeriod"/>
            </a:pPr>
            <a:r>
              <a:rPr lang="en-US" sz="2600" b="1" dirty="0">
                <a:latin typeface="Times New Roman" pitchFamily="18" charset="0"/>
                <a:cs typeface="Times New Roman" pitchFamily="18" charset="0"/>
              </a:rPr>
              <a:t>Ease of Implementation :</a:t>
            </a:r>
            <a:r>
              <a:rPr lang="en-US" sz="2600" dirty="0">
                <a:latin typeface="Times New Roman" pitchFamily="18" charset="0"/>
                <a:cs typeface="Times New Roman" pitchFamily="18" charset="0"/>
              </a:rPr>
              <a:t> HTML, CSS, and JavaScript are relatively easy to learn and implement, making it accessible for developers of varying skill levels.</a:t>
            </a:r>
          </a:p>
          <a:p>
            <a:pPr algn="just">
              <a:spcBef>
                <a:spcPts val="0"/>
              </a:spcBef>
              <a:buFont typeface="+mj-lt"/>
              <a:buAutoNum type="arabicPeriod"/>
            </a:pPr>
            <a:r>
              <a:rPr lang="en-US" sz="2600" b="1" dirty="0">
                <a:latin typeface="Times New Roman" pitchFamily="18" charset="0"/>
                <a:cs typeface="Times New Roman" pitchFamily="18" charset="0"/>
              </a:rPr>
              <a:t>Cross-Platform Compatibility : </a:t>
            </a:r>
            <a:r>
              <a:rPr lang="en-US" sz="2600" dirty="0">
                <a:latin typeface="Times New Roman" pitchFamily="18" charset="0"/>
                <a:cs typeface="Times New Roman" pitchFamily="18" charset="0"/>
              </a:rPr>
              <a:t>Users can access the system from Windows, </a:t>
            </a:r>
            <a:r>
              <a:rPr lang="en-US" sz="2600" dirty="0" err="1">
                <a:latin typeface="Times New Roman" pitchFamily="18" charset="0"/>
                <a:cs typeface="Times New Roman" pitchFamily="18" charset="0"/>
              </a:rPr>
              <a:t>macOS</a:t>
            </a:r>
            <a:r>
              <a:rPr lang="en-US" sz="2600" dirty="0">
                <a:latin typeface="Times New Roman" pitchFamily="18" charset="0"/>
                <a:cs typeface="Times New Roman" pitchFamily="18" charset="0"/>
              </a:rPr>
              <a:t>, Linux, or mobile devices without any compatibility issues.</a:t>
            </a:r>
          </a:p>
          <a:p>
            <a:pPr algn="just">
              <a:spcBef>
                <a:spcPts val="0"/>
              </a:spcBef>
              <a:buFont typeface="+mj-lt"/>
              <a:buAutoNum type="arabicPeriod"/>
            </a:pPr>
            <a:r>
              <a:rPr lang="en-US" sz="2600" b="1" dirty="0">
                <a:latin typeface="Times New Roman" pitchFamily="18" charset="0"/>
                <a:cs typeface="Times New Roman" pitchFamily="18" charset="0"/>
              </a:rPr>
              <a:t>Integration with Other Systems :</a:t>
            </a:r>
            <a:r>
              <a:rPr lang="en-US" sz="2600" dirty="0">
                <a:latin typeface="Times New Roman" pitchFamily="18" charset="0"/>
                <a:cs typeface="Times New Roman" pitchFamily="18" charset="0"/>
              </a:rPr>
              <a:t> Integration with email systems, document management platforms, or external databases is possible, improving efficiency and data accuracy.</a:t>
            </a:r>
          </a:p>
        </p:txBody>
      </p:sp>
    </p:spTree>
    <p:extLst>
      <p:ext uri="{BB962C8B-B14F-4D97-AF65-F5344CB8AC3E}">
        <p14:creationId xmlns:p14="http://schemas.microsoft.com/office/powerpoint/2010/main" val="28364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478"/>
            <a:ext cx="10972800" cy="436729"/>
          </a:xfrm>
        </p:spPr>
        <p:txBody>
          <a:bodyPr/>
          <a:lstStyle/>
          <a:p>
            <a:r>
              <a:rPr lang="en-US" sz="3200" b="1" dirty="0">
                <a:latin typeface="Times New Roman" pitchFamily="18" charset="0"/>
                <a:cs typeface="Times New Roman" pitchFamily="18" charset="0"/>
              </a:rPr>
              <a:t>Disadvantages</a:t>
            </a:r>
          </a:p>
        </p:txBody>
      </p:sp>
      <p:sp>
        <p:nvSpPr>
          <p:cNvPr id="3" name="Content Placeholder 2"/>
          <p:cNvSpPr>
            <a:spLocks noGrp="1"/>
          </p:cNvSpPr>
          <p:nvPr>
            <p:ph idx="1"/>
          </p:nvPr>
        </p:nvSpPr>
        <p:spPr>
          <a:xfrm>
            <a:off x="136477" y="614149"/>
            <a:ext cx="11928143" cy="6243851"/>
          </a:xfrm>
        </p:spPr>
        <p:txBody>
          <a:bodyPr/>
          <a:lstStyle/>
          <a:p>
            <a:pPr algn="just">
              <a:buFont typeface="+mj-lt"/>
              <a:buAutoNum type="arabicPeriod"/>
            </a:pPr>
            <a:r>
              <a:rPr lang="en-US" sz="2600" b="1" dirty="0">
                <a:latin typeface="Times New Roman" pitchFamily="18" charset="0"/>
                <a:cs typeface="Times New Roman" pitchFamily="18" charset="0"/>
              </a:rPr>
              <a:t>Security Concerns:</a:t>
            </a:r>
            <a:r>
              <a:rPr lang="en-US" sz="2600" dirty="0">
                <a:latin typeface="Times New Roman" pitchFamily="18" charset="0"/>
                <a:cs typeface="Times New Roman" pitchFamily="18" charset="0"/>
              </a:rPr>
              <a:t> As web-based systems, EMS can be vulnerable to security threats such as data breaches, if not properly secured.</a:t>
            </a:r>
          </a:p>
          <a:p>
            <a:pPr marL="0" indent="0" algn="just">
              <a:buNone/>
            </a:pPr>
            <a:r>
              <a:rPr lang="en-US" sz="2600" b="1" dirty="0">
                <a:latin typeface="Times New Roman" pitchFamily="18" charset="0"/>
                <a:cs typeface="Times New Roman" pitchFamily="18" charset="0"/>
              </a:rPr>
              <a:t>2.Browser Compatibility:</a:t>
            </a:r>
            <a:r>
              <a:rPr lang="en-US" sz="2600" dirty="0">
                <a:latin typeface="Times New Roman" pitchFamily="18" charset="0"/>
                <a:cs typeface="Times New Roman" pitchFamily="18" charset="0"/>
              </a:rPr>
              <a:t> Compatibility issues may arise across different web browsers, requiring additional testing and development efforts to ensure a consistent user experience.</a:t>
            </a:r>
          </a:p>
          <a:p>
            <a:pPr marL="0" indent="0" algn="just">
              <a:buNone/>
            </a:pPr>
            <a:r>
              <a:rPr lang="en-US" sz="2600" b="1" dirty="0">
                <a:latin typeface="Times New Roman" pitchFamily="18" charset="0"/>
                <a:cs typeface="Times New Roman" pitchFamily="18" charset="0"/>
              </a:rPr>
              <a:t>3.Limited Functionality : </a:t>
            </a:r>
            <a:r>
              <a:rPr lang="en-US" sz="2600" dirty="0">
                <a:latin typeface="Times New Roman" pitchFamily="18" charset="0"/>
                <a:cs typeface="Times New Roman" pitchFamily="18" charset="0"/>
              </a:rPr>
              <a:t>Compared to dedicated HR software, EMS built with basic web technologies may lack advanced features such as payroll integration or performance analytics.</a:t>
            </a:r>
          </a:p>
          <a:p>
            <a:pPr marL="0" indent="0" algn="just">
              <a:buNone/>
            </a:pPr>
            <a:r>
              <a:rPr lang="en-US" sz="2600" b="1" dirty="0">
                <a:latin typeface="Times New Roman" pitchFamily="18" charset="0"/>
                <a:cs typeface="Times New Roman" pitchFamily="18" charset="0"/>
              </a:rPr>
              <a:t>4.Scalability Challenges:</a:t>
            </a:r>
            <a:r>
              <a:rPr lang="en-US" sz="2600" dirty="0">
                <a:latin typeface="Times New Roman" pitchFamily="18" charset="0"/>
                <a:cs typeface="Times New Roman" pitchFamily="18" charset="0"/>
              </a:rPr>
              <a:t> While suitable for small to medium-sized businesses, scaling an EMS built with HTML, CSS, and JavaScript to accommodate large enterprises may pose challenges in terms of performance and data management.</a:t>
            </a:r>
          </a:p>
          <a:p>
            <a:pPr marL="0" indent="0" algn="just">
              <a:buNone/>
            </a:pPr>
            <a:r>
              <a:rPr lang="en-US" sz="2600" b="1" dirty="0">
                <a:latin typeface="Times New Roman" pitchFamily="18" charset="0"/>
                <a:cs typeface="Times New Roman" pitchFamily="18" charset="0"/>
              </a:rPr>
              <a:t>5.Offline Access:</a:t>
            </a:r>
            <a:r>
              <a:rPr lang="en-US" sz="2600" dirty="0">
                <a:latin typeface="Times New Roman" pitchFamily="18" charset="0"/>
                <a:cs typeface="Times New Roman" pitchFamily="18" charset="0"/>
              </a:rPr>
              <a:t> Since EMS relies on an internet connection, offline access to employee information may be limited, making it inconvenient during network outages or in areas with poor connectivity.</a:t>
            </a: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41783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830"/>
            <a:ext cx="10972800" cy="559559"/>
          </a:xfrm>
        </p:spPr>
        <p:txBody>
          <a:bodyPr/>
          <a:lstStyle/>
          <a:p>
            <a:r>
              <a:rPr lang="en-US" sz="3200" b="1" dirty="0">
                <a:latin typeface="Times New Roman" pitchFamily="18" charset="0"/>
                <a:cs typeface="Times New Roman" pitchFamily="18" charset="0"/>
              </a:rPr>
              <a:t>Front end and Back end Technologies</a:t>
            </a:r>
          </a:p>
        </p:txBody>
      </p:sp>
      <p:sp>
        <p:nvSpPr>
          <p:cNvPr id="3" name="Content Placeholder 2"/>
          <p:cNvSpPr>
            <a:spLocks noGrp="1"/>
          </p:cNvSpPr>
          <p:nvPr>
            <p:ph idx="1"/>
          </p:nvPr>
        </p:nvSpPr>
        <p:spPr>
          <a:xfrm>
            <a:off x="136477" y="682388"/>
            <a:ext cx="11941791" cy="6175612"/>
          </a:xfrm>
        </p:spPr>
        <p:txBody>
          <a:bodyPr/>
          <a:lstStyle/>
          <a:p>
            <a:pPr algn="just"/>
            <a:r>
              <a:rPr lang="en-US" sz="2600" b="1" dirty="0">
                <a:latin typeface="Times New Roman" pitchFamily="18" charset="0"/>
                <a:cs typeface="Times New Roman" pitchFamily="18" charset="0"/>
              </a:rPr>
              <a:t>Front end technologies:</a:t>
            </a:r>
          </a:p>
          <a:p>
            <a:pPr algn="just"/>
            <a:r>
              <a:rPr lang="en-US" sz="2600" b="1" dirty="0">
                <a:latin typeface="Times New Roman" pitchFamily="18" charset="0"/>
                <a:cs typeface="Times New Roman" pitchFamily="18" charset="0"/>
              </a:rPr>
              <a:t>HTML (</a:t>
            </a:r>
            <a:r>
              <a:rPr lang="en-US" sz="2600" b="1" dirty="0" err="1">
                <a:latin typeface="Times New Roman" pitchFamily="18" charset="0"/>
                <a:cs typeface="Times New Roman" pitchFamily="18" charset="0"/>
              </a:rPr>
              <a:t>HyperText</a:t>
            </a:r>
            <a:r>
              <a:rPr lang="en-US" sz="2600" b="1" dirty="0">
                <a:latin typeface="Times New Roman" pitchFamily="18" charset="0"/>
                <a:cs typeface="Times New Roman" pitchFamily="18" charset="0"/>
              </a:rPr>
              <a:t> Markup Language):</a:t>
            </a:r>
            <a:r>
              <a:rPr lang="en-US" sz="2600" dirty="0">
                <a:latin typeface="Times New Roman" pitchFamily="18" charset="0"/>
                <a:cs typeface="Times New Roman" pitchFamily="18" charset="0"/>
              </a:rPr>
              <a:t>HTML provides the structure of the web page, defining the layout and content </a:t>
            </a:r>
            <a:r>
              <a:rPr lang="en-US" sz="2600" dirty="0" err="1">
                <a:latin typeface="Times New Roman" pitchFamily="18" charset="0"/>
                <a:cs typeface="Times New Roman" pitchFamily="18" charset="0"/>
              </a:rPr>
              <a:t>elements.It</a:t>
            </a:r>
            <a:r>
              <a:rPr lang="en-US" sz="2600" dirty="0">
                <a:latin typeface="Times New Roman" pitchFamily="18" charset="0"/>
                <a:cs typeface="Times New Roman" pitchFamily="18" charset="0"/>
              </a:rPr>
              <a:t> is used to create forms, input fields, buttons, and other user interface components.</a:t>
            </a:r>
          </a:p>
          <a:p>
            <a:pPr algn="just"/>
            <a:r>
              <a:rPr lang="en-US" sz="2600" b="1" dirty="0">
                <a:latin typeface="Times New Roman" pitchFamily="18" charset="0"/>
                <a:cs typeface="Times New Roman" pitchFamily="18" charset="0"/>
              </a:rPr>
              <a:t>CSS (Cascading Style Sheets)</a:t>
            </a:r>
            <a:r>
              <a:rPr lang="en-US" sz="2600" dirty="0">
                <a:latin typeface="Times New Roman" pitchFamily="18" charset="0"/>
                <a:cs typeface="Times New Roman" pitchFamily="18" charset="0"/>
              </a:rPr>
              <a:t>:CSS is used to style the HTML elements, defining their appearance, layout, and visual </a:t>
            </a:r>
            <a:r>
              <a:rPr lang="en-US" sz="2600" dirty="0" err="1">
                <a:latin typeface="Times New Roman" pitchFamily="18" charset="0"/>
                <a:cs typeface="Times New Roman" pitchFamily="18" charset="0"/>
              </a:rPr>
              <a:t>effects.It</a:t>
            </a:r>
            <a:r>
              <a:rPr lang="en-US" sz="2600" dirty="0">
                <a:latin typeface="Times New Roman" pitchFamily="18" charset="0"/>
                <a:cs typeface="Times New Roman" pitchFamily="18" charset="0"/>
              </a:rPr>
              <a:t> includes properties for colors, fonts, margins, padding, and positioning, among others.</a:t>
            </a:r>
          </a:p>
          <a:p>
            <a:pPr algn="just"/>
            <a:r>
              <a:rPr lang="en-US" sz="2600" b="1" dirty="0">
                <a:latin typeface="Times New Roman" pitchFamily="18" charset="0"/>
                <a:cs typeface="Times New Roman" pitchFamily="18" charset="0"/>
              </a:rPr>
              <a:t>JavaScript </a:t>
            </a:r>
            <a:r>
              <a:rPr lang="en-US" sz="2600" dirty="0">
                <a:latin typeface="Times New Roman" pitchFamily="18" charset="0"/>
                <a:cs typeface="Times New Roman" pitchFamily="18" charset="0"/>
              </a:rPr>
              <a:t>: JavaScript adds interactivity and dynamic behavior to the </a:t>
            </a:r>
            <a:r>
              <a:rPr lang="en-US" sz="2600" dirty="0" err="1">
                <a:latin typeface="Times New Roman" pitchFamily="18" charset="0"/>
                <a:cs typeface="Times New Roman" pitchFamily="18" charset="0"/>
              </a:rPr>
              <a:t>EMS.JavaScript</a:t>
            </a:r>
            <a:r>
              <a:rPr lang="en-US" sz="2600" dirty="0">
                <a:latin typeface="Times New Roman" pitchFamily="18" charset="0"/>
                <a:cs typeface="Times New Roman" pitchFamily="18" charset="0"/>
              </a:rPr>
              <a:t> frameworks can be used to enhance development and maintainability.</a:t>
            </a:r>
          </a:p>
          <a:p>
            <a:pPr algn="just"/>
            <a:r>
              <a:rPr lang="en-US" sz="2600" b="1" dirty="0">
                <a:latin typeface="Times New Roman" pitchFamily="18" charset="0"/>
                <a:cs typeface="Times New Roman" pitchFamily="18" charset="0"/>
              </a:rPr>
              <a:t>Back end technologies:</a:t>
            </a:r>
          </a:p>
          <a:p>
            <a:r>
              <a:rPr lang="en-US" sz="2600" b="1" dirty="0">
                <a:latin typeface="Times New Roman" pitchFamily="18" charset="0"/>
                <a:cs typeface="Times New Roman" pitchFamily="18" charset="0"/>
              </a:rPr>
              <a:t>APIs (Application Programming Interfaces)</a:t>
            </a:r>
            <a:r>
              <a:rPr lang="en-US" sz="2600" dirty="0">
                <a:latin typeface="Times New Roman" pitchFamily="18" charset="0"/>
                <a:cs typeface="Times New Roman" pitchFamily="18" charset="0"/>
              </a:rPr>
              <a:t>:They define endpoints for accessing and manipulating employee data stored in the database.</a:t>
            </a:r>
          </a:p>
          <a:p>
            <a:r>
              <a:rPr lang="en-US" sz="2600" b="1" dirty="0">
                <a:latin typeface="Times New Roman" pitchFamily="18" charset="0"/>
                <a:cs typeface="Times New Roman" pitchFamily="18" charset="0"/>
              </a:rPr>
              <a:t>Server-Side Frameworks </a:t>
            </a:r>
            <a:r>
              <a:rPr lang="en-US" sz="2600" dirty="0">
                <a:latin typeface="Times New Roman" pitchFamily="18" charset="0"/>
                <a:cs typeface="Times New Roman" pitchFamily="18" charset="0"/>
              </a:rPr>
              <a:t>: They handle routing, middleware, authentication, and other server-side tasks.</a:t>
            </a:r>
          </a:p>
          <a:p>
            <a:pPr marL="0" indent="0">
              <a:buNone/>
            </a:pP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a:p>
            <a:pPr marL="0" indent="0" algn="just">
              <a:buNone/>
            </a:pP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28575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48944"/>
          </a:xfrm>
        </p:spPr>
        <p:txBody>
          <a:bodyPr/>
          <a:lstStyle/>
          <a:p>
            <a:r>
              <a:rPr lang="en-US" sz="3200" b="1" dirty="0">
                <a:latin typeface="Times New Roman" pitchFamily="18" charset="0"/>
                <a:cs typeface="Times New Roman" pitchFamily="18" charset="0"/>
              </a:rPr>
              <a:t>Outcomes </a:t>
            </a:r>
          </a:p>
        </p:txBody>
      </p:sp>
      <p:sp>
        <p:nvSpPr>
          <p:cNvPr id="3" name="Content Placeholder 2"/>
          <p:cNvSpPr>
            <a:spLocks noGrp="1"/>
          </p:cNvSpPr>
          <p:nvPr>
            <p:ph idx="1"/>
          </p:nvPr>
        </p:nvSpPr>
        <p:spPr>
          <a:xfrm>
            <a:off x="272956" y="1091821"/>
            <a:ext cx="11696132" cy="5581934"/>
          </a:xfrm>
        </p:spPr>
        <p:txBody>
          <a:bodyPr/>
          <a:lstStyle/>
          <a:p>
            <a:pPr algn="just"/>
            <a:r>
              <a:rPr lang="en-US" sz="2600" dirty="0">
                <a:latin typeface="Times New Roman" pitchFamily="18" charset="0"/>
                <a:cs typeface="Times New Roman" pitchFamily="18" charset="0"/>
              </a:rPr>
              <a:t>Efficient Employee Data Management</a:t>
            </a:r>
          </a:p>
          <a:p>
            <a:pPr algn="just"/>
            <a:r>
              <a:rPr lang="en-US" sz="2600" dirty="0">
                <a:latin typeface="Times New Roman" pitchFamily="18" charset="0"/>
                <a:cs typeface="Times New Roman" pitchFamily="18" charset="0"/>
              </a:rPr>
              <a:t>Improved Communication and Collaboration</a:t>
            </a:r>
          </a:p>
          <a:p>
            <a:pPr algn="just"/>
            <a:r>
              <a:rPr lang="en-US" sz="2600" dirty="0">
                <a:latin typeface="Times New Roman" pitchFamily="18" charset="0"/>
                <a:cs typeface="Times New Roman" pitchFamily="18" charset="0"/>
              </a:rPr>
              <a:t>Enhanced Productivity</a:t>
            </a:r>
          </a:p>
          <a:p>
            <a:pPr algn="just"/>
            <a:r>
              <a:rPr lang="en-US" sz="2600" dirty="0">
                <a:latin typeface="Times New Roman" pitchFamily="18" charset="0"/>
                <a:cs typeface="Times New Roman" pitchFamily="18" charset="0"/>
              </a:rPr>
              <a:t>Improved Decision-Making</a:t>
            </a:r>
          </a:p>
          <a:p>
            <a:pPr algn="just"/>
            <a:r>
              <a:rPr lang="en-US" sz="2600" dirty="0">
                <a:latin typeface="Times New Roman" pitchFamily="18" charset="0"/>
                <a:cs typeface="Times New Roman" pitchFamily="18" charset="0"/>
              </a:rPr>
              <a:t>Employee Empowerment</a:t>
            </a:r>
          </a:p>
          <a:p>
            <a:pPr algn="just"/>
            <a:r>
              <a:rPr lang="en-US" sz="2600" dirty="0">
                <a:latin typeface="Times New Roman" pitchFamily="18" charset="0"/>
                <a:cs typeface="Times New Roman" pitchFamily="18" charset="0"/>
              </a:rPr>
              <a:t>Compliance and Security</a:t>
            </a:r>
          </a:p>
          <a:p>
            <a:pPr algn="just"/>
            <a:r>
              <a:rPr lang="en-US" sz="2600" dirty="0">
                <a:latin typeface="Times New Roman" pitchFamily="18" charset="0"/>
                <a:cs typeface="Times New Roman" pitchFamily="18" charset="0"/>
              </a:rPr>
              <a:t>Scalability and Flexibility</a:t>
            </a:r>
          </a:p>
          <a:p>
            <a:pPr algn="just"/>
            <a:r>
              <a:rPr lang="en-US" sz="2600" dirty="0">
                <a:latin typeface="Times New Roman" pitchFamily="18" charset="0"/>
                <a:cs typeface="Times New Roman" pitchFamily="18" charset="0"/>
              </a:rPr>
              <a:t>Cost-Effectiveness</a:t>
            </a:r>
          </a:p>
        </p:txBody>
      </p:sp>
    </p:spTree>
    <p:extLst>
      <p:ext uri="{BB962C8B-B14F-4D97-AF65-F5344CB8AC3E}">
        <p14:creationId xmlns:p14="http://schemas.microsoft.com/office/powerpoint/2010/main" val="3366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Conclusion </a:t>
            </a:r>
          </a:p>
        </p:txBody>
      </p:sp>
      <p:sp>
        <p:nvSpPr>
          <p:cNvPr id="3" name="Content Placeholder 2"/>
          <p:cNvSpPr>
            <a:spLocks noGrp="1"/>
          </p:cNvSpPr>
          <p:nvPr>
            <p:ph idx="1"/>
          </p:nvPr>
        </p:nvSpPr>
        <p:spPr>
          <a:xfrm>
            <a:off x="609599" y="1187355"/>
            <a:ext cx="11359487" cy="5431809"/>
          </a:xfrm>
        </p:spPr>
        <p:txBody>
          <a:bodyPr/>
          <a:lstStyle/>
          <a:p>
            <a:pPr marL="0" indent="0" algn="just">
              <a:lnSpc>
                <a:spcPct val="150000"/>
              </a:lnSpc>
              <a:buNone/>
            </a:pPr>
            <a:r>
              <a:rPr lang="en-US" sz="2600" dirty="0">
                <a:latin typeface="Times New Roman" pitchFamily="18" charset="0"/>
                <a:cs typeface="Times New Roman" pitchFamily="18" charset="0"/>
              </a:rPr>
              <a:t>In conclusion, an Employee Management System using HTML, CSS, and JavaScript offers a practical solution for businesses to manage their workforce effectively. By combining the structure of HTML, the styling capabilities of CSS, and the interactivity of JavaScript, we create a user-friendly and efficient tool for HR departments and managers alike. Additionally, its web-based nature allows for remote access, scalability, and cost-effectiveness, making it suitable for organizations of all sizes and structures.</a:t>
            </a:r>
          </a:p>
        </p:txBody>
      </p:sp>
    </p:spTree>
    <p:extLst>
      <p:ext uri="{BB962C8B-B14F-4D97-AF65-F5344CB8AC3E}">
        <p14:creationId xmlns:p14="http://schemas.microsoft.com/office/powerpoint/2010/main" val="406502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745"/>
            <a:ext cx="10972800" cy="759655"/>
          </a:xfrm>
        </p:spPr>
        <p:txBody>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154745" y="801858"/>
            <a:ext cx="11896228" cy="6056141"/>
          </a:xfrm>
        </p:spPr>
        <p:txBody>
          <a:bodyPr/>
          <a:lstStyle/>
          <a:p>
            <a:pPr marL="0" indent="0" algn="just">
              <a:buNone/>
            </a:pPr>
            <a:r>
              <a:rPr lang="en-US" sz="2600" dirty="0">
                <a:latin typeface="Times New Roman" pitchFamily="18" charset="0"/>
                <a:cs typeface="Times New Roman" pitchFamily="18" charset="0"/>
              </a:rPr>
              <a:t>In today's dynamic work environment, effective employee management is essential for organizational success. This abstract introduces an Employee Management System (EMS) developed using widely accessible web technologies such as HTML, CSS, and JavaScript. The Employee Management System (EMS) provides a user-friendly interface accessible through web browsers, enabling seamless interaction for both employees and administrators. Administrators have the ability to manage employee information, track attendance, and generate insightful reports to streamline decision-making processes. By leveraging the power of HTML for structure, CSS for styling, and JavaScript for dynamic functionality, this Employee Management System (EMS) offers a scalable and adaptable solution for businesses of all sizes.</a:t>
            </a:r>
          </a:p>
          <a:p>
            <a:pPr marL="0" indent="0" algn="just">
              <a:buNone/>
            </a:pPr>
            <a:r>
              <a:rPr lang="en-US" sz="2600" dirty="0">
                <a:latin typeface="Times New Roman" pitchFamily="18" charset="0"/>
                <a:cs typeface="Times New Roman" pitchFamily="18" charset="0"/>
              </a:rPr>
              <a:t>The Employee Management System (EMS) presented in this abstract is  web technologies to revolutionize traditional methods of employee management, promoting efficiency, transparency, and collaboration within the workplace’s organizational success.</a:t>
            </a:r>
          </a:p>
          <a:p>
            <a:pPr marL="0" indent="0" algn="just">
              <a:buNone/>
            </a:pPr>
            <a:r>
              <a:rPr lang="en-US" sz="2600" dirty="0">
                <a:latin typeface="Times New Roman" pitchFamily="18" charset="0"/>
                <a:cs typeface="Times New Roman" pitchFamily="18" charset="0"/>
              </a:rPr>
              <a:t> </a:t>
            </a: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2401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826"/>
            <a:ext cx="10972800" cy="1143000"/>
          </a:xfrm>
        </p:spPr>
        <p:txBody>
          <a:bodyPr/>
          <a:lstStyle/>
          <a:p>
            <a:r>
              <a:rPr lang="en-US" sz="3200" b="1" dirty="0">
                <a:latin typeface="Times New Roman" pitchFamily="18" charset="0"/>
                <a:cs typeface="Times New Roman" pitchFamily="18" charset="0"/>
              </a:rPr>
              <a:t>Introduction </a:t>
            </a:r>
          </a:p>
        </p:txBody>
      </p:sp>
      <p:sp>
        <p:nvSpPr>
          <p:cNvPr id="3" name="Content Placeholder 2"/>
          <p:cNvSpPr>
            <a:spLocks noGrp="1"/>
          </p:cNvSpPr>
          <p:nvPr>
            <p:ph idx="1"/>
          </p:nvPr>
        </p:nvSpPr>
        <p:spPr>
          <a:xfrm>
            <a:off x="309489" y="1434905"/>
            <a:ext cx="11882511" cy="5205046"/>
          </a:xfrm>
        </p:spPr>
        <p:txBody>
          <a:bodyPr/>
          <a:lstStyle/>
          <a:p>
            <a:pPr marL="0" indent="0" algn="just">
              <a:buNone/>
            </a:pPr>
            <a:r>
              <a:rPr lang="en-US" sz="2600" dirty="0">
                <a:latin typeface="Times New Roman" pitchFamily="18" charset="0"/>
                <a:cs typeface="Times New Roman" pitchFamily="18" charset="0"/>
              </a:rPr>
              <a:t>An Employee Management System (EMS) is a crucial tool for businesses to efficiently handle their workforce. Using web technologies such as HTML, CSS, and JavaScript, we can create a user-friendly Employee Management System (EMS) accessible from any web browser . Employee Management System(EMS) is the effort to help employees do their best work each day in order to achieve the larger goals of the organization. There are many tasks and duties that fall under employee management system. An employee management system is technology designed to streamline core HR services and improve workforce productivity. </a:t>
            </a:r>
          </a:p>
        </p:txBody>
      </p:sp>
    </p:spTree>
    <p:extLst>
      <p:ext uri="{BB962C8B-B14F-4D97-AF65-F5344CB8AC3E}">
        <p14:creationId xmlns:p14="http://schemas.microsoft.com/office/powerpoint/2010/main" val="297013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567747"/>
          </a:xfrm>
        </p:spPr>
        <p:txBody>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Software and Hardware Requirements</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45660" y="777922"/>
            <a:ext cx="11750722" cy="5923129"/>
          </a:xfrm>
        </p:spPr>
        <p:txBody>
          <a:bodyPr/>
          <a:lstStyle/>
          <a:p>
            <a:pPr algn="just"/>
            <a:r>
              <a:rPr lang="en-US" sz="2600" dirty="0">
                <a:latin typeface="Times New Roman" pitchFamily="18" charset="0"/>
                <a:cs typeface="Times New Roman" pitchFamily="18" charset="0"/>
              </a:rPr>
              <a:t>Software Requirements :</a:t>
            </a:r>
          </a:p>
          <a:p>
            <a:pPr lvl="0" algn="just"/>
            <a:r>
              <a:rPr lang="en-US" sz="2600" dirty="0">
                <a:latin typeface="Times New Roman" pitchFamily="18" charset="0"/>
                <a:cs typeface="Times New Roman" pitchFamily="18" charset="0"/>
              </a:rPr>
              <a:t>Text Editor or Notepad or Integrated Development Environment(IDE)</a:t>
            </a:r>
          </a:p>
          <a:p>
            <a:pPr lvl="0" algn="just"/>
            <a:r>
              <a:rPr lang="en-US" sz="2600" dirty="0">
                <a:latin typeface="Times New Roman" pitchFamily="18" charset="0"/>
                <a:cs typeface="Times New Roman" pitchFamily="18" charset="0"/>
              </a:rPr>
              <a:t>HTML</a:t>
            </a:r>
          </a:p>
          <a:p>
            <a:pPr lvl="0" algn="just"/>
            <a:r>
              <a:rPr lang="en-US" sz="2600" dirty="0">
                <a:latin typeface="Times New Roman" pitchFamily="18" charset="0"/>
                <a:cs typeface="Times New Roman" pitchFamily="18" charset="0"/>
              </a:rPr>
              <a:t>CSS</a:t>
            </a:r>
          </a:p>
          <a:p>
            <a:pPr lvl="0" algn="just"/>
            <a:r>
              <a:rPr lang="en-US" sz="2600" dirty="0">
                <a:latin typeface="Times New Roman" pitchFamily="18" charset="0"/>
                <a:cs typeface="Times New Roman" pitchFamily="18" charset="0"/>
              </a:rPr>
              <a:t>JAVA SCRIPT </a:t>
            </a:r>
          </a:p>
          <a:p>
            <a:pPr lvl="0" algn="just"/>
            <a:r>
              <a:rPr lang="en-US" sz="2600" dirty="0">
                <a:latin typeface="Times New Roman" pitchFamily="18" charset="0"/>
                <a:cs typeface="Times New Roman" pitchFamily="18" charset="0"/>
              </a:rPr>
              <a:t>Web Browser </a:t>
            </a:r>
          </a:p>
          <a:p>
            <a:pPr algn="just"/>
            <a:r>
              <a:rPr lang="en-US" sz="2600" dirty="0">
                <a:latin typeface="Times New Roman" pitchFamily="18" charset="0"/>
                <a:cs typeface="Times New Roman" pitchFamily="18" charset="0"/>
              </a:rPr>
              <a:t> Hardware  Requirements :</a:t>
            </a:r>
          </a:p>
          <a:p>
            <a:pPr lvl="0" algn="just"/>
            <a:r>
              <a:rPr lang="en-US" sz="2600" dirty="0">
                <a:latin typeface="Times New Roman" pitchFamily="18" charset="0"/>
                <a:cs typeface="Times New Roman" pitchFamily="18" charset="0"/>
              </a:rPr>
              <a:t>Windows 10 Ultimate </a:t>
            </a:r>
          </a:p>
          <a:p>
            <a:pPr lvl="0" algn="just"/>
            <a:r>
              <a:rPr lang="en-US" sz="2600" dirty="0">
                <a:latin typeface="Times New Roman" pitchFamily="18" charset="0"/>
                <a:cs typeface="Times New Roman" pitchFamily="18" charset="0"/>
              </a:rPr>
              <a:t>RAM – 8GB </a:t>
            </a:r>
          </a:p>
          <a:p>
            <a:pPr lvl="0" algn="just"/>
            <a:r>
              <a:rPr lang="en-US" sz="2600" dirty="0">
                <a:latin typeface="Times New Roman" pitchFamily="18" charset="0"/>
                <a:cs typeface="Times New Roman" pitchFamily="18" charset="0"/>
              </a:rPr>
              <a:t>64-bit Operating System </a:t>
            </a:r>
          </a:p>
          <a:p>
            <a:pPr lvl="0" algn="just"/>
            <a:r>
              <a:rPr lang="en-US" sz="2600" dirty="0">
                <a:latin typeface="Times New Roman" pitchFamily="18" charset="0"/>
                <a:cs typeface="Times New Roman" pitchFamily="18" charset="0"/>
              </a:rPr>
              <a:t>Intel ®Core 13 DUO CPU</a:t>
            </a:r>
          </a:p>
          <a:p>
            <a:pPr lvl="0" algn="just"/>
            <a:r>
              <a:rPr lang="en-US" sz="2600" dirty="0">
                <a:latin typeface="Times New Roman" pitchFamily="18" charset="0"/>
                <a:cs typeface="Times New Roman" pitchFamily="18" charset="0"/>
              </a:rPr>
              <a:t>Internet Connection </a:t>
            </a:r>
          </a:p>
          <a:p>
            <a:pPr marL="0" indent="0" algn="just">
              <a:buNone/>
            </a:pPr>
            <a:r>
              <a:rPr lang="en-US" sz="2600" dirty="0">
                <a:latin typeface="Times New Roman" pitchFamily="18" charset="0"/>
                <a:cs typeface="Times New Roman" pitchFamily="18" charset="0"/>
              </a:rPr>
              <a:t> </a:t>
            </a: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44765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830"/>
            <a:ext cx="10972800" cy="614149"/>
          </a:xfrm>
        </p:spPr>
        <p:txBody>
          <a:bodyPr/>
          <a:lstStyle/>
          <a:p>
            <a:r>
              <a:rPr lang="en-US" sz="3200" b="1" dirty="0">
                <a:latin typeface="Times New Roman" pitchFamily="18" charset="0"/>
                <a:cs typeface="Times New Roman" pitchFamily="18" charset="0"/>
              </a:rPr>
              <a:t>Applications </a:t>
            </a:r>
          </a:p>
        </p:txBody>
      </p:sp>
      <p:sp>
        <p:nvSpPr>
          <p:cNvPr id="3" name="Content Placeholder 2"/>
          <p:cNvSpPr>
            <a:spLocks noGrp="1"/>
          </p:cNvSpPr>
          <p:nvPr>
            <p:ph idx="1"/>
          </p:nvPr>
        </p:nvSpPr>
        <p:spPr>
          <a:xfrm>
            <a:off x="218364" y="696036"/>
            <a:ext cx="11764370" cy="5991367"/>
          </a:xfrm>
        </p:spPr>
        <p:txBody>
          <a:bodyPr/>
          <a:lstStyle/>
          <a:p>
            <a:pPr algn="just"/>
            <a:r>
              <a:rPr lang="en-US" sz="2600" b="1" dirty="0">
                <a:latin typeface="Times New Roman" pitchFamily="18" charset="0"/>
                <a:cs typeface="Times New Roman" pitchFamily="18" charset="0"/>
              </a:rPr>
              <a:t>HR Departments: </a:t>
            </a:r>
            <a:r>
              <a:rPr lang="en-US" sz="2600" dirty="0">
                <a:latin typeface="Times New Roman" pitchFamily="18" charset="0"/>
                <a:cs typeface="Times New Roman" pitchFamily="18" charset="0"/>
              </a:rPr>
              <a:t>HR departments can use the EMS to maintain employee records, track attendance, manage leave requests, and generate reports.</a:t>
            </a:r>
          </a:p>
          <a:p>
            <a:pPr algn="just"/>
            <a:r>
              <a:rPr lang="en-US" sz="2600" b="1" dirty="0">
                <a:latin typeface="Times New Roman" pitchFamily="18" charset="0"/>
                <a:cs typeface="Times New Roman" pitchFamily="18" charset="0"/>
              </a:rPr>
              <a:t>Managers:</a:t>
            </a:r>
            <a:r>
              <a:rPr lang="en-US" sz="2600" dirty="0">
                <a:latin typeface="Times New Roman" pitchFamily="18" charset="0"/>
                <a:cs typeface="Times New Roman" pitchFamily="18" charset="0"/>
              </a:rPr>
              <a:t> Managers can access the system to assign tasks, monitor employee performance, and provide feedback.</a:t>
            </a:r>
          </a:p>
          <a:p>
            <a:pPr algn="just"/>
            <a:r>
              <a:rPr lang="en-US" sz="2600" b="1" dirty="0">
                <a:latin typeface="Times New Roman" pitchFamily="18" charset="0"/>
                <a:cs typeface="Times New Roman" pitchFamily="18" charset="0"/>
              </a:rPr>
              <a:t>Employees:</a:t>
            </a:r>
            <a:r>
              <a:rPr lang="en-US" sz="2600" dirty="0">
                <a:latin typeface="Times New Roman" pitchFamily="18" charset="0"/>
                <a:cs typeface="Times New Roman" pitchFamily="18" charset="0"/>
              </a:rPr>
              <a:t> Employees can use the EMS to view their schedules, request time off, and update personal information.</a:t>
            </a:r>
          </a:p>
          <a:p>
            <a:pPr algn="just"/>
            <a:r>
              <a:rPr lang="en-US" sz="2600" b="1" dirty="0">
                <a:latin typeface="Times New Roman" pitchFamily="18" charset="0"/>
                <a:cs typeface="Times New Roman" pitchFamily="18" charset="0"/>
              </a:rPr>
              <a:t>Remote Work: </a:t>
            </a:r>
            <a:r>
              <a:rPr lang="en-US" sz="2600" dirty="0">
                <a:latin typeface="Times New Roman" pitchFamily="18" charset="0"/>
                <a:cs typeface="Times New Roman" pitchFamily="18" charset="0"/>
              </a:rPr>
              <a:t>With web accessibility, the EMS is ideal for managing remote teams, allowing employees to access and update information from anywhere.</a:t>
            </a:r>
          </a:p>
          <a:p>
            <a:pPr algn="just"/>
            <a:r>
              <a:rPr lang="en-US" sz="2600" b="1" dirty="0">
                <a:latin typeface="Times New Roman" pitchFamily="18" charset="0"/>
                <a:cs typeface="Times New Roman" pitchFamily="18" charset="0"/>
              </a:rPr>
              <a:t>Small Businesses: </a:t>
            </a:r>
            <a:r>
              <a:rPr lang="en-US" sz="2600" dirty="0">
                <a:latin typeface="Times New Roman" pitchFamily="18" charset="0"/>
                <a:cs typeface="Times New Roman" pitchFamily="18" charset="0"/>
              </a:rPr>
              <a:t>Small businesses can benefit from a cost-effective EMS solution to streamline HR processes without investing in expensive software.</a:t>
            </a:r>
          </a:p>
          <a:p>
            <a:pPr algn="just"/>
            <a:r>
              <a:rPr lang="en-US" sz="2600" b="1" dirty="0">
                <a:latin typeface="Times New Roman" pitchFamily="18" charset="0"/>
                <a:cs typeface="Times New Roman" pitchFamily="18" charset="0"/>
              </a:rPr>
              <a:t>Compliance: </a:t>
            </a:r>
            <a:r>
              <a:rPr lang="en-US" sz="2600" dirty="0">
                <a:latin typeface="Times New Roman" pitchFamily="18" charset="0"/>
                <a:cs typeface="Times New Roman" pitchFamily="18" charset="0"/>
              </a:rPr>
              <a:t>The EMS can assist in ensuring compliance with labor laws and regulations by tracking hours worked, managing overtime, and storing necessary documentation.</a:t>
            </a:r>
          </a:p>
        </p:txBody>
      </p:sp>
    </p:spTree>
    <p:extLst>
      <p:ext uri="{BB962C8B-B14F-4D97-AF65-F5344CB8AC3E}">
        <p14:creationId xmlns:p14="http://schemas.microsoft.com/office/powerpoint/2010/main" val="162103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48" y="122831"/>
            <a:ext cx="10972800" cy="545910"/>
          </a:xfrm>
        </p:spPr>
        <p:txBody>
          <a:bodyPr/>
          <a:lstStyle/>
          <a:p>
            <a:r>
              <a:rPr lang="en-US" sz="3200" b="1" dirty="0">
                <a:latin typeface="Times New Roman" pitchFamily="18" charset="0"/>
                <a:cs typeface="Times New Roman" pitchFamily="18" charset="0"/>
              </a:rPr>
              <a:t>Working Procedure</a:t>
            </a:r>
          </a:p>
        </p:txBody>
      </p:sp>
      <p:sp>
        <p:nvSpPr>
          <p:cNvPr id="3" name="Content Placeholder 2"/>
          <p:cNvSpPr>
            <a:spLocks noGrp="1"/>
          </p:cNvSpPr>
          <p:nvPr>
            <p:ph idx="1"/>
          </p:nvPr>
        </p:nvSpPr>
        <p:spPr>
          <a:xfrm>
            <a:off x="136478" y="491319"/>
            <a:ext cx="11873552" cy="6366681"/>
          </a:xfrm>
        </p:spPr>
        <p:txBody>
          <a:bodyPr/>
          <a:lstStyle/>
          <a:p>
            <a:r>
              <a:rPr lang="en-US" sz="2600" b="1" dirty="0">
                <a:latin typeface="Times New Roman" pitchFamily="18" charset="0"/>
                <a:cs typeface="Times New Roman" pitchFamily="18" charset="0"/>
              </a:rPr>
              <a:t>Planning and Requirements Gathering </a:t>
            </a:r>
            <a:r>
              <a:rPr lang="en-US" sz="2600" dirty="0">
                <a:latin typeface="Times New Roman" pitchFamily="18" charset="0"/>
                <a:cs typeface="Times New Roman" pitchFamily="18" charset="0"/>
              </a:rPr>
              <a:t>: Understand the requirements and objectives of the EMS.</a:t>
            </a:r>
          </a:p>
          <a:p>
            <a:r>
              <a:rPr lang="en-US" sz="2600" b="1" dirty="0">
                <a:latin typeface="Times New Roman" pitchFamily="18" charset="0"/>
                <a:cs typeface="Times New Roman" pitchFamily="18" charset="0"/>
              </a:rPr>
              <a:t>Designing the User Interface (UI)</a:t>
            </a:r>
            <a:r>
              <a:rPr lang="en-US" sz="2600" dirty="0">
                <a:latin typeface="Times New Roman" pitchFamily="18" charset="0"/>
                <a:cs typeface="Times New Roman" pitchFamily="18" charset="0"/>
              </a:rPr>
              <a:t>:Create the visual design of the EMS using HTML and CSS . Design input forms, navigation menus, and other UI elements.</a:t>
            </a:r>
          </a:p>
          <a:p>
            <a:r>
              <a:rPr lang="en-US" sz="2600" b="1" dirty="0">
                <a:latin typeface="Times New Roman" pitchFamily="18" charset="0"/>
                <a:cs typeface="Times New Roman" pitchFamily="18" charset="0"/>
              </a:rPr>
              <a:t>Adding Interactivity with JavaScript </a:t>
            </a:r>
            <a:r>
              <a:rPr lang="en-US" sz="2600" dirty="0">
                <a:latin typeface="Times New Roman" pitchFamily="18" charset="0"/>
                <a:cs typeface="Times New Roman" pitchFamily="18" charset="0"/>
              </a:rPr>
              <a:t>: Implement client-side functionality using JavaScript.</a:t>
            </a:r>
          </a:p>
          <a:p>
            <a:r>
              <a:rPr lang="en-US" sz="2600" b="1" dirty="0">
                <a:latin typeface="Times New Roman" pitchFamily="18" charset="0"/>
                <a:cs typeface="Times New Roman" pitchFamily="18" charset="0"/>
              </a:rPr>
              <a:t>Integration </a:t>
            </a:r>
            <a:r>
              <a:rPr lang="en-US" sz="2600" dirty="0">
                <a:latin typeface="Times New Roman" pitchFamily="18" charset="0"/>
                <a:cs typeface="Times New Roman" pitchFamily="18" charset="0"/>
              </a:rPr>
              <a:t>: Connect the front-end (HTML, CSS, JavaScript) with the back-end using APIs (Application Programming Interfaces).Define API endpoints for retrieving, updating, adding, and deleting employee records.</a:t>
            </a:r>
          </a:p>
          <a:p>
            <a:r>
              <a:rPr lang="en-US" sz="2600" b="1" dirty="0">
                <a:latin typeface="Times New Roman" pitchFamily="18" charset="0"/>
                <a:cs typeface="Times New Roman" pitchFamily="18" charset="0"/>
              </a:rPr>
              <a:t>Functionality Implementation </a:t>
            </a:r>
            <a:r>
              <a:rPr lang="en-US" sz="2600" dirty="0">
                <a:latin typeface="Times New Roman" pitchFamily="18" charset="0"/>
                <a:cs typeface="Times New Roman" pitchFamily="18" charset="0"/>
              </a:rPr>
              <a:t>: Implement various functionalities of the EMS based on the requirements gathered earlier.</a:t>
            </a:r>
          </a:p>
          <a:p>
            <a:r>
              <a:rPr lang="en-US" sz="2600" b="1" dirty="0">
                <a:latin typeface="Times New Roman" pitchFamily="18" charset="0"/>
                <a:cs typeface="Times New Roman" pitchFamily="18" charset="0"/>
              </a:rPr>
              <a:t>Testing and </a:t>
            </a:r>
            <a:r>
              <a:rPr lang="en-US" sz="2600" b="1" dirty="0" err="1">
                <a:latin typeface="Times New Roman" pitchFamily="18" charset="0"/>
                <a:cs typeface="Times New Roman" pitchFamily="18" charset="0"/>
              </a:rPr>
              <a:t>Debugging</a:t>
            </a:r>
            <a:r>
              <a:rPr lang="en-US" sz="2600" dirty="0" err="1">
                <a:latin typeface="Times New Roman" pitchFamily="18" charset="0"/>
                <a:cs typeface="Times New Roman" pitchFamily="18" charset="0"/>
              </a:rPr>
              <a:t>:Test</a:t>
            </a:r>
            <a:r>
              <a:rPr lang="en-US" sz="2600" dirty="0">
                <a:latin typeface="Times New Roman" pitchFamily="18" charset="0"/>
                <a:cs typeface="Times New Roman" pitchFamily="18" charset="0"/>
              </a:rPr>
              <a:t> the EMS thoroughly to ensure all functionalities work as expected.</a:t>
            </a:r>
          </a:p>
          <a:p>
            <a:r>
              <a:rPr lang="en-US" sz="2600" b="1" dirty="0">
                <a:latin typeface="Times New Roman" pitchFamily="18" charset="0"/>
                <a:cs typeface="Times New Roman" pitchFamily="18" charset="0"/>
              </a:rPr>
              <a:t>Maintenance and </a:t>
            </a:r>
            <a:r>
              <a:rPr lang="en-US" sz="2600" b="1" dirty="0" err="1">
                <a:latin typeface="Times New Roman" pitchFamily="18" charset="0"/>
                <a:cs typeface="Times New Roman" pitchFamily="18" charset="0"/>
              </a:rPr>
              <a:t>Updates</a:t>
            </a:r>
            <a:r>
              <a:rPr lang="en-US" sz="2600" dirty="0" err="1">
                <a:latin typeface="Times New Roman" pitchFamily="18" charset="0"/>
                <a:cs typeface="Times New Roman" pitchFamily="18" charset="0"/>
              </a:rPr>
              <a:t>:Regularly</a:t>
            </a:r>
            <a:r>
              <a:rPr lang="en-US" sz="2600" dirty="0">
                <a:latin typeface="Times New Roman" pitchFamily="18" charset="0"/>
                <a:cs typeface="Times New Roman" pitchFamily="18" charset="0"/>
              </a:rPr>
              <a:t> maintain and update the EMS to fix bugs, add new features, or improve performance.</a:t>
            </a:r>
            <a:br>
              <a:rPr lang="en-US" sz="2800" dirty="0"/>
            </a:br>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61560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063D2-53DF-4CEF-4EFD-887FA53461BF}"/>
              </a:ext>
            </a:extLst>
          </p:cNvPr>
          <p:cNvSpPr txBox="1"/>
          <p:nvPr/>
        </p:nvSpPr>
        <p:spPr>
          <a:xfrm>
            <a:off x="491613" y="0"/>
            <a:ext cx="11700387" cy="7525137"/>
          </a:xfrm>
          <a:prstGeom prst="rect">
            <a:avLst/>
          </a:prstGeom>
          <a:noFill/>
        </p:spPr>
        <p:txBody>
          <a:bodyPr wrap="square" rtlCol="0">
            <a:spAutoFit/>
          </a:bodyPr>
          <a:lstStyle/>
          <a:p>
            <a:pPr algn="ctr"/>
            <a:r>
              <a:rPr lang="en-US" sz="3200" b="1" dirty="0"/>
              <a:t>CODE</a:t>
            </a:r>
          </a:p>
          <a:p>
            <a:r>
              <a:rPr lang="en-US" dirty="0"/>
              <a:t>Frontend: HTML, CSS, and JavaScript</a:t>
            </a:r>
          </a:p>
          <a:p>
            <a:endParaRPr lang="en-US" dirty="0"/>
          </a:p>
          <a:p>
            <a:r>
              <a:rPr lang="en-US" dirty="0"/>
              <a:t>HTML</a:t>
            </a:r>
          </a:p>
          <a:p>
            <a:r>
              <a:rPr lang="en-US" sz="1050" dirty="0"/>
              <a:t>&lt;!DOCTYPE html&gt;</a:t>
            </a:r>
          </a:p>
          <a:p>
            <a:r>
              <a:rPr lang="en-US" sz="1050" dirty="0"/>
              <a:t>&lt;html lang="</a:t>
            </a:r>
            <a:r>
              <a:rPr lang="en-US" sz="1050" dirty="0" err="1"/>
              <a:t>en</a:t>
            </a:r>
            <a:r>
              <a:rPr lang="en-US" sz="1050" dirty="0"/>
              <a:t>"&gt;</a:t>
            </a:r>
          </a:p>
          <a:p>
            <a:r>
              <a:rPr lang="en-US" sz="1050" dirty="0"/>
              <a:t>&lt;head&gt;</a:t>
            </a:r>
          </a:p>
          <a:p>
            <a:r>
              <a:rPr lang="en-US" sz="1050" dirty="0"/>
              <a:t>    &lt;meta charset="UTF-8"&gt;</a:t>
            </a:r>
          </a:p>
          <a:p>
            <a:r>
              <a:rPr lang="en-US" sz="1050" dirty="0"/>
              <a:t>    &lt;meta name="viewport" content="width=device-width, initial-scale=1.0"&gt;</a:t>
            </a:r>
          </a:p>
          <a:p>
            <a:r>
              <a:rPr lang="en-US" sz="1050" dirty="0"/>
              <a:t>    </a:t>
            </a:r>
            <a:r>
              <a:rPr lang="en-US" sz="1200" dirty="0"/>
              <a:t>&lt;title&gt;Employee </a:t>
            </a:r>
            <a:r>
              <a:rPr lang="en-US" sz="1400" dirty="0"/>
              <a:t>Management System&lt;/title&gt;</a:t>
            </a:r>
          </a:p>
          <a:p>
            <a:r>
              <a:rPr lang="en-US" sz="1400" dirty="0"/>
              <a:t>    &lt;link </a:t>
            </a:r>
            <a:r>
              <a:rPr lang="en-US" sz="1400" dirty="0" err="1"/>
              <a:t>rel</a:t>
            </a:r>
            <a:r>
              <a:rPr lang="en-US" sz="1400" dirty="0"/>
              <a:t>="stylesheet" </a:t>
            </a:r>
            <a:r>
              <a:rPr lang="en-US" sz="1400" dirty="0" err="1"/>
              <a:t>href</a:t>
            </a:r>
            <a:r>
              <a:rPr lang="en-US" sz="1400" dirty="0"/>
              <a:t>="styles.css"&gt;</a:t>
            </a:r>
          </a:p>
          <a:p>
            <a:r>
              <a:rPr lang="en-US" sz="1100" dirty="0"/>
              <a:t>&lt;/head&gt;</a:t>
            </a:r>
          </a:p>
          <a:p>
            <a:r>
              <a:rPr lang="en-US" sz="1100" dirty="0"/>
              <a:t>&lt;</a:t>
            </a:r>
            <a:r>
              <a:rPr lang="en-US" sz="1050" dirty="0"/>
              <a:t>body&gt;</a:t>
            </a:r>
          </a:p>
          <a:p>
            <a:r>
              <a:rPr lang="en-US" sz="1200" dirty="0"/>
              <a:t>    </a:t>
            </a:r>
            <a:r>
              <a:rPr lang="en-US" sz="1050" dirty="0"/>
              <a:t>&lt;h1&gt;Employee Management System&lt;/h1&gt;</a:t>
            </a:r>
          </a:p>
          <a:p>
            <a:r>
              <a:rPr lang="en-US" sz="1050" dirty="0"/>
              <a:t>    &lt;div id="employee-form"&gt;</a:t>
            </a:r>
          </a:p>
          <a:p>
            <a:r>
              <a:rPr lang="en-US" sz="1050" dirty="0"/>
              <a:t>        &lt;h2&gt;Add Employee&lt;/h2&gt;</a:t>
            </a:r>
          </a:p>
          <a:p>
            <a:r>
              <a:rPr lang="en-US" sz="1050" dirty="0"/>
              <a:t>        &lt;form id="add-employee-form"&gt;</a:t>
            </a:r>
          </a:p>
          <a:p>
            <a:r>
              <a:rPr lang="en-US" sz="1050" dirty="0"/>
              <a:t>            &lt;label for="name"&gt;Name:&lt;/label&gt;</a:t>
            </a:r>
          </a:p>
          <a:p>
            <a:r>
              <a:rPr lang="en-US" sz="1200" dirty="0"/>
              <a:t>            </a:t>
            </a:r>
            <a:r>
              <a:rPr lang="en-US" sz="1050" dirty="0"/>
              <a:t>&lt;</a:t>
            </a:r>
            <a:r>
              <a:rPr lang="en-US" sz="1200" dirty="0"/>
              <a:t>input type="text" id="name" </a:t>
            </a:r>
            <a:r>
              <a:rPr lang="en-US" sz="1050" dirty="0"/>
              <a:t>name="name" required&gt;</a:t>
            </a:r>
          </a:p>
          <a:p>
            <a:r>
              <a:rPr lang="en-US" sz="1050" dirty="0"/>
              <a:t>           </a:t>
            </a:r>
            <a:r>
              <a:rPr lang="en-US" sz="1200" dirty="0"/>
              <a:t> </a:t>
            </a:r>
            <a:r>
              <a:rPr lang="en-US" sz="1050" dirty="0"/>
              <a:t>&lt;label for="position"&gt;Position:&lt;/label&gt;</a:t>
            </a:r>
          </a:p>
          <a:p>
            <a:r>
              <a:rPr lang="en-US" sz="1050" dirty="0"/>
              <a:t>            &lt;input type="text" id="position" name="position" required&gt;</a:t>
            </a:r>
          </a:p>
          <a:p>
            <a:r>
              <a:rPr lang="en-US" sz="1050" dirty="0"/>
              <a:t>            &lt;label for="salary"&gt;Salary:&lt;/label&gt;</a:t>
            </a:r>
          </a:p>
          <a:p>
            <a:r>
              <a:rPr lang="en-US" sz="1050" dirty="0"/>
              <a:t>            &lt;input type="number" id="salary" name="salary" required&gt;</a:t>
            </a:r>
          </a:p>
          <a:p>
            <a:r>
              <a:rPr lang="en-US" sz="1050" dirty="0"/>
              <a:t>            &lt;button type="submit"&gt;Add Employee&lt;/button&gt;</a:t>
            </a:r>
          </a:p>
          <a:p>
            <a:r>
              <a:rPr lang="en-US" sz="1050" dirty="0"/>
              <a:t>        &lt;/form&gt;</a:t>
            </a:r>
          </a:p>
          <a:p>
            <a:r>
              <a:rPr lang="en-US" sz="1200" dirty="0"/>
              <a:t>    </a:t>
            </a:r>
            <a:r>
              <a:rPr lang="en-US" sz="1050" dirty="0"/>
              <a:t>&lt;/div&gt;</a:t>
            </a:r>
          </a:p>
          <a:p>
            <a:r>
              <a:rPr lang="en-US" sz="1050" dirty="0"/>
              <a:t>    &lt;div id="employee-list"&gt;</a:t>
            </a:r>
          </a:p>
          <a:p>
            <a:r>
              <a:rPr lang="en-US" sz="1600" dirty="0"/>
              <a:t>      </a:t>
            </a:r>
            <a:r>
              <a:rPr lang="en-US" dirty="0"/>
              <a:t>  </a:t>
            </a:r>
            <a:r>
              <a:rPr lang="en-US" sz="1050" dirty="0"/>
              <a:t>&lt;h2&gt;Employee List&lt;/h2&gt;</a:t>
            </a:r>
          </a:p>
          <a:p>
            <a:r>
              <a:rPr lang="en-US" sz="1050" dirty="0"/>
              <a:t>        &lt;</a:t>
            </a:r>
            <a:r>
              <a:rPr lang="en-US" sz="1050" dirty="0" err="1"/>
              <a:t>ul</a:t>
            </a:r>
            <a:r>
              <a:rPr lang="en-US" sz="1050" dirty="0"/>
              <a:t> id="employees"&gt;</a:t>
            </a:r>
          </a:p>
          <a:p>
            <a:r>
              <a:rPr lang="en-US" sz="1050" dirty="0"/>
              <a:t>            &lt;!-- Employee items will be added here --&gt;</a:t>
            </a:r>
          </a:p>
          <a:p>
            <a:r>
              <a:rPr lang="en-US" sz="1050" dirty="0"/>
              <a:t>        &lt;/</a:t>
            </a:r>
            <a:r>
              <a:rPr lang="en-US" sz="1050" dirty="0" err="1"/>
              <a:t>ul</a:t>
            </a:r>
            <a:r>
              <a:rPr lang="en-US" sz="1050" dirty="0"/>
              <a:t>&gt;</a:t>
            </a:r>
          </a:p>
          <a:p>
            <a:r>
              <a:rPr lang="en-US" sz="1050" dirty="0"/>
              <a:t>    &lt;/div&gt;</a:t>
            </a:r>
          </a:p>
          <a:p>
            <a:r>
              <a:rPr lang="en-US" sz="1050" dirty="0"/>
              <a:t>    &lt;script </a:t>
            </a:r>
            <a:r>
              <a:rPr lang="en-US" sz="1050" dirty="0" err="1"/>
              <a:t>src</a:t>
            </a:r>
            <a:r>
              <a:rPr lang="en-US" sz="1050" dirty="0"/>
              <a:t>="script.js"&gt;&lt;/script&gt;</a:t>
            </a:r>
          </a:p>
          <a:p>
            <a:r>
              <a:rPr lang="en-US" sz="1050" dirty="0"/>
              <a:t>&lt;/body&gt;</a:t>
            </a:r>
          </a:p>
          <a:p>
            <a:r>
              <a:rPr lang="en-US" sz="1050" dirty="0"/>
              <a:t>&lt;/html&gt;</a:t>
            </a:r>
          </a:p>
          <a:p>
            <a:endParaRPr lang="en-US" dirty="0"/>
          </a:p>
          <a:p>
            <a:endParaRPr lang="en-US" dirty="0"/>
          </a:p>
          <a:p>
            <a:endParaRPr lang="en-IN" b="1" dirty="0"/>
          </a:p>
        </p:txBody>
      </p:sp>
    </p:spTree>
    <p:extLst>
      <p:ext uri="{BB962C8B-B14F-4D97-AF65-F5344CB8AC3E}">
        <p14:creationId xmlns:p14="http://schemas.microsoft.com/office/powerpoint/2010/main" val="209205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8C9DE-9021-CC3A-9B13-0BE889327377}"/>
              </a:ext>
            </a:extLst>
          </p:cNvPr>
          <p:cNvSpPr txBox="1"/>
          <p:nvPr/>
        </p:nvSpPr>
        <p:spPr>
          <a:xfrm>
            <a:off x="181896" y="0"/>
            <a:ext cx="11828207" cy="6555641"/>
          </a:xfrm>
          <a:prstGeom prst="rect">
            <a:avLst/>
          </a:prstGeom>
          <a:noFill/>
        </p:spPr>
        <p:txBody>
          <a:bodyPr wrap="square" rtlCol="0">
            <a:spAutoFit/>
          </a:bodyPr>
          <a:lstStyle/>
          <a:p>
            <a:r>
              <a:rPr lang="en-US" dirty="0"/>
              <a:t>CSS</a:t>
            </a:r>
          </a:p>
          <a:p>
            <a:r>
              <a:rPr lang="en-IN" sz="800" dirty="0"/>
              <a:t>body {</a:t>
            </a:r>
          </a:p>
          <a:p>
            <a:r>
              <a:rPr lang="en-IN" sz="800" dirty="0"/>
              <a:t>    font-family: Arial, sans-serif;</a:t>
            </a:r>
          </a:p>
          <a:p>
            <a:r>
              <a:rPr lang="en-IN" sz="800" dirty="0"/>
              <a:t>    margin: 20px;</a:t>
            </a:r>
          </a:p>
          <a:p>
            <a:r>
              <a:rPr lang="en-IN" sz="800" dirty="0"/>
              <a:t>}</a:t>
            </a:r>
          </a:p>
          <a:p>
            <a:endParaRPr lang="en-IN" sz="600" dirty="0"/>
          </a:p>
          <a:p>
            <a:r>
              <a:rPr lang="en-IN" sz="800" dirty="0"/>
              <a:t>h1, h2 {</a:t>
            </a:r>
          </a:p>
          <a:p>
            <a:r>
              <a:rPr lang="en-IN" sz="800" dirty="0"/>
              <a:t>    </a:t>
            </a:r>
            <a:r>
              <a:rPr lang="en-IN" sz="800" dirty="0" err="1"/>
              <a:t>color</a:t>
            </a:r>
            <a:r>
              <a:rPr lang="en-IN" sz="800" dirty="0"/>
              <a:t>: #333;</a:t>
            </a:r>
          </a:p>
          <a:p>
            <a:r>
              <a:rPr lang="en-IN" sz="800" dirty="0"/>
              <a:t>}</a:t>
            </a:r>
          </a:p>
          <a:p>
            <a:endParaRPr lang="en-IN" sz="700" dirty="0"/>
          </a:p>
          <a:p>
            <a:r>
              <a:rPr lang="en-IN" sz="800" dirty="0"/>
              <a:t>#employee-form, #employee-list {</a:t>
            </a:r>
          </a:p>
          <a:p>
            <a:r>
              <a:rPr lang="en-IN" sz="800" dirty="0"/>
              <a:t>    margin-bottom: 20px;</a:t>
            </a:r>
          </a:p>
          <a:p>
            <a:r>
              <a:rPr lang="en-IN" sz="800" dirty="0"/>
              <a:t>}</a:t>
            </a:r>
          </a:p>
          <a:p>
            <a:endParaRPr lang="en-IN" sz="800" dirty="0"/>
          </a:p>
          <a:p>
            <a:r>
              <a:rPr lang="en-IN" sz="800" dirty="0"/>
              <a:t>label {</a:t>
            </a:r>
          </a:p>
          <a:p>
            <a:r>
              <a:rPr lang="en-IN" sz="800" dirty="0"/>
              <a:t>    display: block;</a:t>
            </a:r>
          </a:p>
          <a:p>
            <a:r>
              <a:rPr lang="en-IN" sz="800" dirty="0"/>
              <a:t>    margin-top: 10px;</a:t>
            </a:r>
          </a:p>
          <a:p>
            <a:r>
              <a:rPr lang="en-IN" sz="800" dirty="0"/>
              <a:t>}</a:t>
            </a:r>
          </a:p>
          <a:p>
            <a:endParaRPr lang="en-IN" sz="800" dirty="0"/>
          </a:p>
          <a:p>
            <a:r>
              <a:rPr lang="en-IN" sz="800" dirty="0"/>
              <a:t>input {</a:t>
            </a:r>
          </a:p>
          <a:p>
            <a:r>
              <a:rPr lang="en-IN" sz="800" dirty="0"/>
              <a:t>    width: 100%;</a:t>
            </a:r>
          </a:p>
          <a:p>
            <a:r>
              <a:rPr lang="en-IN" sz="800" dirty="0"/>
              <a:t>    padding: 8px;</a:t>
            </a:r>
          </a:p>
          <a:p>
            <a:r>
              <a:rPr lang="en-IN" sz="800" dirty="0"/>
              <a:t>    margin-top: 5px;</a:t>
            </a:r>
          </a:p>
          <a:p>
            <a:r>
              <a:rPr lang="en-IN" sz="800" dirty="0"/>
              <a:t>}</a:t>
            </a:r>
          </a:p>
          <a:p>
            <a:r>
              <a:rPr lang="en-IN" sz="200" dirty="0"/>
              <a:t>}</a:t>
            </a:r>
          </a:p>
          <a:p>
            <a:endParaRPr lang="en-IN" sz="1400" dirty="0"/>
          </a:p>
          <a:p>
            <a:r>
              <a:rPr lang="en-IN" sz="700" dirty="0"/>
              <a:t>button {</a:t>
            </a:r>
          </a:p>
          <a:p>
            <a:r>
              <a:rPr lang="en-IN" sz="700" dirty="0"/>
              <a:t>    margin-top: 10px;</a:t>
            </a:r>
          </a:p>
          <a:p>
            <a:r>
              <a:rPr lang="en-IN" sz="700" dirty="0"/>
              <a:t>    padding: 10px 15px;</a:t>
            </a:r>
          </a:p>
          <a:p>
            <a:r>
              <a:rPr lang="en-IN" sz="700" dirty="0"/>
              <a:t>    background-</a:t>
            </a:r>
            <a:r>
              <a:rPr lang="en-IN" sz="700" dirty="0" err="1"/>
              <a:t>color</a:t>
            </a:r>
            <a:r>
              <a:rPr lang="en-IN" sz="700" dirty="0"/>
              <a:t>: #28a745;</a:t>
            </a:r>
          </a:p>
          <a:p>
            <a:r>
              <a:rPr lang="en-IN" sz="700" dirty="0"/>
              <a:t>    </a:t>
            </a:r>
            <a:r>
              <a:rPr lang="en-IN" sz="700" dirty="0" err="1"/>
              <a:t>color</a:t>
            </a:r>
            <a:r>
              <a:rPr lang="en-IN" sz="700" dirty="0"/>
              <a:t>: white;</a:t>
            </a:r>
          </a:p>
          <a:p>
            <a:r>
              <a:rPr lang="en-IN" sz="700" dirty="0"/>
              <a:t>    border: none;</a:t>
            </a:r>
          </a:p>
          <a:p>
            <a:r>
              <a:rPr lang="en-IN" sz="700" dirty="0"/>
              <a:t>    cursor: pointer;</a:t>
            </a:r>
          </a:p>
          <a:p>
            <a:r>
              <a:rPr lang="en-IN" sz="700" dirty="0"/>
              <a:t>}</a:t>
            </a:r>
          </a:p>
          <a:p>
            <a:endParaRPr lang="en-IN" sz="700" dirty="0"/>
          </a:p>
          <a:p>
            <a:r>
              <a:rPr lang="en-IN" sz="700" dirty="0" err="1"/>
              <a:t>button:hover</a:t>
            </a:r>
            <a:r>
              <a:rPr lang="en-IN" sz="700" dirty="0"/>
              <a:t> {</a:t>
            </a:r>
          </a:p>
          <a:p>
            <a:r>
              <a:rPr lang="en-IN" sz="700" dirty="0"/>
              <a:t>    background-</a:t>
            </a:r>
            <a:r>
              <a:rPr lang="en-IN" sz="700" dirty="0" err="1"/>
              <a:t>color</a:t>
            </a:r>
            <a:r>
              <a:rPr lang="en-IN" sz="700" dirty="0"/>
              <a:t>: #218838;</a:t>
            </a:r>
          </a:p>
          <a:p>
            <a:r>
              <a:rPr lang="en-IN" sz="700" dirty="0"/>
              <a:t>}</a:t>
            </a:r>
          </a:p>
          <a:p>
            <a:endParaRPr lang="en-IN" sz="700" dirty="0"/>
          </a:p>
          <a:p>
            <a:r>
              <a:rPr lang="en-IN" sz="700" dirty="0" err="1"/>
              <a:t>ul</a:t>
            </a:r>
            <a:r>
              <a:rPr lang="en-IN" sz="700" dirty="0"/>
              <a:t> {</a:t>
            </a:r>
          </a:p>
          <a:p>
            <a:r>
              <a:rPr lang="en-IN" sz="900" dirty="0"/>
              <a:t>    </a:t>
            </a:r>
            <a:r>
              <a:rPr lang="en-IN" sz="800" dirty="0"/>
              <a:t>list-style-type: none;</a:t>
            </a:r>
          </a:p>
          <a:p>
            <a:r>
              <a:rPr lang="en-IN" sz="800" dirty="0"/>
              <a:t>    padding: 0;</a:t>
            </a:r>
          </a:p>
          <a:p>
            <a:r>
              <a:rPr lang="en-IN" sz="800" dirty="0"/>
              <a:t>}</a:t>
            </a:r>
          </a:p>
          <a:p>
            <a:endParaRPr lang="en-IN" sz="800" dirty="0"/>
          </a:p>
          <a:p>
            <a:r>
              <a:rPr lang="en-IN" sz="800" dirty="0"/>
              <a:t>li {</a:t>
            </a:r>
          </a:p>
          <a:p>
            <a:r>
              <a:rPr lang="en-IN" sz="800" dirty="0"/>
              <a:t>    background-</a:t>
            </a:r>
            <a:r>
              <a:rPr lang="en-IN" sz="800" dirty="0" err="1"/>
              <a:t>color</a:t>
            </a:r>
            <a:r>
              <a:rPr lang="en-IN" sz="800" dirty="0"/>
              <a:t>: #f8f9fa;</a:t>
            </a:r>
          </a:p>
          <a:p>
            <a:r>
              <a:rPr lang="en-IN" sz="800" dirty="0"/>
              <a:t>    padding: 10px;</a:t>
            </a:r>
          </a:p>
          <a:p>
            <a:r>
              <a:rPr lang="en-IN" sz="800" dirty="0"/>
              <a:t>    margin-bottom: 5px;</a:t>
            </a:r>
          </a:p>
          <a:p>
            <a:r>
              <a:rPr lang="en-IN" sz="800" dirty="0"/>
              <a:t>    border: 1px solid #dee2e6;</a:t>
            </a:r>
          </a:p>
          <a:p>
            <a:r>
              <a:rPr lang="en-IN" sz="800" dirty="0"/>
              <a:t>    border-radius: 5px;</a:t>
            </a:r>
          </a:p>
          <a:p>
            <a:r>
              <a:rPr lang="en-IN" sz="800" dirty="0"/>
              <a:t>}</a:t>
            </a:r>
          </a:p>
          <a:p>
            <a:endParaRPr lang="en-IN" dirty="0"/>
          </a:p>
        </p:txBody>
      </p:sp>
    </p:spTree>
    <p:extLst>
      <p:ext uri="{BB962C8B-B14F-4D97-AF65-F5344CB8AC3E}">
        <p14:creationId xmlns:p14="http://schemas.microsoft.com/office/powerpoint/2010/main" val="355728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8E823-D1EA-305F-3793-359BC8E9F2C7}"/>
              </a:ext>
            </a:extLst>
          </p:cNvPr>
          <p:cNvSpPr txBox="1"/>
          <p:nvPr/>
        </p:nvSpPr>
        <p:spPr>
          <a:xfrm>
            <a:off x="235974" y="196646"/>
            <a:ext cx="11720052" cy="6463308"/>
          </a:xfrm>
          <a:prstGeom prst="rect">
            <a:avLst/>
          </a:prstGeom>
          <a:noFill/>
        </p:spPr>
        <p:txBody>
          <a:bodyPr wrap="square" rtlCol="0">
            <a:spAutoFit/>
          </a:bodyPr>
          <a:lstStyle/>
          <a:p>
            <a:r>
              <a:rPr lang="en-US" dirty="0"/>
              <a:t>JAVASCRIPT</a:t>
            </a:r>
          </a:p>
          <a:p>
            <a:r>
              <a:rPr lang="en-US" sz="1600" dirty="0" err="1"/>
              <a:t>document.getElementById</a:t>
            </a:r>
            <a:r>
              <a:rPr lang="en-US" sz="1600" dirty="0"/>
              <a:t>('add-employee-form').</a:t>
            </a:r>
            <a:r>
              <a:rPr lang="en-US" sz="1600" dirty="0" err="1"/>
              <a:t>addEventListener</a:t>
            </a:r>
            <a:r>
              <a:rPr lang="en-US" sz="1600" dirty="0"/>
              <a:t>('submit', function(event) {</a:t>
            </a:r>
          </a:p>
          <a:p>
            <a:r>
              <a:rPr lang="en-US" sz="1600" dirty="0"/>
              <a:t>    </a:t>
            </a:r>
            <a:r>
              <a:rPr lang="en-US" sz="1600" dirty="0" err="1"/>
              <a:t>event.preventDefault</a:t>
            </a:r>
            <a:r>
              <a:rPr lang="en-US" sz="1600" dirty="0"/>
              <a:t>();</a:t>
            </a:r>
          </a:p>
          <a:p>
            <a:r>
              <a:rPr lang="en-US" sz="1600" dirty="0"/>
              <a:t>    </a:t>
            </a:r>
          </a:p>
          <a:p>
            <a:r>
              <a:rPr lang="en-US" sz="1600" dirty="0"/>
              <a:t>    const name = </a:t>
            </a:r>
            <a:r>
              <a:rPr lang="en-US" sz="1600" dirty="0" err="1"/>
              <a:t>document.getElementById</a:t>
            </a:r>
            <a:r>
              <a:rPr lang="en-US" sz="1600" dirty="0"/>
              <a:t>('name').value;</a:t>
            </a:r>
          </a:p>
          <a:p>
            <a:r>
              <a:rPr lang="en-US" sz="1600" dirty="0"/>
              <a:t>    const position = </a:t>
            </a:r>
            <a:r>
              <a:rPr lang="en-US" sz="1600" dirty="0" err="1"/>
              <a:t>document.getElementById</a:t>
            </a:r>
            <a:r>
              <a:rPr lang="en-US" sz="1600" dirty="0"/>
              <a:t>('position').value;</a:t>
            </a:r>
          </a:p>
          <a:p>
            <a:r>
              <a:rPr lang="en-US" sz="1600" dirty="0"/>
              <a:t>    const salary = </a:t>
            </a:r>
            <a:r>
              <a:rPr lang="en-US" sz="1600" dirty="0" err="1"/>
              <a:t>document.getElementById</a:t>
            </a:r>
            <a:r>
              <a:rPr lang="en-US" sz="1600" dirty="0"/>
              <a:t>('salary').value;</a:t>
            </a:r>
          </a:p>
          <a:p>
            <a:endParaRPr lang="en-US" sz="1600" dirty="0"/>
          </a:p>
          <a:p>
            <a:r>
              <a:rPr lang="en-US" sz="1600" dirty="0"/>
              <a:t>    fetch('/</a:t>
            </a:r>
            <a:r>
              <a:rPr lang="en-US" sz="1600" dirty="0" err="1"/>
              <a:t>api</a:t>
            </a:r>
            <a:r>
              <a:rPr lang="en-US" sz="1600" dirty="0"/>
              <a:t>/employees', {</a:t>
            </a:r>
          </a:p>
          <a:p>
            <a:r>
              <a:rPr lang="en-US" sz="1600" dirty="0"/>
              <a:t>        method: 'POST',</a:t>
            </a:r>
          </a:p>
          <a:p>
            <a:r>
              <a:rPr lang="en-US" sz="1600" dirty="0"/>
              <a:t>        headers: {</a:t>
            </a:r>
          </a:p>
          <a:p>
            <a:r>
              <a:rPr lang="en-US" sz="1600" dirty="0"/>
              <a:t>            'Content-Type': 'application/</a:t>
            </a:r>
            <a:r>
              <a:rPr lang="en-US" sz="1600" dirty="0" err="1"/>
              <a:t>json</a:t>
            </a:r>
            <a:r>
              <a:rPr lang="en-US" sz="1600" dirty="0"/>
              <a:t>'</a:t>
            </a:r>
          </a:p>
          <a:p>
            <a:r>
              <a:rPr lang="en-US" sz="1600" dirty="0"/>
              <a:t>        },</a:t>
            </a:r>
          </a:p>
          <a:p>
            <a:r>
              <a:rPr lang="en-US" sz="1600" dirty="0"/>
              <a:t>        body: </a:t>
            </a:r>
            <a:r>
              <a:rPr lang="en-US" sz="1600" dirty="0" err="1"/>
              <a:t>JSON.stringify</a:t>
            </a:r>
            <a:r>
              <a:rPr lang="en-US" sz="1600" dirty="0"/>
              <a:t>({ name, position, salary })</a:t>
            </a:r>
          </a:p>
          <a:p>
            <a:r>
              <a:rPr lang="en-US" sz="1600" dirty="0"/>
              <a:t>    })</a:t>
            </a:r>
          </a:p>
          <a:p>
            <a:r>
              <a:rPr lang="en-US" sz="1600" dirty="0"/>
              <a:t>    .then(response =&gt; </a:t>
            </a:r>
            <a:r>
              <a:rPr lang="en-US" sz="1600" dirty="0" err="1"/>
              <a:t>response.json</a:t>
            </a:r>
            <a:r>
              <a:rPr lang="en-US" sz="1600" dirty="0"/>
              <a:t>())</a:t>
            </a:r>
          </a:p>
          <a:p>
            <a:r>
              <a:rPr lang="en-US" sz="1600" dirty="0"/>
              <a:t>    .then(data =&gt; {</a:t>
            </a:r>
          </a:p>
          <a:p>
            <a:r>
              <a:rPr lang="en-US" sz="1600" dirty="0"/>
              <a:t>        alert('Employee added successfully');</a:t>
            </a:r>
          </a:p>
          <a:p>
            <a:r>
              <a:rPr lang="en-US" sz="1600" dirty="0"/>
              <a:t>        </a:t>
            </a:r>
            <a:r>
              <a:rPr lang="en-US" sz="1600" dirty="0" err="1"/>
              <a:t>fetchEmployees</a:t>
            </a:r>
            <a:r>
              <a:rPr lang="en-US" sz="1600" dirty="0"/>
              <a:t>();</a:t>
            </a:r>
          </a:p>
          <a:p>
            <a:r>
              <a:rPr lang="en-US" sz="1600" dirty="0"/>
              <a:t>    })</a:t>
            </a:r>
          </a:p>
          <a:p>
            <a:r>
              <a:rPr lang="en-US" sz="1600" dirty="0"/>
              <a:t>    .catch(error =&gt; </a:t>
            </a:r>
            <a:r>
              <a:rPr lang="en-US" sz="1600" dirty="0" err="1"/>
              <a:t>console.error</a:t>
            </a:r>
            <a:r>
              <a:rPr lang="en-US" sz="1600" dirty="0"/>
              <a:t>('Error:', error));</a:t>
            </a:r>
          </a:p>
          <a:p>
            <a:r>
              <a:rPr lang="en-US" sz="1600" dirty="0"/>
              <a:t>});</a:t>
            </a:r>
          </a:p>
          <a:p>
            <a:endParaRPr lang="en-US" dirty="0"/>
          </a:p>
          <a:p>
            <a:endParaRPr lang="en-US" dirty="0"/>
          </a:p>
          <a:p>
            <a:endParaRPr lang="en-IN" dirty="0"/>
          </a:p>
        </p:txBody>
      </p:sp>
    </p:spTree>
    <p:extLst>
      <p:ext uri="{BB962C8B-B14F-4D97-AF65-F5344CB8AC3E}">
        <p14:creationId xmlns:p14="http://schemas.microsoft.com/office/powerpoint/2010/main" val="58118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2122</Words>
  <Application>Microsoft Office PowerPoint</Application>
  <PresentationFormat>Widescreen</PresentationFormat>
  <Paragraphs>243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    Department of Information Technology     </vt:lpstr>
      <vt:lpstr>Abstract</vt:lpstr>
      <vt:lpstr>Introduction </vt:lpstr>
      <vt:lpstr> Software and Hardware Requirements </vt:lpstr>
      <vt:lpstr>Applications </vt:lpstr>
      <vt:lpstr>Working Procedure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Front end and Back end Technologies</vt:lpstr>
      <vt:lpstr>Outcomes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dc:title>
  <dc:creator>DEVDAS SARASWAT</dc:creator>
  <cp:lastModifiedBy>Sirithreksha Allari</cp:lastModifiedBy>
  <cp:revision>20</cp:revision>
  <dcterms:created xsi:type="dcterms:W3CDTF">2024-04-28T14:35:26Z</dcterms:created>
  <dcterms:modified xsi:type="dcterms:W3CDTF">2024-07-17T16:03:06Z</dcterms:modified>
</cp:coreProperties>
</file>