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60" r:id="rId3"/>
    <p:sldId id="259" r:id="rId4"/>
    <p:sldId id="261" r:id="rId5"/>
    <p:sldId id="266" r:id="rId6"/>
    <p:sldId id="262" r:id="rId7"/>
    <p:sldId id="267" r:id="rId8"/>
    <p:sldId id="268" r:id="rId9"/>
    <p:sldId id="269" r:id="rId10"/>
    <p:sldId id="270" r:id="rId11"/>
    <p:sldId id="265" r:id="rId12"/>
    <p:sldId id="271" r:id="rId13"/>
    <p:sldId id="272" r:id="rId14"/>
    <p:sldId id="273" r:id="rId15"/>
    <p:sldId id="274" r:id="rId16"/>
    <p:sldId id="275" r:id="rId17"/>
    <p:sldId id="263" r:id="rId18"/>
    <p:sldId id="276"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EBEB6-5798-4DC2-8C57-83EE558C7F6E}" type="datetimeFigureOut">
              <a:rPr lang="fr-FR" smtClean="0"/>
              <a:t>02/02/2022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7F2FFC-8333-421E-A185-06D594E52A82}" type="slidenum">
              <a:rPr lang="fr-FR" smtClean="0"/>
              <a:t>‹N°›</a:t>
            </a:fld>
            <a:endParaRPr lang="fr-FR"/>
          </a:p>
        </p:txBody>
      </p:sp>
    </p:spTree>
    <p:extLst>
      <p:ext uri="{BB962C8B-B14F-4D97-AF65-F5344CB8AC3E}">
        <p14:creationId xmlns:p14="http://schemas.microsoft.com/office/powerpoint/2010/main" val="2749749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a:t>
            </a:fld>
            <a:endParaRPr lang="fr-FR"/>
          </a:p>
        </p:txBody>
      </p:sp>
    </p:spTree>
    <p:extLst>
      <p:ext uri="{BB962C8B-B14F-4D97-AF65-F5344CB8AC3E}">
        <p14:creationId xmlns:p14="http://schemas.microsoft.com/office/powerpoint/2010/main" val="246271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10</a:t>
            </a:fld>
            <a:endParaRPr lang="fr-FR"/>
          </a:p>
        </p:txBody>
      </p:sp>
    </p:spTree>
    <p:extLst>
      <p:ext uri="{BB962C8B-B14F-4D97-AF65-F5344CB8AC3E}">
        <p14:creationId xmlns:p14="http://schemas.microsoft.com/office/powerpoint/2010/main" val="670431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11</a:t>
            </a:fld>
            <a:endParaRPr lang="fr-FR"/>
          </a:p>
        </p:txBody>
      </p:sp>
    </p:spTree>
    <p:extLst>
      <p:ext uri="{BB962C8B-B14F-4D97-AF65-F5344CB8AC3E}">
        <p14:creationId xmlns:p14="http://schemas.microsoft.com/office/powerpoint/2010/main" val="240408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12</a:t>
            </a:fld>
            <a:endParaRPr lang="fr-FR"/>
          </a:p>
        </p:txBody>
      </p:sp>
    </p:spTree>
    <p:extLst>
      <p:ext uri="{BB962C8B-B14F-4D97-AF65-F5344CB8AC3E}">
        <p14:creationId xmlns:p14="http://schemas.microsoft.com/office/powerpoint/2010/main" val="2115651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13</a:t>
            </a:fld>
            <a:endParaRPr lang="fr-FR"/>
          </a:p>
        </p:txBody>
      </p:sp>
    </p:spTree>
    <p:extLst>
      <p:ext uri="{BB962C8B-B14F-4D97-AF65-F5344CB8AC3E}">
        <p14:creationId xmlns:p14="http://schemas.microsoft.com/office/powerpoint/2010/main" val="2948047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14</a:t>
            </a:fld>
            <a:endParaRPr lang="fr-FR"/>
          </a:p>
        </p:txBody>
      </p:sp>
    </p:spTree>
    <p:extLst>
      <p:ext uri="{BB962C8B-B14F-4D97-AF65-F5344CB8AC3E}">
        <p14:creationId xmlns:p14="http://schemas.microsoft.com/office/powerpoint/2010/main" val="1029115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15</a:t>
            </a:fld>
            <a:endParaRPr lang="fr-FR"/>
          </a:p>
        </p:txBody>
      </p:sp>
    </p:spTree>
    <p:extLst>
      <p:ext uri="{BB962C8B-B14F-4D97-AF65-F5344CB8AC3E}">
        <p14:creationId xmlns:p14="http://schemas.microsoft.com/office/powerpoint/2010/main" val="4038566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16</a:t>
            </a:fld>
            <a:endParaRPr lang="fr-FR"/>
          </a:p>
        </p:txBody>
      </p:sp>
    </p:spTree>
    <p:extLst>
      <p:ext uri="{BB962C8B-B14F-4D97-AF65-F5344CB8AC3E}">
        <p14:creationId xmlns:p14="http://schemas.microsoft.com/office/powerpoint/2010/main" val="271775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https://blog.nicolas.brondin-bernard.com/librairie-vs-framework-quelle-est-la-difference/#:~:text=En%20fran%C3%A7ais%2C%20on%20traduit%20le,d%C3%A9corr%C3%A9l%C3%A9es%20les%20unes%20des%20autres.</a:t>
            </a:r>
          </a:p>
          <a:p>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17</a:t>
            </a:fld>
            <a:endParaRPr lang="fr-FR"/>
          </a:p>
        </p:txBody>
      </p:sp>
    </p:spTree>
    <p:extLst>
      <p:ext uri="{BB962C8B-B14F-4D97-AF65-F5344CB8AC3E}">
        <p14:creationId xmlns:p14="http://schemas.microsoft.com/office/powerpoint/2010/main" val="1475032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18</a:t>
            </a:fld>
            <a:endParaRPr lang="fr-FR"/>
          </a:p>
        </p:txBody>
      </p:sp>
    </p:spTree>
    <p:extLst>
      <p:ext uri="{BB962C8B-B14F-4D97-AF65-F5344CB8AC3E}">
        <p14:creationId xmlns:p14="http://schemas.microsoft.com/office/powerpoint/2010/main" val="1755427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2</a:t>
            </a:fld>
            <a:endParaRPr lang="fr-FR"/>
          </a:p>
        </p:txBody>
      </p:sp>
    </p:spTree>
    <p:extLst>
      <p:ext uri="{BB962C8B-B14F-4D97-AF65-F5344CB8AC3E}">
        <p14:creationId xmlns:p14="http://schemas.microsoft.com/office/powerpoint/2010/main" val="223011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3</a:t>
            </a:fld>
            <a:endParaRPr lang="fr-FR"/>
          </a:p>
        </p:txBody>
      </p:sp>
    </p:spTree>
    <p:extLst>
      <p:ext uri="{BB962C8B-B14F-4D97-AF65-F5344CB8AC3E}">
        <p14:creationId xmlns:p14="http://schemas.microsoft.com/office/powerpoint/2010/main" val="2047876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4</a:t>
            </a:fld>
            <a:endParaRPr lang="fr-FR"/>
          </a:p>
        </p:txBody>
      </p:sp>
    </p:spTree>
    <p:extLst>
      <p:ext uri="{BB962C8B-B14F-4D97-AF65-F5344CB8AC3E}">
        <p14:creationId xmlns:p14="http://schemas.microsoft.com/office/powerpoint/2010/main" val="2610515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5</a:t>
            </a:fld>
            <a:endParaRPr lang="fr-FR"/>
          </a:p>
        </p:txBody>
      </p:sp>
    </p:spTree>
    <p:extLst>
      <p:ext uri="{BB962C8B-B14F-4D97-AF65-F5344CB8AC3E}">
        <p14:creationId xmlns:p14="http://schemas.microsoft.com/office/powerpoint/2010/main" val="2929822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6</a:t>
            </a:fld>
            <a:endParaRPr lang="fr-FR"/>
          </a:p>
        </p:txBody>
      </p:sp>
    </p:spTree>
    <p:extLst>
      <p:ext uri="{BB962C8B-B14F-4D97-AF65-F5344CB8AC3E}">
        <p14:creationId xmlns:p14="http://schemas.microsoft.com/office/powerpoint/2010/main" val="3889462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7</a:t>
            </a:fld>
            <a:endParaRPr lang="fr-FR"/>
          </a:p>
        </p:txBody>
      </p:sp>
    </p:spTree>
    <p:extLst>
      <p:ext uri="{BB962C8B-B14F-4D97-AF65-F5344CB8AC3E}">
        <p14:creationId xmlns:p14="http://schemas.microsoft.com/office/powerpoint/2010/main" val="471810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8</a:t>
            </a:fld>
            <a:endParaRPr lang="fr-FR"/>
          </a:p>
        </p:txBody>
      </p:sp>
    </p:spTree>
    <p:extLst>
      <p:ext uri="{BB962C8B-B14F-4D97-AF65-F5344CB8AC3E}">
        <p14:creationId xmlns:p14="http://schemas.microsoft.com/office/powerpoint/2010/main" val="3339520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9</a:t>
            </a:fld>
            <a:endParaRPr lang="fr-FR"/>
          </a:p>
        </p:txBody>
      </p:sp>
    </p:spTree>
    <p:extLst>
      <p:ext uri="{BB962C8B-B14F-4D97-AF65-F5344CB8AC3E}">
        <p14:creationId xmlns:p14="http://schemas.microsoft.com/office/powerpoint/2010/main" val="404600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3B8FE12E-8720-488F-B6E9-55939455BE8B}" type="datetime1">
              <a:rPr lang="fr-FR" smtClean="0"/>
              <a:t>02/02/2022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167590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0D37528-1E95-43BF-BB28-5DFB7F155259}" type="datetime1">
              <a:rPr lang="fr-FR" smtClean="0"/>
              <a:t>02/02/2022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223872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0DAA5F9-12D0-4583-90CC-1D1D74DC0CFD}" type="datetime1">
              <a:rPr lang="fr-FR" smtClean="0"/>
              <a:t>02/02/2022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261776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9428A26-D9FA-4868-A102-9C869F6A02C5}" type="datetime1">
              <a:rPr lang="fr-FR" smtClean="0"/>
              <a:t>02/02/2022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133972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6EE9F50-FA9A-4329-89F1-10686AC73865}" type="datetime1">
              <a:rPr lang="fr-FR" smtClean="0"/>
              <a:t>02/02/2022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42210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6D33130-D3FD-493B-A929-3388802B5272}" type="datetime1">
              <a:rPr lang="fr-FR" smtClean="0"/>
              <a:t>02/02/2022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201430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DEC3962-6570-491D-B37C-F11DACDE6156}" type="datetime1">
              <a:rPr lang="fr-FR" smtClean="0"/>
              <a:t>02/02/2022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36418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5B5CAD5-56FD-4885-85CE-BA3619EEB96B}" type="datetime1">
              <a:rPr lang="fr-FR" smtClean="0"/>
              <a:t>02/02/2022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3120399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322ECFE-C968-4499-AED3-2B1F44A8F758}" type="datetime1">
              <a:rPr lang="fr-FR" smtClean="0"/>
              <a:t>02/02/2022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134297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1D379B2-0150-4D4A-84FD-6CD43802E58C}" type="datetime1">
              <a:rPr lang="fr-FR" smtClean="0"/>
              <a:t>02/02/2022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109428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3E67FBD-A57D-459D-BF1C-2F6FB0E7E680}" type="datetime1">
              <a:rPr lang="fr-FR" smtClean="0"/>
              <a:t>02/02/2022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3490524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B2DCE-3EEA-408D-8771-4BF2AF62FFA9}" type="datetime1">
              <a:rPr lang="fr-FR" smtClean="0"/>
              <a:t>02/02/2022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2FB5C-EC99-4033-9E77-251A72638A97}" type="slidenum">
              <a:rPr lang="fr-FR" smtClean="0"/>
              <a:t>‹N°›</a:t>
            </a:fld>
            <a:endParaRPr lang="fr-FR"/>
          </a:p>
        </p:txBody>
      </p:sp>
    </p:spTree>
    <p:extLst>
      <p:ext uri="{BB962C8B-B14F-4D97-AF65-F5344CB8AC3E}">
        <p14:creationId xmlns:p14="http://schemas.microsoft.com/office/powerpoint/2010/main" val="1503178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fr.wikipedia.org/wiki/Page_web" TargetMode="External"/><Relationship Id="rId3" Type="http://schemas.openxmlformats.org/officeDocument/2006/relationships/image" Target="../media/image2.png"/><Relationship Id="rId7" Type="http://schemas.openxmlformats.org/officeDocument/2006/relationships/hyperlink" Target="https://fr.wikipedia.org/wiki/Navigateur_web"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fr.wikipedia.org/wiki/Internet" TargetMode="External"/><Relationship Id="rId5" Type="http://schemas.openxmlformats.org/officeDocument/2006/relationships/hyperlink" Target="https://fr.wikipedia.org/wiki/Hypertexte" TargetMode="External"/><Relationship Id="rId4" Type="http://schemas.openxmlformats.org/officeDocument/2006/relationships/hyperlink" Target="https://fr.wikipedia.org/wiki/World_Wide_Web#cite_note-JORF-2" TargetMode="External"/><Relationship Id="rId9" Type="http://schemas.openxmlformats.org/officeDocument/2006/relationships/hyperlink" Target="https://fr.wikipedia.org/wiki/Site_we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720" y="1353195"/>
            <a:ext cx="3782457" cy="1030572"/>
          </a:xfrm>
          <a:prstGeom prst="rect">
            <a:avLst/>
          </a:prstGeom>
        </p:spPr>
      </p:pic>
      <p:sp>
        <p:nvSpPr>
          <p:cNvPr id="6" name="ZoneTexte 5"/>
          <p:cNvSpPr txBox="1"/>
          <p:nvPr/>
        </p:nvSpPr>
        <p:spPr>
          <a:xfrm>
            <a:off x="3626627" y="3243532"/>
            <a:ext cx="5017041" cy="1323439"/>
          </a:xfrm>
          <a:prstGeom prst="rect">
            <a:avLst/>
          </a:prstGeom>
          <a:noFill/>
        </p:spPr>
        <p:txBody>
          <a:bodyPr wrap="square" rtlCol="0">
            <a:spAutoFit/>
          </a:bodyPr>
          <a:lstStyle/>
          <a:p>
            <a:pPr algn="ctr"/>
            <a:r>
              <a:rPr lang="fr-FR" sz="4000" dirty="0">
                <a:latin typeface="+mj-lt"/>
              </a:rPr>
              <a:t>Technologies Web</a:t>
            </a:r>
          </a:p>
          <a:p>
            <a:pPr algn="ctr"/>
            <a:r>
              <a:rPr lang="fr-FR" sz="4000" dirty="0" smtClean="0">
                <a:latin typeface="+mj-lt"/>
              </a:rPr>
              <a:t>Introduction/Rappel</a:t>
            </a:r>
            <a:endParaRPr lang="fr-FR" sz="4000" dirty="0">
              <a:latin typeface="+mj-lt"/>
            </a:endParaRPr>
          </a:p>
        </p:txBody>
      </p:sp>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19" y="145315"/>
            <a:ext cx="3715889" cy="369332"/>
          </a:xfrm>
          <a:prstGeom prst="rect">
            <a:avLst/>
          </a:prstGeom>
          <a:noFill/>
          <a:ln>
            <a:solidFill>
              <a:schemeClr val="accent4"/>
            </a:solidFill>
          </a:ln>
        </p:spPr>
        <p:txBody>
          <a:bodyPr wrap="square" rtlCol="0">
            <a:spAutoFit/>
          </a:bodyPr>
          <a:lstStyle/>
          <a:p>
            <a:r>
              <a:rPr lang="fr-FR" dirty="0" smtClean="0">
                <a:latin typeface="+mj-lt"/>
              </a:rPr>
              <a:t>Technologies Web  : </a:t>
            </a:r>
            <a:r>
              <a:rPr lang="fr-FR" dirty="0" smtClean="0"/>
              <a:t>Intro/Rappel</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9737228" y="5930690"/>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9927773" y="5930690"/>
            <a:ext cx="1191352" cy="369332"/>
          </a:xfrm>
          <a:prstGeom prst="rect">
            <a:avLst/>
          </a:prstGeom>
          <a:noFill/>
        </p:spPr>
        <p:txBody>
          <a:bodyPr wrap="none" rtlCol="0">
            <a:spAutoFit/>
          </a:bodyPr>
          <a:lstStyle/>
          <a:p>
            <a:r>
              <a:rPr lang="fr-FR" dirty="0" smtClean="0"/>
              <a:t>2021-2022</a:t>
            </a:r>
            <a:endParaRPr lang="fr-FR" dirty="0"/>
          </a:p>
        </p:txBody>
      </p:sp>
    </p:spTree>
    <p:extLst>
      <p:ext uri="{BB962C8B-B14F-4D97-AF65-F5344CB8AC3E}">
        <p14:creationId xmlns:p14="http://schemas.microsoft.com/office/powerpoint/2010/main" val="3168865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square" rtlCol="0">
            <a:spAutoFit/>
          </a:bodyPr>
          <a:lstStyle/>
          <a:p>
            <a:r>
              <a:rPr lang="fr-FR" dirty="0"/>
              <a:t>Technologies Web  : </a:t>
            </a:r>
            <a:r>
              <a:rPr lang="fr-FR" dirty="0" smtClean="0"/>
              <a:t>Intro/Rappel</a:t>
            </a:r>
            <a:endParaRPr lang="fr-FR" dirty="0"/>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742511" cy="369332"/>
          </a:xfrm>
          <a:prstGeom prst="rect">
            <a:avLst/>
          </a:prstGeom>
          <a:noFill/>
        </p:spPr>
        <p:txBody>
          <a:bodyPr wrap="none" rtlCol="0">
            <a:spAutoFit/>
          </a:bodyPr>
          <a:lstStyle/>
          <a:p>
            <a:r>
              <a:rPr lang="fr-FR" dirty="0" smtClean="0"/>
              <a:t>10</a:t>
            </a:r>
            <a:r>
              <a:rPr lang="fr-FR" dirty="0" smtClean="0"/>
              <a:t>/18</a:t>
            </a:r>
            <a:endParaRPr lang="fr-FR" dirty="0"/>
          </a:p>
        </p:txBody>
      </p:sp>
      <p:sp>
        <p:nvSpPr>
          <p:cNvPr id="2" name="ZoneTexte 1"/>
          <p:cNvSpPr txBox="1"/>
          <p:nvPr/>
        </p:nvSpPr>
        <p:spPr>
          <a:xfrm>
            <a:off x="1103430" y="743418"/>
            <a:ext cx="2129109" cy="954107"/>
          </a:xfrm>
          <a:prstGeom prst="rect">
            <a:avLst/>
          </a:prstGeom>
          <a:noFill/>
        </p:spPr>
        <p:txBody>
          <a:bodyPr wrap="none" rtlCol="0">
            <a:spAutoFit/>
          </a:bodyPr>
          <a:lstStyle/>
          <a:p>
            <a:r>
              <a:rPr lang="fr-FR" sz="2800" dirty="0"/>
              <a:t>Rappel HTML</a:t>
            </a:r>
          </a:p>
          <a:p>
            <a:endParaRPr lang="fr-FR" sz="2800" dirty="0"/>
          </a:p>
        </p:txBody>
      </p:sp>
      <p:sp>
        <p:nvSpPr>
          <p:cNvPr id="3" name="ZoneTexte 2"/>
          <p:cNvSpPr txBox="1"/>
          <p:nvPr/>
        </p:nvSpPr>
        <p:spPr>
          <a:xfrm>
            <a:off x="1103430" y="1266638"/>
            <a:ext cx="984565" cy="400110"/>
          </a:xfrm>
          <a:prstGeom prst="rect">
            <a:avLst/>
          </a:prstGeom>
          <a:noFill/>
        </p:spPr>
        <p:txBody>
          <a:bodyPr wrap="none" rtlCol="0">
            <a:spAutoFit/>
          </a:bodyPr>
          <a:lstStyle/>
          <a:p>
            <a:r>
              <a:rPr lang="fr-FR" sz="2000" dirty="0" smtClean="0">
                <a:solidFill>
                  <a:srgbClr val="00B0F0"/>
                </a:solidFill>
              </a:rPr>
              <a:t>HTML 5</a:t>
            </a:r>
            <a:endParaRPr lang="fr-FR" sz="2000" dirty="0">
              <a:solidFill>
                <a:srgbClr val="00B0F0"/>
              </a:solidFill>
            </a:endParaRPr>
          </a:p>
        </p:txBody>
      </p:sp>
      <p:sp>
        <p:nvSpPr>
          <p:cNvPr id="5" name="ZoneTexte 4"/>
          <p:cNvSpPr txBox="1"/>
          <p:nvPr/>
        </p:nvSpPr>
        <p:spPr>
          <a:xfrm>
            <a:off x="1103430" y="1797800"/>
            <a:ext cx="2624308" cy="369332"/>
          </a:xfrm>
          <a:prstGeom prst="rect">
            <a:avLst/>
          </a:prstGeom>
          <a:noFill/>
        </p:spPr>
        <p:txBody>
          <a:bodyPr wrap="none" rtlCol="0">
            <a:spAutoFit/>
          </a:bodyPr>
          <a:lstStyle/>
          <a:p>
            <a:pPr marL="285750" indent="-285750">
              <a:buFont typeface="Wingdings" panose="05000000000000000000" pitchFamily="2" charset="2"/>
              <a:buChar char="q"/>
            </a:pPr>
            <a:r>
              <a:rPr lang="fr-FR" b="1" dirty="0"/>
              <a:t>Balises </a:t>
            </a:r>
            <a:r>
              <a:rPr lang="fr-FR" b="1" dirty="0" err="1" smtClean="0"/>
              <a:t>sectionnantes</a:t>
            </a:r>
            <a:r>
              <a:rPr lang="fr-FR" b="1" dirty="0"/>
              <a:t> </a:t>
            </a:r>
            <a:r>
              <a:rPr lang="fr-FR" dirty="0" smtClean="0"/>
              <a:t>:</a:t>
            </a:r>
            <a:endParaRPr lang="fr-FR" dirty="0"/>
          </a:p>
        </p:txBody>
      </p:sp>
      <p:sp>
        <p:nvSpPr>
          <p:cNvPr id="19" name="ZoneTexte 18"/>
          <p:cNvSpPr txBox="1"/>
          <p:nvPr/>
        </p:nvSpPr>
        <p:spPr>
          <a:xfrm>
            <a:off x="3518391" y="1797800"/>
            <a:ext cx="2311210" cy="369332"/>
          </a:xfrm>
          <a:prstGeom prst="rect">
            <a:avLst/>
          </a:prstGeom>
          <a:noFill/>
        </p:spPr>
        <p:txBody>
          <a:bodyPr wrap="none" rtlCol="0">
            <a:spAutoFit/>
          </a:bodyPr>
          <a:lstStyle/>
          <a:p>
            <a:pPr marL="285750" indent="-285750">
              <a:buFont typeface="Wingdings" panose="05000000000000000000" pitchFamily="2" charset="2"/>
              <a:buChar char="q"/>
            </a:pPr>
            <a:r>
              <a:rPr lang="fr-FR" b="1" dirty="0"/>
              <a:t>Balises de </a:t>
            </a:r>
            <a:r>
              <a:rPr lang="fr-FR" b="1" dirty="0" smtClean="0"/>
              <a:t>tableau </a:t>
            </a:r>
            <a:r>
              <a:rPr lang="fr-FR" dirty="0" smtClean="0"/>
              <a:t>:</a:t>
            </a:r>
            <a:endParaRPr lang="fr-FR" dirty="0"/>
          </a:p>
        </p:txBody>
      </p:sp>
      <p:sp>
        <p:nvSpPr>
          <p:cNvPr id="20" name="ZoneTexte 19"/>
          <p:cNvSpPr txBox="1"/>
          <p:nvPr/>
        </p:nvSpPr>
        <p:spPr>
          <a:xfrm>
            <a:off x="7530900" y="1824024"/>
            <a:ext cx="2347822" cy="369332"/>
          </a:xfrm>
          <a:prstGeom prst="rect">
            <a:avLst/>
          </a:prstGeom>
          <a:noFill/>
        </p:spPr>
        <p:txBody>
          <a:bodyPr wrap="none" rtlCol="0">
            <a:spAutoFit/>
          </a:bodyPr>
          <a:lstStyle/>
          <a:p>
            <a:pPr marL="285750" indent="-285750">
              <a:buFont typeface="Wingdings" panose="05000000000000000000" pitchFamily="2" charset="2"/>
              <a:buChar char="q"/>
            </a:pPr>
            <a:r>
              <a:rPr lang="fr-FR" b="1" dirty="0"/>
              <a:t>Balises </a:t>
            </a:r>
            <a:r>
              <a:rPr lang="fr-FR" b="1" dirty="0" smtClean="0"/>
              <a:t>génériques </a:t>
            </a:r>
            <a:r>
              <a:rPr lang="fr-FR" dirty="0" smtClean="0"/>
              <a:t>:</a:t>
            </a:r>
            <a:endParaRPr lang="fr-FR" dirty="0"/>
          </a:p>
        </p:txBody>
      </p:sp>
      <p:pic>
        <p:nvPicPr>
          <p:cNvPr id="4" name="Image 3"/>
          <p:cNvPicPr>
            <a:picLocks noChangeAspect="1"/>
          </p:cNvPicPr>
          <p:nvPr/>
        </p:nvPicPr>
        <p:blipFill>
          <a:blip r:embed="rId3"/>
          <a:stretch>
            <a:fillRect/>
          </a:stretch>
        </p:blipFill>
        <p:spPr>
          <a:xfrm>
            <a:off x="1170327" y="2481260"/>
            <a:ext cx="3409950" cy="2924175"/>
          </a:xfrm>
          <a:prstGeom prst="rect">
            <a:avLst/>
          </a:prstGeom>
        </p:spPr>
      </p:pic>
      <p:pic>
        <p:nvPicPr>
          <p:cNvPr id="6" name="Image 5"/>
          <p:cNvPicPr>
            <a:picLocks noChangeAspect="1"/>
          </p:cNvPicPr>
          <p:nvPr/>
        </p:nvPicPr>
        <p:blipFill>
          <a:blip r:embed="rId4"/>
          <a:stretch>
            <a:fillRect/>
          </a:stretch>
        </p:blipFill>
        <p:spPr>
          <a:xfrm>
            <a:off x="6915340" y="3262311"/>
            <a:ext cx="3209925" cy="1362075"/>
          </a:xfrm>
          <a:prstGeom prst="rect">
            <a:avLst/>
          </a:prstGeom>
        </p:spPr>
      </p:pic>
      <p:sp>
        <p:nvSpPr>
          <p:cNvPr id="15" name="ZoneTexte 14"/>
          <p:cNvSpPr txBox="1"/>
          <p:nvPr/>
        </p:nvSpPr>
        <p:spPr>
          <a:xfrm>
            <a:off x="1595712" y="5963806"/>
            <a:ext cx="8324330" cy="369332"/>
          </a:xfrm>
          <a:prstGeom prst="rect">
            <a:avLst/>
          </a:prstGeom>
          <a:noFill/>
        </p:spPr>
        <p:txBody>
          <a:bodyPr wrap="none" rtlCol="0">
            <a:spAutoFit/>
          </a:bodyPr>
          <a:lstStyle/>
          <a:p>
            <a:r>
              <a:rPr lang="fr-FR" b="1" dirty="0"/>
              <a:t>Ces balises ont un intérêt uniquement si vous leur associez un </a:t>
            </a:r>
            <a:r>
              <a:rPr lang="fr-FR" b="1" dirty="0" smtClean="0"/>
              <a:t>attribut class, id, </a:t>
            </a:r>
            <a:r>
              <a:rPr lang="fr-FR" b="1" dirty="0"/>
              <a:t>style</a:t>
            </a:r>
            <a:endParaRPr lang="fr-FR" b="1" dirty="0"/>
          </a:p>
        </p:txBody>
      </p:sp>
    </p:spTree>
    <p:extLst>
      <p:ext uri="{BB962C8B-B14F-4D97-AF65-F5344CB8AC3E}">
        <p14:creationId xmlns:p14="http://schemas.microsoft.com/office/powerpoint/2010/main" val="2579282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square" rtlCol="0">
            <a:spAutoFit/>
          </a:bodyPr>
          <a:lstStyle/>
          <a:p>
            <a:r>
              <a:rPr lang="fr-FR" dirty="0"/>
              <a:t>Technologies Web  : </a:t>
            </a:r>
            <a:r>
              <a:rPr lang="fr-FR" dirty="0" smtClean="0"/>
              <a:t>Intro/Rappel</a:t>
            </a:r>
            <a:endParaRPr lang="fr-FR" dirty="0"/>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742511" cy="369332"/>
          </a:xfrm>
          <a:prstGeom prst="rect">
            <a:avLst/>
          </a:prstGeom>
          <a:noFill/>
        </p:spPr>
        <p:txBody>
          <a:bodyPr wrap="none" rtlCol="0">
            <a:spAutoFit/>
          </a:bodyPr>
          <a:lstStyle/>
          <a:p>
            <a:r>
              <a:rPr lang="fr-FR" dirty="0" smtClean="0"/>
              <a:t>11</a:t>
            </a:r>
            <a:r>
              <a:rPr lang="fr-FR" dirty="0" smtClean="0"/>
              <a:t>/18</a:t>
            </a:r>
            <a:endParaRPr lang="fr-FR" dirty="0"/>
          </a:p>
        </p:txBody>
      </p:sp>
      <p:sp>
        <p:nvSpPr>
          <p:cNvPr id="2" name="ZoneTexte 1"/>
          <p:cNvSpPr txBox="1"/>
          <p:nvPr/>
        </p:nvSpPr>
        <p:spPr>
          <a:xfrm>
            <a:off x="1103430" y="743418"/>
            <a:ext cx="1792478" cy="954107"/>
          </a:xfrm>
          <a:prstGeom prst="rect">
            <a:avLst/>
          </a:prstGeom>
          <a:noFill/>
        </p:spPr>
        <p:txBody>
          <a:bodyPr wrap="none" rtlCol="0">
            <a:spAutoFit/>
          </a:bodyPr>
          <a:lstStyle/>
          <a:p>
            <a:r>
              <a:rPr lang="fr-FR" sz="2800" dirty="0"/>
              <a:t>Rappel CSS</a:t>
            </a:r>
          </a:p>
          <a:p>
            <a:endParaRPr lang="fr-FR" sz="2800" dirty="0"/>
          </a:p>
        </p:txBody>
      </p:sp>
      <p:sp>
        <p:nvSpPr>
          <p:cNvPr id="3" name="ZoneTexte 2"/>
          <p:cNvSpPr txBox="1"/>
          <p:nvPr/>
        </p:nvSpPr>
        <p:spPr>
          <a:xfrm>
            <a:off x="1103430" y="1266638"/>
            <a:ext cx="745717" cy="400110"/>
          </a:xfrm>
          <a:prstGeom prst="rect">
            <a:avLst/>
          </a:prstGeom>
          <a:noFill/>
        </p:spPr>
        <p:txBody>
          <a:bodyPr wrap="none" rtlCol="0">
            <a:spAutoFit/>
          </a:bodyPr>
          <a:lstStyle/>
          <a:p>
            <a:r>
              <a:rPr lang="fr-FR" sz="2000" dirty="0" smtClean="0">
                <a:solidFill>
                  <a:srgbClr val="00B0F0"/>
                </a:solidFill>
              </a:rPr>
              <a:t>CSS 3</a:t>
            </a:r>
            <a:endParaRPr lang="fr-FR" sz="2000" dirty="0">
              <a:solidFill>
                <a:srgbClr val="00B0F0"/>
              </a:solidFill>
            </a:endParaRPr>
          </a:p>
        </p:txBody>
      </p:sp>
      <p:sp>
        <p:nvSpPr>
          <p:cNvPr id="4" name="ZoneTexte 3"/>
          <p:cNvSpPr txBox="1"/>
          <p:nvPr/>
        </p:nvSpPr>
        <p:spPr>
          <a:xfrm>
            <a:off x="1211580" y="1954530"/>
            <a:ext cx="4016741" cy="369332"/>
          </a:xfrm>
          <a:prstGeom prst="rect">
            <a:avLst/>
          </a:prstGeom>
          <a:noFill/>
        </p:spPr>
        <p:txBody>
          <a:bodyPr wrap="none" rtlCol="0">
            <a:spAutoFit/>
          </a:bodyPr>
          <a:lstStyle/>
          <a:p>
            <a:pPr marL="285750" indent="-285750">
              <a:buFont typeface="Wingdings" panose="05000000000000000000" pitchFamily="2" charset="2"/>
              <a:buChar char="q"/>
            </a:pPr>
            <a:r>
              <a:rPr lang="fr-FR" dirty="0"/>
              <a:t>Propriétés de mise en forme du </a:t>
            </a:r>
            <a:r>
              <a:rPr lang="fr-FR" dirty="0" smtClean="0"/>
              <a:t>texte</a:t>
            </a:r>
            <a:endParaRPr lang="fr-FR" dirty="0"/>
          </a:p>
        </p:txBody>
      </p:sp>
      <p:pic>
        <p:nvPicPr>
          <p:cNvPr id="5" name="Image 4"/>
          <p:cNvPicPr>
            <a:picLocks noChangeAspect="1"/>
          </p:cNvPicPr>
          <p:nvPr/>
        </p:nvPicPr>
        <p:blipFill>
          <a:blip r:embed="rId3"/>
          <a:stretch>
            <a:fillRect/>
          </a:stretch>
        </p:blipFill>
        <p:spPr>
          <a:xfrm>
            <a:off x="5294479" y="743418"/>
            <a:ext cx="5315619" cy="6063505"/>
          </a:xfrm>
          <a:prstGeom prst="rect">
            <a:avLst/>
          </a:prstGeom>
        </p:spPr>
      </p:pic>
      <p:pic>
        <p:nvPicPr>
          <p:cNvPr id="6" name="Image 5"/>
          <p:cNvPicPr>
            <a:picLocks noChangeAspect="1"/>
          </p:cNvPicPr>
          <p:nvPr/>
        </p:nvPicPr>
        <p:blipFill>
          <a:blip r:embed="rId4"/>
          <a:stretch>
            <a:fillRect/>
          </a:stretch>
        </p:blipFill>
        <p:spPr>
          <a:xfrm>
            <a:off x="0" y="2804006"/>
            <a:ext cx="5253363" cy="3159800"/>
          </a:xfrm>
          <a:prstGeom prst="rect">
            <a:avLst/>
          </a:prstGeom>
        </p:spPr>
      </p:pic>
    </p:spTree>
    <p:extLst>
      <p:ext uri="{BB962C8B-B14F-4D97-AF65-F5344CB8AC3E}">
        <p14:creationId xmlns:p14="http://schemas.microsoft.com/office/powerpoint/2010/main" val="735564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square" rtlCol="0">
            <a:spAutoFit/>
          </a:bodyPr>
          <a:lstStyle/>
          <a:p>
            <a:r>
              <a:rPr lang="fr-FR" dirty="0"/>
              <a:t>Technologies Web  : </a:t>
            </a:r>
            <a:r>
              <a:rPr lang="fr-FR" dirty="0" smtClean="0"/>
              <a:t>Intro/Rappel</a:t>
            </a:r>
            <a:endParaRPr lang="fr-FR" dirty="0"/>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742511" cy="369332"/>
          </a:xfrm>
          <a:prstGeom prst="rect">
            <a:avLst/>
          </a:prstGeom>
          <a:noFill/>
        </p:spPr>
        <p:txBody>
          <a:bodyPr wrap="none" rtlCol="0">
            <a:spAutoFit/>
          </a:bodyPr>
          <a:lstStyle/>
          <a:p>
            <a:r>
              <a:rPr lang="fr-FR" dirty="0" smtClean="0"/>
              <a:t>12</a:t>
            </a:r>
            <a:r>
              <a:rPr lang="fr-FR" dirty="0" smtClean="0"/>
              <a:t>/18</a:t>
            </a:r>
            <a:endParaRPr lang="fr-FR" dirty="0"/>
          </a:p>
        </p:txBody>
      </p:sp>
      <p:sp>
        <p:nvSpPr>
          <p:cNvPr id="2" name="ZoneTexte 1"/>
          <p:cNvSpPr txBox="1"/>
          <p:nvPr/>
        </p:nvSpPr>
        <p:spPr>
          <a:xfrm>
            <a:off x="1103430" y="743418"/>
            <a:ext cx="1792478" cy="954107"/>
          </a:xfrm>
          <a:prstGeom prst="rect">
            <a:avLst/>
          </a:prstGeom>
          <a:noFill/>
        </p:spPr>
        <p:txBody>
          <a:bodyPr wrap="none" rtlCol="0">
            <a:spAutoFit/>
          </a:bodyPr>
          <a:lstStyle/>
          <a:p>
            <a:r>
              <a:rPr lang="fr-FR" sz="2800" dirty="0"/>
              <a:t>Rappel CSS</a:t>
            </a:r>
          </a:p>
          <a:p>
            <a:endParaRPr lang="fr-FR" sz="2800" dirty="0"/>
          </a:p>
        </p:txBody>
      </p:sp>
      <p:sp>
        <p:nvSpPr>
          <p:cNvPr id="3" name="ZoneTexte 2"/>
          <p:cNvSpPr txBox="1"/>
          <p:nvPr/>
        </p:nvSpPr>
        <p:spPr>
          <a:xfrm>
            <a:off x="1103430" y="1266638"/>
            <a:ext cx="745717" cy="400110"/>
          </a:xfrm>
          <a:prstGeom prst="rect">
            <a:avLst/>
          </a:prstGeom>
          <a:noFill/>
        </p:spPr>
        <p:txBody>
          <a:bodyPr wrap="none" rtlCol="0">
            <a:spAutoFit/>
          </a:bodyPr>
          <a:lstStyle/>
          <a:p>
            <a:r>
              <a:rPr lang="fr-FR" sz="2000" dirty="0" smtClean="0">
                <a:solidFill>
                  <a:srgbClr val="00B0F0"/>
                </a:solidFill>
              </a:rPr>
              <a:t>CSS 3</a:t>
            </a:r>
            <a:endParaRPr lang="fr-FR" sz="2000" dirty="0">
              <a:solidFill>
                <a:srgbClr val="00B0F0"/>
              </a:solidFill>
            </a:endParaRPr>
          </a:p>
        </p:txBody>
      </p:sp>
      <p:sp>
        <p:nvSpPr>
          <p:cNvPr id="4" name="ZoneTexte 3"/>
          <p:cNvSpPr txBox="1"/>
          <p:nvPr/>
        </p:nvSpPr>
        <p:spPr>
          <a:xfrm>
            <a:off x="1211580" y="1954530"/>
            <a:ext cx="3509872" cy="369332"/>
          </a:xfrm>
          <a:prstGeom prst="rect">
            <a:avLst/>
          </a:prstGeom>
          <a:noFill/>
        </p:spPr>
        <p:txBody>
          <a:bodyPr wrap="none" rtlCol="0">
            <a:spAutoFit/>
          </a:bodyPr>
          <a:lstStyle/>
          <a:p>
            <a:pPr marL="285750" indent="-285750">
              <a:buFont typeface="Wingdings" panose="05000000000000000000" pitchFamily="2" charset="2"/>
              <a:buChar char="q"/>
            </a:pPr>
            <a:r>
              <a:rPr lang="fr-FR" dirty="0"/>
              <a:t>Propriétés de couleur et de fond</a:t>
            </a:r>
          </a:p>
        </p:txBody>
      </p:sp>
      <p:pic>
        <p:nvPicPr>
          <p:cNvPr id="15" name="Image 14"/>
          <p:cNvPicPr>
            <a:picLocks noChangeAspect="1"/>
          </p:cNvPicPr>
          <p:nvPr/>
        </p:nvPicPr>
        <p:blipFill>
          <a:blip r:embed="rId3"/>
          <a:stretch>
            <a:fillRect/>
          </a:stretch>
        </p:blipFill>
        <p:spPr>
          <a:xfrm>
            <a:off x="5488481" y="743418"/>
            <a:ext cx="5297077" cy="6141072"/>
          </a:xfrm>
          <a:prstGeom prst="rect">
            <a:avLst/>
          </a:prstGeom>
        </p:spPr>
      </p:pic>
    </p:spTree>
    <p:extLst>
      <p:ext uri="{BB962C8B-B14F-4D97-AF65-F5344CB8AC3E}">
        <p14:creationId xmlns:p14="http://schemas.microsoft.com/office/powerpoint/2010/main" val="2073163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square" rtlCol="0">
            <a:spAutoFit/>
          </a:bodyPr>
          <a:lstStyle/>
          <a:p>
            <a:r>
              <a:rPr lang="fr-FR" dirty="0"/>
              <a:t>Technologies Web  : </a:t>
            </a:r>
            <a:r>
              <a:rPr lang="fr-FR" dirty="0" smtClean="0"/>
              <a:t>Intro/Rappel</a:t>
            </a:r>
            <a:endParaRPr lang="fr-FR" dirty="0"/>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742511" cy="369332"/>
          </a:xfrm>
          <a:prstGeom prst="rect">
            <a:avLst/>
          </a:prstGeom>
          <a:noFill/>
        </p:spPr>
        <p:txBody>
          <a:bodyPr wrap="none" rtlCol="0">
            <a:spAutoFit/>
          </a:bodyPr>
          <a:lstStyle/>
          <a:p>
            <a:r>
              <a:rPr lang="fr-FR" dirty="0" smtClean="0"/>
              <a:t>13</a:t>
            </a:r>
            <a:r>
              <a:rPr lang="fr-FR" dirty="0" smtClean="0"/>
              <a:t>/18</a:t>
            </a:r>
            <a:endParaRPr lang="fr-FR" dirty="0"/>
          </a:p>
        </p:txBody>
      </p:sp>
      <p:sp>
        <p:nvSpPr>
          <p:cNvPr id="2" name="ZoneTexte 1"/>
          <p:cNvSpPr txBox="1"/>
          <p:nvPr/>
        </p:nvSpPr>
        <p:spPr>
          <a:xfrm>
            <a:off x="1103430" y="743418"/>
            <a:ext cx="1792478" cy="954107"/>
          </a:xfrm>
          <a:prstGeom prst="rect">
            <a:avLst/>
          </a:prstGeom>
          <a:noFill/>
        </p:spPr>
        <p:txBody>
          <a:bodyPr wrap="none" rtlCol="0">
            <a:spAutoFit/>
          </a:bodyPr>
          <a:lstStyle/>
          <a:p>
            <a:r>
              <a:rPr lang="fr-FR" sz="2800" dirty="0"/>
              <a:t>Rappel CSS</a:t>
            </a:r>
          </a:p>
          <a:p>
            <a:endParaRPr lang="fr-FR" sz="2800" dirty="0"/>
          </a:p>
        </p:txBody>
      </p:sp>
      <p:sp>
        <p:nvSpPr>
          <p:cNvPr id="3" name="ZoneTexte 2"/>
          <p:cNvSpPr txBox="1"/>
          <p:nvPr/>
        </p:nvSpPr>
        <p:spPr>
          <a:xfrm>
            <a:off x="1103430" y="1266638"/>
            <a:ext cx="745717" cy="400110"/>
          </a:xfrm>
          <a:prstGeom prst="rect">
            <a:avLst/>
          </a:prstGeom>
          <a:noFill/>
        </p:spPr>
        <p:txBody>
          <a:bodyPr wrap="none" rtlCol="0">
            <a:spAutoFit/>
          </a:bodyPr>
          <a:lstStyle/>
          <a:p>
            <a:r>
              <a:rPr lang="fr-FR" sz="2000" dirty="0" smtClean="0">
                <a:solidFill>
                  <a:srgbClr val="00B0F0"/>
                </a:solidFill>
              </a:rPr>
              <a:t>CSS 3</a:t>
            </a:r>
            <a:endParaRPr lang="fr-FR" sz="2000" dirty="0">
              <a:solidFill>
                <a:srgbClr val="00B0F0"/>
              </a:solidFill>
            </a:endParaRPr>
          </a:p>
        </p:txBody>
      </p:sp>
      <p:sp>
        <p:nvSpPr>
          <p:cNvPr id="4" name="ZoneTexte 3"/>
          <p:cNvSpPr txBox="1"/>
          <p:nvPr/>
        </p:nvSpPr>
        <p:spPr>
          <a:xfrm>
            <a:off x="1211580" y="1954530"/>
            <a:ext cx="2481320" cy="369332"/>
          </a:xfrm>
          <a:prstGeom prst="rect">
            <a:avLst/>
          </a:prstGeom>
          <a:noFill/>
        </p:spPr>
        <p:txBody>
          <a:bodyPr wrap="none" rtlCol="0">
            <a:spAutoFit/>
          </a:bodyPr>
          <a:lstStyle/>
          <a:p>
            <a:pPr marL="285750" indent="-285750">
              <a:buFont typeface="Wingdings" panose="05000000000000000000" pitchFamily="2" charset="2"/>
              <a:buChar char="q"/>
            </a:pPr>
            <a:r>
              <a:rPr lang="fr-FR" dirty="0"/>
              <a:t>Propriétés des </a:t>
            </a:r>
            <a:r>
              <a:rPr lang="fr-FR" dirty="0" smtClean="0"/>
              <a:t>boîtes</a:t>
            </a:r>
            <a:endParaRPr lang="fr-FR" dirty="0"/>
          </a:p>
        </p:txBody>
      </p:sp>
      <p:pic>
        <p:nvPicPr>
          <p:cNvPr id="6" name="Image 5"/>
          <p:cNvPicPr>
            <a:picLocks noChangeAspect="1"/>
          </p:cNvPicPr>
          <p:nvPr/>
        </p:nvPicPr>
        <p:blipFill>
          <a:blip r:embed="rId3"/>
          <a:stretch>
            <a:fillRect/>
          </a:stretch>
        </p:blipFill>
        <p:spPr>
          <a:xfrm>
            <a:off x="5112455" y="778898"/>
            <a:ext cx="4980235" cy="5999092"/>
          </a:xfrm>
          <a:prstGeom prst="rect">
            <a:avLst/>
          </a:prstGeom>
        </p:spPr>
      </p:pic>
      <p:pic>
        <p:nvPicPr>
          <p:cNvPr id="11" name="Image 10"/>
          <p:cNvPicPr>
            <a:picLocks noChangeAspect="1"/>
          </p:cNvPicPr>
          <p:nvPr/>
        </p:nvPicPr>
        <p:blipFill>
          <a:blip r:embed="rId4"/>
          <a:stretch>
            <a:fillRect/>
          </a:stretch>
        </p:blipFill>
        <p:spPr>
          <a:xfrm>
            <a:off x="435265" y="2323862"/>
            <a:ext cx="4271963" cy="4291235"/>
          </a:xfrm>
          <a:prstGeom prst="rect">
            <a:avLst/>
          </a:prstGeom>
        </p:spPr>
      </p:pic>
    </p:spTree>
    <p:extLst>
      <p:ext uri="{BB962C8B-B14F-4D97-AF65-F5344CB8AC3E}">
        <p14:creationId xmlns:p14="http://schemas.microsoft.com/office/powerpoint/2010/main" val="4153915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square" rtlCol="0">
            <a:spAutoFit/>
          </a:bodyPr>
          <a:lstStyle/>
          <a:p>
            <a:r>
              <a:rPr lang="fr-FR" dirty="0"/>
              <a:t>Technologies Web  : </a:t>
            </a:r>
            <a:r>
              <a:rPr lang="fr-FR" dirty="0" smtClean="0"/>
              <a:t>Intro/Rappel</a:t>
            </a:r>
            <a:endParaRPr lang="fr-FR" dirty="0"/>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742511" cy="369332"/>
          </a:xfrm>
          <a:prstGeom prst="rect">
            <a:avLst/>
          </a:prstGeom>
          <a:noFill/>
        </p:spPr>
        <p:txBody>
          <a:bodyPr wrap="none" rtlCol="0">
            <a:spAutoFit/>
          </a:bodyPr>
          <a:lstStyle/>
          <a:p>
            <a:r>
              <a:rPr lang="fr-FR" dirty="0" smtClean="0"/>
              <a:t>14</a:t>
            </a:r>
            <a:r>
              <a:rPr lang="fr-FR" dirty="0" smtClean="0"/>
              <a:t>/18</a:t>
            </a:r>
            <a:endParaRPr lang="fr-FR" dirty="0"/>
          </a:p>
        </p:txBody>
      </p:sp>
      <p:sp>
        <p:nvSpPr>
          <p:cNvPr id="2" name="ZoneTexte 1"/>
          <p:cNvSpPr txBox="1"/>
          <p:nvPr/>
        </p:nvSpPr>
        <p:spPr>
          <a:xfrm>
            <a:off x="1103430" y="743418"/>
            <a:ext cx="1792478" cy="954107"/>
          </a:xfrm>
          <a:prstGeom prst="rect">
            <a:avLst/>
          </a:prstGeom>
          <a:noFill/>
        </p:spPr>
        <p:txBody>
          <a:bodyPr wrap="none" rtlCol="0">
            <a:spAutoFit/>
          </a:bodyPr>
          <a:lstStyle/>
          <a:p>
            <a:r>
              <a:rPr lang="fr-FR" sz="2800" dirty="0"/>
              <a:t>Rappel CSS</a:t>
            </a:r>
          </a:p>
          <a:p>
            <a:endParaRPr lang="fr-FR" sz="2800" dirty="0"/>
          </a:p>
        </p:txBody>
      </p:sp>
      <p:sp>
        <p:nvSpPr>
          <p:cNvPr id="3" name="ZoneTexte 2"/>
          <p:cNvSpPr txBox="1"/>
          <p:nvPr/>
        </p:nvSpPr>
        <p:spPr>
          <a:xfrm>
            <a:off x="1103430" y="1266638"/>
            <a:ext cx="745717" cy="400110"/>
          </a:xfrm>
          <a:prstGeom prst="rect">
            <a:avLst/>
          </a:prstGeom>
          <a:noFill/>
        </p:spPr>
        <p:txBody>
          <a:bodyPr wrap="none" rtlCol="0">
            <a:spAutoFit/>
          </a:bodyPr>
          <a:lstStyle/>
          <a:p>
            <a:r>
              <a:rPr lang="fr-FR" sz="2000" dirty="0" smtClean="0">
                <a:solidFill>
                  <a:srgbClr val="00B0F0"/>
                </a:solidFill>
              </a:rPr>
              <a:t>CSS 3</a:t>
            </a:r>
            <a:endParaRPr lang="fr-FR" sz="2000" dirty="0">
              <a:solidFill>
                <a:srgbClr val="00B0F0"/>
              </a:solidFill>
            </a:endParaRPr>
          </a:p>
        </p:txBody>
      </p:sp>
      <p:sp>
        <p:nvSpPr>
          <p:cNvPr id="4" name="ZoneTexte 3"/>
          <p:cNvSpPr txBox="1"/>
          <p:nvPr/>
        </p:nvSpPr>
        <p:spPr>
          <a:xfrm>
            <a:off x="1211580" y="1954530"/>
            <a:ext cx="2481320" cy="369332"/>
          </a:xfrm>
          <a:prstGeom prst="rect">
            <a:avLst/>
          </a:prstGeom>
          <a:noFill/>
        </p:spPr>
        <p:txBody>
          <a:bodyPr wrap="none" rtlCol="0">
            <a:spAutoFit/>
          </a:bodyPr>
          <a:lstStyle/>
          <a:p>
            <a:pPr marL="285750" indent="-285750">
              <a:buFont typeface="Wingdings" panose="05000000000000000000" pitchFamily="2" charset="2"/>
              <a:buChar char="q"/>
            </a:pPr>
            <a:r>
              <a:rPr lang="fr-FR" dirty="0"/>
              <a:t>Propriétés des </a:t>
            </a:r>
            <a:r>
              <a:rPr lang="fr-FR" dirty="0" smtClean="0"/>
              <a:t>boîtes</a:t>
            </a:r>
            <a:endParaRPr lang="fr-FR" dirty="0"/>
          </a:p>
        </p:txBody>
      </p:sp>
      <p:pic>
        <p:nvPicPr>
          <p:cNvPr id="5" name="Image 4"/>
          <p:cNvPicPr>
            <a:picLocks noChangeAspect="1"/>
          </p:cNvPicPr>
          <p:nvPr/>
        </p:nvPicPr>
        <p:blipFill>
          <a:blip r:embed="rId3"/>
          <a:stretch>
            <a:fillRect/>
          </a:stretch>
        </p:blipFill>
        <p:spPr>
          <a:xfrm>
            <a:off x="4645055" y="1346998"/>
            <a:ext cx="6515100" cy="4448175"/>
          </a:xfrm>
          <a:prstGeom prst="rect">
            <a:avLst/>
          </a:prstGeom>
        </p:spPr>
      </p:pic>
    </p:spTree>
    <p:extLst>
      <p:ext uri="{BB962C8B-B14F-4D97-AF65-F5344CB8AC3E}">
        <p14:creationId xmlns:p14="http://schemas.microsoft.com/office/powerpoint/2010/main" val="4187885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square" rtlCol="0">
            <a:spAutoFit/>
          </a:bodyPr>
          <a:lstStyle/>
          <a:p>
            <a:r>
              <a:rPr lang="fr-FR" dirty="0"/>
              <a:t>Technologies Web  : </a:t>
            </a:r>
            <a:r>
              <a:rPr lang="fr-FR" dirty="0" smtClean="0"/>
              <a:t>Intro/Rappel</a:t>
            </a:r>
            <a:endParaRPr lang="fr-FR" dirty="0"/>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742511" cy="369332"/>
          </a:xfrm>
          <a:prstGeom prst="rect">
            <a:avLst/>
          </a:prstGeom>
          <a:noFill/>
        </p:spPr>
        <p:txBody>
          <a:bodyPr wrap="none" rtlCol="0">
            <a:spAutoFit/>
          </a:bodyPr>
          <a:lstStyle/>
          <a:p>
            <a:r>
              <a:rPr lang="fr-FR" dirty="0" smtClean="0"/>
              <a:t>15</a:t>
            </a:r>
            <a:r>
              <a:rPr lang="fr-FR" dirty="0" smtClean="0"/>
              <a:t>/18</a:t>
            </a:r>
            <a:endParaRPr lang="fr-FR" dirty="0"/>
          </a:p>
        </p:txBody>
      </p:sp>
      <p:sp>
        <p:nvSpPr>
          <p:cNvPr id="2" name="ZoneTexte 1"/>
          <p:cNvSpPr txBox="1"/>
          <p:nvPr/>
        </p:nvSpPr>
        <p:spPr>
          <a:xfrm>
            <a:off x="1103430" y="743418"/>
            <a:ext cx="1792478" cy="954107"/>
          </a:xfrm>
          <a:prstGeom prst="rect">
            <a:avLst/>
          </a:prstGeom>
          <a:noFill/>
        </p:spPr>
        <p:txBody>
          <a:bodyPr wrap="none" rtlCol="0">
            <a:spAutoFit/>
          </a:bodyPr>
          <a:lstStyle/>
          <a:p>
            <a:r>
              <a:rPr lang="fr-FR" sz="2800" dirty="0"/>
              <a:t>Rappel CSS</a:t>
            </a:r>
          </a:p>
          <a:p>
            <a:endParaRPr lang="fr-FR" sz="2800" dirty="0"/>
          </a:p>
        </p:txBody>
      </p:sp>
      <p:sp>
        <p:nvSpPr>
          <p:cNvPr id="3" name="ZoneTexte 2"/>
          <p:cNvSpPr txBox="1"/>
          <p:nvPr/>
        </p:nvSpPr>
        <p:spPr>
          <a:xfrm>
            <a:off x="1103430" y="1266638"/>
            <a:ext cx="745717" cy="400110"/>
          </a:xfrm>
          <a:prstGeom prst="rect">
            <a:avLst/>
          </a:prstGeom>
          <a:noFill/>
        </p:spPr>
        <p:txBody>
          <a:bodyPr wrap="none" rtlCol="0">
            <a:spAutoFit/>
          </a:bodyPr>
          <a:lstStyle/>
          <a:p>
            <a:r>
              <a:rPr lang="fr-FR" sz="2000" dirty="0" smtClean="0">
                <a:solidFill>
                  <a:srgbClr val="00B0F0"/>
                </a:solidFill>
              </a:rPr>
              <a:t>CSS 3</a:t>
            </a:r>
            <a:endParaRPr lang="fr-FR" sz="2000" dirty="0">
              <a:solidFill>
                <a:srgbClr val="00B0F0"/>
              </a:solidFill>
            </a:endParaRPr>
          </a:p>
        </p:txBody>
      </p:sp>
      <p:sp>
        <p:nvSpPr>
          <p:cNvPr id="4" name="ZoneTexte 3"/>
          <p:cNvSpPr txBox="1"/>
          <p:nvPr/>
        </p:nvSpPr>
        <p:spPr>
          <a:xfrm>
            <a:off x="1211580" y="1954530"/>
            <a:ext cx="4672818" cy="369332"/>
          </a:xfrm>
          <a:prstGeom prst="rect">
            <a:avLst/>
          </a:prstGeom>
          <a:noFill/>
        </p:spPr>
        <p:txBody>
          <a:bodyPr wrap="none" rtlCol="0">
            <a:spAutoFit/>
          </a:bodyPr>
          <a:lstStyle/>
          <a:p>
            <a:pPr marL="285750" indent="-285750">
              <a:buFont typeface="Wingdings" panose="05000000000000000000" pitchFamily="2" charset="2"/>
              <a:buChar char="q"/>
            </a:pPr>
            <a:r>
              <a:rPr lang="fr-FR" dirty="0"/>
              <a:t>Propriétés de positionnement et </a:t>
            </a:r>
            <a:r>
              <a:rPr lang="fr-FR" dirty="0" smtClean="0"/>
              <a:t>d'affichage</a:t>
            </a:r>
            <a:endParaRPr lang="fr-FR" dirty="0"/>
          </a:p>
        </p:txBody>
      </p:sp>
      <p:pic>
        <p:nvPicPr>
          <p:cNvPr id="6" name="Image 5"/>
          <p:cNvPicPr>
            <a:picLocks noChangeAspect="1"/>
          </p:cNvPicPr>
          <p:nvPr/>
        </p:nvPicPr>
        <p:blipFill>
          <a:blip r:embed="rId3"/>
          <a:stretch>
            <a:fillRect/>
          </a:stretch>
        </p:blipFill>
        <p:spPr>
          <a:xfrm>
            <a:off x="5705618" y="743418"/>
            <a:ext cx="5431470" cy="5903771"/>
          </a:xfrm>
          <a:prstGeom prst="rect">
            <a:avLst/>
          </a:prstGeom>
        </p:spPr>
      </p:pic>
    </p:spTree>
    <p:extLst>
      <p:ext uri="{BB962C8B-B14F-4D97-AF65-F5344CB8AC3E}">
        <p14:creationId xmlns:p14="http://schemas.microsoft.com/office/powerpoint/2010/main" val="88253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square" rtlCol="0">
            <a:spAutoFit/>
          </a:bodyPr>
          <a:lstStyle/>
          <a:p>
            <a:r>
              <a:rPr lang="fr-FR" dirty="0"/>
              <a:t>Technologies Web  : </a:t>
            </a:r>
            <a:r>
              <a:rPr lang="fr-FR" dirty="0" smtClean="0"/>
              <a:t>Intro/Rappel</a:t>
            </a:r>
            <a:endParaRPr lang="fr-FR" dirty="0"/>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742511" cy="369332"/>
          </a:xfrm>
          <a:prstGeom prst="rect">
            <a:avLst/>
          </a:prstGeom>
          <a:noFill/>
        </p:spPr>
        <p:txBody>
          <a:bodyPr wrap="none" rtlCol="0">
            <a:spAutoFit/>
          </a:bodyPr>
          <a:lstStyle/>
          <a:p>
            <a:r>
              <a:rPr lang="fr-FR" dirty="0" smtClean="0"/>
              <a:t>16</a:t>
            </a:r>
            <a:r>
              <a:rPr lang="fr-FR" dirty="0" smtClean="0"/>
              <a:t>/18</a:t>
            </a:r>
            <a:endParaRPr lang="fr-FR" dirty="0"/>
          </a:p>
        </p:txBody>
      </p:sp>
      <p:sp>
        <p:nvSpPr>
          <p:cNvPr id="2" name="ZoneTexte 1"/>
          <p:cNvSpPr txBox="1"/>
          <p:nvPr/>
        </p:nvSpPr>
        <p:spPr>
          <a:xfrm>
            <a:off x="1103430" y="743418"/>
            <a:ext cx="1792478" cy="954107"/>
          </a:xfrm>
          <a:prstGeom prst="rect">
            <a:avLst/>
          </a:prstGeom>
          <a:noFill/>
        </p:spPr>
        <p:txBody>
          <a:bodyPr wrap="none" rtlCol="0">
            <a:spAutoFit/>
          </a:bodyPr>
          <a:lstStyle/>
          <a:p>
            <a:r>
              <a:rPr lang="fr-FR" sz="2800" dirty="0"/>
              <a:t>Rappel CSS</a:t>
            </a:r>
          </a:p>
          <a:p>
            <a:endParaRPr lang="fr-FR" sz="2800" dirty="0"/>
          </a:p>
        </p:txBody>
      </p:sp>
      <p:sp>
        <p:nvSpPr>
          <p:cNvPr id="3" name="ZoneTexte 2"/>
          <p:cNvSpPr txBox="1"/>
          <p:nvPr/>
        </p:nvSpPr>
        <p:spPr>
          <a:xfrm>
            <a:off x="1103430" y="1266638"/>
            <a:ext cx="745717" cy="400110"/>
          </a:xfrm>
          <a:prstGeom prst="rect">
            <a:avLst/>
          </a:prstGeom>
          <a:noFill/>
        </p:spPr>
        <p:txBody>
          <a:bodyPr wrap="none" rtlCol="0">
            <a:spAutoFit/>
          </a:bodyPr>
          <a:lstStyle/>
          <a:p>
            <a:r>
              <a:rPr lang="fr-FR" sz="2000" dirty="0" smtClean="0">
                <a:solidFill>
                  <a:srgbClr val="00B0F0"/>
                </a:solidFill>
              </a:rPr>
              <a:t>CSS 3</a:t>
            </a:r>
            <a:endParaRPr lang="fr-FR" sz="2000" dirty="0">
              <a:solidFill>
                <a:srgbClr val="00B0F0"/>
              </a:solidFill>
            </a:endParaRPr>
          </a:p>
        </p:txBody>
      </p:sp>
      <p:sp>
        <p:nvSpPr>
          <p:cNvPr id="4" name="ZoneTexte 3"/>
          <p:cNvSpPr txBox="1"/>
          <p:nvPr/>
        </p:nvSpPr>
        <p:spPr>
          <a:xfrm>
            <a:off x="1211580" y="1954530"/>
            <a:ext cx="2494786" cy="369332"/>
          </a:xfrm>
          <a:prstGeom prst="rect">
            <a:avLst/>
          </a:prstGeom>
          <a:noFill/>
        </p:spPr>
        <p:txBody>
          <a:bodyPr wrap="none" rtlCol="0">
            <a:spAutoFit/>
          </a:bodyPr>
          <a:lstStyle/>
          <a:p>
            <a:pPr marL="285750" indent="-285750">
              <a:buFont typeface="Wingdings" panose="05000000000000000000" pitchFamily="2" charset="2"/>
              <a:buChar char="q"/>
            </a:pPr>
            <a:r>
              <a:rPr lang="fr-FR" dirty="0"/>
              <a:t>Propriétés des </a:t>
            </a:r>
            <a:r>
              <a:rPr lang="fr-FR" dirty="0" smtClean="0"/>
              <a:t>listes</a:t>
            </a:r>
            <a:r>
              <a:rPr lang="fr-FR" dirty="0"/>
              <a:t> </a:t>
            </a:r>
            <a:r>
              <a:rPr lang="fr-FR" dirty="0" smtClean="0"/>
              <a:t>:</a:t>
            </a:r>
            <a:endParaRPr lang="fr-FR" dirty="0"/>
          </a:p>
        </p:txBody>
      </p:sp>
      <p:pic>
        <p:nvPicPr>
          <p:cNvPr id="5" name="Image 4"/>
          <p:cNvPicPr>
            <a:picLocks noChangeAspect="1"/>
          </p:cNvPicPr>
          <p:nvPr/>
        </p:nvPicPr>
        <p:blipFill>
          <a:blip r:embed="rId3"/>
          <a:stretch>
            <a:fillRect/>
          </a:stretch>
        </p:blipFill>
        <p:spPr>
          <a:xfrm>
            <a:off x="262890" y="2323862"/>
            <a:ext cx="6315075" cy="4229100"/>
          </a:xfrm>
          <a:prstGeom prst="rect">
            <a:avLst/>
          </a:prstGeom>
        </p:spPr>
      </p:pic>
      <p:sp>
        <p:nvSpPr>
          <p:cNvPr id="11" name="Rectangle 10"/>
          <p:cNvSpPr/>
          <p:nvPr/>
        </p:nvSpPr>
        <p:spPr>
          <a:xfrm>
            <a:off x="6650682" y="1954530"/>
            <a:ext cx="2678297" cy="369332"/>
          </a:xfrm>
          <a:prstGeom prst="rect">
            <a:avLst/>
          </a:prstGeom>
        </p:spPr>
        <p:txBody>
          <a:bodyPr wrap="none">
            <a:spAutoFit/>
          </a:bodyPr>
          <a:lstStyle/>
          <a:p>
            <a:pPr marL="285750" indent="-285750">
              <a:buFont typeface="Wingdings" panose="05000000000000000000" pitchFamily="2" charset="2"/>
              <a:buChar char="q"/>
            </a:pPr>
            <a:r>
              <a:rPr lang="fr-FR" dirty="0"/>
              <a:t>Propriétés des tableaux</a:t>
            </a:r>
            <a:endParaRPr lang="fr-FR" i="0" dirty="0">
              <a:effectLst/>
            </a:endParaRPr>
          </a:p>
        </p:txBody>
      </p:sp>
      <p:pic>
        <p:nvPicPr>
          <p:cNvPr id="15" name="Image 14"/>
          <p:cNvPicPr>
            <a:picLocks noChangeAspect="1"/>
          </p:cNvPicPr>
          <p:nvPr/>
        </p:nvPicPr>
        <p:blipFill>
          <a:blip r:embed="rId4"/>
          <a:stretch>
            <a:fillRect/>
          </a:stretch>
        </p:blipFill>
        <p:spPr>
          <a:xfrm>
            <a:off x="6728459" y="2437089"/>
            <a:ext cx="5124450" cy="1695450"/>
          </a:xfrm>
          <a:prstGeom prst="rect">
            <a:avLst/>
          </a:prstGeom>
        </p:spPr>
      </p:pic>
      <p:sp>
        <p:nvSpPr>
          <p:cNvPr id="16" name="Rectangle 15"/>
          <p:cNvSpPr/>
          <p:nvPr/>
        </p:nvSpPr>
        <p:spPr>
          <a:xfrm>
            <a:off x="7182415" y="4307320"/>
            <a:ext cx="2109039" cy="369332"/>
          </a:xfrm>
          <a:prstGeom prst="rect">
            <a:avLst/>
          </a:prstGeom>
        </p:spPr>
        <p:txBody>
          <a:bodyPr wrap="none">
            <a:spAutoFit/>
          </a:bodyPr>
          <a:lstStyle/>
          <a:p>
            <a:pPr marL="285750" indent="-285750">
              <a:buFont typeface="Wingdings" panose="05000000000000000000" pitchFamily="2" charset="2"/>
              <a:buChar char="q"/>
            </a:pPr>
            <a:r>
              <a:rPr lang="fr-FR" dirty="0"/>
              <a:t>Autres propriétés</a:t>
            </a:r>
            <a:endParaRPr lang="fr-FR" i="0" dirty="0">
              <a:effectLst/>
            </a:endParaRPr>
          </a:p>
        </p:txBody>
      </p:sp>
      <p:pic>
        <p:nvPicPr>
          <p:cNvPr id="17" name="Image 16"/>
          <p:cNvPicPr>
            <a:picLocks noChangeAspect="1"/>
          </p:cNvPicPr>
          <p:nvPr/>
        </p:nvPicPr>
        <p:blipFill>
          <a:blip r:embed="rId5"/>
          <a:stretch>
            <a:fillRect/>
          </a:stretch>
        </p:blipFill>
        <p:spPr>
          <a:xfrm>
            <a:off x="6650682" y="4845357"/>
            <a:ext cx="5400675" cy="921867"/>
          </a:xfrm>
          <a:prstGeom prst="rect">
            <a:avLst/>
          </a:prstGeom>
        </p:spPr>
      </p:pic>
    </p:spTree>
    <p:extLst>
      <p:ext uri="{BB962C8B-B14F-4D97-AF65-F5344CB8AC3E}">
        <p14:creationId xmlns:p14="http://schemas.microsoft.com/office/powerpoint/2010/main" val="3214938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square" rtlCol="0">
            <a:spAutoFit/>
          </a:bodyPr>
          <a:lstStyle/>
          <a:p>
            <a:r>
              <a:rPr lang="fr-FR" dirty="0"/>
              <a:t>Technologies Web  : </a:t>
            </a:r>
            <a:r>
              <a:rPr lang="fr-FR" dirty="0" smtClean="0"/>
              <a:t>Intro/Rappel</a:t>
            </a:r>
            <a:endParaRPr lang="fr-FR" dirty="0"/>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742511" cy="369332"/>
          </a:xfrm>
          <a:prstGeom prst="rect">
            <a:avLst/>
          </a:prstGeom>
          <a:noFill/>
        </p:spPr>
        <p:txBody>
          <a:bodyPr wrap="none" rtlCol="0">
            <a:spAutoFit/>
          </a:bodyPr>
          <a:lstStyle/>
          <a:p>
            <a:r>
              <a:rPr lang="fr-FR" dirty="0" smtClean="0"/>
              <a:t>17</a:t>
            </a:r>
            <a:r>
              <a:rPr lang="fr-FR" dirty="0" smtClean="0"/>
              <a:t>/18</a:t>
            </a:r>
            <a:endParaRPr lang="fr-FR" dirty="0"/>
          </a:p>
        </p:txBody>
      </p:sp>
      <p:sp>
        <p:nvSpPr>
          <p:cNvPr id="2" name="ZoneTexte 1"/>
          <p:cNvSpPr txBox="1"/>
          <p:nvPr/>
        </p:nvSpPr>
        <p:spPr>
          <a:xfrm>
            <a:off x="1103430" y="743418"/>
            <a:ext cx="4878323" cy="523220"/>
          </a:xfrm>
          <a:prstGeom prst="rect">
            <a:avLst/>
          </a:prstGeom>
          <a:noFill/>
        </p:spPr>
        <p:txBody>
          <a:bodyPr wrap="none" rtlCol="0">
            <a:spAutoFit/>
          </a:bodyPr>
          <a:lstStyle/>
          <a:p>
            <a:r>
              <a:rPr lang="fr-FR" sz="2800" dirty="0" smtClean="0"/>
              <a:t>Framework et Bibliothèque(1/5)</a:t>
            </a:r>
            <a:endParaRPr lang="fr-FR" sz="2800" dirty="0"/>
          </a:p>
        </p:txBody>
      </p:sp>
      <p:sp>
        <p:nvSpPr>
          <p:cNvPr id="3" name="ZoneTexte 2"/>
          <p:cNvSpPr txBox="1"/>
          <p:nvPr/>
        </p:nvSpPr>
        <p:spPr>
          <a:xfrm>
            <a:off x="1103430" y="1266638"/>
            <a:ext cx="1527021" cy="400110"/>
          </a:xfrm>
          <a:prstGeom prst="rect">
            <a:avLst/>
          </a:prstGeom>
          <a:noFill/>
        </p:spPr>
        <p:txBody>
          <a:bodyPr wrap="none" rtlCol="0">
            <a:spAutoFit/>
          </a:bodyPr>
          <a:lstStyle/>
          <a:p>
            <a:r>
              <a:rPr lang="fr-FR" sz="2000" dirty="0" smtClean="0">
                <a:solidFill>
                  <a:srgbClr val="00B0F0"/>
                </a:solidFill>
              </a:rPr>
              <a:t>comparaison</a:t>
            </a:r>
            <a:endParaRPr lang="fr-FR" sz="2000" dirty="0">
              <a:solidFill>
                <a:srgbClr val="00B0F0"/>
              </a:solidFill>
            </a:endParaRPr>
          </a:p>
        </p:txBody>
      </p:sp>
      <p:sp>
        <p:nvSpPr>
          <p:cNvPr id="5" name="ZoneTexte 4"/>
          <p:cNvSpPr txBox="1"/>
          <p:nvPr/>
        </p:nvSpPr>
        <p:spPr>
          <a:xfrm>
            <a:off x="2034540" y="2480310"/>
            <a:ext cx="184731" cy="369332"/>
          </a:xfrm>
          <a:prstGeom prst="rect">
            <a:avLst/>
          </a:prstGeom>
          <a:noFill/>
        </p:spPr>
        <p:txBody>
          <a:bodyPr wrap="none" rtlCol="0">
            <a:spAutoFit/>
          </a:bodyPr>
          <a:lstStyle/>
          <a:p>
            <a:endParaRPr lang="fr-FR" dirty="0"/>
          </a:p>
        </p:txBody>
      </p:sp>
      <p:sp>
        <p:nvSpPr>
          <p:cNvPr id="11" name="ZoneTexte 10"/>
          <p:cNvSpPr txBox="1"/>
          <p:nvPr/>
        </p:nvSpPr>
        <p:spPr>
          <a:xfrm>
            <a:off x="1531620" y="3326130"/>
            <a:ext cx="8581867" cy="1200329"/>
          </a:xfrm>
          <a:prstGeom prst="rect">
            <a:avLst/>
          </a:prstGeom>
          <a:noFill/>
        </p:spPr>
        <p:txBody>
          <a:bodyPr wrap="square" rtlCol="0">
            <a:spAutoFit/>
          </a:bodyPr>
          <a:lstStyle/>
          <a:p>
            <a:r>
              <a:rPr lang="fr-FR" dirty="0"/>
              <a:t>En français, on traduit le mot </a:t>
            </a:r>
            <a:r>
              <a:rPr lang="fr-FR" dirty="0" err="1"/>
              <a:t>framework</a:t>
            </a:r>
            <a:r>
              <a:rPr lang="fr-FR" dirty="0"/>
              <a:t> par “</a:t>
            </a:r>
            <a:r>
              <a:rPr lang="fr-FR" b="1" dirty="0"/>
              <a:t>cadre applicatif</a:t>
            </a:r>
            <a:r>
              <a:rPr lang="fr-FR" dirty="0"/>
              <a:t>”, car c'est son but, il donne un cadre, </a:t>
            </a:r>
            <a:r>
              <a:rPr lang="fr-FR" b="1" dirty="0"/>
              <a:t>une organisation</a:t>
            </a:r>
            <a:r>
              <a:rPr lang="fr-FR" dirty="0"/>
              <a:t>, un squelette, </a:t>
            </a:r>
            <a:r>
              <a:rPr lang="fr-FR" b="1" dirty="0"/>
              <a:t>une méthode de travail</a:t>
            </a:r>
            <a:r>
              <a:rPr lang="fr-FR" dirty="0"/>
              <a:t>. </a:t>
            </a:r>
            <a:endParaRPr lang="fr-FR" dirty="0" smtClean="0"/>
          </a:p>
          <a:p>
            <a:r>
              <a:rPr lang="fr-FR" dirty="0" smtClean="0"/>
              <a:t>Tandis </a:t>
            </a:r>
            <a:r>
              <a:rPr lang="fr-FR" dirty="0"/>
              <a:t>que la librairie, elle, n'offre que </a:t>
            </a:r>
            <a:r>
              <a:rPr lang="fr-FR" b="1" dirty="0"/>
              <a:t>des fonctionnalités souvent </a:t>
            </a:r>
            <a:r>
              <a:rPr lang="fr-FR" b="1" dirty="0" err="1"/>
              <a:t>décorrélées</a:t>
            </a:r>
            <a:r>
              <a:rPr lang="fr-FR" b="1" dirty="0"/>
              <a:t> les unes des autres.</a:t>
            </a:r>
            <a:endParaRPr lang="fr-FR" dirty="0"/>
          </a:p>
        </p:txBody>
      </p:sp>
      <p:sp>
        <p:nvSpPr>
          <p:cNvPr id="15" name="ZoneTexte 14"/>
          <p:cNvSpPr txBox="1"/>
          <p:nvPr/>
        </p:nvSpPr>
        <p:spPr>
          <a:xfrm>
            <a:off x="1299622" y="2279689"/>
            <a:ext cx="7701875" cy="646331"/>
          </a:xfrm>
          <a:prstGeom prst="rect">
            <a:avLst/>
          </a:prstGeom>
          <a:noFill/>
        </p:spPr>
        <p:txBody>
          <a:bodyPr wrap="square" rtlCol="0">
            <a:spAutoFit/>
          </a:bodyPr>
          <a:lstStyle/>
          <a:p>
            <a:r>
              <a:rPr lang="fr-FR" b="1" dirty="0"/>
              <a:t>“Le développeur utilise une bibliothèque en appelant le code de cette dernière, tandis que le rôle du </a:t>
            </a:r>
            <a:r>
              <a:rPr lang="fr-FR" b="1" dirty="0" err="1"/>
              <a:t>framework</a:t>
            </a:r>
            <a:r>
              <a:rPr lang="fr-FR" b="1" dirty="0"/>
              <a:t> est d’exécuter le code du développeur”</a:t>
            </a:r>
            <a:endParaRPr lang="fr-FR" dirty="0"/>
          </a:p>
        </p:txBody>
      </p:sp>
    </p:spTree>
    <p:extLst>
      <p:ext uri="{BB962C8B-B14F-4D97-AF65-F5344CB8AC3E}">
        <p14:creationId xmlns:p14="http://schemas.microsoft.com/office/powerpoint/2010/main" val="2615197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square" rtlCol="0">
            <a:spAutoFit/>
          </a:bodyPr>
          <a:lstStyle/>
          <a:p>
            <a:r>
              <a:rPr lang="fr-FR" dirty="0"/>
              <a:t>Technologies Web  : </a:t>
            </a:r>
            <a:r>
              <a:rPr lang="fr-FR" dirty="0" smtClean="0"/>
              <a:t>Intro/Rappel</a:t>
            </a:r>
            <a:endParaRPr lang="fr-FR" dirty="0"/>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742511" cy="369332"/>
          </a:xfrm>
          <a:prstGeom prst="rect">
            <a:avLst/>
          </a:prstGeom>
          <a:noFill/>
        </p:spPr>
        <p:txBody>
          <a:bodyPr wrap="none" rtlCol="0">
            <a:spAutoFit/>
          </a:bodyPr>
          <a:lstStyle/>
          <a:p>
            <a:r>
              <a:rPr lang="fr-FR" dirty="0" smtClean="0"/>
              <a:t>18</a:t>
            </a:r>
            <a:r>
              <a:rPr lang="fr-FR" dirty="0" smtClean="0"/>
              <a:t>/18</a:t>
            </a:r>
            <a:endParaRPr lang="fr-FR" dirty="0"/>
          </a:p>
        </p:txBody>
      </p:sp>
      <p:sp>
        <p:nvSpPr>
          <p:cNvPr id="2" name="ZoneTexte 1"/>
          <p:cNvSpPr txBox="1"/>
          <p:nvPr/>
        </p:nvSpPr>
        <p:spPr>
          <a:xfrm>
            <a:off x="1103430" y="743418"/>
            <a:ext cx="1778051" cy="523220"/>
          </a:xfrm>
          <a:prstGeom prst="rect">
            <a:avLst/>
          </a:prstGeom>
          <a:noFill/>
        </p:spPr>
        <p:txBody>
          <a:bodyPr wrap="none" rtlCol="0">
            <a:spAutoFit/>
          </a:bodyPr>
          <a:lstStyle/>
          <a:p>
            <a:r>
              <a:rPr lang="fr-FR" sz="2800" dirty="0" smtClean="0"/>
              <a:t>Conclusion</a:t>
            </a:r>
            <a:endParaRPr lang="fr-FR" sz="2800" dirty="0"/>
          </a:p>
        </p:txBody>
      </p:sp>
      <p:sp>
        <p:nvSpPr>
          <p:cNvPr id="3" name="ZoneTexte 2"/>
          <p:cNvSpPr txBox="1"/>
          <p:nvPr/>
        </p:nvSpPr>
        <p:spPr>
          <a:xfrm>
            <a:off x="1103430" y="1266638"/>
            <a:ext cx="1260281" cy="400110"/>
          </a:xfrm>
          <a:prstGeom prst="rect">
            <a:avLst/>
          </a:prstGeom>
          <a:noFill/>
        </p:spPr>
        <p:txBody>
          <a:bodyPr wrap="none" rtlCol="0">
            <a:spAutoFit/>
          </a:bodyPr>
          <a:lstStyle/>
          <a:p>
            <a:r>
              <a:rPr lang="fr-FR" sz="2000" dirty="0" smtClean="0">
                <a:solidFill>
                  <a:srgbClr val="00B0F0"/>
                </a:solidFill>
              </a:rPr>
              <a:t>Minimum </a:t>
            </a:r>
            <a:endParaRPr lang="fr-FR" sz="2000" dirty="0">
              <a:solidFill>
                <a:srgbClr val="00B0F0"/>
              </a:solidFill>
            </a:endParaRPr>
          </a:p>
        </p:txBody>
      </p:sp>
      <p:sp>
        <p:nvSpPr>
          <p:cNvPr id="5" name="ZoneTexte 4"/>
          <p:cNvSpPr txBox="1"/>
          <p:nvPr/>
        </p:nvSpPr>
        <p:spPr>
          <a:xfrm>
            <a:off x="2034540" y="2480310"/>
            <a:ext cx="184731" cy="369332"/>
          </a:xfrm>
          <a:prstGeom prst="rect">
            <a:avLst/>
          </a:prstGeom>
          <a:noFill/>
        </p:spPr>
        <p:txBody>
          <a:bodyPr wrap="none" rtlCol="0">
            <a:spAutoFit/>
          </a:bodyPr>
          <a:lstStyle/>
          <a:p>
            <a:endParaRPr lang="fr-FR" dirty="0"/>
          </a:p>
        </p:txBody>
      </p:sp>
      <p:sp>
        <p:nvSpPr>
          <p:cNvPr id="15" name="ZoneTexte 14"/>
          <p:cNvSpPr txBox="1"/>
          <p:nvPr/>
        </p:nvSpPr>
        <p:spPr>
          <a:xfrm>
            <a:off x="4614323" y="2480310"/>
            <a:ext cx="3866738" cy="3139321"/>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Minimum à</a:t>
            </a:r>
            <a:r>
              <a:rPr lang="fr-FR" dirty="0" smtClean="0"/>
              <a:t> maitriser :</a:t>
            </a:r>
          </a:p>
          <a:p>
            <a:pPr marL="742950" lvl="1" indent="-285750">
              <a:buFont typeface="Arial" panose="020B0604020202020204" pitchFamily="34" charset="0"/>
              <a:buChar char="•"/>
            </a:pPr>
            <a:r>
              <a:rPr lang="fr-FR" dirty="0" smtClean="0">
                <a:solidFill>
                  <a:srgbClr val="00B0F0"/>
                </a:solidFill>
              </a:rPr>
              <a:t>HTML</a:t>
            </a:r>
          </a:p>
          <a:p>
            <a:pPr marL="742950" lvl="1" indent="-285750">
              <a:buFont typeface="Arial" panose="020B0604020202020204" pitchFamily="34" charset="0"/>
              <a:buChar char="•"/>
            </a:pPr>
            <a:r>
              <a:rPr lang="fr-FR" dirty="0" smtClean="0">
                <a:solidFill>
                  <a:srgbClr val="00B0F0"/>
                </a:solidFill>
              </a:rPr>
              <a:t>CSS</a:t>
            </a:r>
          </a:p>
          <a:p>
            <a:pPr marL="742950" lvl="1" indent="-285750">
              <a:buFont typeface="Arial" panose="020B0604020202020204" pitchFamily="34" charset="0"/>
              <a:buChar char="•"/>
            </a:pPr>
            <a:r>
              <a:rPr lang="fr-FR" dirty="0" smtClean="0">
                <a:solidFill>
                  <a:srgbClr val="00B0F0"/>
                </a:solidFill>
              </a:rPr>
              <a:t>JavaScript</a:t>
            </a:r>
          </a:p>
          <a:p>
            <a:pPr marL="742950" lvl="1" indent="-285750">
              <a:buFont typeface="Arial" panose="020B0604020202020204" pitchFamily="34" charset="0"/>
              <a:buChar char="•"/>
            </a:pPr>
            <a:r>
              <a:rPr lang="fr-FR" dirty="0" err="1" smtClean="0">
                <a:solidFill>
                  <a:srgbClr val="00B0F0"/>
                </a:solidFill>
              </a:rPr>
              <a:t>Php</a:t>
            </a:r>
            <a:endParaRPr lang="fr-FR" dirty="0" smtClean="0">
              <a:solidFill>
                <a:srgbClr val="00B0F0"/>
              </a:solidFill>
            </a:endParaRPr>
          </a:p>
          <a:p>
            <a:pPr marL="742950" lvl="1" indent="-285750">
              <a:buFont typeface="Arial" panose="020B0604020202020204" pitchFamily="34" charset="0"/>
              <a:buChar char="•"/>
            </a:pPr>
            <a:r>
              <a:rPr lang="fr-FR" dirty="0" smtClean="0">
                <a:solidFill>
                  <a:srgbClr val="00B0F0"/>
                </a:solidFill>
              </a:rPr>
              <a:t>MySQL</a:t>
            </a:r>
          </a:p>
          <a:p>
            <a:pPr marL="742950" lvl="1" indent="-285750">
              <a:buFont typeface="Arial" panose="020B0604020202020204" pitchFamily="34" charset="0"/>
              <a:buChar char="•"/>
            </a:pPr>
            <a:r>
              <a:rPr lang="fr-FR" dirty="0" smtClean="0"/>
              <a:t>JQuery</a:t>
            </a:r>
          </a:p>
          <a:p>
            <a:pPr marL="742950" lvl="1" indent="-285750">
              <a:buFont typeface="Arial" panose="020B0604020202020204" pitchFamily="34" charset="0"/>
              <a:buChar char="•"/>
            </a:pPr>
            <a:r>
              <a:rPr lang="fr-FR" dirty="0" err="1" smtClean="0"/>
              <a:t>Bootstrap</a:t>
            </a:r>
            <a:endParaRPr lang="fr-FR" dirty="0" smtClean="0"/>
          </a:p>
          <a:p>
            <a:pPr marL="742950" lvl="1" indent="-285750">
              <a:buFont typeface="Arial" panose="020B0604020202020204" pitchFamily="34" charset="0"/>
              <a:buChar char="•"/>
            </a:pPr>
            <a:r>
              <a:rPr lang="fr-FR" dirty="0" err="1" smtClean="0"/>
              <a:t>etc</a:t>
            </a:r>
            <a:endParaRPr lang="fr-FR" dirty="0" smtClean="0"/>
          </a:p>
          <a:p>
            <a:pPr marL="742950" lvl="1" indent="-285750">
              <a:buFont typeface="Arial" panose="020B0604020202020204" pitchFamily="34" charset="0"/>
              <a:buChar char="•"/>
            </a:pPr>
            <a:endParaRPr lang="fr-FR" dirty="0" smtClean="0"/>
          </a:p>
          <a:p>
            <a:pPr marL="742950" lvl="1" indent="-285750">
              <a:buFont typeface="Arial" panose="020B0604020202020204" pitchFamily="34" charset="0"/>
              <a:buChar char="•"/>
            </a:pPr>
            <a:endParaRPr lang="fr-FR" dirty="0"/>
          </a:p>
        </p:txBody>
      </p:sp>
    </p:spTree>
    <p:extLst>
      <p:ext uri="{BB962C8B-B14F-4D97-AF65-F5344CB8AC3E}">
        <p14:creationId xmlns:p14="http://schemas.microsoft.com/office/powerpoint/2010/main" val="3866823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456265" y="175384"/>
            <a:ext cx="3396643" cy="369332"/>
          </a:xfrm>
          <a:prstGeom prst="rect">
            <a:avLst/>
          </a:prstGeom>
          <a:noFill/>
          <a:ln>
            <a:solidFill>
              <a:schemeClr val="accent4"/>
            </a:solidFill>
          </a:ln>
        </p:spPr>
        <p:txBody>
          <a:bodyPr wrap="square" rtlCol="0">
            <a:spAutoFit/>
          </a:bodyPr>
          <a:lstStyle/>
          <a:p>
            <a:r>
              <a:rPr lang="fr-FR" dirty="0"/>
              <a:t>Technologies Web  : </a:t>
            </a:r>
            <a:r>
              <a:rPr lang="fr-FR" dirty="0"/>
              <a:t>Intro/Rappel</a:t>
            </a:r>
            <a:endParaRPr lang="fr-FR" dirty="0"/>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625492" cy="369332"/>
          </a:xfrm>
          <a:prstGeom prst="rect">
            <a:avLst/>
          </a:prstGeom>
          <a:noFill/>
        </p:spPr>
        <p:txBody>
          <a:bodyPr wrap="none" rtlCol="0">
            <a:spAutoFit/>
          </a:bodyPr>
          <a:lstStyle/>
          <a:p>
            <a:r>
              <a:rPr lang="fr-FR" dirty="0" smtClean="0"/>
              <a:t>2/18</a:t>
            </a:r>
            <a:endParaRPr lang="fr-FR" dirty="0"/>
          </a:p>
        </p:txBody>
      </p:sp>
      <p:sp>
        <p:nvSpPr>
          <p:cNvPr id="2" name="ZoneTexte 1"/>
          <p:cNvSpPr txBox="1"/>
          <p:nvPr/>
        </p:nvSpPr>
        <p:spPr>
          <a:xfrm>
            <a:off x="3520105" y="856897"/>
            <a:ext cx="813043" cy="523220"/>
          </a:xfrm>
          <a:prstGeom prst="rect">
            <a:avLst/>
          </a:prstGeom>
          <a:noFill/>
        </p:spPr>
        <p:txBody>
          <a:bodyPr wrap="none" rtlCol="0">
            <a:spAutoFit/>
          </a:bodyPr>
          <a:lstStyle/>
          <a:p>
            <a:r>
              <a:rPr lang="fr-FR" sz="2800" dirty="0" smtClean="0"/>
              <a:t>Plan</a:t>
            </a:r>
            <a:endParaRPr lang="fr-FR" sz="2800" dirty="0"/>
          </a:p>
        </p:txBody>
      </p:sp>
      <p:sp>
        <p:nvSpPr>
          <p:cNvPr id="3" name="ZoneTexte 2"/>
          <p:cNvSpPr txBox="1"/>
          <p:nvPr/>
        </p:nvSpPr>
        <p:spPr>
          <a:xfrm>
            <a:off x="3972360" y="1611630"/>
            <a:ext cx="372218"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fr-FR" dirty="0" smtClean="0"/>
              <a:t>1-</a:t>
            </a:r>
            <a:endParaRPr lang="fr-FR" dirty="0"/>
          </a:p>
        </p:txBody>
      </p:sp>
      <p:sp>
        <p:nvSpPr>
          <p:cNvPr id="4" name="ZoneTexte 3"/>
          <p:cNvSpPr txBox="1"/>
          <p:nvPr/>
        </p:nvSpPr>
        <p:spPr>
          <a:xfrm>
            <a:off x="4344591" y="1611630"/>
            <a:ext cx="2257990" cy="369332"/>
          </a:xfrm>
          <a:prstGeom prst="rect">
            <a:avLst/>
          </a:prstGeom>
          <a:noFill/>
        </p:spPr>
        <p:txBody>
          <a:bodyPr wrap="none" rtlCol="0">
            <a:spAutoFit/>
          </a:bodyPr>
          <a:lstStyle/>
          <a:p>
            <a:r>
              <a:rPr lang="fr-FR" dirty="0" smtClean="0"/>
              <a:t>Introduction Générale</a:t>
            </a:r>
            <a:endParaRPr lang="fr-FR" dirty="0"/>
          </a:p>
        </p:txBody>
      </p:sp>
      <p:sp>
        <p:nvSpPr>
          <p:cNvPr id="15" name="ZoneTexte 14"/>
          <p:cNvSpPr txBox="1"/>
          <p:nvPr/>
        </p:nvSpPr>
        <p:spPr>
          <a:xfrm>
            <a:off x="3972373" y="2141288"/>
            <a:ext cx="372218"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fr-FR" dirty="0"/>
              <a:t>2</a:t>
            </a:r>
            <a:r>
              <a:rPr lang="fr-FR" dirty="0" smtClean="0"/>
              <a:t>-</a:t>
            </a:r>
            <a:endParaRPr lang="fr-FR" dirty="0"/>
          </a:p>
        </p:txBody>
      </p:sp>
      <p:sp>
        <p:nvSpPr>
          <p:cNvPr id="16" name="ZoneTexte 15"/>
          <p:cNvSpPr txBox="1"/>
          <p:nvPr/>
        </p:nvSpPr>
        <p:spPr>
          <a:xfrm>
            <a:off x="3972373" y="2757962"/>
            <a:ext cx="372218"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fr-FR" dirty="0"/>
              <a:t>3</a:t>
            </a:r>
            <a:r>
              <a:rPr lang="fr-FR" dirty="0" smtClean="0"/>
              <a:t>-</a:t>
            </a:r>
            <a:endParaRPr lang="fr-FR" dirty="0"/>
          </a:p>
        </p:txBody>
      </p:sp>
      <p:sp>
        <p:nvSpPr>
          <p:cNvPr id="17" name="ZoneTexte 16"/>
          <p:cNvSpPr txBox="1"/>
          <p:nvPr/>
        </p:nvSpPr>
        <p:spPr>
          <a:xfrm>
            <a:off x="3960930" y="3374636"/>
            <a:ext cx="372218"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fr-FR" dirty="0" smtClean="0"/>
              <a:t>4-</a:t>
            </a:r>
            <a:endParaRPr lang="fr-FR" dirty="0"/>
          </a:p>
        </p:txBody>
      </p:sp>
      <p:sp>
        <p:nvSpPr>
          <p:cNvPr id="18" name="ZoneTexte 17"/>
          <p:cNvSpPr txBox="1"/>
          <p:nvPr/>
        </p:nvSpPr>
        <p:spPr>
          <a:xfrm>
            <a:off x="3972360" y="3991310"/>
            <a:ext cx="372218"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fr-FR" dirty="0" smtClean="0"/>
              <a:t>5-</a:t>
            </a:r>
            <a:endParaRPr lang="fr-FR" dirty="0"/>
          </a:p>
        </p:txBody>
      </p:sp>
      <p:sp>
        <p:nvSpPr>
          <p:cNvPr id="5" name="ZoneTexte 4"/>
          <p:cNvSpPr txBox="1"/>
          <p:nvPr/>
        </p:nvSpPr>
        <p:spPr>
          <a:xfrm>
            <a:off x="4367451" y="2120214"/>
            <a:ext cx="3759279" cy="369332"/>
          </a:xfrm>
          <a:prstGeom prst="rect">
            <a:avLst/>
          </a:prstGeom>
          <a:noFill/>
        </p:spPr>
        <p:txBody>
          <a:bodyPr wrap="square" rtlCol="0">
            <a:spAutoFit/>
          </a:bodyPr>
          <a:lstStyle/>
          <a:p>
            <a:r>
              <a:rPr lang="fr-FR" dirty="0" smtClean="0"/>
              <a:t>Quelles Technologies Web</a:t>
            </a:r>
            <a:endParaRPr lang="fr-FR" dirty="0"/>
          </a:p>
        </p:txBody>
      </p:sp>
      <p:sp>
        <p:nvSpPr>
          <p:cNvPr id="6" name="ZoneTexte 5"/>
          <p:cNvSpPr txBox="1"/>
          <p:nvPr/>
        </p:nvSpPr>
        <p:spPr>
          <a:xfrm>
            <a:off x="4367451" y="2769303"/>
            <a:ext cx="1436612" cy="369332"/>
          </a:xfrm>
          <a:prstGeom prst="rect">
            <a:avLst/>
          </a:prstGeom>
          <a:noFill/>
        </p:spPr>
        <p:txBody>
          <a:bodyPr wrap="none" rtlCol="0">
            <a:spAutoFit/>
          </a:bodyPr>
          <a:lstStyle/>
          <a:p>
            <a:r>
              <a:rPr lang="fr-FR" dirty="0" smtClean="0"/>
              <a:t>Rappel HTML</a:t>
            </a:r>
            <a:endParaRPr lang="fr-FR" dirty="0"/>
          </a:p>
        </p:txBody>
      </p:sp>
      <p:sp>
        <p:nvSpPr>
          <p:cNvPr id="11" name="ZoneTexte 10"/>
          <p:cNvSpPr txBox="1"/>
          <p:nvPr/>
        </p:nvSpPr>
        <p:spPr>
          <a:xfrm>
            <a:off x="4356021" y="3376748"/>
            <a:ext cx="4547949" cy="369332"/>
          </a:xfrm>
          <a:prstGeom prst="rect">
            <a:avLst/>
          </a:prstGeom>
          <a:noFill/>
        </p:spPr>
        <p:txBody>
          <a:bodyPr wrap="square" rtlCol="0">
            <a:spAutoFit/>
          </a:bodyPr>
          <a:lstStyle/>
          <a:p>
            <a:r>
              <a:rPr lang="fr-FR" dirty="0" smtClean="0"/>
              <a:t>Rappel CSS</a:t>
            </a:r>
          </a:p>
        </p:txBody>
      </p:sp>
      <p:sp>
        <p:nvSpPr>
          <p:cNvPr id="21" name="ZoneTexte 20"/>
          <p:cNvSpPr txBox="1"/>
          <p:nvPr/>
        </p:nvSpPr>
        <p:spPr>
          <a:xfrm>
            <a:off x="4367451" y="3995623"/>
            <a:ext cx="5053819" cy="369332"/>
          </a:xfrm>
          <a:prstGeom prst="rect">
            <a:avLst/>
          </a:prstGeom>
          <a:noFill/>
        </p:spPr>
        <p:txBody>
          <a:bodyPr wrap="none" rtlCol="0">
            <a:spAutoFit/>
          </a:bodyPr>
          <a:lstStyle/>
          <a:p>
            <a:r>
              <a:rPr lang="fr-FR" dirty="0" smtClean="0">
                <a:solidFill>
                  <a:srgbClr val="FF0000"/>
                </a:solidFill>
              </a:rPr>
              <a:t>Framework et Librairie / Bibliothèque et Framework</a:t>
            </a:r>
            <a:endParaRPr lang="fr-FR" dirty="0">
              <a:solidFill>
                <a:srgbClr val="FF0000"/>
              </a:solidFill>
            </a:endParaRPr>
          </a:p>
        </p:txBody>
      </p:sp>
    </p:spTree>
    <p:extLst>
      <p:ext uri="{BB962C8B-B14F-4D97-AF65-F5344CB8AC3E}">
        <p14:creationId xmlns:p14="http://schemas.microsoft.com/office/powerpoint/2010/main" val="1517659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19" y="145315"/>
            <a:ext cx="3622387" cy="369332"/>
          </a:xfrm>
          <a:prstGeom prst="rect">
            <a:avLst/>
          </a:prstGeom>
          <a:noFill/>
          <a:ln>
            <a:solidFill>
              <a:schemeClr val="accent4"/>
            </a:solidFill>
          </a:ln>
        </p:spPr>
        <p:txBody>
          <a:bodyPr wrap="square" rtlCol="0">
            <a:spAutoFit/>
          </a:bodyPr>
          <a:lstStyle/>
          <a:p>
            <a:r>
              <a:rPr lang="fr-FR" dirty="0"/>
              <a:t>Technologies Web  : </a:t>
            </a:r>
            <a:r>
              <a:rPr lang="fr-FR" dirty="0"/>
              <a:t>Intro/Rappel</a:t>
            </a:r>
            <a:endParaRPr lang="fr-FR" dirty="0"/>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625492" cy="369332"/>
          </a:xfrm>
          <a:prstGeom prst="rect">
            <a:avLst/>
          </a:prstGeom>
          <a:noFill/>
        </p:spPr>
        <p:txBody>
          <a:bodyPr wrap="none" rtlCol="0">
            <a:spAutoFit/>
          </a:bodyPr>
          <a:lstStyle/>
          <a:p>
            <a:r>
              <a:rPr lang="fr-FR" dirty="0" smtClean="0"/>
              <a:t>3/18</a:t>
            </a:r>
            <a:endParaRPr lang="fr-FR" dirty="0"/>
          </a:p>
        </p:txBody>
      </p:sp>
      <p:sp>
        <p:nvSpPr>
          <p:cNvPr id="2" name="ZoneTexte 1"/>
          <p:cNvSpPr txBox="1"/>
          <p:nvPr/>
        </p:nvSpPr>
        <p:spPr>
          <a:xfrm>
            <a:off x="1103430" y="743418"/>
            <a:ext cx="1999778" cy="523220"/>
          </a:xfrm>
          <a:prstGeom prst="rect">
            <a:avLst/>
          </a:prstGeom>
          <a:noFill/>
        </p:spPr>
        <p:txBody>
          <a:bodyPr wrap="none" rtlCol="0">
            <a:spAutoFit/>
          </a:bodyPr>
          <a:lstStyle/>
          <a:p>
            <a:r>
              <a:rPr lang="fr-FR" sz="2800" dirty="0" smtClean="0"/>
              <a:t>Introduction</a:t>
            </a:r>
            <a:endParaRPr lang="fr-FR" sz="2800" dirty="0"/>
          </a:p>
        </p:txBody>
      </p:sp>
      <p:sp>
        <p:nvSpPr>
          <p:cNvPr id="3" name="ZoneTexte 2"/>
          <p:cNvSpPr txBox="1"/>
          <p:nvPr/>
        </p:nvSpPr>
        <p:spPr>
          <a:xfrm>
            <a:off x="1103430" y="1266638"/>
            <a:ext cx="1377300" cy="400110"/>
          </a:xfrm>
          <a:prstGeom prst="rect">
            <a:avLst/>
          </a:prstGeom>
          <a:noFill/>
        </p:spPr>
        <p:txBody>
          <a:bodyPr wrap="none" rtlCol="0">
            <a:spAutoFit/>
          </a:bodyPr>
          <a:lstStyle/>
          <a:p>
            <a:r>
              <a:rPr lang="fr-FR" sz="2000" dirty="0">
                <a:solidFill>
                  <a:srgbClr val="00B0F0"/>
                </a:solidFill>
              </a:rPr>
              <a:t>Généralités</a:t>
            </a:r>
          </a:p>
        </p:txBody>
      </p:sp>
      <p:pic>
        <p:nvPicPr>
          <p:cNvPr id="4" name="Image 3"/>
          <p:cNvPicPr>
            <a:picLocks noChangeAspect="1"/>
          </p:cNvPicPr>
          <p:nvPr/>
        </p:nvPicPr>
        <p:blipFill>
          <a:blip r:embed="rId3"/>
          <a:stretch>
            <a:fillRect/>
          </a:stretch>
        </p:blipFill>
        <p:spPr>
          <a:xfrm>
            <a:off x="1712070" y="1613154"/>
            <a:ext cx="8534400" cy="3609975"/>
          </a:xfrm>
          <a:prstGeom prst="rect">
            <a:avLst/>
          </a:prstGeom>
        </p:spPr>
      </p:pic>
      <p:sp>
        <p:nvSpPr>
          <p:cNvPr id="5" name="ZoneTexte 4"/>
          <p:cNvSpPr txBox="1"/>
          <p:nvPr/>
        </p:nvSpPr>
        <p:spPr>
          <a:xfrm>
            <a:off x="942939" y="5223129"/>
            <a:ext cx="10165744" cy="923330"/>
          </a:xfrm>
          <a:prstGeom prst="rect">
            <a:avLst/>
          </a:prstGeom>
          <a:noFill/>
        </p:spPr>
        <p:txBody>
          <a:bodyPr wrap="square" rtlCol="0">
            <a:spAutoFit/>
          </a:bodyPr>
          <a:lstStyle/>
          <a:p>
            <a:r>
              <a:rPr lang="fr-FR" dirty="0"/>
              <a:t>Le </a:t>
            </a:r>
            <a:r>
              <a:rPr lang="fr-FR" b="1" i="1" dirty="0"/>
              <a:t>World Wide Web</a:t>
            </a:r>
            <a:r>
              <a:rPr lang="fr-FR" dirty="0"/>
              <a:t> </a:t>
            </a:r>
            <a:r>
              <a:rPr lang="fr-FR" dirty="0" smtClean="0"/>
              <a:t>; </a:t>
            </a:r>
            <a:r>
              <a:rPr lang="fr-FR" dirty="0"/>
              <a:t>littéralement la « toile (d’araignée) mondiale », abrégé </a:t>
            </a:r>
            <a:r>
              <a:rPr lang="fr-FR" b="1" dirty="0"/>
              <a:t>www</a:t>
            </a:r>
            <a:r>
              <a:rPr lang="fr-FR" dirty="0"/>
              <a:t> ou le </a:t>
            </a:r>
            <a:r>
              <a:rPr lang="fr-FR" b="1" dirty="0"/>
              <a:t>Web</a:t>
            </a:r>
            <a:r>
              <a:rPr lang="fr-FR" dirty="0"/>
              <a:t>), la </a:t>
            </a:r>
            <a:r>
              <a:rPr lang="fr-FR" b="1" dirty="0"/>
              <a:t>toile mondiale</a:t>
            </a:r>
            <a:r>
              <a:rPr lang="fr-FR" dirty="0"/>
              <a:t> ou la </a:t>
            </a:r>
            <a:r>
              <a:rPr lang="fr-FR" b="1" dirty="0"/>
              <a:t>toile</a:t>
            </a:r>
            <a:r>
              <a:rPr lang="fr-FR" baseline="30000" dirty="0">
                <a:hlinkClick r:id="rId4"/>
              </a:rPr>
              <a:t>1</a:t>
            </a:r>
            <a:r>
              <a:rPr lang="fr-FR" dirty="0"/>
              <a:t>, est un système </a:t>
            </a:r>
            <a:r>
              <a:rPr lang="fr-FR" dirty="0">
                <a:hlinkClick r:id="rId5" tooltip="Hypertexte"/>
              </a:rPr>
              <a:t>hypertexte</a:t>
            </a:r>
            <a:r>
              <a:rPr lang="fr-FR" dirty="0"/>
              <a:t> public fonctionnant sur </a:t>
            </a:r>
            <a:r>
              <a:rPr lang="fr-FR" dirty="0">
                <a:hlinkClick r:id="rId6" tooltip="Internet"/>
              </a:rPr>
              <a:t>Internet</a:t>
            </a:r>
            <a:r>
              <a:rPr lang="fr-FR" dirty="0"/>
              <a:t>. Le Web permet de consulter, avec un </a:t>
            </a:r>
            <a:r>
              <a:rPr lang="fr-FR" dirty="0">
                <a:hlinkClick r:id="rId7" tooltip="Navigateur web"/>
              </a:rPr>
              <a:t>navigateur</a:t>
            </a:r>
            <a:r>
              <a:rPr lang="fr-FR" dirty="0"/>
              <a:t>, des </a:t>
            </a:r>
            <a:r>
              <a:rPr lang="fr-FR" dirty="0">
                <a:hlinkClick r:id="rId8" tooltip="Page web"/>
              </a:rPr>
              <a:t>pages</a:t>
            </a:r>
            <a:r>
              <a:rPr lang="fr-FR" dirty="0"/>
              <a:t> accessibles sur des </a:t>
            </a:r>
            <a:r>
              <a:rPr lang="fr-FR" dirty="0">
                <a:hlinkClick r:id="rId9" tooltip="Site web"/>
              </a:rPr>
              <a:t>sites</a:t>
            </a:r>
            <a:r>
              <a:rPr lang="fr-FR" dirty="0"/>
              <a:t>. </a:t>
            </a:r>
            <a:endParaRPr lang="fr-FR" dirty="0"/>
          </a:p>
        </p:txBody>
      </p:sp>
    </p:spTree>
    <p:extLst>
      <p:ext uri="{BB962C8B-B14F-4D97-AF65-F5344CB8AC3E}">
        <p14:creationId xmlns:p14="http://schemas.microsoft.com/office/powerpoint/2010/main" val="3562024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19" y="-3275"/>
            <a:ext cx="3715889" cy="646331"/>
          </a:xfrm>
          <a:prstGeom prst="rect">
            <a:avLst/>
          </a:prstGeom>
          <a:noFill/>
          <a:ln>
            <a:solidFill>
              <a:schemeClr val="accent4"/>
            </a:solidFill>
          </a:ln>
        </p:spPr>
        <p:txBody>
          <a:bodyPr wrap="square" rtlCol="0">
            <a:spAutoFit/>
          </a:bodyPr>
          <a:lstStyle/>
          <a:p>
            <a:r>
              <a:rPr lang="fr-FR" dirty="0"/>
              <a:t>Technologies Web  : </a:t>
            </a:r>
            <a:r>
              <a:rPr lang="fr-FR" dirty="0"/>
              <a:t>Intro/Rappel</a:t>
            </a:r>
            <a:endParaRPr lang="fr-FR" dirty="0"/>
          </a:p>
          <a:p>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625492" cy="369332"/>
          </a:xfrm>
          <a:prstGeom prst="rect">
            <a:avLst/>
          </a:prstGeom>
          <a:noFill/>
        </p:spPr>
        <p:txBody>
          <a:bodyPr wrap="none" rtlCol="0">
            <a:spAutoFit/>
          </a:bodyPr>
          <a:lstStyle/>
          <a:p>
            <a:r>
              <a:rPr lang="fr-FR" dirty="0" smtClean="0"/>
              <a:t>4/18</a:t>
            </a:r>
            <a:endParaRPr lang="fr-FR" dirty="0"/>
          </a:p>
        </p:txBody>
      </p:sp>
      <p:sp>
        <p:nvSpPr>
          <p:cNvPr id="2" name="ZoneTexte 1"/>
          <p:cNvSpPr txBox="1"/>
          <p:nvPr/>
        </p:nvSpPr>
        <p:spPr>
          <a:xfrm>
            <a:off x="1103430" y="743418"/>
            <a:ext cx="1999778" cy="523220"/>
          </a:xfrm>
          <a:prstGeom prst="rect">
            <a:avLst/>
          </a:prstGeom>
          <a:noFill/>
        </p:spPr>
        <p:txBody>
          <a:bodyPr wrap="none" rtlCol="0">
            <a:spAutoFit/>
          </a:bodyPr>
          <a:lstStyle/>
          <a:p>
            <a:r>
              <a:rPr lang="fr-FR" sz="2800" dirty="0" smtClean="0"/>
              <a:t>Introduction</a:t>
            </a:r>
            <a:endParaRPr lang="fr-FR" sz="2800" dirty="0"/>
          </a:p>
        </p:txBody>
      </p:sp>
      <p:sp>
        <p:nvSpPr>
          <p:cNvPr id="3" name="ZoneTexte 2"/>
          <p:cNvSpPr txBox="1"/>
          <p:nvPr/>
        </p:nvSpPr>
        <p:spPr>
          <a:xfrm>
            <a:off x="1103430" y="1266638"/>
            <a:ext cx="3422850" cy="707886"/>
          </a:xfrm>
          <a:prstGeom prst="rect">
            <a:avLst/>
          </a:prstGeom>
          <a:noFill/>
        </p:spPr>
        <p:txBody>
          <a:bodyPr wrap="square" rtlCol="0">
            <a:spAutoFit/>
          </a:bodyPr>
          <a:lstStyle/>
          <a:p>
            <a:r>
              <a:rPr lang="fr-FR" sz="2000" dirty="0" smtClean="0">
                <a:solidFill>
                  <a:srgbClr val="00B0F0"/>
                </a:solidFill>
              </a:rPr>
              <a:t>Technologies </a:t>
            </a:r>
            <a:r>
              <a:rPr lang="fr-FR" sz="2000" dirty="0">
                <a:solidFill>
                  <a:srgbClr val="00B0F0"/>
                </a:solidFill>
              </a:rPr>
              <a:t>Web</a:t>
            </a:r>
          </a:p>
          <a:p>
            <a:endParaRPr lang="fr-FR" sz="2000" dirty="0">
              <a:solidFill>
                <a:srgbClr val="00B0F0"/>
              </a:solidFil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393" y="1005028"/>
            <a:ext cx="7592695" cy="5048308"/>
          </a:xfrm>
          <a:prstGeom prst="rect">
            <a:avLst/>
          </a:prstGeom>
        </p:spPr>
      </p:pic>
      <p:sp>
        <p:nvSpPr>
          <p:cNvPr id="5" name="ZoneTexte 4"/>
          <p:cNvSpPr txBox="1"/>
          <p:nvPr/>
        </p:nvSpPr>
        <p:spPr>
          <a:xfrm>
            <a:off x="708660" y="3611880"/>
            <a:ext cx="2278491" cy="646331"/>
          </a:xfrm>
          <a:prstGeom prst="rect">
            <a:avLst/>
          </a:prstGeom>
          <a:noFill/>
        </p:spPr>
        <p:txBody>
          <a:bodyPr wrap="square" rtlCol="0">
            <a:spAutoFit/>
          </a:bodyPr>
          <a:lstStyle/>
          <a:p>
            <a:r>
              <a:rPr lang="fr-FR" dirty="0">
                <a:solidFill>
                  <a:srgbClr val="00B0F0"/>
                </a:solidFill>
              </a:rPr>
              <a:t>Technologies </a:t>
            </a:r>
            <a:r>
              <a:rPr lang="fr-FR" dirty="0" smtClean="0">
                <a:solidFill>
                  <a:srgbClr val="00B0F0"/>
                </a:solidFill>
              </a:rPr>
              <a:t>Web ?</a:t>
            </a:r>
            <a:endParaRPr lang="fr-FR" dirty="0">
              <a:solidFill>
                <a:srgbClr val="00B0F0"/>
              </a:solidFill>
            </a:endParaRPr>
          </a:p>
          <a:p>
            <a:endParaRPr lang="fr-FR" dirty="0"/>
          </a:p>
        </p:txBody>
      </p:sp>
    </p:spTree>
    <p:extLst>
      <p:ext uri="{BB962C8B-B14F-4D97-AF65-F5344CB8AC3E}">
        <p14:creationId xmlns:p14="http://schemas.microsoft.com/office/powerpoint/2010/main" val="2147793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square" rtlCol="0">
            <a:spAutoFit/>
          </a:bodyPr>
          <a:lstStyle/>
          <a:p>
            <a:r>
              <a:rPr lang="fr-FR" dirty="0"/>
              <a:t>Technologies Web  : </a:t>
            </a:r>
            <a:r>
              <a:rPr lang="fr-FR" dirty="0" smtClean="0"/>
              <a:t>Intro/Rappel</a:t>
            </a:r>
            <a:endParaRPr lang="fr-FR" dirty="0"/>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625492" cy="369332"/>
          </a:xfrm>
          <a:prstGeom prst="rect">
            <a:avLst/>
          </a:prstGeom>
          <a:noFill/>
        </p:spPr>
        <p:txBody>
          <a:bodyPr wrap="none" rtlCol="0">
            <a:spAutoFit/>
          </a:bodyPr>
          <a:lstStyle/>
          <a:p>
            <a:r>
              <a:rPr lang="fr-FR" dirty="0" smtClean="0"/>
              <a:t>5/18</a:t>
            </a:r>
            <a:endParaRPr lang="fr-FR" dirty="0"/>
          </a:p>
        </p:txBody>
      </p:sp>
      <p:sp>
        <p:nvSpPr>
          <p:cNvPr id="2" name="ZoneTexte 1"/>
          <p:cNvSpPr txBox="1"/>
          <p:nvPr/>
        </p:nvSpPr>
        <p:spPr>
          <a:xfrm>
            <a:off x="1103430" y="743418"/>
            <a:ext cx="1999778" cy="523220"/>
          </a:xfrm>
          <a:prstGeom prst="rect">
            <a:avLst/>
          </a:prstGeom>
          <a:noFill/>
        </p:spPr>
        <p:txBody>
          <a:bodyPr wrap="none" rtlCol="0">
            <a:spAutoFit/>
          </a:bodyPr>
          <a:lstStyle/>
          <a:p>
            <a:r>
              <a:rPr lang="fr-FR" sz="2800" dirty="0" smtClean="0"/>
              <a:t>Introduction</a:t>
            </a:r>
            <a:endParaRPr lang="fr-FR" sz="2800" dirty="0"/>
          </a:p>
        </p:txBody>
      </p:sp>
      <p:sp>
        <p:nvSpPr>
          <p:cNvPr id="3" name="ZoneTexte 2"/>
          <p:cNvSpPr txBox="1"/>
          <p:nvPr/>
        </p:nvSpPr>
        <p:spPr>
          <a:xfrm>
            <a:off x="1103430" y="1266638"/>
            <a:ext cx="3422850" cy="707886"/>
          </a:xfrm>
          <a:prstGeom prst="rect">
            <a:avLst/>
          </a:prstGeom>
          <a:noFill/>
        </p:spPr>
        <p:txBody>
          <a:bodyPr wrap="square" rtlCol="0">
            <a:spAutoFit/>
          </a:bodyPr>
          <a:lstStyle/>
          <a:p>
            <a:r>
              <a:rPr lang="fr-FR" sz="2000" dirty="0" smtClean="0">
                <a:solidFill>
                  <a:srgbClr val="00B0F0"/>
                </a:solidFill>
              </a:rPr>
              <a:t>Technologies </a:t>
            </a:r>
            <a:r>
              <a:rPr lang="fr-FR" sz="2000" dirty="0">
                <a:solidFill>
                  <a:srgbClr val="00B0F0"/>
                </a:solidFill>
              </a:rPr>
              <a:t>Web</a:t>
            </a:r>
          </a:p>
          <a:p>
            <a:endParaRPr lang="fr-FR" sz="2000" dirty="0">
              <a:solidFill>
                <a:srgbClr val="00B0F0"/>
              </a:solidFill>
            </a:endParaRPr>
          </a:p>
        </p:txBody>
      </p:sp>
      <p:sp>
        <p:nvSpPr>
          <p:cNvPr id="5" name="ZoneTexte 4"/>
          <p:cNvSpPr txBox="1"/>
          <p:nvPr/>
        </p:nvSpPr>
        <p:spPr>
          <a:xfrm>
            <a:off x="708660" y="3611880"/>
            <a:ext cx="2278491" cy="646331"/>
          </a:xfrm>
          <a:prstGeom prst="rect">
            <a:avLst/>
          </a:prstGeom>
          <a:noFill/>
        </p:spPr>
        <p:txBody>
          <a:bodyPr wrap="square" rtlCol="0">
            <a:spAutoFit/>
          </a:bodyPr>
          <a:lstStyle/>
          <a:p>
            <a:r>
              <a:rPr lang="fr-FR" dirty="0">
                <a:solidFill>
                  <a:srgbClr val="00B0F0"/>
                </a:solidFill>
              </a:rPr>
              <a:t>Technologies </a:t>
            </a:r>
            <a:r>
              <a:rPr lang="fr-FR" dirty="0" smtClean="0">
                <a:solidFill>
                  <a:srgbClr val="00B0F0"/>
                </a:solidFill>
              </a:rPr>
              <a:t>Web ?</a:t>
            </a:r>
            <a:endParaRPr lang="fr-FR" dirty="0">
              <a:solidFill>
                <a:srgbClr val="00B0F0"/>
              </a:solidFill>
            </a:endParaRPr>
          </a:p>
          <a:p>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837" y="1135380"/>
            <a:ext cx="7477125" cy="4953000"/>
          </a:xfrm>
          <a:prstGeom prst="rect">
            <a:avLst/>
          </a:prstGeom>
        </p:spPr>
      </p:pic>
    </p:spTree>
    <p:extLst>
      <p:ext uri="{BB962C8B-B14F-4D97-AF65-F5344CB8AC3E}">
        <p14:creationId xmlns:p14="http://schemas.microsoft.com/office/powerpoint/2010/main" val="1144090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square" rtlCol="0">
            <a:spAutoFit/>
          </a:bodyPr>
          <a:lstStyle/>
          <a:p>
            <a:r>
              <a:rPr lang="fr-FR" dirty="0"/>
              <a:t>Technologies Web  : </a:t>
            </a:r>
            <a:r>
              <a:rPr lang="fr-FR" dirty="0" smtClean="0"/>
              <a:t>Intro/Rappel</a:t>
            </a:r>
            <a:endParaRPr lang="fr-FR" dirty="0"/>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625492" cy="369332"/>
          </a:xfrm>
          <a:prstGeom prst="rect">
            <a:avLst/>
          </a:prstGeom>
          <a:noFill/>
        </p:spPr>
        <p:txBody>
          <a:bodyPr wrap="none" rtlCol="0">
            <a:spAutoFit/>
          </a:bodyPr>
          <a:lstStyle/>
          <a:p>
            <a:r>
              <a:rPr lang="fr-FR" dirty="0" smtClean="0"/>
              <a:t>6</a:t>
            </a:r>
            <a:r>
              <a:rPr lang="fr-FR" dirty="0" smtClean="0"/>
              <a:t>/18</a:t>
            </a:r>
            <a:endParaRPr lang="fr-FR" dirty="0"/>
          </a:p>
        </p:txBody>
      </p:sp>
      <p:sp>
        <p:nvSpPr>
          <p:cNvPr id="2" name="ZoneTexte 1"/>
          <p:cNvSpPr txBox="1"/>
          <p:nvPr/>
        </p:nvSpPr>
        <p:spPr>
          <a:xfrm>
            <a:off x="1103430" y="743418"/>
            <a:ext cx="2129109" cy="954107"/>
          </a:xfrm>
          <a:prstGeom prst="rect">
            <a:avLst/>
          </a:prstGeom>
          <a:noFill/>
        </p:spPr>
        <p:txBody>
          <a:bodyPr wrap="none" rtlCol="0">
            <a:spAutoFit/>
          </a:bodyPr>
          <a:lstStyle/>
          <a:p>
            <a:r>
              <a:rPr lang="fr-FR" sz="2800" dirty="0"/>
              <a:t>Rappel HTML</a:t>
            </a:r>
          </a:p>
          <a:p>
            <a:endParaRPr lang="fr-FR" sz="2800" dirty="0"/>
          </a:p>
        </p:txBody>
      </p:sp>
      <p:sp>
        <p:nvSpPr>
          <p:cNvPr id="3" name="ZoneTexte 2"/>
          <p:cNvSpPr txBox="1"/>
          <p:nvPr/>
        </p:nvSpPr>
        <p:spPr>
          <a:xfrm>
            <a:off x="1103430" y="1266638"/>
            <a:ext cx="984565" cy="400110"/>
          </a:xfrm>
          <a:prstGeom prst="rect">
            <a:avLst/>
          </a:prstGeom>
          <a:noFill/>
        </p:spPr>
        <p:txBody>
          <a:bodyPr wrap="none" rtlCol="0">
            <a:spAutoFit/>
          </a:bodyPr>
          <a:lstStyle/>
          <a:p>
            <a:r>
              <a:rPr lang="fr-FR" sz="2000" dirty="0" smtClean="0">
                <a:solidFill>
                  <a:srgbClr val="00B0F0"/>
                </a:solidFill>
              </a:rPr>
              <a:t>HTML 5</a:t>
            </a:r>
            <a:endParaRPr lang="fr-FR" sz="2000" dirty="0">
              <a:solidFill>
                <a:srgbClr val="00B0F0"/>
              </a:solidFill>
            </a:endParaRPr>
          </a:p>
        </p:txBody>
      </p:sp>
      <p:pic>
        <p:nvPicPr>
          <p:cNvPr id="4" name="Image 3"/>
          <p:cNvPicPr>
            <a:picLocks noChangeAspect="1"/>
          </p:cNvPicPr>
          <p:nvPr/>
        </p:nvPicPr>
        <p:blipFill>
          <a:blip r:embed="rId3"/>
          <a:stretch>
            <a:fillRect/>
          </a:stretch>
        </p:blipFill>
        <p:spPr>
          <a:xfrm>
            <a:off x="1103429" y="2359342"/>
            <a:ext cx="4257955" cy="2544128"/>
          </a:xfrm>
          <a:prstGeom prst="rect">
            <a:avLst/>
          </a:prstGeom>
        </p:spPr>
      </p:pic>
      <p:sp>
        <p:nvSpPr>
          <p:cNvPr id="5" name="ZoneTexte 4"/>
          <p:cNvSpPr txBox="1"/>
          <p:nvPr/>
        </p:nvSpPr>
        <p:spPr>
          <a:xfrm>
            <a:off x="1103430" y="1797800"/>
            <a:ext cx="3581109" cy="369332"/>
          </a:xfrm>
          <a:prstGeom prst="rect">
            <a:avLst/>
          </a:prstGeom>
          <a:noFill/>
        </p:spPr>
        <p:txBody>
          <a:bodyPr wrap="none" rtlCol="0">
            <a:spAutoFit/>
          </a:bodyPr>
          <a:lstStyle/>
          <a:p>
            <a:pPr marL="285750" indent="-285750">
              <a:buFont typeface="Wingdings" panose="05000000000000000000" pitchFamily="2" charset="2"/>
              <a:buChar char="q"/>
            </a:pPr>
            <a:r>
              <a:rPr lang="fr-FR" dirty="0"/>
              <a:t>Code minimal d'une page HTML :</a:t>
            </a:r>
            <a:endParaRPr lang="fr-FR" dirty="0"/>
          </a:p>
        </p:txBody>
      </p:sp>
      <p:pic>
        <p:nvPicPr>
          <p:cNvPr id="6" name="Image 5"/>
          <p:cNvPicPr>
            <a:picLocks noChangeAspect="1"/>
          </p:cNvPicPr>
          <p:nvPr/>
        </p:nvPicPr>
        <p:blipFill>
          <a:blip r:embed="rId4"/>
          <a:stretch>
            <a:fillRect/>
          </a:stretch>
        </p:blipFill>
        <p:spPr>
          <a:xfrm>
            <a:off x="7014975" y="2305631"/>
            <a:ext cx="3664428" cy="2681289"/>
          </a:xfrm>
          <a:prstGeom prst="rect">
            <a:avLst/>
          </a:prstGeom>
        </p:spPr>
      </p:pic>
    </p:spTree>
    <p:extLst>
      <p:ext uri="{BB962C8B-B14F-4D97-AF65-F5344CB8AC3E}">
        <p14:creationId xmlns:p14="http://schemas.microsoft.com/office/powerpoint/2010/main" val="2385964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square" rtlCol="0">
            <a:spAutoFit/>
          </a:bodyPr>
          <a:lstStyle/>
          <a:p>
            <a:r>
              <a:rPr lang="fr-FR" dirty="0"/>
              <a:t>Technologies Web  : </a:t>
            </a:r>
            <a:r>
              <a:rPr lang="fr-FR" dirty="0" smtClean="0"/>
              <a:t>Intro/Rappel</a:t>
            </a:r>
            <a:endParaRPr lang="fr-FR" dirty="0"/>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625492" cy="369332"/>
          </a:xfrm>
          <a:prstGeom prst="rect">
            <a:avLst/>
          </a:prstGeom>
          <a:noFill/>
        </p:spPr>
        <p:txBody>
          <a:bodyPr wrap="none" rtlCol="0">
            <a:spAutoFit/>
          </a:bodyPr>
          <a:lstStyle/>
          <a:p>
            <a:r>
              <a:rPr lang="fr-FR" dirty="0" smtClean="0"/>
              <a:t>7</a:t>
            </a:r>
            <a:r>
              <a:rPr lang="fr-FR" dirty="0" smtClean="0"/>
              <a:t>/18</a:t>
            </a:r>
            <a:endParaRPr lang="fr-FR" dirty="0"/>
          </a:p>
        </p:txBody>
      </p:sp>
      <p:sp>
        <p:nvSpPr>
          <p:cNvPr id="2" name="ZoneTexte 1"/>
          <p:cNvSpPr txBox="1"/>
          <p:nvPr/>
        </p:nvSpPr>
        <p:spPr>
          <a:xfrm>
            <a:off x="1103430" y="743418"/>
            <a:ext cx="2129109" cy="954107"/>
          </a:xfrm>
          <a:prstGeom prst="rect">
            <a:avLst/>
          </a:prstGeom>
          <a:noFill/>
        </p:spPr>
        <p:txBody>
          <a:bodyPr wrap="none" rtlCol="0">
            <a:spAutoFit/>
          </a:bodyPr>
          <a:lstStyle/>
          <a:p>
            <a:r>
              <a:rPr lang="fr-FR" sz="2800" dirty="0"/>
              <a:t>Rappel HTML</a:t>
            </a:r>
          </a:p>
          <a:p>
            <a:endParaRPr lang="fr-FR" sz="2800" dirty="0"/>
          </a:p>
        </p:txBody>
      </p:sp>
      <p:sp>
        <p:nvSpPr>
          <p:cNvPr id="3" name="ZoneTexte 2"/>
          <p:cNvSpPr txBox="1"/>
          <p:nvPr/>
        </p:nvSpPr>
        <p:spPr>
          <a:xfrm>
            <a:off x="1103430" y="1266638"/>
            <a:ext cx="984565" cy="400110"/>
          </a:xfrm>
          <a:prstGeom prst="rect">
            <a:avLst/>
          </a:prstGeom>
          <a:noFill/>
        </p:spPr>
        <p:txBody>
          <a:bodyPr wrap="none" rtlCol="0">
            <a:spAutoFit/>
          </a:bodyPr>
          <a:lstStyle/>
          <a:p>
            <a:r>
              <a:rPr lang="fr-FR" sz="2000" dirty="0" smtClean="0">
                <a:solidFill>
                  <a:srgbClr val="00B0F0"/>
                </a:solidFill>
              </a:rPr>
              <a:t>HTML 5</a:t>
            </a:r>
            <a:endParaRPr lang="fr-FR" sz="2000" dirty="0">
              <a:solidFill>
                <a:srgbClr val="00B0F0"/>
              </a:solidFill>
            </a:endParaRPr>
          </a:p>
        </p:txBody>
      </p:sp>
      <p:sp>
        <p:nvSpPr>
          <p:cNvPr id="5" name="ZoneTexte 4"/>
          <p:cNvSpPr txBox="1"/>
          <p:nvPr/>
        </p:nvSpPr>
        <p:spPr>
          <a:xfrm>
            <a:off x="1103430" y="1797800"/>
            <a:ext cx="2166747" cy="369332"/>
          </a:xfrm>
          <a:prstGeom prst="rect">
            <a:avLst/>
          </a:prstGeom>
          <a:noFill/>
        </p:spPr>
        <p:txBody>
          <a:bodyPr wrap="none" rtlCol="0">
            <a:spAutoFit/>
          </a:bodyPr>
          <a:lstStyle/>
          <a:p>
            <a:pPr marL="285750" indent="-285750">
              <a:buFont typeface="Wingdings" panose="05000000000000000000" pitchFamily="2" charset="2"/>
              <a:buChar char="q"/>
            </a:pPr>
            <a:r>
              <a:rPr lang="fr-FR" dirty="0"/>
              <a:t>Balises </a:t>
            </a:r>
            <a:r>
              <a:rPr lang="fr-FR" dirty="0" smtClean="0"/>
              <a:t>d'en-tête :</a:t>
            </a:r>
            <a:endParaRPr lang="fr-FR" dirty="0"/>
          </a:p>
        </p:txBody>
      </p:sp>
      <p:pic>
        <p:nvPicPr>
          <p:cNvPr id="11" name="Image 10"/>
          <p:cNvPicPr>
            <a:picLocks noChangeAspect="1"/>
          </p:cNvPicPr>
          <p:nvPr/>
        </p:nvPicPr>
        <p:blipFill>
          <a:blip r:embed="rId3"/>
          <a:stretch>
            <a:fillRect/>
          </a:stretch>
        </p:blipFill>
        <p:spPr>
          <a:xfrm>
            <a:off x="1021080" y="2167132"/>
            <a:ext cx="5486400" cy="2857500"/>
          </a:xfrm>
          <a:prstGeom prst="rect">
            <a:avLst/>
          </a:prstGeom>
        </p:spPr>
      </p:pic>
    </p:spTree>
    <p:extLst>
      <p:ext uri="{BB962C8B-B14F-4D97-AF65-F5344CB8AC3E}">
        <p14:creationId xmlns:p14="http://schemas.microsoft.com/office/powerpoint/2010/main" val="3406142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square" rtlCol="0">
            <a:spAutoFit/>
          </a:bodyPr>
          <a:lstStyle/>
          <a:p>
            <a:r>
              <a:rPr lang="fr-FR" dirty="0"/>
              <a:t>Technologies Web  : </a:t>
            </a:r>
            <a:r>
              <a:rPr lang="fr-FR" dirty="0" smtClean="0"/>
              <a:t>Intro/Rappel</a:t>
            </a:r>
            <a:endParaRPr lang="fr-FR" dirty="0"/>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625492" cy="369332"/>
          </a:xfrm>
          <a:prstGeom prst="rect">
            <a:avLst/>
          </a:prstGeom>
          <a:noFill/>
        </p:spPr>
        <p:txBody>
          <a:bodyPr wrap="none" rtlCol="0">
            <a:spAutoFit/>
          </a:bodyPr>
          <a:lstStyle/>
          <a:p>
            <a:r>
              <a:rPr lang="fr-FR" dirty="0" smtClean="0"/>
              <a:t>8</a:t>
            </a:r>
            <a:r>
              <a:rPr lang="fr-FR" dirty="0" smtClean="0"/>
              <a:t>/18</a:t>
            </a:r>
            <a:endParaRPr lang="fr-FR" dirty="0"/>
          </a:p>
        </p:txBody>
      </p:sp>
      <p:sp>
        <p:nvSpPr>
          <p:cNvPr id="2" name="ZoneTexte 1"/>
          <p:cNvSpPr txBox="1"/>
          <p:nvPr/>
        </p:nvSpPr>
        <p:spPr>
          <a:xfrm>
            <a:off x="1103430" y="743418"/>
            <a:ext cx="2129109" cy="954107"/>
          </a:xfrm>
          <a:prstGeom prst="rect">
            <a:avLst/>
          </a:prstGeom>
          <a:noFill/>
        </p:spPr>
        <p:txBody>
          <a:bodyPr wrap="none" rtlCol="0">
            <a:spAutoFit/>
          </a:bodyPr>
          <a:lstStyle/>
          <a:p>
            <a:r>
              <a:rPr lang="fr-FR" sz="2800" dirty="0"/>
              <a:t>Rappel HTML</a:t>
            </a:r>
          </a:p>
          <a:p>
            <a:endParaRPr lang="fr-FR" sz="2800" dirty="0"/>
          </a:p>
        </p:txBody>
      </p:sp>
      <p:sp>
        <p:nvSpPr>
          <p:cNvPr id="3" name="ZoneTexte 2"/>
          <p:cNvSpPr txBox="1"/>
          <p:nvPr/>
        </p:nvSpPr>
        <p:spPr>
          <a:xfrm>
            <a:off x="1103430" y="1266638"/>
            <a:ext cx="984565" cy="400110"/>
          </a:xfrm>
          <a:prstGeom prst="rect">
            <a:avLst/>
          </a:prstGeom>
          <a:noFill/>
        </p:spPr>
        <p:txBody>
          <a:bodyPr wrap="none" rtlCol="0">
            <a:spAutoFit/>
          </a:bodyPr>
          <a:lstStyle/>
          <a:p>
            <a:r>
              <a:rPr lang="fr-FR" sz="2000" dirty="0" smtClean="0">
                <a:solidFill>
                  <a:srgbClr val="00B0F0"/>
                </a:solidFill>
              </a:rPr>
              <a:t>HTML 5</a:t>
            </a:r>
            <a:endParaRPr lang="fr-FR" sz="2000" dirty="0">
              <a:solidFill>
                <a:srgbClr val="00B0F0"/>
              </a:solidFill>
            </a:endParaRPr>
          </a:p>
        </p:txBody>
      </p:sp>
      <p:sp>
        <p:nvSpPr>
          <p:cNvPr id="5" name="ZoneTexte 4"/>
          <p:cNvSpPr txBox="1"/>
          <p:nvPr/>
        </p:nvSpPr>
        <p:spPr>
          <a:xfrm>
            <a:off x="1103430" y="1797800"/>
            <a:ext cx="3613938" cy="369332"/>
          </a:xfrm>
          <a:prstGeom prst="rect">
            <a:avLst/>
          </a:prstGeom>
          <a:noFill/>
        </p:spPr>
        <p:txBody>
          <a:bodyPr wrap="none" rtlCol="0">
            <a:spAutoFit/>
          </a:bodyPr>
          <a:lstStyle/>
          <a:p>
            <a:pPr marL="285750" indent="-285750">
              <a:buFont typeface="Wingdings" panose="05000000000000000000" pitchFamily="2" charset="2"/>
              <a:buChar char="q"/>
            </a:pPr>
            <a:r>
              <a:rPr lang="fr-FR" dirty="0"/>
              <a:t>Balises de structuration du </a:t>
            </a:r>
            <a:r>
              <a:rPr lang="fr-FR" dirty="0" smtClean="0"/>
              <a:t>texte :</a:t>
            </a:r>
            <a:endParaRPr lang="fr-FR" dirty="0"/>
          </a:p>
        </p:txBody>
      </p:sp>
      <p:pic>
        <p:nvPicPr>
          <p:cNvPr id="4" name="Image 3"/>
          <p:cNvPicPr>
            <a:picLocks noChangeAspect="1"/>
          </p:cNvPicPr>
          <p:nvPr/>
        </p:nvPicPr>
        <p:blipFill>
          <a:blip r:embed="rId3"/>
          <a:stretch>
            <a:fillRect/>
          </a:stretch>
        </p:blipFill>
        <p:spPr>
          <a:xfrm>
            <a:off x="5688330" y="677707"/>
            <a:ext cx="4987290" cy="6180293"/>
          </a:xfrm>
          <a:prstGeom prst="rect">
            <a:avLst/>
          </a:prstGeom>
        </p:spPr>
      </p:pic>
      <p:pic>
        <p:nvPicPr>
          <p:cNvPr id="6" name="Image 5"/>
          <p:cNvPicPr>
            <a:picLocks noChangeAspect="1"/>
          </p:cNvPicPr>
          <p:nvPr/>
        </p:nvPicPr>
        <p:blipFill>
          <a:blip r:embed="rId4"/>
          <a:stretch>
            <a:fillRect/>
          </a:stretch>
        </p:blipFill>
        <p:spPr>
          <a:xfrm>
            <a:off x="435265" y="2167132"/>
            <a:ext cx="3311555" cy="4503950"/>
          </a:xfrm>
          <a:prstGeom prst="rect">
            <a:avLst/>
          </a:prstGeom>
        </p:spPr>
      </p:pic>
    </p:spTree>
    <p:extLst>
      <p:ext uri="{BB962C8B-B14F-4D97-AF65-F5344CB8AC3E}">
        <p14:creationId xmlns:p14="http://schemas.microsoft.com/office/powerpoint/2010/main" val="3339886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square" rtlCol="0">
            <a:spAutoFit/>
          </a:bodyPr>
          <a:lstStyle/>
          <a:p>
            <a:r>
              <a:rPr lang="fr-FR" dirty="0"/>
              <a:t>Technologies Web  : </a:t>
            </a:r>
            <a:r>
              <a:rPr lang="fr-FR" dirty="0" smtClean="0"/>
              <a:t>Intro/Rappel</a:t>
            </a:r>
            <a:endParaRPr lang="fr-FR" dirty="0"/>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625492" cy="369332"/>
          </a:xfrm>
          <a:prstGeom prst="rect">
            <a:avLst/>
          </a:prstGeom>
          <a:noFill/>
        </p:spPr>
        <p:txBody>
          <a:bodyPr wrap="none" rtlCol="0">
            <a:spAutoFit/>
          </a:bodyPr>
          <a:lstStyle/>
          <a:p>
            <a:r>
              <a:rPr lang="fr-FR" dirty="0" smtClean="0"/>
              <a:t>9</a:t>
            </a:r>
            <a:r>
              <a:rPr lang="fr-FR" dirty="0" smtClean="0"/>
              <a:t>/18</a:t>
            </a:r>
            <a:endParaRPr lang="fr-FR" dirty="0"/>
          </a:p>
        </p:txBody>
      </p:sp>
      <p:sp>
        <p:nvSpPr>
          <p:cNvPr id="2" name="ZoneTexte 1"/>
          <p:cNvSpPr txBox="1"/>
          <p:nvPr/>
        </p:nvSpPr>
        <p:spPr>
          <a:xfrm>
            <a:off x="1103430" y="743418"/>
            <a:ext cx="2129109" cy="954107"/>
          </a:xfrm>
          <a:prstGeom prst="rect">
            <a:avLst/>
          </a:prstGeom>
          <a:noFill/>
        </p:spPr>
        <p:txBody>
          <a:bodyPr wrap="none" rtlCol="0">
            <a:spAutoFit/>
          </a:bodyPr>
          <a:lstStyle/>
          <a:p>
            <a:r>
              <a:rPr lang="fr-FR" sz="2800" dirty="0"/>
              <a:t>Rappel HTML</a:t>
            </a:r>
          </a:p>
          <a:p>
            <a:endParaRPr lang="fr-FR" sz="2800" dirty="0"/>
          </a:p>
        </p:txBody>
      </p:sp>
      <p:sp>
        <p:nvSpPr>
          <p:cNvPr id="3" name="ZoneTexte 2"/>
          <p:cNvSpPr txBox="1"/>
          <p:nvPr/>
        </p:nvSpPr>
        <p:spPr>
          <a:xfrm>
            <a:off x="1103430" y="1266638"/>
            <a:ext cx="984565" cy="400110"/>
          </a:xfrm>
          <a:prstGeom prst="rect">
            <a:avLst/>
          </a:prstGeom>
          <a:noFill/>
        </p:spPr>
        <p:txBody>
          <a:bodyPr wrap="none" rtlCol="0">
            <a:spAutoFit/>
          </a:bodyPr>
          <a:lstStyle/>
          <a:p>
            <a:r>
              <a:rPr lang="fr-FR" sz="2000" dirty="0" smtClean="0">
                <a:solidFill>
                  <a:srgbClr val="00B0F0"/>
                </a:solidFill>
              </a:rPr>
              <a:t>HTML 5</a:t>
            </a:r>
            <a:endParaRPr lang="fr-FR" sz="2000" dirty="0">
              <a:solidFill>
                <a:srgbClr val="00B0F0"/>
              </a:solidFill>
            </a:endParaRPr>
          </a:p>
        </p:txBody>
      </p:sp>
      <p:sp>
        <p:nvSpPr>
          <p:cNvPr id="5" name="ZoneTexte 4"/>
          <p:cNvSpPr txBox="1"/>
          <p:nvPr/>
        </p:nvSpPr>
        <p:spPr>
          <a:xfrm>
            <a:off x="1103430" y="1797800"/>
            <a:ext cx="2072427" cy="369332"/>
          </a:xfrm>
          <a:prstGeom prst="rect">
            <a:avLst/>
          </a:prstGeom>
          <a:noFill/>
        </p:spPr>
        <p:txBody>
          <a:bodyPr wrap="none" rtlCol="0">
            <a:spAutoFit/>
          </a:bodyPr>
          <a:lstStyle/>
          <a:p>
            <a:pPr marL="285750" indent="-285750">
              <a:buFont typeface="Wingdings" panose="05000000000000000000" pitchFamily="2" charset="2"/>
              <a:buChar char="q"/>
            </a:pPr>
            <a:r>
              <a:rPr lang="fr-FR" b="1" dirty="0"/>
              <a:t>Balises de </a:t>
            </a:r>
            <a:r>
              <a:rPr lang="fr-FR" b="1" dirty="0" smtClean="0"/>
              <a:t>listes </a:t>
            </a:r>
            <a:r>
              <a:rPr lang="fr-FR" dirty="0" smtClean="0"/>
              <a:t>:</a:t>
            </a:r>
            <a:endParaRPr lang="fr-FR" dirty="0"/>
          </a:p>
        </p:txBody>
      </p:sp>
      <p:pic>
        <p:nvPicPr>
          <p:cNvPr id="11" name="Image 10"/>
          <p:cNvPicPr>
            <a:picLocks noChangeAspect="1"/>
          </p:cNvPicPr>
          <p:nvPr/>
        </p:nvPicPr>
        <p:blipFill>
          <a:blip r:embed="rId3"/>
          <a:stretch>
            <a:fillRect/>
          </a:stretch>
        </p:blipFill>
        <p:spPr>
          <a:xfrm>
            <a:off x="232266" y="2267407"/>
            <a:ext cx="3286125" cy="3000375"/>
          </a:xfrm>
          <a:prstGeom prst="rect">
            <a:avLst/>
          </a:prstGeom>
        </p:spPr>
      </p:pic>
      <p:pic>
        <p:nvPicPr>
          <p:cNvPr id="16" name="Image 15"/>
          <p:cNvPicPr>
            <a:picLocks noChangeAspect="1"/>
          </p:cNvPicPr>
          <p:nvPr/>
        </p:nvPicPr>
        <p:blipFill>
          <a:blip r:embed="rId4"/>
          <a:stretch>
            <a:fillRect/>
          </a:stretch>
        </p:blipFill>
        <p:spPr>
          <a:xfrm>
            <a:off x="3232539" y="2267407"/>
            <a:ext cx="3429000" cy="3838575"/>
          </a:xfrm>
          <a:prstGeom prst="rect">
            <a:avLst/>
          </a:prstGeom>
        </p:spPr>
      </p:pic>
      <p:pic>
        <p:nvPicPr>
          <p:cNvPr id="18" name="Image 17"/>
          <p:cNvPicPr>
            <a:picLocks noChangeAspect="1"/>
          </p:cNvPicPr>
          <p:nvPr/>
        </p:nvPicPr>
        <p:blipFill>
          <a:blip r:embed="rId5"/>
          <a:stretch>
            <a:fillRect/>
          </a:stretch>
        </p:blipFill>
        <p:spPr>
          <a:xfrm>
            <a:off x="6777849" y="2282162"/>
            <a:ext cx="5061564" cy="3408172"/>
          </a:xfrm>
          <a:prstGeom prst="rect">
            <a:avLst/>
          </a:prstGeom>
        </p:spPr>
      </p:pic>
      <p:sp>
        <p:nvSpPr>
          <p:cNvPr id="19" name="ZoneTexte 18"/>
          <p:cNvSpPr txBox="1"/>
          <p:nvPr/>
        </p:nvSpPr>
        <p:spPr>
          <a:xfrm>
            <a:off x="3518391" y="1797800"/>
            <a:ext cx="2311210" cy="369332"/>
          </a:xfrm>
          <a:prstGeom prst="rect">
            <a:avLst/>
          </a:prstGeom>
          <a:noFill/>
        </p:spPr>
        <p:txBody>
          <a:bodyPr wrap="none" rtlCol="0">
            <a:spAutoFit/>
          </a:bodyPr>
          <a:lstStyle/>
          <a:p>
            <a:pPr marL="285750" indent="-285750">
              <a:buFont typeface="Wingdings" panose="05000000000000000000" pitchFamily="2" charset="2"/>
              <a:buChar char="q"/>
            </a:pPr>
            <a:r>
              <a:rPr lang="fr-FR" b="1" dirty="0"/>
              <a:t>Balises de </a:t>
            </a:r>
            <a:r>
              <a:rPr lang="fr-FR" b="1" dirty="0" smtClean="0"/>
              <a:t>tableau </a:t>
            </a:r>
            <a:r>
              <a:rPr lang="fr-FR" dirty="0" smtClean="0"/>
              <a:t>:</a:t>
            </a:r>
            <a:endParaRPr lang="fr-FR" dirty="0"/>
          </a:p>
        </p:txBody>
      </p:sp>
      <p:sp>
        <p:nvSpPr>
          <p:cNvPr id="20" name="ZoneTexte 19"/>
          <p:cNvSpPr txBox="1"/>
          <p:nvPr/>
        </p:nvSpPr>
        <p:spPr>
          <a:xfrm>
            <a:off x="7530900" y="1824024"/>
            <a:ext cx="2594365" cy="369332"/>
          </a:xfrm>
          <a:prstGeom prst="rect">
            <a:avLst/>
          </a:prstGeom>
          <a:noFill/>
        </p:spPr>
        <p:txBody>
          <a:bodyPr wrap="none" rtlCol="0">
            <a:spAutoFit/>
          </a:bodyPr>
          <a:lstStyle/>
          <a:p>
            <a:pPr marL="285750" indent="-285750">
              <a:buFont typeface="Wingdings" panose="05000000000000000000" pitchFamily="2" charset="2"/>
              <a:buChar char="q"/>
            </a:pPr>
            <a:r>
              <a:rPr lang="fr-FR" b="1" dirty="0"/>
              <a:t>Balises de </a:t>
            </a:r>
            <a:r>
              <a:rPr lang="fr-FR" b="1" dirty="0" smtClean="0"/>
              <a:t>formulaire </a:t>
            </a:r>
            <a:r>
              <a:rPr lang="fr-FR" dirty="0" smtClean="0"/>
              <a:t>:</a:t>
            </a:r>
            <a:endParaRPr lang="fr-FR" dirty="0"/>
          </a:p>
        </p:txBody>
      </p:sp>
    </p:spTree>
    <p:extLst>
      <p:ext uri="{BB962C8B-B14F-4D97-AF65-F5344CB8AC3E}">
        <p14:creationId xmlns:p14="http://schemas.microsoft.com/office/powerpoint/2010/main" val="4070760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840</Words>
  <Application>Microsoft Office PowerPoint</Application>
  <PresentationFormat>Grand écran</PresentationFormat>
  <Paragraphs>164</Paragraphs>
  <Slides>18</Slides>
  <Notes>18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Compte Microsoft</dc:creator>
  <cp:lastModifiedBy>Compte Microsoft</cp:lastModifiedBy>
  <cp:revision>40</cp:revision>
  <dcterms:created xsi:type="dcterms:W3CDTF">2022-01-30T13:52:57Z</dcterms:created>
  <dcterms:modified xsi:type="dcterms:W3CDTF">2022-02-02T01:52:55Z</dcterms:modified>
</cp:coreProperties>
</file>