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60" r:id="rId3"/>
    <p:sldId id="259" r:id="rId4"/>
    <p:sldId id="261" r:id="rId5"/>
    <p:sldId id="262" r:id="rId6"/>
    <p:sldId id="263" r:id="rId7"/>
    <p:sldId id="264" r:id="rId8"/>
    <p:sldId id="265" r:id="rId9"/>
    <p:sldId id="267" r:id="rId10"/>
    <p:sldId id="268" r:id="rId11"/>
    <p:sldId id="269" r:id="rId12"/>
    <p:sldId id="270" r:id="rId13"/>
    <p:sldId id="271" r:id="rId14"/>
    <p:sldId id="266" r:id="rId15"/>
    <p:sldId id="272" r:id="rId16"/>
    <p:sldId id="273" r:id="rId17"/>
    <p:sldId id="274" r:id="rId18"/>
    <p:sldId id="275" r:id="rId19"/>
    <p:sldId id="276" r:id="rId20"/>
    <p:sldId id="277" r:id="rId21"/>
    <p:sldId id="278" r:id="rId22"/>
    <p:sldId id="279" r:id="rId23"/>
    <p:sldId id="280" r:id="rId24"/>
    <p:sldId id="281" r:id="rId25"/>
    <p:sldId id="284" r:id="rId26"/>
    <p:sldId id="285" r:id="rId27"/>
    <p:sldId id="286" r:id="rId28"/>
    <p:sldId id="287" r:id="rId29"/>
    <p:sldId id="288" r:id="rId30"/>
    <p:sldId id="289" r:id="rId31"/>
    <p:sldId id="283" r:id="rId32"/>
    <p:sldId id="290" r:id="rId33"/>
    <p:sldId id="291" r:id="rId34"/>
    <p:sldId id="292" r:id="rId35"/>
    <p:sldId id="282" r:id="rId36"/>
    <p:sldId id="294" r:id="rId37"/>
    <p:sldId id="295" r:id="rId38"/>
    <p:sldId id="296" r:id="rId39"/>
    <p:sldId id="297" r:id="rId40"/>
    <p:sldId id="293"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EBEB6-5798-4DC2-8C57-83EE558C7F6E}" type="datetimeFigureOut">
              <a:rPr lang="fr-FR" smtClean="0"/>
              <a:t>03/02/2022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F2FFC-8333-421E-A185-06D594E52A82}" type="slidenum">
              <a:rPr lang="fr-FR" smtClean="0"/>
              <a:t>‹N°›</a:t>
            </a:fld>
            <a:endParaRPr lang="fr-FR"/>
          </a:p>
        </p:txBody>
      </p:sp>
    </p:spTree>
    <p:extLst>
      <p:ext uri="{BB962C8B-B14F-4D97-AF65-F5344CB8AC3E}">
        <p14:creationId xmlns:p14="http://schemas.microsoft.com/office/powerpoint/2010/main" val="274974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a:t>
            </a:fld>
            <a:endParaRPr lang="fr-FR"/>
          </a:p>
        </p:txBody>
      </p:sp>
    </p:spTree>
    <p:extLst>
      <p:ext uri="{BB962C8B-B14F-4D97-AF65-F5344CB8AC3E}">
        <p14:creationId xmlns:p14="http://schemas.microsoft.com/office/powerpoint/2010/main" val="246271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10</a:t>
            </a:fld>
            <a:endParaRPr lang="fr-FR"/>
          </a:p>
        </p:txBody>
      </p:sp>
    </p:spTree>
    <p:extLst>
      <p:ext uri="{BB962C8B-B14F-4D97-AF65-F5344CB8AC3E}">
        <p14:creationId xmlns:p14="http://schemas.microsoft.com/office/powerpoint/2010/main" val="2100132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11</a:t>
            </a:fld>
            <a:endParaRPr lang="fr-FR"/>
          </a:p>
        </p:txBody>
      </p:sp>
    </p:spTree>
    <p:extLst>
      <p:ext uri="{BB962C8B-B14F-4D97-AF65-F5344CB8AC3E}">
        <p14:creationId xmlns:p14="http://schemas.microsoft.com/office/powerpoint/2010/main" val="2811980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err="1" smtClean="0">
                <a:solidFill>
                  <a:schemeClr val="tx1"/>
                </a:solidFill>
                <a:effectLst/>
                <a:latin typeface="+mn-lt"/>
                <a:ea typeface="+mn-ea"/>
                <a:cs typeface="+mn-cs"/>
              </a:rPr>
              <a:t>document.addEventListener</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DOMContentLoaded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function</a:t>
            </a:r>
            <a:r>
              <a:rPr lang="fr-FR" sz="1200" b="0" i="0" kern="1200" dirty="0" smtClean="0">
                <a:solidFill>
                  <a:schemeClr val="tx1"/>
                </a:solidFill>
                <a:effectLst/>
                <a:latin typeface="+mn-lt"/>
                <a:ea typeface="+mn-ea"/>
                <a:cs typeface="+mn-cs"/>
              </a:rPr>
              <a:t>(){}) ;</a:t>
            </a:r>
          </a:p>
          <a:p>
            <a:endParaRPr lang="fr-FR" sz="1200" b="0" i="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12</a:t>
            </a:fld>
            <a:endParaRPr lang="fr-FR"/>
          </a:p>
        </p:txBody>
      </p:sp>
    </p:spTree>
    <p:extLst>
      <p:ext uri="{BB962C8B-B14F-4D97-AF65-F5344CB8AC3E}">
        <p14:creationId xmlns:p14="http://schemas.microsoft.com/office/powerpoint/2010/main" val="258704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err="1" smtClean="0">
                <a:solidFill>
                  <a:schemeClr val="tx1"/>
                </a:solidFill>
                <a:effectLst/>
                <a:latin typeface="+mn-lt"/>
                <a:ea typeface="+mn-ea"/>
                <a:cs typeface="+mn-cs"/>
              </a:rPr>
              <a:t>document.addEventListener</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DOMContentLoaded</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function</a:t>
            </a:r>
            <a:r>
              <a:rPr lang="fr-FR" sz="1200" b="0" i="0" kern="1200" dirty="0" smtClean="0">
                <a:solidFill>
                  <a:schemeClr val="tx1"/>
                </a:solidFill>
                <a:effectLst/>
                <a:latin typeface="+mn-lt"/>
                <a:ea typeface="+mn-ea"/>
                <a:cs typeface="+mn-cs"/>
              </a:rPr>
              <a:t>(){}) ;</a:t>
            </a:r>
          </a:p>
          <a:p>
            <a:endParaRPr lang="fr-FR" sz="1200" b="0" i="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13</a:t>
            </a:fld>
            <a:endParaRPr lang="fr-FR"/>
          </a:p>
        </p:txBody>
      </p:sp>
    </p:spTree>
    <p:extLst>
      <p:ext uri="{BB962C8B-B14F-4D97-AF65-F5344CB8AC3E}">
        <p14:creationId xmlns:p14="http://schemas.microsoft.com/office/powerpoint/2010/main" val="253478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14</a:t>
            </a:fld>
            <a:endParaRPr lang="fr-FR"/>
          </a:p>
        </p:txBody>
      </p:sp>
    </p:spTree>
    <p:extLst>
      <p:ext uri="{BB962C8B-B14F-4D97-AF65-F5344CB8AC3E}">
        <p14:creationId xmlns:p14="http://schemas.microsoft.com/office/powerpoint/2010/main" val="1966132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15</a:t>
            </a:fld>
            <a:endParaRPr lang="fr-FR"/>
          </a:p>
        </p:txBody>
      </p:sp>
    </p:spTree>
    <p:extLst>
      <p:ext uri="{BB962C8B-B14F-4D97-AF65-F5344CB8AC3E}">
        <p14:creationId xmlns:p14="http://schemas.microsoft.com/office/powerpoint/2010/main" val="3595565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16</a:t>
            </a:fld>
            <a:endParaRPr lang="fr-FR"/>
          </a:p>
        </p:txBody>
      </p:sp>
    </p:spTree>
    <p:extLst>
      <p:ext uri="{BB962C8B-B14F-4D97-AF65-F5344CB8AC3E}">
        <p14:creationId xmlns:p14="http://schemas.microsoft.com/office/powerpoint/2010/main" val="4058261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17</a:t>
            </a:fld>
            <a:endParaRPr lang="fr-FR"/>
          </a:p>
        </p:txBody>
      </p:sp>
    </p:spTree>
    <p:extLst>
      <p:ext uri="{BB962C8B-B14F-4D97-AF65-F5344CB8AC3E}">
        <p14:creationId xmlns:p14="http://schemas.microsoft.com/office/powerpoint/2010/main" val="198565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18</a:t>
            </a:fld>
            <a:endParaRPr lang="fr-FR"/>
          </a:p>
        </p:txBody>
      </p:sp>
    </p:spTree>
    <p:extLst>
      <p:ext uri="{BB962C8B-B14F-4D97-AF65-F5344CB8AC3E}">
        <p14:creationId xmlns:p14="http://schemas.microsoft.com/office/powerpoint/2010/main" val="218264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19</a:t>
            </a:fld>
            <a:endParaRPr lang="fr-FR"/>
          </a:p>
        </p:txBody>
      </p:sp>
    </p:spTree>
    <p:extLst>
      <p:ext uri="{BB962C8B-B14F-4D97-AF65-F5344CB8AC3E}">
        <p14:creationId xmlns:p14="http://schemas.microsoft.com/office/powerpoint/2010/main" val="399816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a:t>
            </a:fld>
            <a:endParaRPr lang="fr-FR"/>
          </a:p>
        </p:txBody>
      </p:sp>
    </p:spTree>
    <p:extLst>
      <p:ext uri="{BB962C8B-B14F-4D97-AF65-F5344CB8AC3E}">
        <p14:creationId xmlns:p14="http://schemas.microsoft.com/office/powerpoint/2010/main" val="22301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20</a:t>
            </a:fld>
            <a:endParaRPr lang="fr-FR"/>
          </a:p>
        </p:txBody>
      </p:sp>
    </p:spTree>
    <p:extLst>
      <p:ext uri="{BB962C8B-B14F-4D97-AF65-F5344CB8AC3E}">
        <p14:creationId xmlns:p14="http://schemas.microsoft.com/office/powerpoint/2010/main" val="3906982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21</a:t>
            </a:fld>
            <a:endParaRPr lang="fr-FR"/>
          </a:p>
        </p:txBody>
      </p:sp>
    </p:spTree>
    <p:extLst>
      <p:ext uri="{BB962C8B-B14F-4D97-AF65-F5344CB8AC3E}">
        <p14:creationId xmlns:p14="http://schemas.microsoft.com/office/powerpoint/2010/main" val="1237572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22</a:t>
            </a:fld>
            <a:endParaRPr lang="fr-FR"/>
          </a:p>
        </p:txBody>
      </p:sp>
    </p:spTree>
    <p:extLst>
      <p:ext uri="{BB962C8B-B14F-4D97-AF65-F5344CB8AC3E}">
        <p14:creationId xmlns:p14="http://schemas.microsoft.com/office/powerpoint/2010/main" val="4126951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Un paradigme est — en épistémologie et dans les sciences humaines et sociales – une représentation du monde, une manière de voir les choses, un modèle cohérent du monde qui repose sur un fondement défini.</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23</a:t>
            </a:fld>
            <a:endParaRPr lang="fr-FR"/>
          </a:p>
        </p:txBody>
      </p:sp>
    </p:spTree>
    <p:extLst>
      <p:ext uri="{BB962C8B-B14F-4D97-AF65-F5344CB8AC3E}">
        <p14:creationId xmlns:p14="http://schemas.microsoft.com/office/powerpoint/2010/main" val="1791746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24</a:t>
            </a:fld>
            <a:endParaRPr lang="fr-FR"/>
          </a:p>
        </p:txBody>
      </p:sp>
    </p:spTree>
    <p:extLst>
      <p:ext uri="{BB962C8B-B14F-4D97-AF65-F5344CB8AC3E}">
        <p14:creationId xmlns:p14="http://schemas.microsoft.com/office/powerpoint/2010/main" val="1870183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25</a:t>
            </a:fld>
            <a:endParaRPr lang="fr-FR"/>
          </a:p>
        </p:txBody>
      </p:sp>
    </p:spTree>
    <p:extLst>
      <p:ext uri="{BB962C8B-B14F-4D97-AF65-F5344CB8AC3E}">
        <p14:creationId xmlns:p14="http://schemas.microsoft.com/office/powerpoint/2010/main" val="304578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26</a:t>
            </a:fld>
            <a:endParaRPr lang="fr-FR"/>
          </a:p>
        </p:txBody>
      </p:sp>
    </p:spTree>
    <p:extLst>
      <p:ext uri="{BB962C8B-B14F-4D97-AF65-F5344CB8AC3E}">
        <p14:creationId xmlns:p14="http://schemas.microsoft.com/office/powerpoint/2010/main" val="3971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27</a:t>
            </a:fld>
            <a:endParaRPr lang="fr-FR"/>
          </a:p>
        </p:txBody>
      </p:sp>
    </p:spTree>
    <p:extLst>
      <p:ext uri="{BB962C8B-B14F-4D97-AF65-F5344CB8AC3E}">
        <p14:creationId xmlns:p14="http://schemas.microsoft.com/office/powerpoint/2010/main" val="3298719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28</a:t>
            </a:fld>
            <a:endParaRPr lang="fr-FR"/>
          </a:p>
        </p:txBody>
      </p:sp>
    </p:spTree>
    <p:extLst>
      <p:ext uri="{BB962C8B-B14F-4D97-AF65-F5344CB8AC3E}">
        <p14:creationId xmlns:p14="http://schemas.microsoft.com/office/powerpoint/2010/main" val="820759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29</a:t>
            </a:fld>
            <a:endParaRPr lang="fr-FR"/>
          </a:p>
        </p:txBody>
      </p:sp>
    </p:spTree>
    <p:extLst>
      <p:ext uri="{BB962C8B-B14F-4D97-AF65-F5344CB8AC3E}">
        <p14:creationId xmlns:p14="http://schemas.microsoft.com/office/powerpoint/2010/main" val="762879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a:t>
            </a:fld>
            <a:endParaRPr lang="fr-FR"/>
          </a:p>
        </p:txBody>
      </p:sp>
    </p:spTree>
    <p:extLst>
      <p:ext uri="{BB962C8B-B14F-4D97-AF65-F5344CB8AC3E}">
        <p14:creationId xmlns:p14="http://schemas.microsoft.com/office/powerpoint/2010/main" val="2047876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30</a:t>
            </a:fld>
            <a:endParaRPr lang="fr-FR"/>
          </a:p>
        </p:txBody>
      </p:sp>
    </p:spTree>
    <p:extLst>
      <p:ext uri="{BB962C8B-B14F-4D97-AF65-F5344CB8AC3E}">
        <p14:creationId xmlns:p14="http://schemas.microsoft.com/office/powerpoint/2010/main" val="2608070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Comment un objet peut-il accéder à une propriété ou à une méthode définie dans un autre objet ?</a:t>
            </a:r>
          </a:p>
          <a:p>
            <a:r>
              <a:rPr lang="fr-FR" sz="1200" b="0" i="0" kern="1200" dirty="0" smtClean="0">
                <a:solidFill>
                  <a:schemeClr val="tx1"/>
                </a:solidFill>
                <a:effectLst/>
                <a:latin typeface="+mn-lt"/>
                <a:ea typeface="+mn-ea"/>
                <a:cs typeface="+mn-cs"/>
              </a:rPr>
              <a:t>Membre = propriété de l’objet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31</a:t>
            </a:fld>
            <a:endParaRPr lang="fr-FR"/>
          </a:p>
        </p:txBody>
      </p:sp>
    </p:spTree>
    <p:extLst>
      <p:ext uri="{BB962C8B-B14F-4D97-AF65-F5344CB8AC3E}">
        <p14:creationId xmlns:p14="http://schemas.microsoft.com/office/powerpoint/2010/main" val="3665512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Membre = propriété de l’objet</a:t>
            </a:r>
          </a:p>
          <a:p>
            <a:r>
              <a:rPr lang="fr-FR" dirty="0" smtClean="0">
                <a:solidFill>
                  <a:srgbClr val="0070C0"/>
                </a:solidFill>
              </a:rPr>
              <a:t>propriété </a:t>
            </a:r>
            <a:r>
              <a:rPr lang="fr-FR" dirty="0" smtClean="0">
                <a:solidFill>
                  <a:srgbClr val="FF0000"/>
                </a:solidFill>
              </a:rPr>
              <a:t>_proto_   = </a:t>
            </a:r>
            <a:r>
              <a:rPr lang="fr-FR" dirty="0" smtClean="0"/>
              <a:t>propriété </a:t>
            </a:r>
            <a:r>
              <a:rPr lang="fr-FR" dirty="0" smtClean="0">
                <a:solidFill>
                  <a:srgbClr val="FF0000"/>
                </a:solidFill>
              </a:rPr>
              <a:t>prototype du</a:t>
            </a:r>
            <a:r>
              <a:rPr lang="fr-FR" baseline="0" dirty="0" smtClean="0">
                <a:solidFill>
                  <a:srgbClr val="FF0000"/>
                </a:solidFill>
              </a:rPr>
              <a:t> </a:t>
            </a:r>
            <a:r>
              <a:rPr lang="fr-FR" dirty="0" smtClean="0">
                <a:solidFill>
                  <a:srgbClr val="FF0000"/>
                </a:solidFill>
              </a:rPr>
              <a:t>constructeur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32</a:t>
            </a:fld>
            <a:endParaRPr lang="fr-FR"/>
          </a:p>
        </p:txBody>
      </p:sp>
    </p:spTree>
    <p:extLst>
      <p:ext uri="{BB962C8B-B14F-4D97-AF65-F5344CB8AC3E}">
        <p14:creationId xmlns:p14="http://schemas.microsoft.com/office/powerpoint/2010/main" val="1469238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Lorsqu’on a compris comment le JavaScript utilise le prototypage, on est capable de créer une hiérarchie d’objets avec des objets qui héritent des membres d’autres objets.</a:t>
            </a:r>
          </a:p>
          <a:p>
            <a:r>
              <a:rPr lang="fr-FR" sz="1200" b="0" i="0" kern="1200" dirty="0" smtClean="0">
                <a:solidFill>
                  <a:schemeClr val="tx1"/>
                </a:solidFill>
                <a:effectLst/>
                <a:latin typeface="+mn-lt"/>
                <a:ea typeface="+mn-ea"/>
                <a:cs typeface="+mn-cs"/>
              </a:rPr>
              <a:t>Quel intérêt à faire cela ? Parfois, nous voudrons créer des types d’objets relativement proches. Plutôt que de redéfinir un constructeur entièrement à chaque fois, il va être plus judicieux de créer un constructeur de base qui va contenir les propriétés et méthodes communes à tous nos objets puis des constructeurs plus spécialisés qui vont hériter de ce premier constructeur.</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33</a:t>
            </a:fld>
            <a:endParaRPr lang="fr-FR"/>
          </a:p>
        </p:txBody>
      </p:sp>
    </p:spTree>
    <p:extLst>
      <p:ext uri="{BB962C8B-B14F-4D97-AF65-F5344CB8AC3E}">
        <p14:creationId xmlns:p14="http://schemas.microsoft.com/office/powerpoint/2010/main" val="618273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Lorsqu’on a compris comment le JavaScript utilise le prototypage, on est capable de créer une hiérarchie d’objets avec des objets qui héritent des membres d’autres objets.</a:t>
            </a:r>
          </a:p>
          <a:p>
            <a:r>
              <a:rPr lang="fr-FR" sz="1200" b="0" i="0" kern="1200" dirty="0" smtClean="0">
                <a:solidFill>
                  <a:schemeClr val="tx1"/>
                </a:solidFill>
                <a:effectLst/>
                <a:latin typeface="+mn-lt"/>
                <a:ea typeface="+mn-ea"/>
                <a:cs typeface="+mn-cs"/>
              </a:rPr>
              <a:t>Quel intérêt à faire cela ? Parfois, nous voudrons créer des types d’objets relativement proches. Plutôt que de redéfinir un constructeur entièrement à chaque fois, il va être plus judicieux de créer un constructeur de base qui va contenir les propriétés et méthodes communes à tous nos objets puis des constructeurs plus spécialisés qui vont hériter de ce premier constructeur.</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34</a:t>
            </a:fld>
            <a:endParaRPr lang="fr-FR"/>
          </a:p>
        </p:txBody>
      </p:sp>
    </p:spTree>
    <p:extLst>
      <p:ext uri="{BB962C8B-B14F-4D97-AF65-F5344CB8AC3E}">
        <p14:creationId xmlns:p14="http://schemas.microsoft.com/office/powerpoint/2010/main" val="4268392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35</a:t>
            </a:fld>
            <a:endParaRPr lang="fr-FR"/>
          </a:p>
        </p:txBody>
      </p:sp>
    </p:spTree>
    <p:extLst>
      <p:ext uri="{BB962C8B-B14F-4D97-AF65-F5344CB8AC3E}">
        <p14:creationId xmlns:p14="http://schemas.microsoft.com/office/powerpoint/2010/main" val="2673282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36</a:t>
            </a:fld>
            <a:endParaRPr lang="fr-FR"/>
          </a:p>
        </p:txBody>
      </p:sp>
    </p:spTree>
    <p:extLst>
      <p:ext uri="{BB962C8B-B14F-4D97-AF65-F5344CB8AC3E}">
        <p14:creationId xmlns:p14="http://schemas.microsoft.com/office/powerpoint/2010/main" val="1316340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37</a:t>
            </a:fld>
            <a:endParaRPr lang="fr-FR"/>
          </a:p>
        </p:txBody>
      </p:sp>
    </p:spTree>
    <p:extLst>
      <p:ext uri="{BB962C8B-B14F-4D97-AF65-F5344CB8AC3E}">
        <p14:creationId xmlns:p14="http://schemas.microsoft.com/office/powerpoint/2010/main" val="3960708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38</a:t>
            </a:fld>
            <a:endParaRPr lang="fr-FR"/>
          </a:p>
        </p:txBody>
      </p:sp>
    </p:spTree>
    <p:extLst>
      <p:ext uri="{BB962C8B-B14F-4D97-AF65-F5344CB8AC3E}">
        <p14:creationId xmlns:p14="http://schemas.microsoft.com/office/powerpoint/2010/main" val="835178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39</a:t>
            </a:fld>
            <a:endParaRPr lang="fr-FR"/>
          </a:p>
        </p:txBody>
      </p:sp>
    </p:spTree>
    <p:extLst>
      <p:ext uri="{BB962C8B-B14F-4D97-AF65-F5344CB8AC3E}">
        <p14:creationId xmlns:p14="http://schemas.microsoft.com/office/powerpoint/2010/main" val="2493034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dirty="0" smtClean="0">
                <a:solidFill>
                  <a:schemeClr val="tx1"/>
                </a:solidFill>
                <a:effectLst/>
                <a:latin typeface="+mn-lt"/>
                <a:ea typeface="+mn-ea"/>
                <a:cs typeface="+mn-cs"/>
              </a:rPr>
              <a:t>permissif</a:t>
            </a:r>
            <a:r>
              <a:rPr lang="fr-FR" sz="1200" b="0" i="0" kern="1200" dirty="0" smtClean="0">
                <a:solidFill>
                  <a:schemeClr val="tx1"/>
                </a:solidFill>
                <a:effectLst/>
                <a:latin typeface="+mn-lt"/>
                <a:ea typeface="+mn-ea"/>
                <a:cs typeface="+mn-cs"/>
              </a:rPr>
              <a:t> adj. Qui manifeste une grande tolérance à l'égard des attitudes non conformistes</a:t>
            </a:r>
          </a:p>
          <a:p>
            <a:r>
              <a:rPr lang="fr-FR" sz="1200" b="0" i="0" kern="1200" dirty="0" smtClean="0">
                <a:solidFill>
                  <a:schemeClr val="tx1"/>
                </a:solidFill>
                <a:effectLst/>
                <a:latin typeface="+mn-lt"/>
                <a:ea typeface="+mn-ea"/>
                <a:cs typeface="+mn-cs"/>
              </a:rPr>
              <a:t>adj. Se dit de ce qui est caractérisé par l'absence d'interdictions ou de sanctions</a:t>
            </a:r>
          </a:p>
          <a:p>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4</a:t>
            </a:fld>
            <a:endParaRPr lang="fr-FR"/>
          </a:p>
        </p:txBody>
      </p:sp>
    </p:spTree>
    <p:extLst>
      <p:ext uri="{BB962C8B-B14F-4D97-AF65-F5344CB8AC3E}">
        <p14:creationId xmlns:p14="http://schemas.microsoft.com/office/powerpoint/2010/main" val="2610515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Calculatrice avec </a:t>
            </a:r>
            <a:r>
              <a:rPr lang="fr-FR" dirty="0" err="1" smtClean="0"/>
              <a:t>eval</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40</a:t>
            </a:fld>
            <a:endParaRPr lang="fr-FR"/>
          </a:p>
        </p:txBody>
      </p:sp>
    </p:spTree>
    <p:extLst>
      <p:ext uri="{BB962C8B-B14F-4D97-AF65-F5344CB8AC3E}">
        <p14:creationId xmlns:p14="http://schemas.microsoft.com/office/powerpoint/2010/main" val="12398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5</a:t>
            </a:fld>
            <a:endParaRPr lang="fr-FR"/>
          </a:p>
        </p:txBody>
      </p:sp>
    </p:spTree>
    <p:extLst>
      <p:ext uri="{BB962C8B-B14F-4D97-AF65-F5344CB8AC3E}">
        <p14:creationId xmlns:p14="http://schemas.microsoft.com/office/powerpoint/2010/main" val="388946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6</a:t>
            </a:fld>
            <a:endParaRPr lang="fr-FR"/>
          </a:p>
        </p:txBody>
      </p:sp>
    </p:spTree>
    <p:extLst>
      <p:ext uri="{BB962C8B-B14F-4D97-AF65-F5344CB8AC3E}">
        <p14:creationId xmlns:p14="http://schemas.microsoft.com/office/powerpoint/2010/main" val="147503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7</a:t>
            </a:fld>
            <a:endParaRPr lang="fr-FR"/>
          </a:p>
        </p:txBody>
      </p:sp>
    </p:spTree>
    <p:extLst>
      <p:ext uri="{BB962C8B-B14F-4D97-AF65-F5344CB8AC3E}">
        <p14:creationId xmlns:p14="http://schemas.microsoft.com/office/powerpoint/2010/main" val="425197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8</a:t>
            </a:fld>
            <a:endParaRPr lang="fr-FR"/>
          </a:p>
        </p:txBody>
      </p:sp>
    </p:spTree>
    <p:extLst>
      <p:ext uri="{BB962C8B-B14F-4D97-AF65-F5344CB8AC3E}">
        <p14:creationId xmlns:p14="http://schemas.microsoft.com/office/powerpoint/2010/main" val="4263001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première leçon d’introduction, nous allons définir ce qu’est le JavaScript ainsi que les principes fondateurs de ce langage et allons comprendre la place du JavaScript parmi les autres langages et ses usages. </a:t>
            </a:r>
            <a:endParaRPr lang="fr-FR" dirty="0"/>
          </a:p>
        </p:txBody>
      </p:sp>
      <p:sp>
        <p:nvSpPr>
          <p:cNvPr id="4" name="Espace réservé du numéro de diapositive 3"/>
          <p:cNvSpPr>
            <a:spLocks noGrp="1"/>
          </p:cNvSpPr>
          <p:nvPr>
            <p:ph type="sldNum" sz="quarter" idx="10"/>
          </p:nvPr>
        </p:nvSpPr>
        <p:spPr/>
        <p:txBody>
          <a:bodyPr/>
          <a:lstStyle/>
          <a:p>
            <a:fld id="{267F2FFC-8333-421E-A185-06D594E52A82}" type="slidenum">
              <a:rPr lang="fr-FR" smtClean="0"/>
              <a:t>9</a:t>
            </a:fld>
            <a:endParaRPr lang="fr-FR"/>
          </a:p>
        </p:txBody>
      </p:sp>
    </p:spTree>
    <p:extLst>
      <p:ext uri="{BB962C8B-B14F-4D97-AF65-F5344CB8AC3E}">
        <p14:creationId xmlns:p14="http://schemas.microsoft.com/office/powerpoint/2010/main" val="325840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B8FE12E-8720-488F-B6E9-55939455BE8B}" type="datetime1">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67590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D37528-1E95-43BF-BB28-5DFB7F155259}" type="datetime1">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23872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0DAA5F9-12D0-4583-90CC-1D1D74DC0CFD}" type="datetime1">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61776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9428A26-D9FA-4868-A102-9C869F6A02C5}" type="datetime1">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3397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6EE9F50-FA9A-4329-89F1-10686AC73865}" type="datetime1">
              <a:rPr lang="fr-FR" smtClean="0"/>
              <a:t>03/02/2022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4221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6D33130-D3FD-493B-A929-3388802B5272}" type="datetime1">
              <a:rPr lang="fr-FR" smtClean="0"/>
              <a:t>03/02/2022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201430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DEC3962-6570-491D-B37C-F11DACDE6156}" type="datetime1">
              <a:rPr lang="fr-FR" smtClean="0"/>
              <a:t>03/02/2022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6418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5B5CAD5-56FD-4885-85CE-BA3619EEB96B}" type="datetime1">
              <a:rPr lang="fr-FR" smtClean="0"/>
              <a:t>03/02/2022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12039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322ECFE-C968-4499-AED3-2B1F44A8F758}" type="datetime1">
              <a:rPr lang="fr-FR" smtClean="0"/>
              <a:t>03/02/2022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34297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1D379B2-0150-4D4A-84FD-6CD43802E58C}" type="datetime1">
              <a:rPr lang="fr-FR" smtClean="0"/>
              <a:t>03/02/2022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109428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3E67FBD-A57D-459D-BF1C-2F6FB0E7E680}" type="datetime1">
              <a:rPr lang="fr-FR" smtClean="0"/>
              <a:t>03/02/2022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5C2FB5C-EC99-4033-9E77-251A72638A97}" type="slidenum">
              <a:rPr lang="fr-FR" smtClean="0"/>
              <a:t>‹N°›</a:t>
            </a:fld>
            <a:endParaRPr lang="fr-FR"/>
          </a:p>
        </p:txBody>
      </p:sp>
    </p:spTree>
    <p:extLst>
      <p:ext uri="{BB962C8B-B14F-4D97-AF65-F5344CB8AC3E}">
        <p14:creationId xmlns:p14="http://schemas.microsoft.com/office/powerpoint/2010/main" val="349052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B2DCE-3EEA-408D-8771-4BF2AF62FFA9}" type="datetime1">
              <a:rPr lang="fr-FR" smtClean="0"/>
              <a:t>03/02/2022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2FB5C-EC99-4033-9E77-251A72638A97}" type="slidenum">
              <a:rPr lang="fr-FR" smtClean="0"/>
              <a:t>‹N°›</a:t>
            </a:fld>
            <a:endParaRPr lang="fr-FR"/>
          </a:p>
        </p:txBody>
      </p:sp>
    </p:spTree>
    <p:extLst>
      <p:ext uri="{BB962C8B-B14F-4D97-AF65-F5344CB8AC3E}">
        <p14:creationId xmlns:p14="http://schemas.microsoft.com/office/powerpoint/2010/main" val="1503178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www.jquery.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ajax.aspnetcdn.com/ajax/jQuery/jquery-3.6.0.j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ecma-international.org/publications-and-standards/standards/ecma-26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ma-international.org/publications/standards/Ecma-262.ht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720" y="1353195"/>
            <a:ext cx="3782457" cy="1030572"/>
          </a:xfrm>
          <a:prstGeom prst="rect">
            <a:avLst/>
          </a:prstGeom>
        </p:spPr>
      </p:pic>
      <p:sp>
        <p:nvSpPr>
          <p:cNvPr id="6" name="ZoneTexte 5"/>
          <p:cNvSpPr txBox="1"/>
          <p:nvPr/>
        </p:nvSpPr>
        <p:spPr>
          <a:xfrm>
            <a:off x="3626627" y="3243532"/>
            <a:ext cx="5017041" cy="1323439"/>
          </a:xfrm>
          <a:prstGeom prst="rect">
            <a:avLst/>
          </a:prstGeom>
          <a:noFill/>
        </p:spPr>
        <p:txBody>
          <a:bodyPr wrap="square" rtlCol="0">
            <a:spAutoFit/>
          </a:bodyPr>
          <a:lstStyle/>
          <a:p>
            <a:pPr algn="ctr"/>
            <a:r>
              <a:rPr lang="fr-FR" sz="4000" dirty="0">
                <a:latin typeface="+mj-lt"/>
              </a:rPr>
              <a:t>Technologies Web</a:t>
            </a:r>
          </a:p>
          <a:p>
            <a:pPr algn="ctr"/>
            <a:r>
              <a:rPr lang="fr-FR" sz="4000" dirty="0" smtClean="0">
                <a:latin typeface="+mj-lt"/>
              </a:rPr>
              <a:t>JavaScript/jQuery</a:t>
            </a:r>
            <a:endParaRPr lang="fr-FR" sz="4000" dirty="0">
              <a:latin typeface="+mj-lt"/>
            </a:endParaRPr>
          </a:p>
        </p:txBody>
      </p:sp>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9737228" y="5930690"/>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9927773" y="5930690"/>
            <a:ext cx="1191352" cy="369332"/>
          </a:xfrm>
          <a:prstGeom prst="rect">
            <a:avLst/>
          </a:prstGeom>
          <a:noFill/>
        </p:spPr>
        <p:txBody>
          <a:bodyPr wrap="none" rtlCol="0">
            <a:spAutoFit/>
          </a:bodyPr>
          <a:lstStyle/>
          <a:p>
            <a:r>
              <a:rPr lang="fr-FR" dirty="0" smtClean="0"/>
              <a:t>2021-2022</a:t>
            </a:r>
            <a:endParaRPr lang="fr-FR" dirty="0"/>
          </a:p>
        </p:txBody>
      </p:sp>
    </p:spTree>
    <p:extLst>
      <p:ext uri="{BB962C8B-B14F-4D97-AF65-F5344CB8AC3E}">
        <p14:creationId xmlns:p14="http://schemas.microsoft.com/office/powerpoint/2010/main" val="3168865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10/</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(3/6)</a:t>
            </a:r>
            <a:endParaRPr lang="fr-FR" sz="2800" dirty="0"/>
          </a:p>
        </p:txBody>
      </p:sp>
      <p:sp>
        <p:nvSpPr>
          <p:cNvPr id="3" name="ZoneTexte 2"/>
          <p:cNvSpPr txBox="1"/>
          <p:nvPr/>
        </p:nvSpPr>
        <p:spPr>
          <a:xfrm>
            <a:off x="1103430" y="1266638"/>
            <a:ext cx="3222101" cy="400110"/>
          </a:xfrm>
          <a:prstGeom prst="rect">
            <a:avLst/>
          </a:prstGeom>
          <a:noFill/>
        </p:spPr>
        <p:txBody>
          <a:bodyPr wrap="none" rtlCol="0">
            <a:spAutoFit/>
          </a:bodyPr>
          <a:lstStyle/>
          <a:p>
            <a:r>
              <a:rPr lang="fr-FR" sz="2000" dirty="0" smtClean="0">
                <a:solidFill>
                  <a:srgbClr val="00B0F0"/>
                </a:solidFill>
              </a:rPr>
              <a:t>Où </a:t>
            </a:r>
            <a:r>
              <a:rPr lang="fr-FR" sz="2000" dirty="0">
                <a:solidFill>
                  <a:srgbClr val="00B0F0"/>
                </a:solidFill>
              </a:rPr>
              <a:t>écrire le code JavaScript ?</a:t>
            </a:r>
          </a:p>
        </p:txBody>
      </p:sp>
      <p:sp>
        <p:nvSpPr>
          <p:cNvPr id="4" name="ZoneTexte 3"/>
          <p:cNvSpPr txBox="1"/>
          <p:nvPr/>
        </p:nvSpPr>
        <p:spPr>
          <a:xfrm>
            <a:off x="1103431" y="1820636"/>
            <a:ext cx="333141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t>Placer le code JavaScript dans un élément script, au sein d’une page </a:t>
            </a:r>
            <a:r>
              <a:rPr lang="fr-FR" dirty="0" smtClean="0"/>
              <a:t>HTML</a:t>
            </a:r>
          </a:p>
        </p:txBody>
      </p:sp>
      <p:pic>
        <p:nvPicPr>
          <p:cNvPr id="6" name="Image 5"/>
          <p:cNvPicPr>
            <a:picLocks noChangeAspect="1"/>
          </p:cNvPicPr>
          <p:nvPr/>
        </p:nvPicPr>
        <p:blipFill>
          <a:blip r:embed="rId3"/>
          <a:stretch>
            <a:fillRect/>
          </a:stretch>
        </p:blipFill>
        <p:spPr>
          <a:xfrm>
            <a:off x="4626508" y="1326776"/>
            <a:ext cx="5294731" cy="5456467"/>
          </a:xfrm>
          <a:prstGeom prst="rect">
            <a:avLst/>
          </a:prstGeom>
        </p:spPr>
      </p:pic>
      <p:sp>
        <p:nvSpPr>
          <p:cNvPr id="11" name="ZoneTexte 10"/>
          <p:cNvSpPr txBox="1"/>
          <p:nvPr/>
        </p:nvSpPr>
        <p:spPr>
          <a:xfrm>
            <a:off x="1245871" y="3577590"/>
            <a:ext cx="3079660" cy="1200329"/>
          </a:xfrm>
          <a:prstGeom prst="rect">
            <a:avLst/>
          </a:prstGeom>
          <a:noFill/>
        </p:spPr>
        <p:txBody>
          <a:bodyPr wrap="square" rtlCol="0">
            <a:spAutoFit/>
          </a:bodyPr>
          <a:lstStyle/>
          <a:p>
            <a:r>
              <a:rPr lang="fr-FR" dirty="0"/>
              <a:t>C</a:t>
            </a:r>
            <a:r>
              <a:rPr lang="fr-FR" dirty="0" smtClean="0"/>
              <a:t>e </a:t>
            </a:r>
            <a:r>
              <a:rPr lang="fr-FR" dirty="0"/>
              <a:t>genre de</a:t>
            </a:r>
            <a:r>
              <a:rPr lang="fr-FR" dirty="0" smtClean="0"/>
              <a:t> syntaxe est généralement </a:t>
            </a:r>
            <a:r>
              <a:rPr lang="fr-FR" dirty="0"/>
              <a:t>déconseillé et considéré comme une mauvaise pratique</a:t>
            </a:r>
          </a:p>
        </p:txBody>
      </p:sp>
    </p:spTree>
    <p:extLst>
      <p:ext uri="{BB962C8B-B14F-4D97-AF65-F5344CB8AC3E}">
        <p14:creationId xmlns:p14="http://schemas.microsoft.com/office/powerpoint/2010/main" val="711267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11/</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(4/6)</a:t>
            </a:r>
            <a:endParaRPr lang="fr-FR" sz="2800" dirty="0"/>
          </a:p>
        </p:txBody>
      </p:sp>
      <p:sp>
        <p:nvSpPr>
          <p:cNvPr id="3" name="ZoneTexte 2"/>
          <p:cNvSpPr txBox="1"/>
          <p:nvPr/>
        </p:nvSpPr>
        <p:spPr>
          <a:xfrm>
            <a:off x="1103430" y="1266638"/>
            <a:ext cx="3222101" cy="400110"/>
          </a:xfrm>
          <a:prstGeom prst="rect">
            <a:avLst/>
          </a:prstGeom>
          <a:noFill/>
        </p:spPr>
        <p:txBody>
          <a:bodyPr wrap="none" rtlCol="0">
            <a:spAutoFit/>
          </a:bodyPr>
          <a:lstStyle/>
          <a:p>
            <a:r>
              <a:rPr lang="fr-FR" sz="2000" dirty="0" smtClean="0">
                <a:solidFill>
                  <a:srgbClr val="00B0F0"/>
                </a:solidFill>
              </a:rPr>
              <a:t>Où </a:t>
            </a:r>
            <a:r>
              <a:rPr lang="fr-FR" sz="2000" dirty="0">
                <a:solidFill>
                  <a:srgbClr val="00B0F0"/>
                </a:solidFill>
              </a:rPr>
              <a:t>écrire le code JavaScript ?</a:t>
            </a:r>
          </a:p>
        </p:txBody>
      </p:sp>
      <p:sp>
        <p:nvSpPr>
          <p:cNvPr id="4" name="ZoneTexte 3"/>
          <p:cNvSpPr txBox="1"/>
          <p:nvPr/>
        </p:nvSpPr>
        <p:spPr>
          <a:xfrm>
            <a:off x="1103431" y="1820636"/>
            <a:ext cx="333141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t>Placer le code JavaScript dans un élément script, au sein d’une page </a:t>
            </a:r>
            <a:r>
              <a:rPr lang="fr-FR" dirty="0" smtClean="0"/>
              <a:t>HTML</a:t>
            </a:r>
          </a:p>
        </p:txBody>
      </p:sp>
      <p:pic>
        <p:nvPicPr>
          <p:cNvPr id="6" name="Image 5"/>
          <p:cNvPicPr>
            <a:picLocks noChangeAspect="1"/>
          </p:cNvPicPr>
          <p:nvPr/>
        </p:nvPicPr>
        <p:blipFill>
          <a:blip r:embed="rId3"/>
          <a:stretch>
            <a:fillRect/>
          </a:stretch>
        </p:blipFill>
        <p:spPr>
          <a:xfrm>
            <a:off x="4626508" y="1326776"/>
            <a:ext cx="5294731" cy="5456467"/>
          </a:xfrm>
          <a:prstGeom prst="rect">
            <a:avLst/>
          </a:prstGeom>
        </p:spPr>
      </p:pic>
      <p:sp>
        <p:nvSpPr>
          <p:cNvPr id="5" name="ZoneTexte 4"/>
          <p:cNvSpPr txBox="1"/>
          <p:nvPr/>
        </p:nvSpPr>
        <p:spPr>
          <a:xfrm>
            <a:off x="1201118" y="3566160"/>
            <a:ext cx="3233723" cy="2031325"/>
          </a:xfrm>
          <a:prstGeom prst="rect">
            <a:avLst/>
          </a:prstGeom>
          <a:noFill/>
        </p:spPr>
        <p:txBody>
          <a:bodyPr wrap="square" rtlCol="0">
            <a:spAutoFit/>
          </a:bodyPr>
          <a:lstStyle/>
          <a:p>
            <a:r>
              <a:rPr lang="fr-FR" dirty="0"/>
              <a:t>Cette méthode est meilleure que la </a:t>
            </a:r>
            <a:r>
              <a:rPr lang="fr-FR" dirty="0" smtClean="0"/>
              <a:t>précédente mais le fait </a:t>
            </a:r>
            <a:r>
              <a:rPr lang="fr-FR" dirty="0"/>
              <a:t>qu’on mélange du JavaScript et du HTML </a:t>
            </a:r>
            <a:r>
              <a:rPr lang="fr-FR" dirty="0" smtClean="0"/>
              <a:t>peut </a:t>
            </a:r>
            <a:r>
              <a:rPr lang="fr-FR" dirty="0"/>
              <a:t>rendre l’ensemble confus et complexe à comprendre dans le cadre d’un gros projet.</a:t>
            </a:r>
          </a:p>
        </p:txBody>
      </p:sp>
    </p:spTree>
    <p:extLst>
      <p:ext uri="{BB962C8B-B14F-4D97-AF65-F5344CB8AC3E}">
        <p14:creationId xmlns:p14="http://schemas.microsoft.com/office/powerpoint/2010/main" val="3175698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12/</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(5/6)</a:t>
            </a:r>
            <a:endParaRPr lang="fr-FR" sz="2800" dirty="0"/>
          </a:p>
        </p:txBody>
      </p:sp>
      <p:sp>
        <p:nvSpPr>
          <p:cNvPr id="3" name="ZoneTexte 2"/>
          <p:cNvSpPr txBox="1"/>
          <p:nvPr/>
        </p:nvSpPr>
        <p:spPr>
          <a:xfrm>
            <a:off x="1103430" y="1266638"/>
            <a:ext cx="3222101" cy="400110"/>
          </a:xfrm>
          <a:prstGeom prst="rect">
            <a:avLst/>
          </a:prstGeom>
          <a:noFill/>
        </p:spPr>
        <p:txBody>
          <a:bodyPr wrap="none" rtlCol="0">
            <a:spAutoFit/>
          </a:bodyPr>
          <a:lstStyle/>
          <a:p>
            <a:r>
              <a:rPr lang="fr-FR" sz="2000" dirty="0" smtClean="0">
                <a:solidFill>
                  <a:srgbClr val="00B0F0"/>
                </a:solidFill>
              </a:rPr>
              <a:t>Où </a:t>
            </a:r>
            <a:r>
              <a:rPr lang="fr-FR" sz="2000" dirty="0">
                <a:solidFill>
                  <a:srgbClr val="00B0F0"/>
                </a:solidFill>
              </a:rPr>
              <a:t>écrire le code JavaScript ?</a:t>
            </a:r>
          </a:p>
        </p:txBody>
      </p:sp>
      <p:sp>
        <p:nvSpPr>
          <p:cNvPr id="4" name="ZoneTexte 3"/>
          <p:cNvSpPr txBox="1"/>
          <p:nvPr/>
        </p:nvSpPr>
        <p:spPr>
          <a:xfrm>
            <a:off x="1103431" y="1820636"/>
            <a:ext cx="333141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t>Placer le code JavaScript dans un fichier </a:t>
            </a:r>
            <a:r>
              <a:rPr lang="fr-FR" dirty="0" smtClean="0"/>
              <a:t>séparé</a:t>
            </a:r>
          </a:p>
        </p:txBody>
      </p:sp>
      <p:pic>
        <p:nvPicPr>
          <p:cNvPr id="15" name="Image 14"/>
          <p:cNvPicPr>
            <a:picLocks noChangeAspect="1"/>
          </p:cNvPicPr>
          <p:nvPr/>
        </p:nvPicPr>
        <p:blipFill>
          <a:blip r:embed="rId3"/>
          <a:stretch>
            <a:fillRect/>
          </a:stretch>
        </p:blipFill>
        <p:spPr>
          <a:xfrm>
            <a:off x="4941383" y="1266639"/>
            <a:ext cx="5505638" cy="3109742"/>
          </a:xfrm>
          <a:prstGeom prst="rect">
            <a:avLst/>
          </a:prstGeom>
        </p:spPr>
      </p:pic>
      <p:pic>
        <p:nvPicPr>
          <p:cNvPr id="16" name="Image 15"/>
          <p:cNvPicPr>
            <a:picLocks noChangeAspect="1"/>
          </p:cNvPicPr>
          <p:nvPr/>
        </p:nvPicPr>
        <p:blipFill>
          <a:blip r:embed="rId4"/>
          <a:stretch>
            <a:fillRect/>
          </a:stretch>
        </p:blipFill>
        <p:spPr>
          <a:xfrm>
            <a:off x="1103430" y="3626174"/>
            <a:ext cx="3635786" cy="2499132"/>
          </a:xfrm>
          <a:prstGeom prst="rect">
            <a:avLst/>
          </a:prstGeom>
        </p:spPr>
      </p:pic>
      <p:sp>
        <p:nvSpPr>
          <p:cNvPr id="17" name="ZoneTexte 16"/>
          <p:cNvSpPr txBox="1"/>
          <p:nvPr/>
        </p:nvSpPr>
        <p:spPr>
          <a:xfrm>
            <a:off x="6446521" y="5280660"/>
            <a:ext cx="4490654"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smtClean="0"/>
              <a:t>C’est la méthode conseillée, </a:t>
            </a:r>
            <a:r>
              <a:rPr lang="fr-FR" dirty="0"/>
              <a:t>elle permet une excellente séparation du code et une maintenabilité optimale de </a:t>
            </a:r>
            <a:r>
              <a:rPr lang="fr-FR" dirty="0" smtClean="0"/>
              <a:t>celui-ci</a:t>
            </a:r>
            <a:endParaRPr lang="fr-FR" dirty="0"/>
          </a:p>
        </p:txBody>
      </p:sp>
    </p:spTree>
    <p:extLst>
      <p:ext uri="{BB962C8B-B14F-4D97-AF65-F5344CB8AC3E}">
        <p14:creationId xmlns:p14="http://schemas.microsoft.com/office/powerpoint/2010/main" val="4022047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13/</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(6/6)</a:t>
            </a:r>
            <a:endParaRPr lang="fr-FR" sz="2800" dirty="0"/>
          </a:p>
        </p:txBody>
      </p:sp>
      <p:sp>
        <p:nvSpPr>
          <p:cNvPr id="3" name="ZoneTexte 2"/>
          <p:cNvSpPr txBox="1"/>
          <p:nvPr/>
        </p:nvSpPr>
        <p:spPr>
          <a:xfrm>
            <a:off x="1103430" y="1266638"/>
            <a:ext cx="3590727" cy="400110"/>
          </a:xfrm>
          <a:prstGeom prst="rect">
            <a:avLst/>
          </a:prstGeom>
          <a:noFill/>
        </p:spPr>
        <p:txBody>
          <a:bodyPr wrap="none" rtlCol="0">
            <a:spAutoFit/>
          </a:bodyPr>
          <a:lstStyle/>
          <a:p>
            <a:r>
              <a:rPr lang="fr-FR" sz="2000" dirty="0" smtClean="0">
                <a:solidFill>
                  <a:srgbClr val="00B0F0"/>
                </a:solidFill>
              </a:rPr>
              <a:t>Inclusion </a:t>
            </a:r>
            <a:r>
              <a:rPr lang="fr-FR" sz="2000" dirty="0">
                <a:solidFill>
                  <a:srgbClr val="00B0F0"/>
                </a:solidFill>
              </a:rPr>
              <a:t>du </a:t>
            </a:r>
            <a:r>
              <a:rPr lang="fr-FR" sz="2000" dirty="0" smtClean="0">
                <a:solidFill>
                  <a:srgbClr val="00B0F0"/>
                </a:solidFill>
              </a:rPr>
              <a:t>bibliothèque jQuery</a:t>
            </a:r>
            <a:endParaRPr lang="fr-FR" sz="2000" dirty="0">
              <a:solidFill>
                <a:srgbClr val="00B0F0"/>
              </a:solidFill>
            </a:endParaRPr>
          </a:p>
        </p:txBody>
      </p:sp>
      <p:sp>
        <p:nvSpPr>
          <p:cNvPr id="4" name="ZoneTexte 3"/>
          <p:cNvSpPr txBox="1"/>
          <p:nvPr/>
        </p:nvSpPr>
        <p:spPr>
          <a:xfrm>
            <a:off x="1103430" y="1820636"/>
            <a:ext cx="874923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d'une version </a:t>
            </a:r>
            <a:r>
              <a:rPr lang="fr-FR" dirty="0" smtClean="0"/>
              <a:t>locale</a:t>
            </a:r>
          </a:p>
          <a:p>
            <a:pPr marL="742950" lvl="1" indent="-285750">
              <a:buFont typeface="Arial" panose="020B0604020202020204" pitchFamily="34" charset="0"/>
              <a:buChar char="•"/>
            </a:pPr>
            <a:r>
              <a:rPr lang="fr-FR" dirty="0"/>
              <a:t>Téléchargement sur </a:t>
            </a:r>
            <a:r>
              <a:rPr lang="fr-FR" dirty="0" smtClean="0">
                <a:hlinkClick r:id="rId3"/>
              </a:rPr>
              <a:t>www.jquery.com</a:t>
            </a:r>
            <a:endParaRPr lang="fr-FR" dirty="0" smtClean="0"/>
          </a:p>
          <a:p>
            <a:pPr marL="742950" lvl="1" indent="-285750">
              <a:buFont typeface="Arial" panose="020B0604020202020204" pitchFamily="34" charset="0"/>
              <a:buChar char="•"/>
            </a:pPr>
            <a:r>
              <a:rPr lang="fr-FR" dirty="0"/>
              <a:t>&lt;script type="</a:t>
            </a:r>
            <a:r>
              <a:rPr lang="fr-FR" dirty="0" err="1"/>
              <a:t>text</a:t>
            </a:r>
            <a:r>
              <a:rPr lang="fr-FR" dirty="0"/>
              <a:t>/ </a:t>
            </a:r>
            <a:r>
              <a:rPr lang="fr-FR" dirty="0" err="1"/>
              <a:t>javascript</a:t>
            </a:r>
            <a:r>
              <a:rPr lang="fr-FR" dirty="0"/>
              <a:t> " </a:t>
            </a:r>
            <a:r>
              <a:rPr lang="fr-FR" dirty="0" err="1"/>
              <a:t>src</a:t>
            </a:r>
            <a:r>
              <a:rPr lang="fr-FR" dirty="0"/>
              <a:t>="</a:t>
            </a:r>
            <a:r>
              <a:rPr lang="fr-FR" dirty="0" err="1"/>
              <a:t>jquery</a:t>
            </a:r>
            <a:r>
              <a:rPr lang="fr-FR" dirty="0"/>
              <a:t>. </a:t>
            </a:r>
            <a:r>
              <a:rPr lang="fr-FR" dirty="0" err="1"/>
              <a:t>js</a:t>
            </a:r>
            <a:r>
              <a:rPr lang="fr-FR" dirty="0"/>
              <a:t> "&gt;&lt;/script</a:t>
            </a:r>
            <a:r>
              <a:rPr lang="fr-FR" dirty="0" smtClean="0"/>
              <a:t>&gt;</a:t>
            </a:r>
          </a:p>
          <a:p>
            <a:pPr marL="742950" lvl="1" indent="-285750">
              <a:buFont typeface="Arial" panose="020B0604020202020204" pitchFamily="34" charset="0"/>
              <a:buChar char="•"/>
            </a:pPr>
            <a:endParaRPr lang="fr-FR" dirty="0" smtClean="0"/>
          </a:p>
        </p:txBody>
      </p:sp>
      <p:sp>
        <p:nvSpPr>
          <p:cNvPr id="18" name="ZoneTexte 17"/>
          <p:cNvSpPr txBox="1"/>
          <p:nvPr/>
        </p:nvSpPr>
        <p:spPr>
          <a:xfrm>
            <a:off x="1080363" y="3174853"/>
            <a:ext cx="10264523"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de version en </a:t>
            </a:r>
            <a:r>
              <a:rPr lang="fr-FR" dirty="0" smtClean="0"/>
              <a:t>cache</a:t>
            </a:r>
          </a:p>
          <a:p>
            <a:pPr marL="742950" lvl="1" indent="-285750">
              <a:buFont typeface="Arial" panose="020B0604020202020204" pitchFamily="34" charset="0"/>
              <a:buChar char="•"/>
            </a:pPr>
            <a:r>
              <a:rPr lang="fr-FR" dirty="0"/>
              <a:t>Un réseau de diffusion de contenu (RDC) ou en anglais </a:t>
            </a:r>
            <a:r>
              <a:rPr lang="fr-FR" b="1" dirty="0"/>
              <a:t>content </a:t>
            </a:r>
            <a:r>
              <a:rPr lang="fr-FR" b="1" dirty="0" err="1"/>
              <a:t>delivery</a:t>
            </a:r>
            <a:r>
              <a:rPr lang="fr-FR" b="1" dirty="0"/>
              <a:t> network (CDN)</a:t>
            </a:r>
            <a:r>
              <a:rPr lang="fr-FR" dirty="0"/>
              <a:t> est constitué d’ordinateurs reliés en réseau à travers Internet et qui coopèrent afin de mettre à disposition du contenu ou des données à des utilisateurs</a:t>
            </a:r>
            <a:r>
              <a:rPr lang="fr-FR" dirty="0" smtClean="0"/>
              <a:t>.</a:t>
            </a:r>
          </a:p>
          <a:p>
            <a:pPr marL="742950" lvl="1" indent="-285750">
              <a:buFont typeface="Arial" panose="020B0604020202020204" pitchFamily="34" charset="0"/>
              <a:buChar char="•"/>
            </a:pPr>
            <a:r>
              <a:rPr lang="fr-FR" dirty="0" smtClean="0"/>
              <a:t>Google CDN : </a:t>
            </a:r>
          </a:p>
          <a:p>
            <a:pPr lvl="1"/>
            <a:r>
              <a:rPr lang="fr-FR" dirty="0" smtClean="0"/>
              <a:t>	&lt;</a:t>
            </a:r>
            <a:r>
              <a:rPr lang="fr-FR" dirty="0"/>
              <a:t>script </a:t>
            </a:r>
            <a:r>
              <a:rPr lang="fr-FR" dirty="0" err="1"/>
              <a:t>src</a:t>
            </a:r>
            <a:r>
              <a:rPr lang="fr-FR" dirty="0"/>
              <a:t>="https://ajax.googleapis.com/</a:t>
            </a:r>
            <a:r>
              <a:rPr lang="fr-FR" dirty="0" err="1"/>
              <a:t>ajax</a:t>
            </a:r>
            <a:r>
              <a:rPr lang="fr-FR" dirty="0"/>
              <a:t>/</a:t>
            </a:r>
            <a:r>
              <a:rPr lang="fr-FR" dirty="0" err="1"/>
              <a:t>libs</a:t>
            </a:r>
            <a:r>
              <a:rPr lang="fr-FR" dirty="0"/>
              <a:t>/</a:t>
            </a:r>
            <a:r>
              <a:rPr lang="fr-FR" dirty="0" err="1"/>
              <a:t>jquery</a:t>
            </a:r>
            <a:r>
              <a:rPr lang="fr-FR" dirty="0"/>
              <a:t>/3.6.0/jquery.min.js"&gt;&lt;/script</a:t>
            </a:r>
            <a:r>
              <a:rPr lang="fr-FR" dirty="0" smtClean="0"/>
              <a:t>&gt;</a:t>
            </a:r>
          </a:p>
          <a:p>
            <a:pPr marL="742950" lvl="1" indent="-285750">
              <a:buFont typeface="Arial" panose="020B0604020202020204" pitchFamily="34" charset="0"/>
              <a:buChar char="•"/>
            </a:pPr>
            <a:r>
              <a:rPr lang="fr-FR" dirty="0"/>
              <a:t>Microsoft </a:t>
            </a:r>
            <a:r>
              <a:rPr lang="fr-FR" dirty="0" smtClean="0"/>
              <a:t>CDN :</a:t>
            </a:r>
          </a:p>
          <a:p>
            <a:pPr lvl="1"/>
            <a:r>
              <a:rPr lang="fr-FR" dirty="0"/>
              <a:t>	 &lt;script </a:t>
            </a:r>
            <a:r>
              <a:rPr lang="fr-FR" dirty="0" err="1"/>
              <a:t>src</a:t>
            </a:r>
            <a:r>
              <a:rPr lang="fr-FR" dirty="0" smtClean="0"/>
              <a:t>="</a:t>
            </a:r>
            <a:r>
              <a:rPr lang="fr-FR" dirty="0">
                <a:hlinkClick r:id="rId4"/>
              </a:rPr>
              <a:t> https://</a:t>
            </a:r>
            <a:r>
              <a:rPr lang="fr-FR" dirty="0" smtClean="0">
                <a:hlinkClick r:id="rId4"/>
              </a:rPr>
              <a:t>ajax.aspnetcdn.com/ajax/jQuery/jquery-3.6.0.js</a:t>
            </a:r>
            <a:r>
              <a:rPr lang="fr-FR" dirty="0" smtClean="0"/>
              <a:t>"&gt;&lt;/</a:t>
            </a:r>
            <a:r>
              <a:rPr lang="fr-FR" dirty="0"/>
              <a:t>script&gt;</a:t>
            </a:r>
            <a:endParaRPr lang="fr-FR" dirty="0" smtClean="0"/>
          </a:p>
          <a:p>
            <a:pPr marL="742950" lvl="1" indent="-285750">
              <a:buFont typeface="Arial" panose="020B0604020202020204" pitchFamily="34" charset="0"/>
              <a:buChar char="•"/>
            </a:pPr>
            <a:r>
              <a:rPr lang="fr-FR" dirty="0"/>
              <a:t>CDNJS </a:t>
            </a:r>
            <a:r>
              <a:rPr lang="fr-FR" dirty="0" smtClean="0"/>
              <a:t>CDN :</a:t>
            </a:r>
          </a:p>
          <a:p>
            <a:pPr marL="742950" lvl="1" indent="-285750">
              <a:buFont typeface="Arial" panose="020B0604020202020204" pitchFamily="34" charset="0"/>
              <a:buChar char="•"/>
            </a:pPr>
            <a:r>
              <a:rPr lang="fr-FR" dirty="0" err="1"/>
              <a:t>jsDelivr</a:t>
            </a:r>
            <a:r>
              <a:rPr lang="fr-FR" dirty="0"/>
              <a:t> </a:t>
            </a:r>
            <a:r>
              <a:rPr lang="fr-FR" dirty="0" smtClean="0"/>
              <a:t>CDN :</a:t>
            </a:r>
          </a:p>
          <a:p>
            <a:pPr marL="742950" lvl="1" indent="-285750">
              <a:buFont typeface="Arial" panose="020B0604020202020204" pitchFamily="34" charset="0"/>
              <a:buChar char="•"/>
            </a:pPr>
            <a:endParaRPr lang="fr-FR" dirty="0" smtClean="0"/>
          </a:p>
        </p:txBody>
      </p:sp>
    </p:spTree>
    <p:extLst>
      <p:ext uri="{BB962C8B-B14F-4D97-AF65-F5344CB8AC3E}">
        <p14:creationId xmlns:p14="http://schemas.microsoft.com/office/powerpoint/2010/main" val="2427838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14/</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générale(1/6)</a:t>
            </a:r>
            <a:endParaRPr lang="fr-FR" sz="2800" dirty="0"/>
          </a:p>
        </p:txBody>
      </p:sp>
      <p:sp>
        <p:nvSpPr>
          <p:cNvPr id="3" name="ZoneTexte 2"/>
          <p:cNvSpPr txBox="1"/>
          <p:nvPr/>
        </p:nvSpPr>
        <p:spPr>
          <a:xfrm>
            <a:off x="1103430" y="1266638"/>
            <a:ext cx="1864934" cy="400110"/>
          </a:xfrm>
          <a:prstGeom prst="rect">
            <a:avLst/>
          </a:prstGeom>
          <a:noFill/>
        </p:spPr>
        <p:txBody>
          <a:bodyPr wrap="none" rtlCol="0">
            <a:spAutoFit/>
          </a:bodyPr>
          <a:lstStyle/>
          <a:p>
            <a:r>
              <a:rPr lang="fr-FR" sz="2000" dirty="0" smtClean="0">
                <a:solidFill>
                  <a:srgbClr val="00B0F0"/>
                </a:solidFill>
              </a:rPr>
              <a:t>Caractéristiques</a:t>
            </a:r>
            <a:endParaRPr lang="fr-FR" sz="2000" dirty="0">
              <a:solidFill>
                <a:srgbClr val="00B0F0"/>
              </a:solidFill>
            </a:endParaRPr>
          </a:p>
        </p:txBody>
      </p:sp>
      <p:sp>
        <p:nvSpPr>
          <p:cNvPr id="4" name="ZoneTexte 3"/>
          <p:cNvSpPr txBox="1"/>
          <p:nvPr/>
        </p:nvSpPr>
        <p:spPr>
          <a:xfrm>
            <a:off x="1103430" y="1666748"/>
            <a:ext cx="10749479"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smtClean="0"/>
              <a:t>Description </a:t>
            </a:r>
            <a:r>
              <a:rPr lang="fr-FR" dirty="0"/>
              <a:t>de la syntaxe</a:t>
            </a:r>
            <a:r>
              <a:rPr lang="fr-FR" dirty="0" smtClean="0"/>
              <a:t>,</a:t>
            </a:r>
          </a:p>
          <a:p>
            <a:pPr marL="742950" lvl="1" indent="-285750">
              <a:lnSpc>
                <a:spcPct val="150000"/>
              </a:lnSpc>
              <a:buFont typeface="Arial" panose="020B0604020202020204" pitchFamily="34" charset="0"/>
              <a:buChar char="•"/>
            </a:pPr>
            <a:r>
              <a:rPr lang="fr-FR" dirty="0"/>
              <a:t>Variables faiblement </a:t>
            </a:r>
            <a:r>
              <a:rPr lang="fr-FR" dirty="0" smtClean="0"/>
              <a:t>typées</a:t>
            </a:r>
          </a:p>
          <a:p>
            <a:pPr marL="742950" lvl="1" indent="-285750">
              <a:lnSpc>
                <a:spcPct val="150000"/>
              </a:lnSpc>
              <a:buFont typeface="Arial" panose="020B0604020202020204" pitchFamily="34" charset="0"/>
              <a:buChar char="•"/>
            </a:pPr>
            <a:r>
              <a:rPr lang="fr-FR" dirty="0"/>
              <a:t>Opérateurs et instructions identiques au C/C++/</a:t>
            </a:r>
            <a:r>
              <a:rPr lang="fr-FR" dirty="0" smtClean="0"/>
              <a:t>Java</a:t>
            </a:r>
          </a:p>
          <a:p>
            <a:pPr marL="742950" lvl="1" indent="-285750">
              <a:lnSpc>
                <a:spcPct val="150000"/>
              </a:lnSpc>
              <a:buFont typeface="Arial" panose="020B0604020202020204" pitchFamily="34" charset="0"/>
              <a:buChar char="•"/>
            </a:pPr>
            <a:r>
              <a:rPr lang="fr-FR" dirty="0"/>
              <a:t>Des </a:t>
            </a:r>
            <a:r>
              <a:rPr lang="fr-FR" dirty="0" smtClean="0"/>
              <a:t>fonctions/procédures</a:t>
            </a:r>
          </a:p>
          <a:p>
            <a:pPr marL="1200150" lvl="2" indent="-285750">
              <a:lnSpc>
                <a:spcPct val="150000"/>
              </a:lnSpc>
              <a:buFont typeface="Courier New" panose="02070309020205020404" pitchFamily="49" charset="0"/>
              <a:buChar char="o"/>
            </a:pPr>
            <a:r>
              <a:rPr lang="fr-FR" dirty="0"/>
              <a:t>globales (méthodes associées à tous les objets</a:t>
            </a:r>
            <a:r>
              <a:rPr lang="fr-FR" dirty="0" smtClean="0"/>
              <a:t>)</a:t>
            </a:r>
          </a:p>
          <a:p>
            <a:pPr marL="1200150" lvl="2" indent="-285750">
              <a:lnSpc>
                <a:spcPct val="150000"/>
              </a:lnSpc>
              <a:buFont typeface="Courier New" panose="02070309020205020404" pitchFamily="49" charset="0"/>
              <a:buChar char="o"/>
            </a:pPr>
            <a:r>
              <a:rPr lang="fr-FR" dirty="0"/>
              <a:t>fonctions/procédures/méthodes </a:t>
            </a:r>
            <a:r>
              <a:rPr lang="fr-FR" dirty="0" smtClean="0"/>
              <a:t>définies </a:t>
            </a:r>
            <a:r>
              <a:rPr lang="fr-FR" dirty="0"/>
              <a:t>par l'utilisateur</a:t>
            </a:r>
            <a:endParaRPr lang="fr-FR" dirty="0" smtClean="0"/>
          </a:p>
          <a:p>
            <a:pPr marL="742950" lvl="1" indent="-285750">
              <a:lnSpc>
                <a:spcPct val="150000"/>
              </a:lnSpc>
              <a:buFont typeface="Arial" panose="020B0604020202020204" pitchFamily="34" charset="0"/>
              <a:buChar char="•"/>
            </a:pPr>
            <a:r>
              <a:rPr lang="fr-FR" dirty="0"/>
              <a:t>Des objets (des prototypes</a:t>
            </a:r>
            <a:r>
              <a:rPr lang="fr-FR" dirty="0" smtClean="0"/>
              <a:t>)</a:t>
            </a:r>
          </a:p>
          <a:p>
            <a:pPr marL="1200150" lvl="2" indent="-285750">
              <a:lnSpc>
                <a:spcPct val="150000"/>
              </a:lnSpc>
              <a:buFont typeface="Courier New" panose="02070309020205020404" pitchFamily="49" charset="0"/>
              <a:buChar char="o"/>
            </a:pPr>
            <a:r>
              <a:rPr lang="fr-FR" dirty="0" smtClean="0"/>
              <a:t>prédéfinis </a:t>
            </a:r>
            <a:r>
              <a:rPr lang="fr-FR" dirty="0"/>
              <a:t>(String, Date, Math, etc</a:t>
            </a:r>
            <a:r>
              <a:rPr lang="fr-FR" dirty="0" smtClean="0"/>
              <a:t>.)</a:t>
            </a:r>
          </a:p>
          <a:p>
            <a:pPr marL="1200150" lvl="2" indent="-285750">
              <a:lnSpc>
                <a:spcPct val="150000"/>
              </a:lnSpc>
              <a:buFont typeface="Courier New" panose="02070309020205020404" pitchFamily="49" charset="0"/>
              <a:buChar char="o"/>
            </a:pPr>
            <a:r>
              <a:rPr lang="fr-FR" dirty="0"/>
              <a:t>liés à </a:t>
            </a:r>
            <a:r>
              <a:rPr lang="fr-FR" dirty="0" smtClean="0"/>
              <a:t>l'environnement</a:t>
            </a:r>
          </a:p>
          <a:p>
            <a:pPr marL="1200150" lvl="2" indent="-285750">
              <a:lnSpc>
                <a:spcPct val="150000"/>
              </a:lnSpc>
              <a:buFont typeface="Courier New" panose="02070309020205020404" pitchFamily="49" charset="0"/>
              <a:buChar char="o"/>
            </a:pPr>
            <a:r>
              <a:rPr lang="fr-FR" dirty="0" smtClean="0"/>
              <a:t>définis </a:t>
            </a:r>
            <a:r>
              <a:rPr lang="fr-FR" dirty="0"/>
              <a:t>par l'utilisateur</a:t>
            </a:r>
            <a:endParaRPr lang="fr-FR" dirty="0" smtClean="0"/>
          </a:p>
          <a:p>
            <a:pPr marL="742950" lvl="1" indent="-285750">
              <a:lnSpc>
                <a:spcPct val="150000"/>
              </a:lnSpc>
              <a:buFont typeface="Arial" panose="020B0604020202020204" pitchFamily="34" charset="0"/>
              <a:buChar char="•"/>
            </a:pPr>
            <a:r>
              <a:rPr lang="fr-FR" dirty="0"/>
              <a:t>Commentaires : // ou </a:t>
            </a:r>
            <a:r>
              <a:rPr lang="fr-FR" dirty="0" smtClean="0"/>
              <a:t>/*...*/</a:t>
            </a:r>
          </a:p>
          <a:p>
            <a:pPr marL="742950" lvl="1" indent="-285750">
              <a:lnSpc>
                <a:spcPct val="150000"/>
              </a:lnSpc>
              <a:buFont typeface="Arial" panose="020B0604020202020204" pitchFamily="34" charset="0"/>
              <a:buChar char="•"/>
            </a:pPr>
            <a:r>
              <a:rPr lang="fr-FR" dirty="0"/>
              <a:t>Séparateur d'instruction : ';'</a:t>
            </a:r>
          </a:p>
        </p:txBody>
      </p:sp>
    </p:spTree>
    <p:extLst>
      <p:ext uri="{BB962C8B-B14F-4D97-AF65-F5344CB8AC3E}">
        <p14:creationId xmlns:p14="http://schemas.microsoft.com/office/powerpoint/2010/main" val="3710786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15/</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générale(2/6)</a:t>
            </a:r>
            <a:endParaRPr lang="fr-FR" sz="2800" dirty="0"/>
          </a:p>
        </p:txBody>
      </p:sp>
      <p:sp>
        <p:nvSpPr>
          <p:cNvPr id="3" name="ZoneTexte 2"/>
          <p:cNvSpPr txBox="1"/>
          <p:nvPr/>
        </p:nvSpPr>
        <p:spPr>
          <a:xfrm>
            <a:off x="1103430" y="1266638"/>
            <a:ext cx="1356140" cy="400110"/>
          </a:xfrm>
          <a:prstGeom prst="rect">
            <a:avLst/>
          </a:prstGeom>
          <a:noFill/>
        </p:spPr>
        <p:txBody>
          <a:bodyPr wrap="none" rtlCol="0">
            <a:spAutoFit/>
          </a:bodyPr>
          <a:lstStyle/>
          <a:p>
            <a:r>
              <a:rPr lang="fr-FR" sz="2000" dirty="0" smtClean="0">
                <a:solidFill>
                  <a:srgbClr val="00B0F0"/>
                </a:solidFill>
              </a:rPr>
              <a:t>Opérateurs</a:t>
            </a:r>
            <a:endParaRPr lang="fr-FR" sz="2000" dirty="0">
              <a:solidFill>
                <a:srgbClr val="00B0F0"/>
              </a:solidFill>
            </a:endParaRPr>
          </a:p>
        </p:txBody>
      </p:sp>
      <p:sp>
        <p:nvSpPr>
          <p:cNvPr id="4" name="ZoneTexte 3"/>
          <p:cNvSpPr txBox="1"/>
          <p:nvPr/>
        </p:nvSpPr>
        <p:spPr>
          <a:xfrm>
            <a:off x="303330" y="1666748"/>
            <a:ext cx="10749479"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a:t>Opérateurs identiques à ceux du C/C++/</a:t>
            </a:r>
            <a:r>
              <a:rPr lang="fr-FR" dirty="0" smtClean="0"/>
              <a:t>Java ,</a:t>
            </a:r>
          </a:p>
          <a:p>
            <a:pPr marL="742950" lvl="1" indent="-285750">
              <a:lnSpc>
                <a:spcPct val="150000"/>
              </a:lnSpc>
              <a:buFont typeface="Arial" panose="020B0604020202020204" pitchFamily="34" charset="0"/>
              <a:buChar char="•"/>
            </a:pPr>
            <a:r>
              <a:rPr lang="fr-FR" dirty="0"/>
              <a:t>opérateurs arithmétiques : </a:t>
            </a:r>
            <a:r>
              <a:rPr lang="fr-FR" dirty="0">
                <a:solidFill>
                  <a:srgbClr val="FF0000"/>
                </a:solidFill>
              </a:rPr>
              <a:t>+</a:t>
            </a:r>
            <a:r>
              <a:rPr lang="fr-FR" dirty="0"/>
              <a:t>  </a:t>
            </a:r>
            <a:r>
              <a:rPr lang="fr-FR" dirty="0" smtClean="0"/>
              <a:t>,  </a:t>
            </a:r>
            <a:r>
              <a:rPr lang="fr-FR" dirty="0" smtClean="0">
                <a:solidFill>
                  <a:srgbClr val="FF0000"/>
                </a:solidFill>
              </a:rPr>
              <a:t>-</a:t>
            </a:r>
            <a:r>
              <a:rPr lang="fr-FR" dirty="0" smtClean="0"/>
              <a:t>  ,  </a:t>
            </a:r>
            <a:r>
              <a:rPr lang="fr-FR" dirty="0" smtClean="0">
                <a:solidFill>
                  <a:srgbClr val="FF0000"/>
                </a:solidFill>
              </a:rPr>
              <a:t>* </a:t>
            </a:r>
            <a:r>
              <a:rPr lang="fr-FR" dirty="0" smtClean="0"/>
              <a:t>  ,  </a:t>
            </a:r>
            <a:r>
              <a:rPr lang="fr-FR" dirty="0" smtClean="0">
                <a:solidFill>
                  <a:srgbClr val="FF0000"/>
                </a:solidFill>
              </a:rPr>
              <a:t>/</a:t>
            </a:r>
            <a:r>
              <a:rPr lang="fr-FR" dirty="0" smtClean="0"/>
              <a:t>   ,  </a:t>
            </a:r>
            <a:r>
              <a:rPr lang="fr-FR" dirty="0" smtClean="0">
                <a:solidFill>
                  <a:srgbClr val="FF0000"/>
                </a:solidFill>
              </a:rPr>
              <a:t>%</a:t>
            </a:r>
          </a:p>
          <a:p>
            <a:pPr marL="742950" lvl="1" indent="-285750">
              <a:lnSpc>
                <a:spcPct val="150000"/>
              </a:lnSpc>
              <a:buFont typeface="Arial" panose="020B0604020202020204" pitchFamily="34" charset="0"/>
              <a:buChar char="•"/>
            </a:pPr>
            <a:r>
              <a:rPr lang="fr-FR" dirty="0"/>
              <a:t>in/décrémentation : </a:t>
            </a:r>
            <a:r>
              <a:rPr lang="fr-FR" dirty="0" smtClean="0">
                <a:solidFill>
                  <a:srgbClr val="FF0000"/>
                </a:solidFill>
              </a:rPr>
              <a:t>var</a:t>
            </a:r>
            <a:r>
              <a:rPr lang="fr-FR" dirty="0">
                <a:solidFill>
                  <a:srgbClr val="FF0000"/>
                </a:solidFill>
              </a:rPr>
              <a:t>++ </a:t>
            </a:r>
            <a:r>
              <a:rPr lang="fr-FR" dirty="0" smtClean="0">
                <a:solidFill>
                  <a:srgbClr val="FF0000"/>
                </a:solidFill>
              </a:rPr>
              <a:t> </a:t>
            </a:r>
            <a:r>
              <a:rPr lang="fr-FR" dirty="0" smtClean="0"/>
              <a:t>, </a:t>
            </a:r>
            <a:r>
              <a:rPr lang="fr-FR" dirty="0" smtClean="0">
                <a:solidFill>
                  <a:srgbClr val="FF0000"/>
                </a:solidFill>
              </a:rPr>
              <a:t>var--</a:t>
            </a:r>
            <a:r>
              <a:rPr lang="fr-FR" dirty="0" smtClean="0"/>
              <a:t> ,  </a:t>
            </a:r>
            <a:r>
              <a:rPr lang="fr-FR" dirty="0" smtClean="0">
                <a:solidFill>
                  <a:srgbClr val="FF0000"/>
                </a:solidFill>
              </a:rPr>
              <a:t>++var  </a:t>
            </a:r>
            <a:r>
              <a:rPr lang="fr-FR" dirty="0" smtClean="0"/>
              <a:t>, </a:t>
            </a:r>
            <a:r>
              <a:rPr lang="fr-FR" dirty="0" smtClean="0">
                <a:solidFill>
                  <a:srgbClr val="FF0000"/>
                </a:solidFill>
              </a:rPr>
              <a:t>--var </a:t>
            </a:r>
          </a:p>
          <a:p>
            <a:pPr marL="742950" lvl="1" indent="-285750">
              <a:lnSpc>
                <a:spcPct val="150000"/>
              </a:lnSpc>
              <a:buFont typeface="Arial" panose="020B0604020202020204" pitchFamily="34" charset="0"/>
              <a:buChar char="•"/>
            </a:pPr>
            <a:r>
              <a:rPr lang="fr-FR" dirty="0"/>
              <a:t>opérateurs logiques : </a:t>
            </a:r>
            <a:r>
              <a:rPr lang="fr-FR" dirty="0">
                <a:solidFill>
                  <a:srgbClr val="FF0000"/>
                </a:solidFill>
              </a:rPr>
              <a:t>&amp;&amp;</a:t>
            </a:r>
            <a:r>
              <a:rPr lang="fr-FR" dirty="0"/>
              <a:t> </a:t>
            </a:r>
            <a:r>
              <a:rPr lang="fr-FR" dirty="0" smtClean="0"/>
              <a:t>  ,  </a:t>
            </a:r>
            <a:r>
              <a:rPr lang="fr-FR" dirty="0" smtClean="0">
                <a:solidFill>
                  <a:srgbClr val="FF0000"/>
                </a:solidFill>
              </a:rPr>
              <a:t>| </a:t>
            </a:r>
            <a:r>
              <a:rPr lang="fr-FR" dirty="0">
                <a:solidFill>
                  <a:srgbClr val="FF0000"/>
                </a:solidFill>
              </a:rPr>
              <a:t>|</a:t>
            </a:r>
            <a:r>
              <a:rPr lang="fr-FR" dirty="0"/>
              <a:t> </a:t>
            </a:r>
            <a:r>
              <a:rPr lang="fr-FR" dirty="0" smtClean="0"/>
              <a:t>  ,   </a:t>
            </a:r>
            <a:r>
              <a:rPr lang="fr-FR" dirty="0" smtClean="0">
                <a:solidFill>
                  <a:srgbClr val="FF0000"/>
                </a:solidFill>
              </a:rPr>
              <a:t>!</a:t>
            </a:r>
          </a:p>
          <a:p>
            <a:pPr marL="742950" lvl="1" indent="-285750">
              <a:lnSpc>
                <a:spcPct val="150000"/>
              </a:lnSpc>
              <a:buFont typeface="Arial" panose="020B0604020202020204" pitchFamily="34" charset="0"/>
              <a:buChar char="•"/>
            </a:pPr>
            <a:r>
              <a:rPr lang="fr-FR" dirty="0"/>
              <a:t>comparaisons : </a:t>
            </a:r>
            <a:r>
              <a:rPr lang="fr-FR" dirty="0">
                <a:solidFill>
                  <a:srgbClr val="FF0000"/>
                </a:solidFill>
              </a:rPr>
              <a:t>==</a:t>
            </a:r>
            <a:r>
              <a:rPr lang="fr-FR" dirty="0"/>
              <a:t> </a:t>
            </a:r>
            <a:r>
              <a:rPr lang="fr-FR" dirty="0" smtClean="0"/>
              <a:t>  , </a:t>
            </a:r>
            <a:r>
              <a:rPr lang="fr-FR" dirty="0" smtClean="0">
                <a:solidFill>
                  <a:srgbClr val="FF0000"/>
                </a:solidFill>
              </a:rPr>
              <a:t>===</a:t>
            </a:r>
            <a:r>
              <a:rPr lang="fr-FR" dirty="0" smtClean="0"/>
              <a:t>   ,  </a:t>
            </a:r>
            <a:r>
              <a:rPr lang="fr-FR" dirty="0">
                <a:solidFill>
                  <a:srgbClr val="FF0000"/>
                </a:solidFill>
              </a:rPr>
              <a:t>!=</a:t>
            </a:r>
            <a:r>
              <a:rPr lang="fr-FR" dirty="0"/>
              <a:t> </a:t>
            </a:r>
            <a:r>
              <a:rPr lang="fr-FR" dirty="0" smtClean="0"/>
              <a:t>  , </a:t>
            </a:r>
            <a:r>
              <a:rPr lang="fr-FR" dirty="0" smtClean="0">
                <a:solidFill>
                  <a:srgbClr val="FF0000"/>
                </a:solidFill>
              </a:rPr>
              <a:t>!==</a:t>
            </a:r>
            <a:r>
              <a:rPr lang="fr-FR" dirty="0" smtClean="0"/>
              <a:t>   , </a:t>
            </a:r>
            <a:r>
              <a:rPr lang="fr-FR" dirty="0" smtClean="0">
                <a:solidFill>
                  <a:srgbClr val="FF0000"/>
                </a:solidFill>
              </a:rPr>
              <a:t>&lt;=</a:t>
            </a:r>
            <a:r>
              <a:rPr lang="fr-FR" dirty="0" smtClean="0"/>
              <a:t>   , </a:t>
            </a:r>
            <a:r>
              <a:rPr lang="fr-FR" dirty="0" smtClean="0">
                <a:solidFill>
                  <a:srgbClr val="FF0000"/>
                </a:solidFill>
              </a:rPr>
              <a:t>&lt;</a:t>
            </a:r>
            <a:r>
              <a:rPr lang="fr-FR" dirty="0" smtClean="0"/>
              <a:t>   , </a:t>
            </a:r>
            <a:r>
              <a:rPr lang="fr-FR" dirty="0" smtClean="0">
                <a:solidFill>
                  <a:srgbClr val="FF0000"/>
                </a:solidFill>
              </a:rPr>
              <a:t>&gt;=</a:t>
            </a:r>
            <a:r>
              <a:rPr lang="fr-FR" dirty="0" smtClean="0"/>
              <a:t> ,  </a:t>
            </a:r>
            <a:r>
              <a:rPr lang="fr-FR" dirty="0" smtClean="0">
                <a:solidFill>
                  <a:srgbClr val="FF0000"/>
                </a:solidFill>
              </a:rPr>
              <a:t>&gt;</a:t>
            </a:r>
          </a:p>
          <a:p>
            <a:pPr marL="742950" lvl="1" indent="-285750">
              <a:lnSpc>
                <a:spcPct val="150000"/>
              </a:lnSpc>
              <a:buFont typeface="Arial" panose="020B0604020202020204" pitchFamily="34" charset="0"/>
              <a:buChar char="•"/>
            </a:pPr>
            <a:r>
              <a:rPr lang="fr-FR" dirty="0"/>
              <a:t>concaténation de chaîne de caractères : </a:t>
            </a:r>
            <a:r>
              <a:rPr lang="fr-FR" dirty="0" smtClean="0">
                <a:solidFill>
                  <a:srgbClr val="FF0000"/>
                </a:solidFill>
              </a:rPr>
              <a:t>+</a:t>
            </a:r>
          </a:p>
          <a:p>
            <a:pPr marL="742950" lvl="1" indent="-285750">
              <a:lnSpc>
                <a:spcPct val="150000"/>
              </a:lnSpc>
              <a:buFont typeface="Arial" panose="020B0604020202020204" pitchFamily="34" charset="0"/>
              <a:buChar char="•"/>
            </a:pPr>
            <a:r>
              <a:rPr lang="fr-FR" dirty="0" smtClean="0"/>
              <a:t>affectation </a:t>
            </a:r>
            <a:r>
              <a:rPr lang="fr-FR" dirty="0"/>
              <a:t>: </a:t>
            </a:r>
            <a:r>
              <a:rPr lang="fr-FR" dirty="0" smtClean="0"/>
              <a:t> </a:t>
            </a:r>
            <a:r>
              <a:rPr lang="fr-FR" dirty="0" smtClean="0">
                <a:solidFill>
                  <a:srgbClr val="FF0000"/>
                </a:solidFill>
              </a:rPr>
              <a:t>=</a:t>
            </a:r>
            <a:r>
              <a:rPr lang="fr-FR" dirty="0" smtClean="0"/>
              <a:t>  ,  </a:t>
            </a:r>
            <a:r>
              <a:rPr lang="fr-FR" dirty="0" smtClean="0">
                <a:solidFill>
                  <a:srgbClr val="FF0000"/>
                </a:solidFill>
              </a:rPr>
              <a:t>+=</a:t>
            </a:r>
            <a:r>
              <a:rPr lang="fr-FR" dirty="0" smtClean="0"/>
              <a:t>  ,  </a:t>
            </a:r>
            <a:r>
              <a:rPr lang="fr-FR" dirty="0" smtClean="0">
                <a:solidFill>
                  <a:srgbClr val="FF0000"/>
                </a:solidFill>
              </a:rPr>
              <a:t>-= </a:t>
            </a:r>
            <a:r>
              <a:rPr lang="fr-FR" dirty="0" smtClean="0"/>
              <a:t>,  </a:t>
            </a:r>
            <a:r>
              <a:rPr lang="fr-FR" dirty="0" smtClean="0">
                <a:solidFill>
                  <a:srgbClr val="FF0000"/>
                </a:solidFill>
              </a:rPr>
              <a:t>*=</a:t>
            </a:r>
            <a:r>
              <a:rPr lang="fr-FR" dirty="0" smtClean="0"/>
              <a:t> </a:t>
            </a:r>
            <a:r>
              <a:rPr lang="fr-FR" dirty="0"/>
              <a:t>...</a:t>
            </a:r>
            <a:endParaRPr lang="fr-FR" dirty="0">
              <a:solidFill>
                <a:srgbClr val="FF0000"/>
              </a:solidFill>
            </a:endParaRPr>
          </a:p>
        </p:txBody>
      </p:sp>
      <p:pic>
        <p:nvPicPr>
          <p:cNvPr id="5" name="Image 4"/>
          <p:cNvPicPr>
            <a:picLocks noChangeAspect="1"/>
          </p:cNvPicPr>
          <p:nvPr/>
        </p:nvPicPr>
        <p:blipFill>
          <a:blip r:embed="rId3"/>
          <a:stretch>
            <a:fillRect/>
          </a:stretch>
        </p:blipFill>
        <p:spPr>
          <a:xfrm>
            <a:off x="6260225" y="1666748"/>
            <a:ext cx="5890530" cy="3653620"/>
          </a:xfrm>
          <a:prstGeom prst="rect">
            <a:avLst/>
          </a:prstGeom>
        </p:spPr>
      </p:pic>
      <p:pic>
        <p:nvPicPr>
          <p:cNvPr id="6" name="Image 5"/>
          <p:cNvPicPr>
            <a:picLocks noChangeAspect="1"/>
          </p:cNvPicPr>
          <p:nvPr/>
        </p:nvPicPr>
        <p:blipFill>
          <a:blip r:embed="rId4"/>
          <a:stretch>
            <a:fillRect/>
          </a:stretch>
        </p:blipFill>
        <p:spPr>
          <a:xfrm>
            <a:off x="1103430" y="4881714"/>
            <a:ext cx="4203570" cy="1849336"/>
          </a:xfrm>
          <a:prstGeom prst="rect">
            <a:avLst/>
          </a:prstGeom>
        </p:spPr>
      </p:pic>
    </p:spTree>
    <p:extLst>
      <p:ext uri="{BB962C8B-B14F-4D97-AF65-F5344CB8AC3E}">
        <p14:creationId xmlns:p14="http://schemas.microsoft.com/office/powerpoint/2010/main" val="291882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16/</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générale(3/6)</a:t>
            </a:r>
            <a:endParaRPr lang="fr-FR" sz="2800" dirty="0"/>
          </a:p>
        </p:txBody>
      </p:sp>
      <p:sp>
        <p:nvSpPr>
          <p:cNvPr id="3" name="ZoneTexte 2"/>
          <p:cNvSpPr txBox="1"/>
          <p:nvPr/>
        </p:nvSpPr>
        <p:spPr>
          <a:xfrm>
            <a:off x="1103430" y="1266638"/>
            <a:ext cx="1135375" cy="400110"/>
          </a:xfrm>
          <a:prstGeom prst="rect">
            <a:avLst/>
          </a:prstGeom>
          <a:noFill/>
        </p:spPr>
        <p:txBody>
          <a:bodyPr wrap="none" rtlCol="0">
            <a:spAutoFit/>
          </a:bodyPr>
          <a:lstStyle/>
          <a:p>
            <a:r>
              <a:rPr lang="fr-FR" sz="2000" dirty="0" smtClean="0">
                <a:solidFill>
                  <a:srgbClr val="00B0F0"/>
                </a:solidFill>
              </a:rPr>
              <a:t>Variables</a:t>
            </a:r>
            <a:endParaRPr lang="fr-FR" sz="2000" dirty="0">
              <a:solidFill>
                <a:srgbClr val="00B0F0"/>
              </a:solidFill>
            </a:endParaRPr>
          </a:p>
        </p:txBody>
      </p:sp>
      <p:sp>
        <p:nvSpPr>
          <p:cNvPr id="4" name="ZoneTexte 3"/>
          <p:cNvSpPr txBox="1"/>
          <p:nvPr/>
        </p:nvSpPr>
        <p:spPr>
          <a:xfrm>
            <a:off x="1103430" y="1666748"/>
            <a:ext cx="10749479" cy="438581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a:t>Utilisation de variables</a:t>
            </a:r>
            <a:r>
              <a:rPr lang="fr-FR" dirty="0" smtClean="0"/>
              <a:t>,</a:t>
            </a:r>
          </a:p>
          <a:p>
            <a:pPr marL="742950" lvl="1" indent="-285750">
              <a:lnSpc>
                <a:spcPct val="150000"/>
              </a:lnSpc>
              <a:buFont typeface="Arial" panose="020B0604020202020204" pitchFamily="34" charset="0"/>
              <a:buChar char="•"/>
            </a:pPr>
            <a:r>
              <a:rPr lang="fr-FR" dirty="0"/>
              <a:t>Une variable est un conteneur servant à stocker des informations de manière temporaire, comme une chaine de caractères (un texte) ou un nombre par exemple</a:t>
            </a:r>
            <a:r>
              <a:rPr lang="fr-FR" dirty="0" smtClean="0"/>
              <a:t>.</a:t>
            </a:r>
          </a:p>
          <a:p>
            <a:pPr marL="1200150" lvl="2" indent="-285750">
              <a:lnSpc>
                <a:spcPct val="150000"/>
              </a:lnSpc>
              <a:buFont typeface="Courier New" panose="02070309020205020404" pitchFamily="49" charset="0"/>
              <a:buChar char="o"/>
            </a:pPr>
            <a:r>
              <a:rPr lang="fr-FR" dirty="0"/>
              <a:t>le nom des variables est sensible à la casse </a:t>
            </a:r>
            <a:r>
              <a:rPr lang="fr-FR" dirty="0" smtClean="0"/>
              <a:t> (texte, </a:t>
            </a:r>
            <a:r>
              <a:rPr lang="fr-FR" dirty="0"/>
              <a:t>TEXTE </a:t>
            </a:r>
            <a:r>
              <a:rPr lang="fr-FR" dirty="0" smtClean="0"/>
              <a:t>et </a:t>
            </a:r>
            <a:r>
              <a:rPr lang="fr-FR" dirty="0" err="1" smtClean="0"/>
              <a:t>tEXTe</a:t>
            </a:r>
            <a:r>
              <a:rPr lang="fr-FR" dirty="0" smtClean="0"/>
              <a:t>  =&gt;  totalement différent)</a:t>
            </a:r>
          </a:p>
          <a:p>
            <a:pPr marL="1200150" lvl="2" indent="-285750">
              <a:buFont typeface="Courier New" panose="02070309020205020404" pitchFamily="49" charset="0"/>
              <a:buChar char="o"/>
            </a:pPr>
            <a:r>
              <a:rPr lang="fr-FR" dirty="0"/>
              <a:t>Distinction de la localisation des variables (locale ou globale </a:t>
            </a:r>
            <a:r>
              <a:rPr lang="fr-FR" dirty="0" smtClean="0"/>
              <a:t>–déclarée en </a:t>
            </a:r>
            <a:r>
              <a:rPr lang="fr-FR" dirty="0"/>
              <a:t>dehors d'une fonction-</a:t>
            </a:r>
            <a:r>
              <a:rPr lang="fr-FR" dirty="0" smtClean="0"/>
              <a:t>)</a:t>
            </a:r>
          </a:p>
          <a:p>
            <a:pPr marL="1200150" lvl="2" indent="-285750">
              <a:buFont typeface="Courier New" panose="02070309020205020404" pitchFamily="49" charset="0"/>
              <a:buChar char="o"/>
            </a:pPr>
            <a:r>
              <a:rPr lang="fr-FR" dirty="0"/>
              <a:t>Typage dynamique (à </a:t>
            </a:r>
            <a:r>
              <a:rPr lang="fr-FR" dirty="0" smtClean="0"/>
              <a:t>l'affectation</a:t>
            </a:r>
            <a:r>
              <a:rPr lang="fr-FR" dirty="0"/>
              <a:t>)</a:t>
            </a:r>
            <a:endParaRPr lang="fr-FR" dirty="0" smtClean="0"/>
          </a:p>
          <a:p>
            <a:pPr marL="742950" lvl="1" indent="-285750">
              <a:lnSpc>
                <a:spcPct val="150000"/>
              </a:lnSpc>
              <a:buFont typeface="Arial" panose="020B0604020202020204" pitchFamily="34" charset="0"/>
              <a:buChar char="•"/>
            </a:pPr>
            <a:r>
              <a:rPr lang="fr-FR" dirty="0"/>
              <a:t>Déclaration : var nom[=valeur</a:t>
            </a:r>
            <a:r>
              <a:rPr lang="fr-FR" dirty="0" smtClean="0"/>
              <a:t>] ou let </a:t>
            </a:r>
            <a:r>
              <a:rPr lang="fr-FR" dirty="0"/>
              <a:t>nom[=valeur] </a:t>
            </a:r>
            <a:r>
              <a:rPr lang="fr-FR" dirty="0" smtClean="0"/>
              <a:t>;</a:t>
            </a:r>
          </a:p>
          <a:p>
            <a:pPr marL="1200150" lvl="2" indent="-285750">
              <a:lnSpc>
                <a:spcPct val="150000"/>
              </a:lnSpc>
              <a:buFont typeface="Courier New" panose="02070309020205020404" pitchFamily="49" charset="0"/>
              <a:buChar char="o"/>
            </a:pPr>
            <a:r>
              <a:rPr lang="fr-FR" dirty="0" smtClean="0"/>
              <a:t>Exemple: </a:t>
            </a:r>
            <a:r>
              <a:rPr lang="fr-FR" dirty="0" smtClean="0">
                <a:solidFill>
                  <a:srgbClr val="FF0000"/>
                </a:solidFill>
              </a:rPr>
              <a:t>var </a:t>
            </a:r>
            <a:r>
              <a:rPr lang="fr-FR" dirty="0" err="1" smtClean="0">
                <a:solidFill>
                  <a:srgbClr val="FF0000"/>
                </a:solidFill>
              </a:rPr>
              <a:t>monAge</a:t>
            </a:r>
            <a:r>
              <a:rPr lang="fr-FR" dirty="0" smtClean="0">
                <a:solidFill>
                  <a:srgbClr val="FF0000"/>
                </a:solidFill>
              </a:rPr>
              <a:t>  </a:t>
            </a:r>
            <a:r>
              <a:rPr lang="fr-FR" dirty="0" smtClean="0"/>
              <a:t>ou </a:t>
            </a:r>
            <a:r>
              <a:rPr lang="fr-FR" dirty="0">
                <a:solidFill>
                  <a:srgbClr val="FF0000"/>
                </a:solidFill>
              </a:rPr>
              <a:t>let </a:t>
            </a:r>
            <a:r>
              <a:rPr lang="fr-FR" dirty="0" err="1">
                <a:solidFill>
                  <a:srgbClr val="FF0000"/>
                </a:solidFill>
              </a:rPr>
              <a:t>monAge</a:t>
            </a:r>
            <a:endParaRPr lang="fr-FR" dirty="0">
              <a:solidFill>
                <a:srgbClr val="FF0000"/>
              </a:solidFill>
            </a:endParaRPr>
          </a:p>
          <a:p>
            <a:pPr marL="1200150" lvl="2" indent="-285750">
              <a:lnSpc>
                <a:spcPct val="150000"/>
              </a:lnSpc>
              <a:buFont typeface="Courier New" panose="02070309020205020404" pitchFamily="49" charset="0"/>
              <a:buChar char="o"/>
            </a:pPr>
            <a:endParaRPr lang="fr-FR" dirty="0"/>
          </a:p>
          <a:p>
            <a:pPr marL="1200150" lvl="2" indent="-285750">
              <a:lnSpc>
                <a:spcPct val="150000"/>
              </a:lnSpc>
              <a:buFont typeface="Courier New" panose="02070309020205020404" pitchFamily="49" charset="0"/>
              <a:buChar char="o"/>
            </a:pPr>
            <a:endParaRPr lang="fr-FR" dirty="0" smtClean="0"/>
          </a:p>
          <a:p>
            <a:pPr marL="742950" lvl="1" indent="-285750">
              <a:lnSpc>
                <a:spcPct val="150000"/>
              </a:lnSpc>
              <a:buFont typeface="Arial" panose="020B0604020202020204" pitchFamily="34" charset="0"/>
              <a:buChar char="•"/>
            </a:pPr>
            <a:endParaRPr lang="fr-FR" dirty="0" smtClean="0"/>
          </a:p>
        </p:txBody>
      </p:sp>
    </p:spTree>
    <p:extLst>
      <p:ext uri="{BB962C8B-B14F-4D97-AF65-F5344CB8AC3E}">
        <p14:creationId xmlns:p14="http://schemas.microsoft.com/office/powerpoint/2010/main" val="4197527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17/</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générale(3/6)</a:t>
            </a:r>
            <a:endParaRPr lang="fr-FR" sz="2800" dirty="0"/>
          </a:p>
        </p:txBody>
      </p:sp>
      <p:sp>
        <p:nvSpPr>
          <p:cNvPr id="3" name="ZoneTexte 2"/>
          <p:cNvSpPr txBox="1"/>
          <p:nvPr/>
        </p:nvSpPr>
        <p:spPr>
          <a:xfrm>
            <a:off x="1103430" y="1266638"/>
            <a:ext cx="1135375" cy="400110"/>
          </a:xfrm>
          <a:prstGeom prst="rect">
            <a:avLst/>
          </a:prstGeom>
          <a:noFill/>
        </p:spPr>
        <p:txBody>
          <a:bodyPr wrap="none" rtlCol="0">
            <a:spAutoFit/>
          </a:bodyPr>
          <a:lstStyle/>
          <a:p>
            <a:r>
              <a:rPr lang="fr-FR" sz="2000" dirty="0" smtClean="0">
                <a:solidFill>
                  <a:srgbClr val="00B0F0"/>
                </a:solidFill>
              </a:rPr>
              <a:t>Variables</a:t>
            </a:r>
            <a:endParaRPr lang="fr-FR" sz="2000" dirty="0">
              <a:solidFill>
                <a:srgbClr val="00B0F0"/>
              </a:solidFill>
            </a:endParaRPr>
          </a:p>
        </p:txBody>
      </p:sp>
      <p:sp>
        <p:nvSpPr>
          <p:cNvPr id="4" name="ZoneTexte 3"/>
          <p:cNvSpPr txBox="1"/>
          <p:nvPr/>
        </p:nvSpPr>
        <p:spPr>
          <a:xfrm>
            <a:off x="1103430" y="1666748"/>
            <a:ext cx="10749479"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a:t>Utilisation de variables</a:t>
            </a:r>
            <a:r>
              <a:rPr lang="fr-FR" dirty="0" smtClean="0"/>
              <a:t>,</a:t>
            </a:r>
          </a:p>
          <a:p>
            <a:pPr marL="1200150" lvl="2" indent="-285750">
              <a:lnSpc>
                <a:spcPct val="150000"/>
              </a:lnSpc>
              <a:buFont typeface="Courier New" panose="02070309020205020404" pitchFamily="49" charset="0"/>
              <a:buChar char="o"/>
            </a:pPr>
            <a:endParaRPr lang="fr-FR" dirty="0"/>
          </a:p>
          <a:p>
            <a:pPr marL="1200150" lvl="2" indent="-285750">
              <a:lnSpc>
                <a:spcPct val="150000"/>
              </a:lnSpc>
              <a:buFont typeface="Courier New" panose="02070309020205020404" pitchFamily="49" charset="0"/>
              <a:buChar char="o"/>
            </a:pPr>
            <a:endParaRPr lang="fr-FR" dirty="0" smtClean="0"/>
          </a:p>
          <a:p>
            <a:pPr marL="742950" lvl="1" indent="-285750">
              <a:lnSpc>
                <a:spcPct val="150000"/>
              </a:lnSpc>
              <a:buFont typeface="Arial" panose="020B0604020202020204" pitchFamily="34" charset="0"/>
              <a:buChar char="•"/>
            </a:pPr>
            <a:endParaRPr lang="fr-FR" dirty="0" smtClean="0"/>
          </a:p>
        </p:txBody>
      </p:sp>
      <p:pic>
        <p:nvPicPr>
          <p:cNvPr id="15" name="Image 14"/>
          <p:cNvPicPr>
            <a:picLocks noChangeAspect="1"/>
          </p:cNvPicPr>
          <p:nvPr/>
        </p:nvPicPr>
        <p:blipFill>
          <a:blip r:embed="rId3"/>
          <a:stretch>
            <a:fillRect/>
          </a:stretch>
        </p:blipFill>
        <p:spPr>
          <a:xfrm>
            <a:off x="5147176" y="839152"/>
            <a:ext cx="5610225" cy="5819775"/>
          </a:xfrm>
          <a:prstGeom prst="rect">
            <a:avLst/>
          </a:prstGeom>
        </p:spPr>
      </p:pic>
    </p:spTree>
    <p:extLst>
      <p:ext uri="{BB962C8B-B14F-4D97-AF65-F5344CB8AC3E}">
        <p14:creationId xmlns:p14="http://schemas.microsoft.com/office/powerpoint/2010/main" val="1620339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18/</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générale(4/6)</a:t>
            </a:r>
            <a:endParaRPr lang="fr-FR" sz="2800" dirty="0"/>
          </a:p>
        </p:txBody>
      </p:sp>
      <p:sp>
        <p:nvSpPr>
          <p:cNvPr id="3" name="ZoneTexte 2"/>
          <p:cNvSpPr txBox="1"/>
          <p:nvPr/>
        </p:nvSpPr>
        <p:spPr>
          <a:xfrm>
            <a:off x="1103430" y="1266638"/>
            <a:ext cx="1831207" cy="400110"/>
          </a:xfrm>
          <a:prstGeom prst="rect">
            <a:avLst/>
          </a:prstGeom>
          <a:noFill/>
        </p:spPr>
        <p:txBody>
          <a:bodyPr wrap="none" rtlCol="0">
            <a:spAutoFit/>
          </a:bodyPr>
          <a:lstStyle/>
          <a:p>
            <a:r>
              <a:rPr lang="fr-FR" sz="2000" dirty="0" smtClean="0">
                <a:solidFill>
                  <a:srgbClr val="00B0F0"/>
                </a:solidFill>
              </a:rPr>
              <a:t>Tests </a:t>
            </a:r>
            <a:r>
              <a:rPr lang="fr-FR" sz="2000" dirty="0">
                <a:solidFill>
                  <a:srgbClr val="00B0F0"/>
                </a:solidFill>
              </a:rPr>
              <a:t>et boucles</a:t>
            </a:r>
          </a:p>
        </p:txBody>
      </p:sp>
      <p:sp>
        <p:nvSpPr>
          <p:cNvPr id="4" name="ZoneTexte 3"/>
          <p:cNvSpPr txBox="1"/>
          <p:nvPr/>
        </p:nvSpPr>
        <p:spPr>
          <a:xfrm>
            <a:off x="1103431" y="1666748"/>
            <a:ext cx="2771339" cy="369331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Wingdings" panose="05000000000000000000" pitchFamily="2" charset="2"/>
              <a:buChar char="q"/>
            </a:pPr>
            <a:r>
              <a:rPr lang="fr-FR" dirty="0"/>
              <a:t>Si-sinon-alors</a:t>
            </a:r>
            <a:r>
              <a:rPr lang="fr-FR" dirty="0" smtClean="0"/>
              <a:t>,</a:t>
            </a:r>
            <a:endParaRPr lang="fr-FR" dirty="0"/>
          </a:p>
          <a:p>
            <a:r>
              <a:rPr lang="pt-BR" sz="2000" dirty="0" smtClean="0">
                <a:solidFill>
                  <a:srgbClr val="0070C0"/>
                </a:solidFill>
              </a:rPr>
              <a:t>if </a:t>
            </a:r>
            <a:r>
              <a:rPr lang="pt-BR" sz="2000" dirty="0"/>
              <a:t>( </a:t>
            </a:r>
            <a:r>
              <a:rPr lang="pt-BR" sz="2000" dirty="0" smtClean="0"/>
              <a:t>condition </a:t>
            </a:r>
            <a:r>
              <a:rPr lang="pt-BR" sz="2000" dirty="0"/>
              <a:t>) {</a:t>
            </a:r>
          </a:p>
          <a:p>
            <a:r>
              <a:rPr lang="pt-BR" sz="2000" dirty="0"/>
              <a:t> </a:t>
            </a:r>
            <a:r>
              <a:rPr lang="pt-BR" sz="2000" dirty="0" smtClean="0"/>
              <a:t>     instructions</a:t>
            </a:r>
            <a:endParaRPr lang="pt-BR" sz="2000" dirty="0"/>
          </a:p>
          <a:p>
            <a:r>
              <a:rPr lang="fr-FR" sz="2000" dirty="0"/>
              <a:t>}</a:t>
            </a:r>
          </a:p>
          <a:p>
            <a:r>
              <a:rPr lang="pt-BR" sz="2000" dirty="0"/>
              <a:t>[ </a:t>
            </a:r>
            <a:r>
              <a:rPr lang="pt-BR" sz="2000" dirty="0" smtClean="0">
                <a:solidFill>
                  <a:srgbClr val="0070C0"/>
                </a:solidFill>
              </a:rPr>
              <a:t>else if </a:t>
            </a:r>
            <a:r>
              <a:rPr lang="pt-BR" sz="2000" dirty="0" smtClean="0"/>
              <a:t>(</a:t>
            </a:r>
            <a:r>
              <a:rPr lang="pt-BR" sz="2000" dirty="0"/>
              <a:t>condition</a:t>
            </a:r>
            <a:r>
              <a:rPr lang="pt-BR" sz="2000" dirty="0" smtClean="0"/>
              <a:t> </a:t>
            </a:r>
            <a:r>
              <a:rPr lang="pt-BR" sz="2000" dirty="0"/>
              <a:t>) {</a:t>
            </a:r>
          </a:p>
          <a:p>
            <a:r>
              <a:rPr lang="pt-BR" sz="2000" dirty="0"/>
              <a:t> </a:t>
            </a:r>
            <a:r>
              <a:rPr lang="pt-BR" sz="2000" dirty="0" smtClean="0"/>
              <a:t>     instructions</a:t>
            </a:r>
            <a:endParaRPr lang="pt-BR" sz="2000" dirty="0"/>
          </a:p>
          <a:p>
            <a:r>
              <a:rPr lang="fr-FR" sz="2000" dirty="0"/>
              <a:t>} ]</a:t>
            </a:r>
          </a:p>
          <a:p>
            <a:r>
              <a:rPr lang="fr-FR" sz="2000" dirty="0"/>
              <a:t>[ </a:t>
            </a:r>
            <a:r>
              <a:rPr lang="fr-FR" sz="2000" dirty="0" err="1" smtClean="0">
                <a:solidFill>
                  <a:srgbClr val="0070C0"/>
                </a:solidFill>
              </a:rPr>
              <a:t>else</a:t>
            </a:r>
            <a:r>
              <a:rPr lang="fr-FR" sz="2000" dirty="0" smtClean="0">
                <a:solidFill>
                  <a:srgbClr val="0070C0"/>
                </a:solidFill>
              </a:rPr>
              <a:t> </a:t>
            </a:r>
            <a:r>
              <a:rPr lang="fr-FR" sz="2000" dirty="0"/>
              <a:t>{</a:t>
            </a:r>
          </a:p>
          <a:p>
            <a:r>
              <a:rPr lang="pt-BR" sz="2000" dirty="0"/>
              <a:t> </a:t>
            </a:r>
            <a:r>
              <a:rPr lang="pt-BR" sz="2000" dirty="0" smtClean="0"/>
              <a:t>     instructions</a:t>
            </a:r>
            <a:endParaRPr lang="pt-BR" sz="2000" dirty="0"/>
          </a:p>
          <a:p>
            <a:r>
              <a:rPr lang="fr-FR" sz="2000" dirty="0"/>
              <a:t>} ]</a:t>
            </a:r>
            <a:endParaRPr lang="fr-FR" sz="2000" dirty="0" smtClean="0"/>
          </a:p>
          <a:p>
            <a:pPr marL="742950" lvl="1" indent="-285750">
              <a:lnSpc>
                <a:spcPct val="150000"/>
              </a:lnSpc>
              <a:buFont typeface="Arial" panose="020B0604020202020204" pitchFamily="34" charset="0"/>
              <a:buChar char="•"/>
            </a:pPr>
            <a:endParaRPr lang="fr-FR" dirty="0" smtClean="0"/>
          </a:p>
        </p:txBody>
      </p:sp>
      <p:sp>
        <p:nvSpPr>
          <p:cNvPr id="15" name="ZoneTexte 14"/>
          <p:cNvSpPr txBox="1"/>
          <p:nvPr/>
        </p:nvSpPr>
        <p:spPr>
          <a:xfrm>
            <a:off x="4136191" y="1666747"/>
            <a:ext cx="2230319" cy="32778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Wingdings" panose="05000000000000000000" pitchFamily="2" charset="2"/>
              <a:buChar char="q"/>
            </a:pPr>
            <a:r>
              <a:rPr lang="fr-FR" dirty="0"/>
              <a:t>Switch-case</a:t>
            </a:r>
            <a:r>
              <a:rPr lang="fr-FR" dirty="0" smtClean="0"/>
              <a:t>,</a:t>
            </a:r>
            <a:endParaRPr lang="fr-FR" dirty="0"/>
          </a:p>
          <a:p>
            <a:r>
              <a:rPr lang="pt-BR" sz="2000" dirty="0" smtClean="0">
                <a:solidFill>
                  <a:srgbClr val="0070C0"/>
                </a:solidFill>
              </a:rPr>
              <a:t>switch</a:t>
            </a:r>
            <a:r>
              <a:rPr lang="pt-BR" sz="2000" dirty="0" smtClean="0"/>
              <a:t> </a:t>
            </a:r>
            <a:r>
              <a:rPr lang="pt-BR" sz="2000" dirty="0"/>
              <a:t>( </a:t>
            </a:r>
            <a:r>
              <a:rPr lang="pt-BR" sz="2000" dirty="0" smtClean="0"/>
              <a:t>variable </a:t>
            </a:r>
            <a:r>
              <a:rPr lang="pt-BR" sz="2000" dirty="0"/>
              <a:t>) {</a:t>
            </a:r>
          </a:p>
          <a:p>
            <a:r>
              <a:rPr lang="pt-BR" sz="2000" dirty="0" smtClean="0"/>
              <a:t>     </a:t>
            </a:r>
            <a:r>
              <a:rPr lang="pt-BR" sz="2000" dirty="0" smtClean="0">
                <a:solidFill>
                  <a:srgbClr val="0070C0"/>
                </a:solidFill>
              </a:rPr>
              <a:t>case</a:t>
            </a:r>
            <a:r>
              <a:rPr lang="pt-BR" sz="2000" dirty="0" smtClean="0"/>
              <a:t> </a:t>
            </a:r>
            <a:r>
              <a:rPr lang="pt-BR" sz="2000" dirty="0"/>
              <a:t>' </a:t>
            </a:r>
            <a:r>
              <a:rPr lang="pt-BR" sz="2000" dirty="0" smtClean="0"/>
              <a:t>valeur1 </a:t>
            </a:r>
            <a:r>
              <a:rPr lang="pt-BR" sz="2000" dirty="0"/>
              <a:t>' :</a:t>
            </a:r>
          </a:p>
          <a:p>
            <a:r>
              <a:rPr lang="pt-BR" sz="2000" dirty="0" smtClean="0"/>
              <a:t>          instructions</a:t>
            </a:r>
          </a:p>
          <a:p>
            <a:r>
              <a:rPr lang="fr-FR" sz="2000" dirty="0" smtClean="0"/>
              <a:t>          </a:t>
            </a:r>
            <a:r>
              <a:rPr lang="fr-FR" sz="2000" dirty="0" smtClean="0">
                <a:solidFill>
                  <a:srgbClr val="0070C0"/>
                </a:solidFill>
              </a:rPr>
              <a:t>break</a:t>
            </a:r>
            <a:r>
              <a:rPr lang="fr-FR" sz="2000" dirty="0" smtClean="0"/>
              <a:t> </a:t>
            </a:r>
            <a:r>
              <a:rPr lang="fr-FR" sz="2000" dirty="0"/>
              <a:t>;</a:t>
            </a:r>
          </a:p>
          <a:p>
            <a:r>
              <a:rPr lang="fr-FR" sz="2000" dirty="0" smtClean="0"/>
              <a:t>      . </a:t>
            </a:r>
            <a:r>
              <a:rPr lang="fr-FR" sz="2000" dirty="0"/>
              <a:t>. .</a:t>
            </a:r>
          </a:p>
          <a:p>
            <a:r>
              <a:rPr lang="fr-FR" sz="2000" dirty="0" smtClean="0"/>
              <a:t>      </a:t>
            </a:r>
            <a:r>
              <a:rPr lang="fr-FR" sz="2000" dirty="0" smtClean="0">
                <a:solidFill>
                  <a:srgbClr val="0070C0"/>
                </a:solidFill>
              </a:rPr>
              <a:t>default</a:t>
            </a:r>
            <a:r>
              <a:rPr lang="fr-FR" sz="2000" dirty="0" smtClean="0"/>
              <a:t> </a:t>
            </a:r>
            <a:r>
              <a:rPr lang="fr-FR" sz="2000" dirty="0"/>
              <a:t>:</a:t>
            </a:r>
          </a:p>
          <a:p>
            <a:r>
              <a:rPr lang="pt-BR" sz="2000" dirty="0" smtClean="0"/>
              <a:t>           instructions</a:t>
            </a:r>
            <a:endParaRPr lang="pt-BR" sz="2000" dirty="0"/>
          </a:p>
          <a:p>
            <a:r>
              <a:rPr lang="fr-FR" sz="2000" dirty="0" smtClean="0"/>
              <a:t>           </a:t>
            </a:r>
            <a:r>
              <a:rPr lang="fr-FR" sz="2000" dirty="0" smtClean="0">
                <a:solidFill>
                  <a:srgbClr val="0070C0"/>
                </a:solidFill>
              </a:rPr>
              <a:t>break</a:t>
            </a:r>
            <a:r>
              <a:rPr lang="fr-FR" sz="2000" dirty="0" smtClean="0"/>
              <a:t> </a:t>
            </a:r>
            <a:r>
              <a:rPr lang="fr-FR" sz="2000" dirty="0"/>
              <a:t>;</a:t>
            </a:r>
          </a:p>
          <a:p>
            <a:r>
              <a:rPr lang="fr-FR" sz="2000" dirty="0"/>
              <a:t>}</a:t>
            </a:r>
            <a:endParaRPr lang="fr-FR" dirty="0" smtClean="0"/>
          </a:p>
        </p:txBody>
      </p:sp>
      <p:sp>
        <p:nvSpPr>
          <p:cNvPr id="16" name="ZoneTexte 15"/>
          <p:cNvSpPr txBox="1"/>
          <p:nvPr/>
        </p:nvSpPr>
        <p:spPr>
          <a:xfrm>
            <a:off x="6766425" y="1687574"/>
            <a:ext cx="2320425" cy="266226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Wingdings" panose="05000000000000000000" pitchFamily="2" charset="2"/>
              <a:buChar char="q"/>
            </a:pPr>
            <a:r>
              <a:rPr lang="fr-FR" dirty="0"/>
              <a:t>Boucles for</a:t>
            </a:r>
            <a:r>
              <a:rPr lang="fr-FR" dirty="0" smtClean="0"/>
              <a:t>,</a:t>
            </a:r>
            <a:endParaRPr lang="fr-FR" dirty="0"/>
          </a:p>
          <a:p>
            <a:r>
              <a:rPr lang="pt-BR" sz="2000" dirty="0" smtClean="0">
                <a:solidFill>
                  <a:srgbClr val="0070C0"/>
                </a:solidFill>
              </a:rPr>
              <a:t>for</a:t>
            </a:r>
            <a:r>
              <a:rPr lang="pt-BR" sz="2000" dirty="0" smtClean="0"/>
              <a:t> </a:t>
            </a:r>
            <a:r>
              <a:rPr lang="pt-BR" sz="2000" dirty="0"/>
              <a:t>( i=0 ; i&lt;N ; i++) {</a:t>
            </a:r>
          </a:p>
          <a:p>
            <a:r>
              <a:rPr lang="pt-BR" sz="2000" dirty="0"/>
              <a:t> </a:t>
            </a:r>
            <a:r>
              <a:rPr lang="pt-BR" sz="2000" dirty="0" smtClean="0"/>
              <a:t> instructions</a:t>
            </a:r>
          </a:p>
          <a:p>
            <a:r>
              <a:rPr lang="fr-FR" sz="2000" dirty="0" smtClean="0"/>
              <a:t>}</a:t>
            </a:r>
          </a:p>
          <a:p>
            <a:endParaRPr lang="fr-FR" sz="2000" dirty="0"/>
          </a:p>
          <a:p>
            <a:r>
              <a:rPr lang="pt-BR" sz="2000" dirty="0" smtClean="0">
                <a:solidFill>
                  <a:srgbClr val="0070C0"/>
                </a:solidFill>
              </a:rPr>
              <a:t>for</a:t>
            </a:r>
            <a:r>
              <a:rPr lang="pt-BR" sz="2000" dirty="0" smtClean="0"/>
              <a:t> </a:t>
            </a:r>
            <a:r>
              <a:rPr lang="pt-BR" sz="2000" dirty="0"/>
              <a:t>( p </a:t>
            </a:r>
            <a:r>
              <a:rPr lang="pt-BR" sz="2000" dirty="0" smtClean="0">
                <a:solidFill>
                  <a:srgbClr val="0070C0"/>
                </a:solidFill>
              </a:rPr>
              <a:t>in</a:t>
            </a:r>
            <a:r>
              <a:rPr lang="pt-BR" sz="2000" dirty="0" smtClean="0"/>
              <a:t> tableau </a:t>
            </a:r>
            <a:r>
              <a:rPr lang="pt-BR" sz="2000" dirty="0"/>
              <a:t>) {</a:t>
            </a:r>
          </a:p>
          <a:p>
            <a:r>
              <a:rPr lang="pt-BR" sz="2000" dirty="0" smtClean="0"/>
              <a:t> instructions</a:t>
            </a:r>
          </a:p>
          <a:p>
            <a:r>
              <a:rPr lang="fr-FR" sz="2000" dirty="0" smtClean="0"/>
              <a:t>}</a:t>
            </a:r>
            <a:endParaRPr lang="fr-FR" dirty="0" smtClean="0"/>
          </a:p>
        </p:txBody>
      </p:sp>
      <p:sp>
        <p:nvSpPr>
          <p:cNvPr id="17" name="ZoneTexte 16"/>
          <p:cNvSpPr txBox="1"/>
          <p:nvPr/>
        </p:nvSpPr>
        <p:spPr>
          <a:xfrm>
            <a:off x="9486765" y="1666747"/>
            <a:ext cx="2320425" cy="266226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lnSpc>
                <a:spcPct val="150000"/>
              </a:lnSpc>
              <a:buFont typeface="Wingdings" panose="05000000000000000000" pitchFamily="2" charset="2"/>
              <a:buChar char="q"/>
            </a:pPr>
            <a:r>
              <a:rPr lang="fr-FR" dirty="0"/>
              <a:t>Boucles </a:t>
            </a:r>
            <a:r>
              <a:rPr lang="fr-FR" dirty="0" err="1"/>
              <a:t>while</a:t>
            </a:r>
            <a:r>
              <a:rPr lang="fr-FR" dirty="0" smtClean="0"/>
              <a:t>,</a:t>
            </a:r>
            <a:endParaRPr lang="fr-FR" dirty="0"/>
          </a:p>
          <a:p>
            <a:r>
              <a:rPr lang="pt-BR" sz="2000" dirty="0" smtClean="0">
                <a:solidFill>
                  <a:srgbClr val="0070C0"/>
                </a:solidFill>
              </a:rPr>
              <a:t>while</a:t>
            </a:r>
            <a:r>
              <a:rPr lang="pt-BR" sz="2000" dirty="0" smtClean="0"/>
              <a:t> </a:t>
            </a:r>
            <a:r>
              <a:rPr lang="pt-BR" sz="2000" dirty="0"/>
              <a:t>( </a:t>
            </a:r>
            <a:r>
              <a:rPr lang="pt-BR" sz="2000" dirty="0" smtClean="0"/>
              <a:t>condition </a:t>
            </a:r>
            <a:r>
              <a:rPr lang="pt-BR" sz="2000" dirty="0"/>
              <a:t>) {</a:t>
            </a:r>
          </a:p>
          <a:p>
            <a:r>
              <a:rPr lang="pt-BR" sz="2000" dirty="0"/>
              <a:t> </a:t>
            </a:r>
            <a:r>
              <a:rPr lang="pt-BR" sz="2000" dirty="0" smtClean="0"/>
              <a:t>  instructions</a:t>
            </a:r>
          </a:p>
          <a:p>
            <a:r>
              <a:rPr lang="fr-FR" sz="2000" dirty="0" smtClean="0"/>
              <a:t>}</a:t>
            </a:r>
          </a:p>
          <a:p>
            <a:endParaRPr lang="fr-FR" sz="2000" dirty="0"/>
          </a:p>
          <a:p>
            <a:r>
              <a:rPr lang="fr-FR" sz="2000" dirty="0"/>
              <a:t>do{</a:t>
            </a:r>
          </a:p>
          <a:p>
            <a:r>
              <a:rPr lang="pt-BR" sz="2000" dirty="0" smtClean="0"/>
              <a:t>    instructions </a:t>
            </a:r>
          </a:p>
          <a:p>
            <a:r>
              <a:rPr lang="pt-BR" sz="2000" dirty="0" smtClean="0"/>
              <a:t>} </a:t>
            </a:r>
            <a:r>
              <a:rPr lang="pt-BR" sz="2000" dirty="0" smtClean="0">
                <a:solidFill>
                  <a:srgbClr val="0070C0"/>
                </a:solidFill>
              </a:rPr>
              <a:t>while</a:t>
            </a:r>
            <a:r>
              <a:rPr lang="pt-BR" sz="2000" dirty="0" smtClean="0"/>
              <a:t> (</a:t>
            </a:r>
            <a:r>
              <a:rPr lang="pt-BR" sz="2000" dirty="0"/>
              <a:t>condition </a:t>
            </a:r>
            <a:r>
              <a:rPr lang="pt-BR" sz="2000" dirty="0" smtClean="0"/>
              <a:t>) </a:t>
            </a:r>
            <a:r>
              <a:rPr lang="pt-BR" sz="2000" dirty="0"/>
              <a:t>;</a:t>
            </a:r>
            <a:endParaRPr lang="fr-FR" dirty="0" smtClean="0"/>
          </a:p>
        </p:txBody>
      </p:sp>
    </p:spTree>
    <p:extLst>
      <p:ext uri="{BB962C8B-B14F-4D97-AF65-F5344CB8AC3E}">
        <p14:creationId xmlns:p14="http://schemas.microsoft.com/office/powerpoint/2010/main" val="124557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19/</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générale(5/6)</a:t>
            </a:r>
            <a:endParaRPr lang="fr-FR" sz="2800" dirty="0"/>
          </a:p>
        </p:txBody>
      </p:sp>
      <p:sp>
        <p:nvSpPr>
          <p:cNvPr id="3" name="ZoneTexte 2"/>
          <p:cNvSpPr txBox="1"/>
          <p:nvPr/>
        </p:nvSpPr>
        <p:spPr>
          <a:xfrm>
            <a:off x="1103430" y="1266638"/>
            <a:ext cx="2469137" cy="400110"/>
          </a:xfrm>
          <a:prstGeom prst="rect">
            <a:avLst/>
          </a:prstGeom>
          <a:noFill/>
        </p:spPr>
        <p:txBody>
          <a:bodyPr wrap="none" rtlCol="0">
            <a:spAutoFit/>
          </a:bodyPr>
          <a:lstStyle/>
          <a:p>
            <a:r>
              <a:rPr lang="fr-FR" sz="2000" dirty="0" smtClean="0">
                <a:solidFill>
                  <a:srgbClr val="00B0F0"/>
                </a:solidFill>
              </a:rPr>
              <a:t>Fonctions/Procédures</a:t>
            </a:r>
            <a:endParaRPr lang="fr-FR" sz="2000" dirty="0">
              <a:solidFill>
                <a:srgbClr val="00B0F0"/>
              </a:solidFill>
            </a:endParaRPr>
          </a:p>
        </p:txBody>
      </p:sp>
      <p:sp>
        <p:nvSpPr>
          <p:cNvPr id="6" name="ZoneTexte 5"/>
          <p:cNvSpPr txBox="1"/>
          <p:nvPr/>
        </p:nvSpPr>
        <p:spPr>
          <a:xfrm>
            <a:off x="1234440" y="1977390"/>
            <a:ext cx="10367752"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a:t>Les fonctions sont des blocs de code nommés et réutilisables et dont le but est d’effectuer une tâche précise ;</a:t>
            </a:r>
          </a:p>
          <a:p>
            <a:pPr marL="285750" indent="-285750">
              <a:buFont typeface="Wingdings" panose="05000000000000000000" pitchFamily="2" charset="2"/>
              <a:buChar char="q"/>
            </a:pPr>
            <a:r>
              <a:rPr lang="fr-FR" dirty="0"/>
              <a:t>Il existe deux grands types de fonctions en JavaScript : </a:t>
            </a:r>
            <a:r>
              <a:rPr lang="fr-FR" dirty="0">
                <a:solidFill>
                  <a:srgbClr val="0070C0"/>
                </a:solidFill>
              </a:rPr>
              <a:t>les fonction natives ou prédéfinies </a:t>
            </a:r>
            <a:r>
              <a:rPr lang="fr-FR" dirty="0"/>
              <a:t>(qui sont en fait des méthodes) qu’on n’aura qu’à appeler et les fonctions personnalisées qu’on va pouvoir créer </a:t>
            </a:r>
            <a:r>
              <a:rPr lang="fr-FR" dirty="0" smtClean="0"/>
              <a:t>;</a:t>
            </a:r>
          </a:p>
          <a:p>
            <a:pPr marL="285750" indent="-285750">
              <a:buFont typeface="Wingdings" panose="05000000000000000000" pitchFamily="2" charset="2"/>
              <a:buChar char="q"/>
            </a:pPr>
            <a:r>
              <a:rPr lang="fr-FR" dirty="0"/>
              <a:t>On crée une fonction personnalisée grâce au mot </a:t>
            </a:r>
            <a:r>
              <a:rPr lang="fr-FR" dirty="0" smtClean="0"/>
              <a:t>clef </a:t>
            </a:r>
            <a:r>
              <a:rPr lang="fr-FR" dirty="0" err="1" smtClean="0">
                <a:solidFill>
                  <a:srgbClr val="FF0000"/>
                </a:solidFill>
              </a:rPr>
              <a:t>function</a:t>
            </a:r>
            <a:endParaRPr lang="fr-FR" dirty="0" smtClean="0">
              <a:solidFill>
                <a:srgbClr val="FF0000"/>
              </a:solidFill>
            </a:endParaRPr>
          </a:p>
          <a:p>
            <a:endParaRPr lang="fr-FR" dirty="0" smtClean="0"/>
          </a:p>
          <a:p>
            <a:r>
              <a:rPr lang="fr-FR" dirty="0" err="1" smtClean="0">
                <a:solidFill>
                  <a:srgbClr val="0070C0"/>
                </a:solidFill>
              </a:rPr>
              <a:t>function</a:t>
            </a:r>
            <a:r>
              <a:rPr lang="fr-FR" dirty="0" smtClean="0">
                <a:solidFill>
                  <a:srgbClr val="0070C0"/>
                </a:solidFill>
              </a:rPr>
              <a:t> </a:t>
            </a:r>
            <a:r>
              <a:rPr lang="fr-FR" dirty="0"/>
              <a:t>nom (arg1 , ... , </a:t>
            </a:r>
            <a:r>
              <a:rPr lang="fr-FR" dirty="0" err="1"/>
              <a:t>argN</a:t>
            </a:r>
            <a:r>
              <a:rPr lang="fr-FR" dirty="0"/>
              <a:t> ) {</a:t>
            </a:r>
          </a:p>
          <a:p>
            <a:r>
              <a:rPr lang="fr-FR" dirty="0" smtClean="0"/>
              <a:t>    Instructions</a:t>
            </a:r>
            <a:endParaRPr lang="fr-FR" dirty="0"/>
          </a:p>
          <a:p>
            <a:r>
              <a:rPr lang="fr-FR" dirty="0"/>
              <a:t>[ </a:t>
            </a:r>
            <a:r>
              <a:rPr lang="fr-FR" dirty="0">
                <a:solidFill>
                  <a:srgbClr val="0070C0"/>
                </a:solidFill>
              </a:rPr>
              <a:t>return</a:t>
            </a:r>
            <a:r>
              <a:rPr lang="fr-FR" dirty="0"/>
              <a:t> valeur ;]</a:t>
            </a:r>
          </a:p>
          <a:p>
            <a:r>
              <a:rPr lang="fr-FR" dirty="0"/>
              <a:t>}</a:t>
            </a:r>
          </a:p>
          <a:p>
            <a:pPr marL="285750" indent="-285750">
              <a:buFont typeface="Wingdings" panose="05000000000000000000" pitchFamily="2" charset="2"/>
              <a:buChar char="q"/>
            </a:pPr>
            <a:endParaRPr lang="fr-FR" dirty="0"/>
          </a:p>
        </p:txBody>
      </p:sp>
    </p:spTree>
    <p:extLst>
      <p:ext uri="{BB962C8B-B14F-4D97-AF65-F5344CB8AC3E}">
        <p14:creationId xmlns:p14="http://schemas.microsoft.com/office/powerpoint/2010/main" val="2638773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smtClean="0"/>
              <a:t>2/</a:t>
            </a:r>
            <a:endParaRPr lang="fr-FR" dirty="0"/>
          </a:p>
        </p:txBody>
      </p:sp>
      <p:sp>
        <p:nvSpPr>
          <p:cNvPr id="2" name="ZoneTexte 1"/>
          <p:cNvSpPr txBox="1"/>
          <p:nvPr/>
        </p:nvSpPr>
        <p:spPr>
          <a:xfrm>
            <a:off x="3520105" y="856897"/>
            <a:ext cx="813043" cy="523220"/>
          </a:xfrm>
          <a:prstGeom prst="rect">
            <a:avLst/>
          </a:prstGeom>
          <a:noFill/>
        </p:spPr>
        <p:txBody>
          <a:bodyPr wrap="none" rtlCol="0">
            <a:spAutoFit/>
          </a:bodyPr>
          <a:lstStyle/>
          <a:p>
            <a:r>
              <a:rPr lang="fr-FR" sz="2800" dirty="0" smtClean="0"/>
              <a:t>Plan</a:t>
            </a:r>
            <a:endParaRPr lang="fr-FR" sz="2800" dirty="0"/>
          </a:p>
        </p:txBody>
      </p:sp>
      <p:sp>
        <p:nvSpPr>
          <p:cNvPr id="3" name="ZoneTexte 2"/>
          <p:cNvSpPr txBox="1"/>
          <p:nvPr/>
        </p:nvSpPr>
        <p:spPr>
          <a:xfrm>
            <a:off x="3972360" y="1611630"/>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1-</a:t>
            </a:r>
            <a:endParaRPr lang="fr-FR" dirty="0"/>
          </a:p>
        </p:txBody>
      </p:sp>
      <p:sp>
        <p:nvSpPr>
          <p:cNvPr id="4" name="ZoneTexte 3"/>
          <p:cNvSpPr txBox="1"/>
          <p:nvPr/>
        </p:nvSpPr>
        <p:spPr>
          <a:xfrm>
            <a:off x="4344591" y="1611630"/>
            <a:ext cx="1352230" cy="369332"/>
          </a:xfrm>
          <a:prstGeom prst="rect">
            <a:avLst/>
          </a:prstGeom>
          <a:noFill/>
        </p:spPr>
        <p:txBody>
          <a:bodyPr wrap="none" rtlCol="0">
            <a:spAutoFit/>
          </a:bodyPr>
          <a:lstStyle/>
          <a:p>
            <a:r>
              <a:rPr lang="fr-FR" dirty="0"/>
              <a:t>Introduction</a:t>
            </a:r>
          </a:p>
        </p:txBody>
      </p:sp>
      <p:sp>
        <p:nvSpPr>
          <p:cNvPr id="15" name="ZoneTexte 14"/>
          <p:cNvSpPr txBox="1"/>
          <p:nvPr/>
        </p:nvSpPr>
        <p:spPr>
          <a:xfrm>
            <a:off x="3972373" y="2141288"/>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a:t>2</a:t>
            </a:r>
            <a:r>
              <a:rPr lang="fr-FR" dirty="0" smtClean="0"/>
              <a:t>-</a:t>
            </a:r>
            <a:endParaRPr lang="fr-FR" dirty="0"/>
          </a:p>
        </p:txBody>
      </p:sp>
      <p:sp>
        <p:nvSpPr>
          <p:cNvPr id="16" name="ZoneTexte 15"/>
          <p:cNvSpPr txBox="1"/>
          <p:nvPr/>
        </p:nvSpPr>
        <p:spPr>
          <a:xfrm>
            <a:off x="3972373" y="2757962"/>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a:t>3</a:t>
            </a:r>
            <a:r>
              <a:rPr lang="fr-FR" dirty="0" smtClean="0"/>
              <a:t>-</a:t>
            </a:r>
            <a:endParaRPr lang="fr-FR" dirty="0"/>
          </a:p>
        </p:txBody>
      </p:sp>
      <p:sp>
        <p:nvSpPr>
          <p:cNvPr id="17" name="ZoneTexte 16"/>
          <p:cNvSpPr txBox="1"/>
          <p:nvPr/>
        </p:nvSpPr>
        <p:spPr>
          <a:xfrm>
            <a:off x="3960930" y="3374636"/>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4-</a:t>
            </a:r>
            <a:endParaRPr lang="fr-FR" dirty="0"/>
          </a:p>
        </p:txBody>
      </p:sp>
      <p:sp>
        <p:nvSpPr>
          <p:cNvPr id="18" name="ZoneTexte 17"/>
          <p:cNvSpPr txBox="1"/>
          <p:nvPr/>
        </p:nvSpPr>
        <p:spPr>
          <a:xfrm>
            <a:off x="3972360" y="3991310"/>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5-</a:t>
            </a:r>
            <a:endParaRPr lang="fr-FR" dirty="0"/>
          </a:p>
        </p:txBody>
      </p:sp>
      <p:sp>
        <p:nvSpPr>
          <p:cNvPr id="19" name="ZoneTexte 18"/>
          <p:cNvSpPr txBox="1"/>
          <p:nvPr/>
        </p:nvSpPr>
        <p:spPr>
          <a:xfrm>
            <a:off x="3973551" y="4607984"/>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6-</a:t>
            </a:r>
            <a:endParaRPr lang="fr-FR" dirty="0"/>
          </a:p>
        </p:txBody>
      </p:sp>
      <p:sp>
        <p:nvSpPr>
          <p:cNvPr id="20" name="ZoneTexte 19"/>
          <p:cNvSpPr txBox="1"/>
          <p:nvPr/>
        </p:nvSpPr>
        <p:spPr>
          <a:xfrm>
            <a:off x="3984981" y="5224658"/>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smtClean="0"/>
              <a:t>7-</a:t>
            </a:r>
            <a:endParaRPr lang="fr-FR" dirty="0"/>
          </a:p>
        </p:txBody>
      </p:sp>
      <p:sp>
        <p:nvSpPr>
          <p:cNvPr id="5" name="ZoneTexte 4"/>
          <p:cNvSpPr txBox="1"/>
          <p:nvPr/>
        </p:nvSpPr>
        <p:spPr>
          <a:xfrm>
            <a:off x="4367451" y="2120214"/>
            <a:ext cx="3759279" cy="369332"/>
          </a:xfrm>
          <a:prstGeom prst="rect">
            <a:avLst/>
          </a:prstGeom>
          <a:noFill/>
        </p:spPr>
        <p:txBody>
          <a:bodyPr wrap="square" rtlCol="0">
            <a:spAutoFit/>
          </a:bodyPr>
          <a:lstStyle/>
          <a:p>
            <a:r>
              <a:rPr lang="fr-FR" dirty="0"/>
              <a:t>Inclusion de </a:t>
            </a:r>
            <a:r>
              <a:rPr lang="fr-FR" dirty="0" smtClean="0"/>
              <a:t>code JavaScript/jQuery</a:t>
            </a:r>
            <a:endParaRPr lang="fr-FR" dirty="0"/>
          </a:p>
        </p:txBody>
      </p:sp>
      <p:sp>
        <p:nvSpPr>
          <p:cNvPr id="6" name="ZoneTexte 5"/>
          <p:cNvSpPr txBox="1"/>
          <p:nvPr/>
        </p:nvSpPr>
        <p:spPr>
          <a:xfrm>
            <a:off x="4367451" y="2769303"/>
            <a:ext cx="1769843" cy="369332"/>
          </a:xfrm>
          <a:prstGeom prst="rect">
            <a:avLst/>
          </a:prstGeom>
          <a:noFill/>
        </p:spPr>
        <p:txBody>
          <a:bodyPr wrap="none" rtlCol="0">
            <a:spAutoFit/>
          </a:bodyPr>
          <a:lstStyle/>
          <a:p>
            <a:r>
              <a:rPr lang="fr-FR" dirty="0"/>
              <a:t>Syntaxe générale</a:t>
            </a:r>
          </a:p>
        </p:txBody>
      </p:sp>
      <p:sp>
        <p:nvSpPr>
          <p:cNvPr id="11" name="ZoneTexte 10"/>
          <p:cNvSpPr txBox="1"/>
          <p:nvPr/>
        </p:nvSpPr>
        <p:spPr>
          <a:xfrm>
            <a:off x="4356021" y="3376748"/>
            <a:ext cx="4547949" cy="369332"/>
          </a:xfrm>
          <a:prstGeom prst="rect">
            <a:avLst/>
          </a:prstGeom>
          <a:noFill/>
        </p:spPr>
        <p:txBody>
          <a:bodyPr wrap="square" rtlCol="0">
            <a:spAutoFit/>
          </a:bodyPr>
          <a:lstStyle/>
          <a:p>
            <a:r>
              <a:rPr lang="fr-FR" dirty="0"/>
              <a:t>Les </a:t>
            </a:r>
            <a:r>
              <a:rPr lang="fr-FR" dirty="0" smtClean="0"/>
              <a:t>prototypes / L’Orienté </a:t>
            </a:r>
            <a:r>
              <a:rPr lang="fr-FR" dirty="0"/>
              <a:t>O</a:t>
            </a:r>
            <a:r>
              <a:rPr lang="fr-FR" dirty="0" smtClean="0"/>
              <a:t>bjet en JavaScript</a:t>
            </a:r>
          </a:p>
        </p:txBody>
      </p:sp>
      <p:sp>
        <p:nvSpPr>
          <p:cNvPr id="21" name="ZoneTexte 20"/>
          <p:cNvSpPr txBox="1"/>
          <p:nvPr/>
        </p:nvSpPr>
        <p:spPr>
          <a:xfrm>
            <a:off x="4367451" y="3995623"/>
            <a:ext cx="3538982" cy="369332"/>
          </a:xfrm>
          <a:prstGeom prst="rect">
            <a:avLst/>
          </a:prstGeom>
          <a:noFill/>
        </p:spPr>
        <p:txBody>
          <a:bodyPr wrap="none" rtlCol="0">
            <a:spAutoFit/>
          </a:bodyPr>
          <a:lstStyle/>
          <a:p>
            <a:r>
              <a:rPr lang="fr-FR" dirty="0" smtClean="0">
                <a:solidFill>
                  <a:srgbClr val="FF0000"/>
                </a:solidFill>
              </a:rPr>
              <a:t>Manipulation</a:t>
            </a:r>
            <a:r>
              <a:rPr lang="fr-FR" dirty="0" smtClean="0"/>
              <a:t> </a:t>
            </a:r>
            <a:r>
              <a:rPr lang="fr-FR" dirty="0" smtClean="0">
                <a:solidFill>
                  <a:srgbClr val="FF0000"/>
                </a:solidFill>
              </a:rPr>
              <a:t>du</a:t>
            </a:r>
            <a:r>
              <a:rPr lang="fr-FR" dirty="0" smtClean="0"/>
              <a:t> </a:t>
            </a:r>
            <a:r>
              <a:rPr lang="fr-FR" dirty="0" smtClean="0">
                <a:solidFill>
                  <a:srgbClr val="FF0000"/>
                </a:solidFill>
              </a:rPr>
              <a:t>BOM</a:t>
            </a:r>
            <a:r>
              <a:rPr lang="fr-FR" dirty="0" smtClean="0"/>
              <a:t> </a:t>
            </a:r>
            <a:r>
              <a:rPr lang="fr-FR" dirty="0" smtClean="0">
                <a:solidFill>
                  <a:srgbClr val="FF0000"/>
                </a:solidFill>
              </a:rPr>
              <a:t>en</a:t>
            </a:r>
            <a:r>
              <a:rPr lang="fr-FR" dirty="0" smtClean="0"/>
              <a:t> </a:t>
            </a:r>
            <a:r>
              <a:rPr lang="fr-FR" dirty="0" smtClean="0">
                <a:solidFill>
                  <a:srgbClr val="FF0000"/>
                </a:solidFill>
              </a:rPr>
              <a:t>JavaScript</a:t>
            </a:r>
            <a:endParaRPr lang="fr-FR" dirty="0">
              <a:solidFill>
                <a:srgbClr val="FF0000"/>
              </a:solidFill>
            </a:endParaRPr>
          </a:p>
        </p:txBody>
      </p:sp>
      <p:sp>
        <p:nvSpPr>
          <p:cNvPr id="22" name="ZoneTexte 21"/>
          <p:cNvSpPr txBox="1"/>
          <p:nvPr/>
        </p:nvSpPr>
        <p:spPr>
          <a:xfrm>
            <a:off x="4356021" y="4607984"/>
            <a:ext cx="3170035" cy="369332"/>
          </a:xfrm>
          <a:prstGeom prst="rect">
            <a:avLst/>
          </a:prstGeom>
          <a:noFill/>
        </p:spPr>
        <p:txBody>
          <a:bodyPr wrap="none" rtlCol="0">
            <a:spAutoFit/>
          </a:bodyPr>
          <a:lstStyle/>
          <a:p>
            <a:r>
              <a:rPr lang="fr-FR" dirty="0" smtClean="0"/>
              <a:t>Interaction avec HTML : le DOM</a:t>
            </a:r>
          </a:p>
        </p:txBody>
      </p:sp>
      <p:sp>
        <p:nvSpPr>
          <p:cNvPr id="23" name="ZoneTexte 22"/>
          <p:cNvSpPr txBox="1"/>
          <p:nvPr/>
        </p:nvSpPr>
        <p:spPr>
          <a:xfrm>
            <a:off x="4350444" y="5220157"/>
            <a:ext cx="1312539" cy="369332"/>
          </a:xfrm>
          <a:prstGeom prst="rect">
            <a:avLst/>
          </a:prstGeom>
          <a:noFill/>
        </p:spPr>
        <p:txBody>
          <a:bodyPr wrap="none" rtlCol="0">
            <a:spAutoFit/>
          </a:bodyPr>
          <a:lstStyle/>
          <a:p>
            <a:r>
              <a:rPr lang="fr-FR" dirty="0" smtClean="0"/>
              <a:t>Interactivité</a:t>
            </a:r>
            <a:endParaRPr lang="fr-FR" dirty="0"/>
          </a:p>
        </p:txBody>
      </p:sp>
      <p:sp>
        <p:nvSpPr>
          <p:cNvPr id="24" name="ZoneTexte 23"/>
          <p:cNvSpPr txBox="1"/>
          <p:nvPr/>
        </p:nvSpPr>
        <p:spPr>
          <a:xfrm>
            <a:off x="3995233" y="5832103"/>
            <a:ext cx="372218" cy="369332"/>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fr-FR" dirty="0"/>
              <a:t>8</a:t>
            </a:r>
            <a:r>
              <a:rPr lang="fr-FR" dirty="0" smtClean="0"/>
              <a:t>-</a:t>
            </a:r>
            <a:endParaRPr lang="fr-FR" dirty="0"/>
          </a:p>
        </p:txBody>
      </p:sp>
      <p:sp>
        <p:nvSpPr>
          <p:cNvPr id="25" name="ZoneTexte 24"/>
          <p:cNvSpPr txBox="1"/>
          <p:nvPr/>
        </p:nvSpPr>
        <p:spPr>
          <a:xfrm>
            <a:off x="4373453" y="5836831"/>
            <a:ext cx="2761333" cy="369332"/>
          </a:xfrm>
          <a:prstGeom prst="rect">
            <a:avLst/>
          </a:prstGeom>
          <a:noFill/>
        </p:spPr>
        <p:txBody>
          <a:bodyPr wrap="none" rtlCol="0">
            <a:spAutoFit/>
          </a:bodyPr>
          <a:lstStyle/>
          <a:p>
            <a:r>
              <a:rPr lang="fr-FR" dirty="0"/>
              <a:t>Conseils de programmation</a:t>
            </a:r>
          </a:p>
        </p:txBody>
      </p:sp>
    </p:spTree>
    <p:extLst>
      <p:ext uri="{BB962C8B-B14F-4D97-AF65-F5344CB8AC3E}">
        <p14:creationId xmlns:p14="http://schemas.microsoft.com/office/powerpoint/2010/main" val="151765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20/</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générale(6/6)</a:t>
            </a:r>
            <a:endParaRPr lang="fr-FR" sz="2800" dirty="0"/>
          </a:p>
        </p:txBody>
      </p:sp>
      <p:sp>
        <p:nvSpPr>
          <p:cNvPr id="3" name="ZoneTexte 2"/>
          <p:cNvSpPr txBox="1"/>
          <p:nvPr/>
        </p:nvSpPr>
        <p:spPr>
          <a:xfrm>
            <a:off x="1103430" y="1266638"/>
            <a:ext cx="1476751" cy="400110"/>
          </a:xfrm>
          <a:prstGeom prst="rect">
            <a:avLst/>
          </a:prstGeom>
          <a:noFill/>
        </p:spPr>
        <p:txBody>
          <a:bodyPr wrap="none" rtlCol="0">
            <a:spAutoFit/>
          </a:bodyPr>
          <a:lstStyle/>
          <a:p>
            <a:r>
              <a:rPr lang="fr-FR" sz="2000" dirty="0" smtClean="0">
                <a:solidFill>
                  <a:srgbClr val="00B0F0"/>
                </a:solidFill>
              </a:rPr>
              <a:t>Les </a:t>
            </a:r>
            <a:r>
              <a:rPr lang="fr-FR" sz="2000" dirty="0">
                <a:solidFill>
                  <a:srgbClr val="00B0F0"/>
                </a:solidFill>
              </a:rPr>
              <a:t>tableaux</a:t>
            </a:r>
          </a:p>
        </p:txBody>
      </p:sp>
      <p:sp>
        <p:nvSpPr>
          <p:cNvPr id="6" name="ZoneTexte 5"/>
          <p:cNvSpPr txBox="1"/>
          <p:nvPr/>
        </p:nvSpPr>
        <p:spPr>
          <a:xfrm>
            <a:off x="1234440" y="1977390"/>
            <a:ext cx="10367752" cy="1477328"/>
          </a:xfrm>
          <a:prstGeom prst="rect">
            <a:avLst/>
          </a:prstGeom>
          <a:noFill/>
        </p:spPr>
        <p:txBody>
          <a:bodyPr wrap="square" rtlCol="0">
            <a:spAutoFit/>
          </a:bodyPr>
          <a:lstStyle/>
          <a:p>
            <a:pPr marL="285750" indent="-285750">
              <a:buFont typeface="Wingdings" panose="05000000000000000000" pitchFamily="2" charset="2"/>
              <a:buChar char="q"/>
            </a:pPr>
            <a:r>
              <a:rPr lang="fr-FR" dirty="0"/>
              <a:t>En JavaScript, les tableaux sont avant tout des objets qui dépendent de l’objet </a:t>
            </a:r>
            <a:r>
              <a:rPr lang="fr-FR" dirty="0" smtClean="0"/>
              <a:t>global </a:t>
            </a:r>
            <a:r>
              <a:rPr lang="fr-FR" dirty="0" err="1">
                <a:solidFill>
                  <a:srgbClr val="FF0000"/>
                </a:solidFill>
              </a:rPr>
              <a:t>A</a:t>
            </a:r>
            <a:r>
              <a:rPr lang="fr-FR" dirty="0" err="1" smtClean="0">
                <a:solidFill>
                  <a:srgbClr val="FF0000"/>
                </a:solidFill>
              </a:rPr>
              <a:t>rray</a:t>
            </a:r>
            <a:r>
              <a:rPr lang="fr-FR" dirty="0" smtClean="0"/>
              <a:t>;</a:t>
            </a:r>
          </a:p>
          <a:p>
            <a:pPr marL="285750" indent="-285750">
              <a:buFont typeface="Wingdings" panose="05000000000000000000" pitchFamily="2" charset="2"/>
              <a:buChar char="q"/>
            </a:pPr>
            <a:r>
              <a:rPr lang="fr-FR" dirty="0" smtClean="0"/>
              <a:t>Déclaration:</a:t>
            </a:r>
          </a:p>
          <a:p>
            <a:pPr marL="742950" lvl="1" indent="-285750">
              <a:buFont typeface="Arial" panose="020B0604020202020204" pitchFamily="34" charset="0"/>
              <a:buChar char="•"/>
            </a:pPr>
            <a:r>
              <a:rPr lang="pt-BR" dirty="0" smtClean="0"/>
              <a:t>var </a:t>
            </a:r>
            <a:r>
              <a:rPr lang="pt-BR" dirty="0"/>
              <a:t>nom = new </a:t>
            </a:r>
            <a:r>
              <a:rPr lang="pt-BR" dirty="0" smtClean="0"/>
              <a:t>Array </a:t>
            </a:r>
            <a:r>
              <a:rPr lang="pt-BR" dirty="0"/>
              <a:t>( [ dimens i on ] ) </a:t>
            </a:r>
            <a:r>
              <a:rPr lang="pt-BR" dirty="0" smtClean="0"/>
              <a:t>; var </a:t>
            </a:r>
            <a:r>
              <a:rPr lang="pt-BR" dirty="0"/>
              <a:t>nom = new Ar ray ( o1 , . . . , on ) </a:t>
            </a:r>
            <a:r>
              <a:rPr lang="pt-BR" dirty="0" smtClean="0"/>
              <a:t>;</a:t>
            </a:r>
          </a:p>
          <a:p>
            <a:pPr marL="742950" lvl="1" indent="-285750">
              <a:buFont typeface="Arial" panose="020B0604020202020204" pitchFamily="34" charset="0"/>
              <a:buChar char="•"/>
            </a:pPr>
            <a:r>
              <a:rPr lang="fr-FR" dirty="0"/>
              <a:t> syntaxe utilise les </a:t>
            </a:r>
            <a:r>
              <a:rPr lang="fr-FR" dirty="0" smtClean="0"/>
              <a:t>crochets [] : </a:t>
            </a:r>
            <a:r>
              <a:rPr lang="fr-FR" dirty="0">
                <a:solidFill>
                  <a:srgbClr val="FF0000"/>
                </a:solidFill>
              </a:rPr>
              <a:t>let </a:t>
            </a:r>
            <a:r>
              <a:rPr lang="fr-FR" dirty="0" smtClean="0">
                <a:solidFill>
                  <a:srgbClr val="FF0000"/>
                </a:solidFill>
              </a:rPr>
              <a:t>fruits </a:t>
            </a:r>
            <a:r>
              <a:rPr lang="fr-FR" dirty="0">
                <a:solidFill>
                  <a:srgbClr val="FF0000"/>
                </a:solidFill>
              </a:rPr>
              <a:t>= [];</a:t>
            </a:r>
            <a:endParaRPr lang="pt-BR" dirty="0" smtClean="0">
              <a:solidFill>
                <a:srgbClr val="FF0000"/>
              </a:solidFill>
            </a:endParaRPr>
          </a:p>
          <a:p>
            <a:pPr marL="742950" lvl="1" indent="-285750">
              <a:buFont typeface="Arial" panose="020B0604020202020204" pitchFamily="34" charset="0"/>
              <a:buChar char="•"/>
            </a:pPr>
            <a:endParaRPr lang="fr-FR" dirty="0"/>
          </a:p>
        </p:txBody>
      </p:sp>
      <p:pic>
        <p:nvPicPr>
          <p:cNvPr id="11" name="Image 10"/>
          <p:cNvPicPr>
            <a:picLocks noChangeAspect="1"/>
          </p:cNvPicPr>
          <p:nvPr/>
        </p:nvPicPr>
        <p:blipFill>
          <a:blip r:embed="rId3"/>
          <a:stretch>
            <a:fillRect/>
          </a:stretch>
        </p:blipFill>
        <p:spPr>
          <a:xfrm>
            <a:off x="2403157" y="3098610"/>
            <a:ext cx="8391525" cy="1333500"/>
          </a:xfrm>
          <a:prstGeom prst="rect">
            <a:avLst/>
          </a:prstGeom>
        </p:spPr>
      </p:pic>
      <p:sp>
        <p:nvSpPr>
          <p:cNvPr id="15" name="ZoneTexte 14"/>
          <p:cNvSpPr txBox="1"/>
          <p:nvPr/>
        </p:nvSpPr>
        <p:spPr>
          <a:xfrm>
            <a:off x="1245870" y="4814666"/>
            <a:ext cx="5606728" cy="1477328"/>
          </a:xfrm>
          <a:prstGeom prst="rect">
            <a:avLst/>
          </a:prstGeom>
          <a:noFill/>
        </p:spPr>
        <p:txBody>
          <a:bodyPr wrap="none" rtlCol="0">
            <a:spAutoFit/>
          </a:bodyPr>
          <a:lstStyle/>
          <a:p>
            <a:pPr marL="285750" indent="-285750">
              <a:buFont typeface="Wingdings" panose="05000000000000000000" pitchFamily="2" charset="2"/>
              <a:buChar char="q"/>
            </a:pPr>
            <a:r>
              <a:rPr lang="fr-FR" dirty="0"/>
              <a:t>Accession avec [ ] (ex : tableau [ i </a:t>
            </a:r>
            <a:r>
              <a:rPr lang="fr-FR" dirty="0" smtClean="0"/>
              <a:t>])</a:t>
            </a:r>
          </a:p>
          <a:p>
            <a:pPr marL="742950" lvl="1" indent="-285750">
              <a:buFont typeface="Arial" panose="020B0604020202020204" pitchFamily="34" charset="0"/>
              <a:buChar char="•"/>
            </a:pPr>
            <a:r>
              <a:rPr lang="fr-FR" dirty="0"/>
              <a:t>les indices varient de 0 à </a:t>
            </a:r>
            <a:r>
              <a:rPr lang="fr-FR" dirty="0" smtClean="0"/>
              <a:t>N-1</a:t>
            </a:r>
          </a:p>
          <a:p>
            <a:pPr marL="742950" lvl="1" indent="-285750">
              <a:buFont typeface="Arial" panose="020B0604020202020204" pitchFamily="34" charset="0"/>
              <a:buChar char="•"/>
            </a:pPr>
            <a:r>
              <a:rPr lang="fr-FR" dirty="0"/>
              <a:t>les éléments peuvent être de type </a:t>
            </a:r>
            <a:r>
              <a:rPr lang="fr-FR" dirty="0" smtClean="0"/>
              <a:t>différent</a:t>
            </a:r>
          </a:p>
          <a:p>
            <a:pPr marL="742950" lvl="1" indent="-285750">
              <a:buFont typeface="Arial" panose="020B0604020202020204" pitchFamily="34" charset="0"/>
              <a:buChar char="•"/>
            </a:pPr>
            <a:r>
              <a:rPr lang="fr-FR" dirty="0"/>
              <a:t>la taille peut changer </a:t>
            </a:r>
            <a:r>
              <a:rPr lang="fr-FR" dirty="0" smtClean="0"/>
              <a:t>dynamiquement</a:t>
            </a:r>
          </a:p>
          <a:p>
            <a:pPr marL="742950" lvl="1" indent="-285750">
              <a:buFont typeface="Arial" panose="020B0604020202020204" pitchFamily="34" charset="0"/>
              <a:buChar char="•"/>
            </a:pPr>
            <a:r>
              <a:rPr lang="fr-FR" dirty="0"/>
              <a:t>les tableaux à plusieurs dimensions sont possibles</a:t>
            </a:r>
          </a:p>
        </p:txBody>
      </p:sp>
    </p:spTree>
    <p:extLst>
      <p:ext uri="{BB962C8B-B14F-4D97-AF65-F5344CB8AC3E}">
        <p14:creationId xmlns:p14="http://schemas.microsoft.com/office/powerpoint/2010/main" val="1955051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21/</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générale(6/6)</a:t>
            </a:r>
            <a:endParaRPr lang="fr-FR" sz="2800" dirty="0"/>
          </a:p>
        </p:txBody>
      </p:sp>
      <p:sp>
        <p:nvSpPr>
          <p:cNvPr id="3" name="ZoneTexte 2"/>
          <p:cNvSpPr txBox="1"/>
          <p:nvPr/>
        </p:nvSpPr>
        <p:spPr>
          <a:xfrm>
            <a:off x="1103430" y="1266638"/>
            <a:ext cx="1476751" cy="400110"/>
          </a:xfrm>
          <a:prstGeom prst="rect">
            <a:avLst/>
          </a:prstGeom>
          <a:noFill/>
        </p:spPr>
        <p:txBody>
          <a:bodyPr wrap="none" rtlCol="0">
            <a:spAutoFit/>
          </a:bodyPr>
          <a:lstStyle/>
          <a:p>
            <a:r>
              <a:rPr lang="fr-FR" sz="2000" dirty="0" smtClean="0">
                <a:solidFill>
                  <a:srgbClr val="00B0F0"/>
                </a:solidFill>
              </a:rPr>
              <a:t>Les </a:t>
            </a:r>
            <a:r>
              <a:rPr lang="fr-FR" sz="2000" dirty="0">
                <a:solidFill>
                  <a:srgbClr val="00B0F0"/>
                </a:solidFill>
              </a:rPr>
              <a:t>tableaux</a:t>
            </a:r>
          </a:p>
        </p:txBody>
      </p:sp>
      <p:sp>
        <p:nvSpPr>
          <p:cNvPr id="6" name="ZoneTexte 5"/>
          <p:cNvSpPr txBox="1"/>
          <p:nvPr/>
        </p:nvSpPr>
        <p:spPr>
          <a:xfrm>
            <a:off x="1103430" y="1666748"/>
            <a:ext cx="10367752" cy="5355312"/>
          </a:xfrm>
          <a:prstGeom prst="rect">
            <a:avLst/>
          </a:prstGeom>
          <a:noFill/>
        </p:spPr>
        <p:txBody>
          <a:bodyPr wrap="square" rtlCol="0">
            <a:spAutoFit/>
          </a:bodyPr>
          <a:lstStyle/>
          <a:p>
            <a:pPr marL="285750" indent="-285750">
              <a:buFont typeface="Wingdings" panose="05000000000000000000" pitchFamily="2" charset="2"/>
              <a:buChar char="q"/>
            </a:pPr>
            <a:r>
              <a:rPr lang="fr-FR" dirty="0"/>
              <a:t>Propriétés et méthodes</a:t>
            </a:r>
            <a:r>
              <a:rPr lang="fr-FR" dirty="0" smtClean="0"/>
              <a:t>;</a:t>
            </a:r>
          </a:p>
          <a:p>
            <a:pPr marL="742950" lvl="1" indent="-285750">
              <a:buFont typeface="Arial" panose="020B0604020202020204" pitchFamily="34" charset="0"/>
              <a:buChar char="•"/>
            </a:pPr>
            <a:r>
              <a:rPr lang="fr-FR" dirty="0"/>
              <a:t>Le </a:t>
            </a:r>
            <a:r>
              <a:rPr lang="fr-FR" dirty="0" smtClean="0"/>
              <a:t>constructeur </a:t>
            </a:r>
            <a:r>
              <a:rPr lang="fr-FR" dirty="0" err="1" smtClean="0">
                <a:solidFill>
                  <a:srgbClr val="FF0000"/>
                </a:solidFill>
              </a:rPr>
              <a:t>Array</a:t>
            </a:r>
            <a:r>
              <a:rPr lang="fr-FR" dirty="0" smtClean="0">
                <a:solidFill>
                  <a:srgbClr val="FF0000"/>
                </a:solidFill>
              </a:rPr>
              <a:t>()</a:t>
            </a:r>
            <a:r>
              <a:rPr lang="fr-FR" dirty="0" smtClean="0"/>
              <a:t> </a:t>
            </a:r>
            <a:r>
              <a:rPr lang="fr-FR" dirty="0"/>
              <a:t>ne possède que deux propriétés </a:t>
            </a:r>
            <a:r>
              <a:rPr lang="fr-FR" dirty="0" smtClean="0"/>
              <a:t>: </a:t>
            </a:r>
            <a:r>
              <a:rPr lang="fr-FR" dirty="0"/>
              <a:t>la </a:t>
            </a:r>
            <a:r>
              <a:rPr lang="fr-FR" dirty="0" smtClean="0"/>
              <a:t>propriété </a:t>
            </a:r>
            <a:r>
              <a:rPr lang="fr-FR" dirty="0" err="1" smtClean="0">
                <a:solidFill>
                  <a:srgbClr val="FF0000"/>
                </a:solidFill>
              </a:rPr>
              <a:t>length</a:t>
            </a:r>
            <a:r>
              <a:rPr lang="fr-FR" dirty="0" smtClean="0">
                <a:solidFill>
                  <a:srgbClr val="FF0000"/>
                </a:solidFill>
              </a:rPr>
              <a:t> </a:t>
            </a:r>
            <a:r>
              <a:rPr lang="fr-FR" dirty="0"/>
              <a:t>qui retourne le nombre d’éléments d’un tableau et la </a:t>
            </a:r>
            <a:r>
              <a:rPr lang="fr-FR" dirty="0" smtClean="0"/>
              <a:t>propriété </a:t>
            </a:r>
            <a:r>
              <a:rPr lang="fr-FR" dirty="0" smtClean="0">
                <a:solidFill>
                  <a:srgbClr val="FF0000"/>
                </a:solidFill>
              </a:rPr>
              <a:t>prototype</a:t>
            </a:r>
            <a:r>
              <a:rPr lang="fr-FR" dirty="0" smtClean="0"/>
              <a:t> </a:t>
            </a:r>
            <a:r>
              <a:rPr lang="fr-FR" dirty="0"/>
              <a:t>qui est une propriété que possèdent tous les constructeurs en </a:t>
            </a:r>
            <a:r>
              <a:rPr lang="fr-FR" dirty="0" smtClean="0"/>
              <a:t>JavaScript</a:t>
            </a:r>
          </a:p>
          <a:p>
            <a:pPr marL="742950" lvl="1" indent="-285750">
              <a:buFont typeface="Arial" panose="020B0604020202020204" pitchFamily="34" charset="0"/>
              <a:buChar char="•"/>
            </a:pPr>
            <a:r>
              <a:rPr lang="fr-FR" dirty="0" err="1" smtClean="0">
                <a:solidFill>
                  <a:srgbClr val="FF0000"/>
                </a:solidFill>
              </a:rPr>
              <a:t>Array</a:t>
            </a:r>
            <a:r>
              <a:rPr lang="fr-FR" dirty="0" smtClean="0"/>
              <a:t>() </a:t>
            </a:r>
            <a:r>
              <a:rPr lang="fr-FR" dirty="0"/>
              <a:t>possède </a:t>
            </a:r>
            <a:r>
              <a:rPr lang="fr-FR" dirty="0" smtClean="0"/>
              <a:t>une </a:t>
            </a:r>
            <a:r>
              <a:rPr lang="fr-FR" dirty="0"/>
              <a:t>trentaine de méthodes </a:t>
            </a:r>
            <a:r>
              <a:rPr lang="fr-FR" dirty="0" smtClean="0"/>
              <a:t>dont: </a:t>
            </a:r>
          </a:p>
          <a:p>
            <a:pPr marL="1200150" lvl="2" indent="-285750">
              <a:buFont typeface="Courier New" panose="02070309020205020404" pitchFamily="49" charset="0"/>
              <a:buChar char="o"/>
            </a:pPr>
            <a:r>
              <a:rPr lang="fr-FR" dirty="0">
                <a:solidFill>
                  <a:srgbClr val="0070C0"/>
                </a:solidFill>
              </a:rPr>
              <a:t>Les méthodes push() et pop</a:t>
            </a:r>
            <a:r>
              <a:rPr lang="fr-FR" dirty="0" smtClean="0">
                <a:solidFill>
                  <a:srgbClr val="0070C0"/>
                </a:solidFill>
              </a:rPr>
              <a:t>() </a:t>
            </a:r>
            <a:r>
              <a:rPr lang="fr-FR" dirty="0" smtClean="0"/>
              <a:t>: Ajouter en fin de tableau / supprimer le dernier élément</a:t>
            </a:r>
            <a:endParaRPr lang="fr-FR" dirty="0"/>
          </a:p>
          <a:p>
            <a:pPr marL="1200150" lvl="2" indent="-285750">
              <a:buFont typeface="Courier New" panose="02070309020205020404" pitchFamily="49" charset="0"/>
              <a:buChar char="o"/>
            </a:pPr>
            <a:r>
              <a:rPr lang="fr-FR" dirty="0">
                <a:solidFill>
                  <a:srgbClr val="0070C0"/>
                </a:solidFill>
              </a:rPr>
              <a:t>Les méthodes </a:t>
            </a:r>
            <a:r>
              <a:rPr lang="fr-FR" dirty="0" err="1">
                <a:solidFill>
                  <a:srgbClr val="0070C0"/>
                </a:solidFill>
              </a:rPr>
              <a:t>unshift</a:t>
            </a:r>
            <a:r>
              <a:rPr lang="fr-FR" dirty="0">
                <a:solidFill>
                  <a:srgbClr val="0070C0"/>
                </a:solidFill>
              </a:rPr>
              <a:t>() et shift</a:t>
            </a:r>
            <a:r>
              <a:rPr lang="fr-FR" dirty="0" smtClean="0">
                <a:solidFill>
                  <a:srgbClr val="0070C0"/>
                </a:solidFill>
              </a:rPr>
              <a:t>()</a:t>
            </a:r>
            <a:r>
              <a:rPr lang="fr-FR" dirty="0" smtClean="0"/>
              <a:t> : Ajouter au début/ supprimer le 1</a:t>
            </a:r>
            <a:r>
              <a:rPr lang="fr-FR" baseline="30000" dirty="0" smtClean="0"/>
              <a:t>er</a:t>
            </a:r>
            <a:r>
              <a:rPr lang="fr-FR" dirty="0" smtClean="0"/>
              <a:t> élément</a:t>
            </a:r>
            <a:endParaRPr lang="fr-FR" dirty="0"/>
          </a:p>
          <a:p>
            <a:pPr marL="1200150" lvl="2" indent="-285750">
              <a:buFont typeface="Courier New" panose="02070309020205020404" pitchFamily="49" charset="0"/>
              <a:buChar char="o"/>
            </a:pPr>
            <a:r>
              <a:rPr lang="fr-FR" dirty="0">
                <a:solidFill>
                  <a:srgbClr val="0070C0"/>
                </a:solidFill>
              </a:rPr>
              <a:t>La méthode </a:t>
            </a:r>
            <a:r>
              <a:rPr lang="fr-FR" dirty="0" err="1">
                <a:solidFill>
                  <a:srgbClr val="0070C0"/>
                </a:solidFill>
              </a:rPr>
              <a:t>splice</a:t>
            </a:r>
            <a:r>
              <a:rPr lang="fr-FR" dirty="0" smtClean="0">
                <a:solidFill>
                  <a:srgbClr val="0070C0"/>
                </a:solidFill>
              </a:rPr>
              <a:t>(): </a:t>
            </a:r>
            <a:r>
              <a:rPr lang="fr-FR" dirty="0"/>
              <a:t>permet d’ajouter, de supprimer ou de remplacer des éléments n’importe où dans un tableau</a:t>
            </a:r>
          </a:p>
          <a:p>
            <a:pPr marL="1200150" lvl="2" indent="-285750">
              <a:buFont typeface="Courier New" panose="02070309020205020404" pitchFamily="49" charset="0"/>
              <a:buChar char="o"/>
            </a:pPr>
            <a:r>
              <a:rPr lang="fr-FR" dirty="0">
                <a:solidFill>
                  <a:srgbClr val="0070C0"/>
                </a:solidFill>
              </a:rPr>
              <a:t>La méthode </a:t>
            </a:r>
            <a:r>
              <a:rPr lang="fr-FR" dirty="0" err="1">
                <a:solidFill>
                  <a:srgbClr val="0070C0"/>
                </a:solidFill>
              </a:rPr>
              <a:t>join</a:t>
            </a:r>
            <a:r>
              <a:rPr lang="fr-FR" dirty="0" smtClean="0">
                <a:solidFill>
                  <a:srgbClr val="0070C0"/>
                </a:solidFill>
              </a:rPr>
              <a:t>() </a:t>
            </a:r>
            <a:r>
              <a:rPr lang="fr-FR" dirty="0" smtClean="0"/>
              <a:t>: </a:t>
            </a:r>
            <a:r>
              <a:rPr lang="fr-FR" dirty="0"/>
              <a:t>retourne une chaine de caractères créée en concaténant les différentes valeurs d’un </a:t>
            </a:r>
            <a:r>
              <a:rPr lang="fr-FR" dirty="0" smtClean="0"/>
              <a:t>tableau, séparateur (,)</a:t>
            </a:r>
          </a:p>
          <a:p>
            <a:pPr marL="1200150" lvl="2" indent="-285750">
              <a:buFont typeface="Courier New" panose="02070309020205020404" pitchFamily="49" charset="0"/>
              <a:buChar char="o"/>
            </a:pPr>
            <a:r>
              <a:rPr lang="fr-FR" dirty="0">
                <a:solidFill>
                  <a:srgbClr val="0070C0"/>
                </a:solidFill>
              </a:rPr>
              <a:t>La méthode slice</a:t>
            </a:r>
            <a:r>
              <a:rPr lang="fr-FR" dirty="0" smtClean="0">
                <a:solidFill>
                  <a:srgbClr val="0070C0"/>
                </a:solidFill>
              </a:rPr>
              <a:t>() </a:t>
            </a:r>
            <a:r>
              <a:rPr lang="fr-FR" dirty="0" smtClean="0"/>
              <a:t>: </a:t>
            </a:r>
            <a:r>
              <a:rPr lang="fr-FR" dirty="0"/>
              <a:t>renvoie un tableau créé en découpant un tableau de départ</a:t>
            </a:r>
          </a:p>
          <a:p>
            <a:pPr marL="1200150" lvl="2" indent="-285750">
              <a:buFont typeface="Courier New" panose="02070309020205020404" pitchFamily="49" charset="0"/>
              <a:buChar char="o"/>
            </a:pPr>
            <a:r>
              <a:rPr lang="fr-FR" dirty="0">
                <a:solidFill>
                  <a:srgbClr val="0070C0"/>
                </a:solidFill>
              </a:rPr>
              <a:t>La méthode </a:t>
            </a:r>
            <a:r>
              <a:rPr lang="fr-FR" dirty="0" err="1">
                <a:solidFill>
                  <a:srgbClr val="0070C0"/>
                </a:solidFill>
              </a:rPr>
              <a:t>concat</a:t>
            </a:r>
            <a:r>
              <a:rPr lang="fr-FR" dirty="0" smtClean="0">
                <a:solidFill>
                  <a:srgbClr val="0070C0"/>
                </a:solidFill>
              </a:rPr>
              <a:t>() </a:t>
            </a:r>
            <a:r>
              <a:rPr lang="fr-FR" dirty="0" smtClean="0"/>
              <a:t>: va nous permettre </a:t>
            </a:r>
            <a:r>
              <a:rPr lang="fr-FR" dirty="0"/>
              <a:t>de fusionner différents tableaux entre eux pour en créer un nouveau qu’elle va </a:t>
            </a:r>
            <a:r>
              <a:rPr lang="fr-FR" dirty="0" smtClean="0"/>
              <a:t>renvoyer,</a:t>
            </a:r>
          </a:p>
          <a:p>
            <a:pPr marL="1200150" lvl="2" indent="-285750">
              <a:buFont typeface="Courier New" panose="02070309020205020404" pitchFamily="49" charset="0"/>
              <a:buChar char="o"/>
            </a:pPr>
            <a:r>
              <a:rPr lang="fr-FR" dirty="0">
                <a:solidFill>
                  <a:srgbClr val="0070C0"/>
                </a:solidFill>
              </a:rPr>
              <a:t>La méthode </a:t>
            </a:r>
            <a:r>
              <a:rPr lang="fr-FR" dirty="0" err="1">
                <a:solidFill>
                  <a:srgbClr val="0070C0"/>
                </a:solidFill>
              </a:rPr>
              <a:t>includes</a:t>
            </a:r>
            <a:r>
              <a:rPr lang="fr-FR" dirty="0" smtClean="0">
                <a:solidFill>
                  <a:srgbClr val="0070C0"/>
                </a:solidFill>
              </a:rPr>
              <a:t>(): </a:t>
            </a:r>
            <a:r>
              <a:rPr lang="fr-FR" dirty="0"/>
              <a:t>permet de déterminer si un tableau contient une valeur qu’on va passer en </a:t>
            </a:r>
            <a:r>
              <a:rPr lang="fr-FR" dirty="0" smtClean="0"/>
              <a:t>argument, renvoie </a:t>
            </a:r>
            <a:r>
              <a:rPr lang="fr-FR" dirty="0" err="1" smtClean="0"/>
              <a:t>true</a:t>
            </a:r>
            <a:r>
              <a:rPr lang="fr-FR" dirty="0" smtClean="0"/>
              <a:t>/false</a:t>
            </a:r>
            <a:endParaRPr lang="fr-FR" dirty="0"/>
          </a:p>
          <a:p>
            <a:pPr marL="1200150" lvl="2" indent="-285750">
              <a:buFont typeface="Courier New" panose="02070309020205020404" pitchFamily="49" charset="0"/>
              <a:buChar char="o"/>
            </a:pPr>
            <a:endParaRPr lang="fr-FR" dirty="0"/>
          </a:p>
          <a:p>
            <a:pPr marL="1200150" lvl="2" indent="-285750">
              <a:buFont typeface="Courier New" panose="02070309020205020404" pitchFamily="49" charset="0"/>
              <a:buChar char="o"/>
            </a:pPr>
            <a:endParaRPr lang="fr-FR" dirty="0"/>
          </a:p>
          <a:p>
            <a:pPr marL="1200150" lvl="2" indent="-285750">
              <a:buFont typeface="Courier New" panose="02070309020205020404" pitchFamily="49" charset="0"/>
              <a:buChar char="o"/>
            </a:pPr>
            <a:endParaRPr lang="fr-FR" dirty="0"/>
          </a:p>
        </p:txBody>
      </p:sp>
    </p:spTree>
    <p:extLst>
      <p:ext uri="{BB962C8B-B14F-4D97-AF65-F5344CB8AC3E}">
        <p14:creationId xmlns:p14="http://schemas.microsoft.com/office/powerpoint/2010/main" val="3861111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22/</a:t>
            </a:r>
            <a:endParaRPr lang="fr-FR" dirty="0"/>
          </a:p>
        </p:txBody>
      </p:sp>
      <p:sp>
        <p:nvSpPr>
          <p:cNvPr id="2" name="ZoneTexte 1"/>
          <p:cNvSpPr txBox="1"/>
          <p:nvPr/>
        </p:nvSpPr>
        <p:spPr>
          <a:xfrm>
            <a:off x="1103430" y="743418"/>
            <a:ext cx="3365088" cy="523220"/>
          </a:xfrm>
          <a:prstGeom prst="rect">
            <a:avLst/>
          </a:prstGeom>
          <a:noFill/>
        </p:spPr>
        <p:txBody>
          <a:bodyPr wrap="none" rtlCol="0">
            <a:spAutoFit/>
          </a:bodyPr>
          <a:lstStyle/>
          <a:p>
            <a:r>
              <a:rPr lang="fr-FR" sz="2800" dirty="0" smtClean="0"/>
              <a:t>Syntaxe générale(6/6)</a:t>
            </a:r>
            <a:endParaRPr lang="fr-FR" sz="2800" dirty="0"/>
          </a:p>
        </p:txBody>
      </p:sp>
      <p:sp>
        <p:nvSpPr>
          <p:cNvPr id="3" name="ZoneTexte 2"/>
          <p:cNvSpPr txBox="1"/>
          <p:nvPr/>
        </p:nvSpPr>
        <p:spPr>
          <a:xfrm>
            <a:off x="1103430" y="1266638"/>
            <a:ext cx="1170192" cy="400110"/>
          </a:xfrm>
          <a:prstGeom prst="rect">
            <a:avLst/>
          </a:prstGeom>
          <a:noFill/>
        </p:spPr>
        <p:txBody>
          <a:bodyPr wrap="none" rtlCol="0">
            <a:spAutoFit/>
          </a:bodyPr>
          <a:lstStyle/>
          <a:p>
            <a:r>
              <a:rPr lang="fr-FR" sz="2000" dirty="0" smtClean="0">
                <a:solidFill>
                  <a:srgbClr val="00B0F0"/>
                </a:solidFill>
              </a:rPr>
              <a:t>Exemples</a:t>
            </a:r>
            <a:endParaRPr lang="fr-FR" sz="2000" dirty="0">
              <a:solidFill>
                <a:srgbClr val="00B0F0"/>
              </a:solidFill>
            </a:endParaRPr>
          </a:p>
        </p:txBody>
      </p:sp>
      <p:sp>
        <p:nvSpPr>
          <p:cNvPr id="4" name="ZoneTexte 3"/>
          <p:cNvSpPr txBox="1"/>
          <p:nvPr/>
        </p:nvSpPr>
        <p:spPr>
          <a:xfrm>
            <a:off x="1688526" y="1897580"/>
            <a:ext cx="2474845" cy="369332"/>
          </a:xfrm>
          <a:prstGeom prst="rect">
            <a:avLst/>
          </a:prstGeom>
          <a:noFill/>
        </p:spPr>
        <p:txBody>
          <a:bodyPr wrap="none" rtlCol="0">
            <a:spAutoFit/>
          </a:bodyPr>
          <a:lstStyle/>
          <a:p>
            <a:pPr marL="285750" indent="-285750">
              <a:buFont typeface="Wingdings" panose="05000000000000000000" pitchFamily="2" charset="2"/>
              <a:buChar char="q"/>
            </a:pPr>
            <a:r>
              <a:rPr lang="fr-FR" dirty="0" smtClean="0"/>
              <a:t>Calculatrice basique </a:t>
            </a:r>
            <a:endParaRPr lang="fr-FR" dirty="0"/>
          </a:p>
        </p:txBody>
      </p:sp>
      <p:pic>
        <p:nvPicPr>
          <p:cNvPr id="5" name="Image 4"/>
          <p:cNvPicPr>
            <a:picLocks noChangeAspect="1"/>
          </p:cNvPicPr>
          <p:nvPr/>
        </p:nvPicPr>
        <p:blipFill>
          <a:blip r:embed="rId3"/>
          <a:stretch>
            <a:fillRect/>
          </a:stretch>
        </p:blipFill>
        <p:spPr>
          <a:xfrm>
            <a:off x="1782514" y="2497744"/>
            <a:ext cx="2257425" cy="1609725"/>
          </a:xfrm>
          <a:prstGeom prst="rect">
            <a:avLst/>
          </a:prstGeom>
        </p:spPr>
      </p:pic>
    </p:spTree>
    <p:extLst>
      <p:ext uri="{BB962C8B-B14F-4D97-AF65-F5344CB8AC3E}">
        <p14:creationId xmlns:p14="http://schemas.microsoft.com/office/powerpoint/2010/main" val="1690460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23/</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(1/12)</a:t>
            </a:r>
            <a:endParaRPr lang="fr-FR" sz="2800" dirty="0"/>
          </a:p>
        </p:txBody>
      </p:sp>
      <p:sp>
        <p:nvSpPr>
          <p:cNvPr id="3" name="ZoneTexte 2"/>
          <p:cNvSpPr txBox="1"/>
          <p:nvPr/>
        </p:nvSpPr>
        <p:spPr>
          <a:xfrm>
            <a:off x="1103430" y="1357553"/>
            <a:ext cx="3457934" cy="400110"/>
          </a:xfrm>
          <a:prstGeom prst="rect">
            <a:avLst/>
          </a:prstGeom>
          <a:noFill/>
        </p:spPr>
        <p:txBody>
          <a:bodyPr wrap="none" rtlCol="0">
            <a:spAutoFit/>
          </a:bodyPr>
          <a:lstStyle/>
          <a:p>
            <a:r>
              <a:rPr lang="fr-FR" sz="2000" dirty="0">
                <a:solidFill>
                  <a:srgbClr val="00B0F0"/>
                </a:solidFill>
              </a:rPr>
              <a:t>P</a:t>
            </a:r>
            <a:r>
              <a:rPr lang="fr-FR" sz="2000" dirty="0" smtClean="0">
                <a:solidFill>
                  <a:srgbClr val="00B0F0"/>
                </a:solidFill>
              </a:rPr>
              <a:t>aradigmes </a:t>
            </a:r>
            <a:r>
              <a:rPr lang="fr-FR" sz="2000" dirty="0">
                <a:solidFill>
                  <a:srgbClr val="00B0F0"/>
                </a:solidFill>
              </a:rPr>
              <a:t>de programmation </a:t>
            </a:r>
            <a:endParaRPr lang="fr-FR" sz="2000" dirty="0">
              <a:solidFill>
                <a:srgbClr val="00B0F0"/>
              </a:solidFill>
            </a:endParaRPr>
          </a:p>
        </p:txBody>
      </p:sp>
      <p:sp>
        <p:nvSpPr>
          <p:cNvPr id="4" name="ZoneTexte 3"/>
          <p:cNvSpPr txBox="1"/>
          <p:nvPr/>
        </p:nvSpPr>
        <p:spPr>
          <a:xfrm>
            <a:off x="1249138" y="1807308"/>
            <a:ext cx="9764101" cy="1477328"/>
          </a:xfrm>
          <a:prstGeom prst="rect">
            <a:avLst/>
          </a:prstGeom>
          <a:noFill/>
        </p:spPr>
        <p:txBody>
          <a:bodyPr wrap="square" rtlCol="0">
            <a:spAutoFit/>
          </a:bodyPr>
          <a:lstStyle/>
          <a:p>
            <a:pPr marL="285750" indent="-285750">
              <a:buFont typeface="Wingdings" panose="05000000000000000000" pitchFamily="2" charset="2"/>
              <a:buChar char="q"/>
            </a:pPr>
            <a:r>
              <a:rPr lang="fr-FR" dirty="0"/>
              <a:t> </a:t>
            </a:r>
            <a:r>
              <a:rPr lang="fr-FR" dirty="0" smtClean="0"/>
              <a:t>Il existe </a:t>
            </a:r>
            <a:r>
              <a:rPr lang="fr-FR" dirty="0"/>
              <a:t>trois paradigmes de programmation particulièrement populaires, c’est-à-dire trois grandes façons de penser son code </a:t>
            </a:r>
            <a:r>
              <a:rPr lang="fr-FR" dirty="0" smtClean="0"/>
              <a:t>:</a:t>
            </a:r>
          </a:p>
          <a:p>
            <a:pPr marL="742950" lvl="1" indent="-285750">
              <a:buFont typeface="Courier New" panose="02070309020205020404" pitchFamily="49" charset="0"/>
              <a:buChar char="o"/>
            </a:pPr>
            <a:r>
              <a:rPr lang="fr-FR" dirty="0"/>
              <a:t>La programmation procédurale ;</a:t>
            </a:r>
          </a:p>
          <a:p>
            <a:pPr marL="742950" lvl="1" indent="-285750">
              <a:buFont typeface="Courier New" panose="02070309020205020404" pitchFamily="49" charset="0"/>
              <a:buChar char="o"/>
            </a:pPr>
            <a:r>
              <a:rPr lang="fr-FR" dirty="0"/>
              <a:t>La programmation fonctionnelle ;</a:t>
            </a:r>
          </a:p>
          <a:p>
            <a:pPr marL="742950" lvl="1" indent="-285750">
              <a:buFont typeface="Courier New" panose="02070309020205020404" pitchFamily="49" charset="0"/>
              <a:buChar char="o"/>
            </a:pPr>
            <a:r>
              <a:rPr lang="fr-FR" dirty="0"/>
              <a:t>La programmation orientée objet</a:t>
            </a:r>
            <a:r>
              <a:rPr lang="fr-FR" dirty="0" smtClean="0"/>
              <a:t>.</a:t>
            </a:r>
            <a:endParaRPr lang="fr-FR" dirty="0"/>
          </a:p>
        </p:txBody>
      </p:sp>
      <p:sp>
        <p:nvSpPr>
          <p:cNvPr id="6" name="ZoneTexte 5"/>
          <p:cNvSpPr txBox="1"/>
          <p:nvPr/>
        </p:nvSpPr>
        <p:spPr>
          <a:xfrm>
            <a:off x="1103430" y="3393894"/>
            <a:ext cx="9909810" cy="646331"/>
          </a:xfrm>
          <a:prstGeom prst="rect">
            <a:avLst/>
          </a:prstGeom>
          <a:noFill/>
        </p:spPr>
        <p:txBody>
          <a:bodyPr wrap="square" rtlCol="0">
            <a:spAutoFit/>
          </a:bodyPr>
          <a:lstStyle/>
          <a:p>
            <a:r>
              <a:rPr lang="fr-FR" dirty="0"/>
              <a:t>C</a:t>
            </a:r>
            <a:r>
              <a:rPr lang="fr-FR" dirty="0" smtClean="0"/>
              <a:t>hacun </a:t>
            </a:r>
            <a:r>
              <a:rPr lang="fr-FR" dirty="0"/>
              <a:t>de ces paradigmes ne correspond qu’à une façon différente de penser, d’envisager et d’organiser son code et qui va donc obéir à des règles et posséder des structures différentes</a:t>
            </a:r>
            <a:endParaRPr lang="fr-FR" dirty="0"/>
          </a:p>
        </p:txBody>
      </p:sp>
      <p:sp>
        <p:nvSpPr>
          <p:cNvPr id="11" name="ZoneTexte 10"/>
          <p:cNvSpPr txBox="1"/>
          <p:nvPr/>
        </p:nvSpPr>
        <p:spPr>
          <a:xfrm>
            <a:off x="1062814" y="4160608"/>
            <a:ext cx="9950426" cy="923330"/>
          </a:xfrm>
          <a:prstGeom prst="rect">
            <a:avLst/>
          </a:prstGeom>
          <a:noFill/>
        </p:spPr>
        <p:txBody>
          <a:bodyPr wrap="square" rtlCol="0">
            <a:spAutoFit/>
          </a:bodyPr>
          <a:lstStyle/>
          <a:p>
            <a:r>
              <a:rPr lang="fr-FR" dirty="0" smtClean="0">
                <a:solidFill>
                  <a:srgbClr val="0070C0"/>
                </a:solidFill>
              </a:rPr>
              <a:t>Procédurale</a:t>
            </a:r>
            <a:r>
              <a:rPr lang="fr-FR" dirty="0" smtClean="0"/>
              <a:t> : </a:t>
            </a:r>
          </a:p>
          <a:p>
            <a:r>
              <a:rPr lang="fr-FR" dirty="0"/>
              <a:t>C’est une façon d’envisager son code sous la forme d’un enchainement de procédures ou d’étapes qui vont résoudre les problèmes un par un</a:t>
            </a:r>
            <a:endParaRPr lang="fr-FR" dirty="0"/>
          </a:p>
        </p:txBody>
      </p:sp>
      <p:sp>
        <p:nvSpPr>
          <p:cNvPr id="15" name="ZoneTexte 14"/>
          <p:cNvSpPr txBox="1"/>
          <p:nvPr/>
        </p:nvSpPr>
        <p:spPr>
          <a:xfrm>
            <a:off x="1083122" y="5144946"/>
            <a:ext cx="9950426" cy="1200329"/>
          </a:xfrm>
          <a:prstGeom prst="rect">
            <a:avLst/>
          </a:prstGeom>
          <a:noFill/>
        </p:spPr>
        <p:txBody>
          <a:bodyPr wrap="square" rtlCol="0">
            <a:spAutoFit/>
          </a:bodyPr>
          <a:lstStyle/>
          <a:p>
            <a:r>
              <a:rPr lang="fr-FR" dirty="0">
                <a:solidFill>
                  <a:srgbClr val="0070C0"/>
                </a:solidFill>
              </a:rPr>
              <a:t>fonctionnelle</a:t>
            </a:r>
            <a:r>
              <a:rPr lang="fr-FR" dirty="0"/>
              <a:t> </a:t>
            </a:r>
            <a:r>
              <a:rPr lang="fr-FR" dirty="0" smtClean="0"/>
              <a:t>: </a:t>
            </a:r>
          </a:p>
          <a:p>
            <a:r>
              <a:rPr lang="fr-FR" dirty="0"/>
              <a:t>La programmation fonctionnelle est une façon de concevoir un code en utilisant un enchainement de fonctions « pures », c’est-à-dire des fonctions qui vont toujours retourner le même résultat si on leur passe les mêmes arguments</a:t>
            </a:r>
            <a:endParaRPr lang="fr-FR" dirty="0"/>
          </a:p>
        </p:txBody>
      </p:sp>
    </p:spTree>
    <p:extLst>
      <p:ext uri="{BB962C8B-B14F-4D97-AF65-F5344CB8AC3E}">
        <p14:creationId xmlns:p14="http://schemas.microsoft.com/office/powerpoint/2010/main" val="2615752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24/</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(2/12)</a:t>
            </a:r>
            <a:endParaRPr lang="fr-FR" sz="2800" dirty="0"/>
          </a:p>
        </p:txBody>
      </p:sp>
      <p:sp>
        <p:nvSpPr>
          <p:cNvPr id="3" name="ZoneTexte 2"/>
          <p:cNvSpPr txBox="1"/>
          <p:nvPr/>
        </p:nvSpPr>
        <p:spPr>
          <a:xfrm>
            <a:off x="1103430" y="1357553"/>
            <a:ext cx="3457934" cy="400110"/>
          </a:xfrm>
          <a:prstGeom prst="rect">
            <a:avLst/>
          </a:prstGeom>
          <a:noFill/>
        </p:spPr>
        <p:txBody>
          <a:bodyPr wrap="none" rtlCol="0">
            <a:spAutoFit/>
          </a:bodyPr>
          <a:lstStyle/>
          <a:p>
            <a:r>
              <a:rPr lang="fr-FR" sz="2000" dirty="0">
                <a:solidFill>
                  <a:srgbClr val="00B0F0"/>
                </a:solidFill>
              </a:rPr>
              <a:t>Paradigmes de programmation </a:t>
            </a:r>
          </a:p>
        </p:txBody>
      </p:sp>
      <p:sp>
        <p:nvSpPr>
          <p:cNvPr id="15" name="ZoneTexte 14"/>
          <p:cNvSpPr txBox="1"/>
          <p:nvPr/>
        </p:nvSpPr>
        <p:spPr>
          <a:xfrm>
            <a:off x="1103430" y="1848578"/>
            <a:ext cx="9950426" cy="1477328"/>
          </a:xfrm>
          <a:prstGeom prst="rect">
            <a:avLst/>
          </a:prstGeom>
          <a:noFill/>
        </p:spPr>
        <p:txBody>
          <a:bodyPr wrap="square" rtlCol="0">
            <a:spAutoFit/>
          </a:bodyPr>
          <a:lstStyle/>
          <a:p>
            <a:r>
              <a:rPr lang="fr-FR" dirty="0">
                <a:solidFill>
                  <a:srgbClr val="0070C0"/>
                </a:solidFill>
              </a:rPr>
              <a:t>O</a:t>
            </a:r>
            <a:r>
              <a:rPr lang="fr-FR" dirty="0" smtClean="0">
                <a:solidFill>
                  <a:srgbClr val="0070C0"/>
                </a:solidFill>
              </a:rPr>
              <a:t>rientée </a:t>
            </a:r>
            <a:r>
              <a:rPr lang="fr-FR" dirty="0">
                <a:solidFill>
                  <a:srgbClr val="0070C0"/>
                </a:solidFill>
              </a:rPr>
              <a:t>objet</a:t>
            </a:r>
            <a:r>
              <a:rPr lang="fr-FR" dirty="0" smtClean="0"/>
              <a:t>: </a:t>
            </a:r>
          </a:p>
          <a:p>
            <a:r>
              <a:rPr lang="fr-FR" dirty="0"/>
              <a:t>a programmation orientée objet est une façon de concevoir un code autour du concept d’objets. Un objet est une entité qui peut être vue comme indépendante et qui va contenir un ensemble de variables (qu’on va appeler propriétés) et de fonctions (qu’on appellera méthodes). Ces objets vont pouvoir interagir entre </a:t>
            </a:r>
            <a:r>
              <a:rPr lang="fr-FR" dirty="0" smtClean="0"/>
              <a:t>eux,</a:t>
            </a:r>
            <a:endParaRPr lang="fr-FR" dirty="0"/>
          </a:p>
        </p:txBody>
      </p:sp>
      <p:sp>
        <p:nvSpPr>
          <p:cNvPr id="6" name="ZoneTexte 5"/>
          <p:cNvSpPr txBox="1"/>
          <p:nvPr/>
        </p:nvSpPr>
        <p:spPr>
          <a:xfrm>
            <a:off x="1103430" y="4076598"/>
            <a:ext cx="9605675"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le JavaScript, en particulier, supporte chacun des trois paradigmes principaux cités ci-dessus ce qui signifie qu’on va pouvoir coder en procédural, en fonctionnel et en orienté objet en JavaScript ;</a:t>
            </a:r>
            <a:endParaRPr lang="fr-FR" dirty="0"/>
          </a:p>
        </p:txBody>
      </p:sp>
    </p:spTree>
    <p:extLst>
      <p:ext uri="{BB962C8B-B14F-4D97-AF65-F5344CB8AC3E}">
        <p14:creationId xmlns:p14="http://schemas.microsoft.com/office/powerpoint/2010/main" val="3852374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25/</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(3/12)</a:t>
            </a:r>
            <a:endParaRPr lang="fr-FR" sz="2800" dirty="0"/>
          </a:p>
        </p:txBody>
      </p:sp>
      <p:sp>
        <p:nvSpPr>
          <p:cNvPr id="3" name="ZoneTexte 2"/>
          <p:cNvSpPr txBox="1"/>
          <p:nvPr/>
        </p:nvSpPr>
        <p:spPr>
          <a:xfrm>
            <a:off x="1103430" y="1357553"/>
            <a:ext cx="4600140" cy="400110"/>
          </a:xfrm>
          <a:prstGeom prst="rect">
            <a:avLst/>
          </a:prstGeom>
          <a:noFill/>
        </p:spPr>
        <p:txBody>
          <a:bodyPr wrap="square" rtlCol="0">
            <a:spAutoFit/>
          </a:bodyPr>
          <a:lstStyle/>
          <a:p>
            <a:r>
              <a:rPr lang="fr-FR" sz="2000" dirty="0" smtClean="0">
                <a:solidFill>
                  <a:srgbClr val="00B0F0"/>
                </a:solidFill>
              </a:rPr>
              <a:t>Création </a:t>
            </a:r>
            <a:r>
              <a:rPr lang="fr-FR" sz="2000" dirty="0">
                <a:solidFill>
                  <a:srgbClr val="00B0F0"/>
                </a:solidFill>
              </a:rPr>
              <a:t>d’un objet JavaScript </a:t>
            </a:r>
            <a:r>
              <a:rPr lang="fr-FR" sz="2000" dirty="0" smtClean="0">
                <a:solidFill>
                  <a:srgbClr val="00B0F0"/>
                </a:solidFill>
              </a:rPr>
              <a:t>littéral</a:t>
            </a:r>
            <a:endParaRPr lang="fr-FR" sz="2000" dirty="0">
              <a:solidFill>
                <a:srgbClr val="00B0F0"/>
              </a:solidFill>
            </a:endParaRPr>
          </a:p>
        </p:txBody>
      </p:sp>
      <p:sp>
        <p:nvSpPr>
          <p:cNvPr id="15" name="ZoneTexte 14"/>
          <p:cNvSpPr txBox="1"/>
          <p:nvPr/>
        </p:nvSpPr>
        <p:spPr>
          <a:xfrm>
            <a:off x="1103430" y="1848578"/>
            <a:ext cx="9950426" cy="1477328"/>
          </a:xfrm>
          <a:prstGeom prst="rect">
            <a:avLst/>
          </a:prstGeom>
          <a:noFill/>
        </p:spPr>
        <p:txBody>
          <a:bodyPr wrap="square" rtlCol="0">
            <a:spAutoFit/>
          </a:bodyPr>
          <a:lstStyle/>
          <a:p>
            <a:pPr marL="285750" indent="-285750">
              <a:buFont typeface="Wingdings" panose="05000000000000000000" pitchFamily="2" charset="2"/>
              <a:buChar char="q"/>
            </a:pPr>
            <a:r>
              <a:rPr lang="fr-FR" dirty="0"/>
              <a:t>Nous pouvons créer des objets de 4 manières différentes en JavaScript</a:t>
            </a:r>
            <a:r>
              <a:rPr lang="fr-FR" dirty="0" smtClean="0"/>
              <a:t>: </a:t>
            </a:r>
          </a:p>
          <a:p>
            <a:pPr marL="742950" lvl="1" indent="-285750">
              <a:buFont typeface="Courier New" panose="02070309020205020404" pitchFamily="49" charset="0"/>
              <a:buChar char="o"/>
            </a:pPr>
            <a:r>
              <a:rPr lang="fr-FR" dirty="0"/>
              <a:t>Créer un objet </a:t>
            </a:r>
            <a:r>
              <a:rPr lang="fr-FR" dirty="0" smtClean="0"/>
              <a:t>littéral</a:t>
            </a:r>
          </a:p>
          <a:p>
            <a:pPr marL="742950" lvl="1" indent="-285750">
              <a:buFont typeface="Courier New" panose="02070309020205020404" pitchFamily="49" charset="0"/>
              <a:buChar char="o"/>
            </a:pPr>
            <a:r>
              <a:rPr lang="fr-FR" dirty="0"/>
              <a:t>Utiliser le </a:t>
            </a:r>
            <a:r>
              <a:rPr lang="fr-FR" dirty="0" smtClean="0"/>
              <a:t>constructeur Object()</a:t>
            </a:r>
          </a:p>
          <a:p>
            <a:pPr marL="742950" lvl="1" indent="-285750">
              <a:buFont typeface="Courier New" panose="02070309020205020404" pitchFamily="49" charset="0"/>
              <a:buChar char="o"/>
            </a:pPr>
            <a:r>
              <a:rPr lang="fr-FR" dirty="0"/>
              <a:t>Utiliser une fonction constructeur </a:t>
            </a:r>
            <a:r>
              <a:rPr lang="fr-FR" dirty="0" smtClean="0"/>
              <a:t>personnalisée</a:t>
            </a:r>
          </a:p>
          <a:p>
            <a:pPr marL="742950" lvl="1" indent="-285750">
              <a:buFont typeface="Courier New" panose="02070309020205020404" pitchFamily="49" charset="0"/>
              <a:buChar char="o"/>
            </a:pPr>
            <a:r>
              <a:rPr lang="fr-FR" dirty="0"/>
              <a:t>Utiliser la </a:t>
            </a:r>
            <a:r>
              <a:rPr lang="fr-FR" dirty="0" smtClean="0"/>
              <a:t>méthode </a:t>
            </a:r>
            <a:r>
              <a:rPr lang="fr-FR" dirty="0" err="1"/>
              <a:t>C</a:t>
            </a:r>
            <a:r>
              <a:rPr lang="fr-FR" dirty="0" err="1" smtClean="0"/>
              <a:t>reate</a:t>
            </a:r>
            <a:r>
              <a:rPr lang="fr-FR" dirty="0" smtClean="0"/>
              <a:t>()</a:t>
            </a:r>
          </a:p>
        </p:txBody>
      </p:sp>
      <p:pic>
        <p:nvPicPr>
          <p:cNvPr id="5" name="Image 4"/>
          <p:cNvPicPr>
            <a:picLocks noChangeAspect="1"/>
          </p:cNvPicPr>
          <p:nvPr/>
        </p:nvPicPr>
        <p:blipFill>
          <a:blip r:embed="rId3"/>
          <a:stretch>
            <a:fillRect/>
          </a:stretch>
        </p:blipFill>
        <p:spPr>
          <a:xfrm>
            <a:off x="3995737" y="4121467"/>
            <a:ext cx="6600825" cy="2409825"/>
          </a:xfrm>
          <a:prstGeom prst="rect">
            <a:avLst/>
          </a:prstGeom>
        </p:spPr>
      </p:pic>
      <p:sp>
        <p:nvSpPr>
          <p:cNvPr id="11" name="ZoneTexte 10"/>
          <p:cNvSpPr txBox="1"/>
          <p:nvPr/>
        </p:nvSpPr>
        <p:spPr>
          <a:xfrm>
            <a:off x="1211580" y="3752135"/>
            <a:ext cx="3524170" cy="369332"/>
          </a:xfrm>
          <a:prstGeom prst="rect">
            <a:avLst/>
          </a:prstGeom>
          <a:noFill/>
        </p:spPr>
        <p:txBody>
          <a:bodyPr wrap="none" rtlCol="0">
            <a:spAutoFit/>
          </a:bodyPr>
          <a:lstStyle/>
          <a:p>
            <a:r>
              <a:rPr lang="fr-FR" dirty="0" smtClean="0"/>
              <a:t>Exemple de création d’objet littéral:</a:t>
            </a:r>
            <a:endParaRPr lang="fr-FR" dirty="0"/>
          </a:p>
        </p:txBody>
      </p:sp>
    </p:spTree>
    <p:extLst>
      <p:ext uri="{BB962C8B-B14F-4D97-AF65-F5344CB8AC3E}">
        <p14:creationId xmlns:p14="http://schemas.microsoft.com/office/powerpoint/2010/main" val="4140232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26/</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(4/12)</a:t>
            </a:r>
            <a:endParaRPr lang="fr-FR" sz="2800" dirty="0"/>
          </a:p>
        </p:txBody>
      </p:sp>
      <p:sp>
        <p:nvSpPr>
          <p:cNvPr id="3" name="ZoneTexte 2"/>
          <p:cNvSpPr txBox="1"/>
          <p:nvPr/>
        </p:nvSpPr>
        <p:spPr>
          <a:xfrm>
            <a:off x="1103430" y="1357553"/>
            <a:ext cx="4600140" cy="400110"/>
          </a:xfrm>
          <a:prstGeom prst="rect">
            <a:avLst/>
          </a:prstGeom>
          <a:noFill/>
        </p:spPr>
        <p:txBody>
          <a:bodyPr wrap="square" rtlCol="0">
            <a:spAutoFit/>
          </a:bodyPr>
          <a:lstStyle/>
          <a:p>
            <a:r>
              <a:rPr lang="fr-FR" sz="2000" dirty="0" smtClean="0">
                <a:solidFill>
                  <a:srgbClr val="00B0F0"/>
                </a:solidFill>
              </a:rPr>
              <a:t>Création </a:t>
            </a:r>
            <a:r>
              <a:rPr lang="fr-FR" sz="2000" dirty="0">
                <a:solidFill>
                  <a:srgbClr val="00B0F0"/>
                </a:solidFill>
              </a:rPr>
              <a:t>d’un objet JavaScript </a:t>
            </a:r>
            <a:r>
              <a:rPr lang="fr-FR" sz="2000" dirty="0" smtClean="0">
                <a:solidFill>
                  <a:srgbClr val="00B0F0"/>
                </a:solidFill>
              </a:rPr>
              <a:t>littéral</a:t>
            </a:r>
            <a:endParaRPr lang="fr-FR" sz="2000" dirty="0">
              <a:solidFill>
                <a:srgbClr val="00B0F0"/>
              </a:solidFill>
            </a:endParaRPr>
          </a:p>
        </p:txBody>
      </p:sp>
      <p:sp>
        <p:nvSpPr>
          <p:cNvPr id="15" name="ZoneTexte 14"/>
          <p:cNvSpPr txBox="1"/>
          <p:nvPr/>
        </p:nvSpPr>
        <p:spPr>
          <a:xfrm>
            <a:off x="1103430" y="1848578"/>
            <a:ext cx="995042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Exemple de création d’objet littéral</a:t>
            </a:r>
            <a:r>
              <a:rPr lang="fr-FR" dirty="0" smtClean="0"/>
              <a:t>:</a:t>
            </a:r>
            <a:endParaRPr lang="fr-FR" dirty="0"/>
          </a:p>
        </p:txBody>
      </p:sp>
      <p:pic>
        <p:nvPicPr>
          <p:cNvPr id="5" name="Image 4"/>
          <p:cNvPicPr>
            <a:picLocks noChangeAspect="1"/>
          </p:cNvPicPr>
          <p:nvPr/>
        </p:nvPicPr>
        <p:blipFill>
          <a:blip r:embed="rId3"/>
          <a:stretch>
            <a:fillRect/>
          </a:stretch>
        </p:blipFill>
        <p:spPr>
          <a:xfrm>
            <a:off x="2403157" y="2178295"/>
            <a:ext cx="6600825" cy="2409825"/>
          </a:xfrm>
          <a:prstGeom prst="rect">
            <a:avLst/>
          </a:prstGeom>
        </p:spPr>
      </p:pic>
      <p:sp>
        <p:nvSpPr>
          <p:cNvPr id="11" name="ZoneTexte 10"/>
          <p:cNvSpPr txBox="1"/>
          <p:nvPr/>
        </p:nvSpPr>
        <p:spPr>
          <a:xfrm>
            <a:off x="1394460" y="4826555"/>
            <a:ext cx="7832016" cy="1200329"/>
          </a:xfrm>
          <a:prstGeom prst="rect">
            <a:avLst/>
          </a:prstGeom>
          <a:noFill/>
        </p:spPr>
        <p:txBody>
          <a:bodyPr wrap="none" rtlCol="0">
            <a:spAutoFit/>
          </a:bodyPr>
          <a:lstStyle/>
          <a:p>
            <a:pPr marL="285750" indent="-285750">
              <a:buFont typeface="Wingdings" panose="05000000000000000000" pitchFamily="2" charset="2"/>
              <a:buChar char="q"/>
            </a:pPr>
            <a:r>
              <a:rPr lang="fr-FR" dirty="0"/>
              <a:t>P</a:t>
            </a:r>
            <a:r>
              <a:rPr lang="fr-FR" dirty="0" smtClean="0"/>
              <a:t>our </a:t>
            </a:r>
            <a:r>
              <a:rPr lang="fr-FR" dirty="0"/>
              <a:t>accéder aux membres d’un objet, les modifier ou en définir de </a:t>
            </a:r>
            <a:r>
              <a:rPr lang="fr-FR" dirty="0" smtClean="0"/>
              <a:t>nouveaux,</a:t>
            </a:r>
          </a:p>
          <a:p>
            <a:pPr marL="742950" lvl="1" indent="-285750">
              <a:buFont typeface="Courier New" panose="02070309020205020404" pitchFamily="49" charset="0"/>
              <a:buChar char="o"/>
            </a:pPr>
            <a:r>
              <a:rPr lang="fr-FR" dirty="0" smtClean="0"/>
              <a:t>Utiliser </a:t>
            </a:r>
            <a:r>
              <a:rPr lang="fr-FR" dirty="0"/>
              <a:t>le point : </a:t>
            </a:r>
            <a:r>
              <a:rPr lang="fr-FR" dirty="0" err="1" smtClean="0">
                <a:solidFill>
                  <a:srgbClr val="FF0000"/>
                </a:solidFill>
              </a:rPr>
              <a:t>pierre.nom</a:t>
            </a:r>
            <a:r>
              <a:rPr lang="fr-FR" dirty="0"/>
              <a:t>, </a:t>
            </a:r>
            <a:r>
              <a:rPr lang="fr-FR" dirty="0" err="1">
                <a:solidFill>
                  <a:srgbClr val="FF0000"/>
                </a:solidFill>
              </a:rPr>
              <a:t>pierre.age</a:t>
            </a:r>
            <a:endParaRPr lang="fr-FR" dirty="0" smtClean="0">
              <a:solidFill>
                <a:srgbClr val="FF0000"/>
              </a:solidFill>
            </a:endParaRPr>
          </a:p>
          <a:p>
            <a:pPr marL="742950" lvl="1" indent="-285750">
              <a:buFont typeface="Courier New" panose="02070309020205020404" pitchFamily="49" charset="0"/>
              <a:buChar char="o"/>
            </a:pPr>
            <a:r>
              <a:rPr lang="fr-FR" dirty="0"/>
              <a:t>Utiliser les </a:t>
            </a:r>
            <a:r>
              <a:rPr lang="fr-FR" dirty="0" smtClean="0"/>
              <a:t>crochets </a:t>
            </a:r>
            <a:r>
              <a:rPr lang="fr-FR" dirty="0"/>
              <a:t>:  </a:t>
            </a:r>
            <a:r>
              <a:rPr lang="fr-FR" dirty="0">
                <a:solidFill>
                  <a:srgbClr val="FF0000"/>
                </a:solidFill>
              </a:rPr>
              <a:t>pierre['nom'] </a:t>
            </a:r>
            <a:r>
              <a:rPr lang="fr-FR" dirty="0"/>
              <a:t>, </a:t>
            </a:r>
            <a:r>
              <a:rPr lang="fr-FR" dirty="0">
                <a:solidFill>
                  <a:srgbClr val="FF0000"/>
                </a:solidFill>
              </a:rPr>
              <a:t>pierre['</a:t>
            </a:r>
            <a:r>
              <a:rPr lang="fr-FR" dirty="0" err="1">
                <a:solidFill>
                  <a:srgbClr val="FF0000"/>
                </a:solidFill>
              </a:rPr>
              <a:t>age</a:t>
            </a:r>
            <a:r>
              <a:rPr lang="fr-FR" dirty="0">
                <a:solidFill>
                  <a:srgbClr val="FF0000"/>
                </a:solidFill>
              </a:rPr>
              <a:t>']</a:t>
            </a:r>
            <a:endParaRPr lang="fr-FR" dirty="0">
              <a:solidFill>
                <a:srgbClr val="FF0000"/>
              </a:solidFill>
            </a:endParaRPr>
          </a:p>
          <a:p>
            <a:pPr lvl="1"/>
            <a:endParaRPr lang="fr-FR" dirty="0"/>
          </a:p>
        </p:txBody>
      </p:sp>
    </p:spTree>
    <p:extLst>
      <p:ext uri="{BB962C8B-B14F-4D97-AF65-F5344CB8AC3E}">
        <p14:creationId xmlns:p14="http://schemas.microsoft.com/office/powerpoint/2010/main" val="1731545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27/</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(5/12)</a:t>
            </a:r>
            <a:endParaRPr lang="fr-FR" sz="2800" dirty="0"/>
          </a:p>
        </p:txBody>
      </p:sp>
      <p:sp>
        <p:nvSpPr>
          <p:cNvPr id="3" name="ZoneTexte 2"/>
          <p:cNvSpPr txBox="1"/>
          <p:nvPr/>
        </p:nvSpPr>
        <p:spPr>
          <a:xfrm>
            <a:off x="1103430" y="1357553"/>
            <a:ext cx="4600140" cy="400110"/>
          </a:xfrm>
          <a:prstGeom prst="rect">
            <a:avLst/>
          </a:prstGeom>
          <a:noFill/>
        </p:spPr>
        <p:txBody>
          <a:bodyPr wrap="square" rtlCol="0">
            <a:spAutoFit/>
          </a:bodyPr>
          <a:lstStyle/>
          <a:p>
            <a:r>
              <a:rPr lang="fr-FR" sz="2000" dirty="0" smtClean="0">
                <a:solidFill>
                  <a:srgbClr val="00B0F0"/>
                </a:solidFill>
              </a:rPr>
              <a:t>Création </a:t>
            </a:r>
            <a:r>
              <a:rPr lang="fr-FR" sz="2000" dirty="0">
                <a:solidFill>
                  <a:srgbClr val="00B0F0"/>
                </a:solidFill>
              </a:rPr>
              <a:t>d’un objet JavaScript </a:t>
            </a:r>
            <a:r>
              <a:rPr lang="fr-FR" sz="2000" dirty="0" smtClean="0">
                <a:solidFill>
                  <a:srgbClr val="00B0F0"/>
                </a:solidFill>
              </a:rPr>
              <a:t>littéral</a:t>
            </a:r>
            <a:endParaRPr lang="fr-FR" sz="2000" dirty="0">
              <a:solidFill>
                <a:srgbClr val="00B0F0"/>
              </a:solidFill>
            </a:endParaRPr>
          </a:p>
        </p:txBody>
      </p:sp>
      <p:sp>
        <p:nvSpPr>
          <p:cNvPr id="15" name="ZoneTexte 14"/>
          <p:cNvSpPr txBox="1"/>
          <p:nvPr/>
        </p:nvSpPr>
        <p:spPr>
          <a:xfrm>
            <a:off x="1103430" y="1848578"/>
            <a:ext cx="995042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Exemple de création d’objet littéral</a:t>
            </a:r>
            <a:r>
              <a:rPr lang="fr-FR" dirty="0" smtClean="0"/>
              <a:t>:</a:t>
            </a:r>
            <a:endParaRPr lang="fr-FR" dirty="0"/>
          </a:p>
        </p:txBody>
      </p:sp>
      <p:pic>
        <p:nvPicPr>
          <p:cNvPr id="5" name="Image 4"/>
          <p:cNvPicPr>
            <a:picLocks noChangeAspect="1"/>
          </p:cNvPicPr>
          <p:nvPr/>
        </p:nvPicPr>
        <p:blipFill>
          <a:blip r:embed="rId3"/>
          <a:stretch>
            <a:fillRect/>
          </a:stretch>
        </p:blipFill>
        <p:spPr>
          <a:xfrm>
            <a:off x="2403157" y="2178295"/>
            <a:ext cx="6600825" cy="2409825"/>
          </a:xfrm>
          <a:prstGeom prst="rect">
            <a:avLst/>
          </a:prstGeom>
        </p:spPr>
      </p:pic>
      <p:sp>
        <p:nvSpPr>
          <p:cNvPr id="11" name="ZoneTexte 10"/>
          <p:cNvSpPr txBox="1"/>
          <p:nvPr/>
        </p:nvSpPr>
        <p:spPr>
          <a:xfrm>
            <a:off x="1394460" y="4826555"/>
            <a:ext cx="7832016" cy="1200329"/>
          </a:xfrm>
          <a:prstGeom prst="rect">
            <a:avLst/>
          </a:prstGeom>
          <a:noFill/>
        </p:spPr>
        <p:txBody>
          <a:bodyPr wrap="none" rtlCol="0">
            <a:spAutoFit/>
          </a:bodyPr>
          <a:lstStyle/>
          <a:p>
            <a:pPr marL="285750" indent="-285750">
              <a:buFont typeface="Wingdings" panose="05000000000000000000" pitchFamily="2" charset="2"/>
              <a:buChar char="q"/>
            </a:pPr>
            <a:r>
              <a:rPr lang="fr-FR" dirty="0"/>
              <a:t>P</a:t>
            </a:r>
            <a:r>
              <a:rPr lang="fr-FR" dirty="0" smtClean="0"/>
              <a:t>our </a:t>
            </a:r>
            <a:r>
              <a:rPr lang="fr-FR" dirty="0"/>
              <a:t>accéder aux membres d’un objet, les modifier ou en définir de </a:t>
            </a:r>
            <a:r>
              <a:rPr lang="fr-FR" dirty="0" smtClean="0"/>
              <a:t>nouveaux,</a:t>
            </a:r>
          </a:p>
          <a:p>
            <a:pPr marL="742950" lvl="1" indent="-285750">
              <a:buFont typeface="Courier New" panose="02070309020205020404" pitchFamily="49" charset="0"/>
              <a:buChar char="o"/>
            </a:pPr>
            <a:r>
              <a:rPr lang="fr-FR" dirty="0" smtClean="0"/>
              <a:t>Utiliser </a:t>
            </a:r>
            <a:r>
              <a:rPr lang="fr-FR" dirty="0"/>
              <a:t>le point : </a:t>
            </a:r>
            <a:r>
              <a:rPr lang="fr-FR" dirty="0" err="1" smtClean="0">
                <a:solidFill>
                  <a:srgbClr val="FF0000"/>
                </a:solidFill>
              </a:rPr>
              <a:t>pierre.nom</a:t>
            </a:r>
            <a:r>
              <a:rPr lang="fr-FR" dirty="0"/>
              <a:t>, </a:t>
            </a:r>
            <a:r>
              <a:rPr lang="fr-FR" dirty="0" err="1">
                <a:solidFill>
                  <a:srgbClr val="FF0000"/>
                </a:solidFill>
              </a:rPr>
              <a:t>pierre.age</a:t>
            </a:r>
            <a:endParaRPr lang="fr-FR" dirty="0" smtClean="0">
              <a:solidFill>
                <a:srgbClr val="FF0000"/>
              </a:solidFill>
            </a:endParaRPr>
          </a:p>
          <a:p>
            <a:pPr marL="742950" lvl="1" indent="-285750">
              <a:buFont typeface="Courier New" panose="02070309020205020404" pitchFamily="49" charset="0"/>
              <a:buChar char="o"/>
            </a:pPr>
            <a:r>
              <a:rPr lang="fr-FR" dirty="0"/>
              <a:t>Utiliser les </a:t>
            </a:r>
            <a:r>
              <a:rPr lang="fr-FR" dirty="0" smtClean="0"/>
              <a:t>crochets </a:t>
            </a:r>
            <a:r>
              <a:rPr lang="fr-FR" dirty="0"/>
              <a:t>:  </a:t>
            </a:r>
            <a:r>
              <a:rPr lang="fr-FR" dirty="0">
                <a:solidFill>
                  <a:srgbClr val="FF0000"/>
                </a:solidFill>
              </a:rPr>
              <a:t>pierre['nom'] </a:t>
            </a:r>
            <a:r>
              <a:rPr lang="fr-FR" dirty="0"/>
              <a:t>, </a:t>
            </a:r>
            <a:r>
              <a:rPr lang="fr-FR" dirty="0">
                <a:solidFill>
                  <a:srgbClr val="FF0000"/>
                </a:solidFill>
              </a:rPr>
              <a:t>pierre['</a:t>
            </a:r>
            <a:r>
              <a:rPr lang="fr-FR" dirty="0" err="1">
                <a:solidFill>
                  <a:srgbClr val="FF0000"/>
                </a:solidFill>
              </a:rPr>
              <a:t>age</a:t>
            </a:r>
            <a:r>
              <a:rPr lang="fr-FR" dirty="0">
                <a:solidFill>
                  <a:srgbClr val="FF0000"/>
                </a:solidFill>
              </a:rPr>
              <a:t>']</a:t>
            </a:r>
            <a:endParaRPr lang="fr-FR" dirty="0">
              <a:solidFill>
                <a:srgbClr val="FF0000"/>
              </a:solidFill>
            </a:endParaRPr>
          </a:p>
          <a:p>
            <a:pPr lvl="1"/>
            <a:endParaRPr lang="fr-FR" dirty="0"/>
          </a:p>
        </p:txBody>
      </p:sp>
      <p:sp>
        <p:nvSpPr>
          <p:cNvPr id="4" name="ZoneTexte 3"/>
          <p:cNvSpPr txBox="1"/>
          <p:nvPr/>
        </p:nvSpPr>
        <p:spPr>
          <a:xfrm>
            <a:off x="1451610" y="5872978"/>
            <a:ext cx="845820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t>L’utilisation du mot clef </a:t>
            </a:r>
            <a:r>
              <a:rPr lang="fr-FR" dirty="0" err="1" smtClean="0">
                <a:solidFill>
                  <a:srgbClr val="FF0000"/>
                </a:solidFill>
              </a:rPr>
              <a:t>this</a:t>
            </a:r>
            <a:r>
              <a:rPr lang="fr-FR" dirty="0" smtClean="0">
                <a:solidFill>
                  <a:srgbClr val="FF0000"/>
                </a:solidFill>
              </a:rPr>
              <a:t> : </a:t>
            </a:r>
            <a:r>
              <a:rPr lang="fr-FR" dirty="0"/>
              <a:t>Le mot </a:t>
            </a:r>
            <a:r>
              <a:rPr lang="fr-FR" dirty="0" smtClean="0"/>
              <a:t>clef </a:t>
            </a:r>
            <a:r>
              <a:rPr lang="fr-FR" dirty="0" err="1" smtClean="0">
                <a:solidFill>
                  <a:srgbClr val="FF0000"/>
                </a:solidFill>
              </a:rPr>
              <a:t>this</a:t>
            </a:r>
            <a:r>
              <a:rPr lang="fr-FR" dirty="0" smtClean="0">
                <a:solidFill>
                  <a:srgbClr val="FF0000"/>
                </a:solidFill>
              </a:rPr>
              <a:t> </a:t>
            </a:r>
            <a:r>
              <a:rPr lang="fr-FR" dirty="0"/>
              <a:t>est un mot clef qui apparait fréquemment dans les langages orientés objets. Dans le cas présent, il sert à faire référence à l’objet qui est couramment manipulé.</a:t>
            </a:r>
            <a:r>
              <a:rPr lang="fr-FR" dirty="0" smtClean="0"/>
              <a:t> </a:t>
            </a:r>
            <a:endParaRPr lang="fr-FR" dirty="0">
              <a:solidFill>
                <a:srgbClr val="FF0000"/>
              </a:solidFill>
            </a:endParaRPr>
          </a:p>
          <a:p>
            <a:pPr marL="285750" indent="-285750">
              <a:buFont typeface="Wingdings" panose="05000000000000000000" pitchFamily="2" charset="2"/>
              <a:buChar char="q"/>
            </a:pPr>
            <a:endParaRPr lang="fr-FR" dirty="0"/>
          </a:p>
        </p:txBody>
      </p:sp>
    </p:spTree>
    <p:extLst>
      <p:ext uri="{BB962C8B-B14F-4D97-AF65-F5344CB8AC3E}">
        <p14:creationId xmlns:p14="http://schemas.microsoft.com/office/powerpoint/2010/main" val="1298490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28/</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(6/12)</a:t>
            </a:r>
            <a:endParaRPr lang="fr-FR" sz="2800" dirty="0"/>
          </a:p>
        </p:txBody>
      </p:sp>
      <p:sp>
        <p:nvSpPr>
          <p:cNvPr id="3" name="ZoneTexte 2"/>
          <p:cNvSpPr txBox="1"/>
          <p:nvPr/>
        </p:nvSpPr>
        <p:spPr>
          <a:xfrm>
            <a:off x="1103430" y="1357553"/>
            <a:ext cx="7777680" cy="400110"/>
          </a:xfrm>
          <a:prstGeom prst="rect">
            <a:avLst/>
          </a:prstGeom>
          <a:noFill/>
        </p:spPr>
        <p:txBody>
          <a:bodyPr wrap="square" rtlCol="0">
            <a:spAutoFit/>
          </a:bodyPr>
          <a:lstStyle/>
          <a:p>
            <a:r>
              <a:rPr lang="fr-FR" sz="2000" dirty="0">
                <a:solidFill>
                  <a:srgbClr val="00B0F0"/>
                </a:solidFill>
              </a:rPr>
              <a:t>C</a:t>
            </a:r>
            <a:r>
              <a:rPr lang="fr-FR" sz="2000" dirty="0" smtClean="0">
                <a:solidFill>
                  <a:srgbClr val="00B0F0"/>
                </a:solidFill>
              </a:rPr>
              <a:t>onstructeur </a:t>
            </a:r>
            <a:r>
              <a:rPr lang="fr-FR" sz="2000" dirty="0">
                <a:solidFill>
                  <a:srgbClr val="00B0F0"/>
                </a:solidFill>
              </a:rPr>
              <a:t>d’objets en </a:t>
            </a:r>
            <a:r>
              <a:rPr lang="fr-FR" sz="2000" dirty="0" smtClean="0">
                <a:solidFill>
                  <a:srgbClr val="00B0F0"/>
                </a:solidFill>
              </a:rPr>
              <a:t>JavaScript</a:t>
            </a:r>
            <a:endParaRPr lang="fr-FR" sz="2000" dirty="0">
              <a:solidFill>
                <a:srgbClr val="00B0F0"/>
              </a:solidFill>
            </a:endParaRPr>
          </a:p>
        </p:txBody>
      </p:sp>
      <p:sp>
        <p:nvSpPr>
          <p:cNvPr id="15" name="ZoneTexte 14"/>
          <p:cNvSpPr txBox="1"/>
          <p:nvPr/>
        </p:nvSpPr>
        <p:spPr>
          <a:xfrm>
            <a:off x="1103430" y="1848578"/>
            <a:ext cx="9950426" cy="2031325"/>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rgbClr val="0070C0"/>
                </a:solidFill>
              </a:rPr>
              <a:t>fonction constructeur d’objets </a:t>
            </a:r>
            <a:endParaRPr lang="fr-FR" dirty="0" smtClean="0">
              <a:solidFill>
                <a:srgbClr val="0070C0"/>
              </a:solidFill>
            </a:endParaRPr>
          </a:p>
          <a:p>
            <a:pPr marL="742950" lvl="1" indent="-285750">
              <a:buFont typeface="Courier New" panose="02070309020205020404" pitchFamily="49" charset="0"/>
              <a:buChar char="o"/>
            </a:pPr>
            <a:r>
              <a:rPr lang="fr-FR" dirty="0" smtClean="0"/>
              <a:t>Une </a:t>
            </a:r>
            <a:r>
              <a:rPr lang="fr-FR" dirty="0"/>
              <a:t>fonction constructeur d’objets est une fonction qui va nous permettre de créer des objets semblables. En JavaScript, n’importe quelle fonction va pouvoir faire office de constructeur d’objets</a:t>
            </a:r>
            <a:r>
              <a:rPr lang="fr-FR" dirty="0" smtClean="0"/>
              <a:t>.</a:t>
            </a:r>
          </a:p>
          <a:p>
            <a:pPr marL="742950" lvl="1" indent="-285750">
              <a:buFont typeface="Courier New" panose="02070309020205020404" pitchFamily="49" charset="0"/>
              <a:buChar char="o"/>
            </a:pPr>
            <a:r>
              <a:rPr lang="fr-FR" dirty="0"/>
              <a:t>Pour construire des objets à partir d’une fonction constructeur, nous allons devoir suivre deux étapes : il va déjà falloir définir notre fonction constructeur et ensuite nous allons appeler ce constructeur avec une syntaxe un peu spéciale utilisant le mot </a:t>
            </a:r>
            <a:r>
              <a:rPr lang="fr-FR" dirty="0" smtClean="0"/>
              <a:t>clefs </a:t>
            </a:r>
            <a:r>
              <a:rPr lang="fr-FR" dirty="0" smtClean="0">
                <a:solidFill>
                  <a:srgbClr val="FF0000"/>
                </a:solidFill>
              </a:rPr>
              <a:t>new</a:t>
            </a:r>
            <a:endParaRPr lang="fr-FR" dirty="0">
              <a:solidFill>
                <a:srgbClr val="FF0000"/>
              </a:solidFill>
            </a:endParaRPr>
          </a:p>
        </p:txBody>
      </p:sp>
      <p:sp>
        <p:nvSpPr>
          <p:cNvPr id="11" name="ZoneTexte 10"/>
          <p:cNvSpPr txBox="1"/>
          <p:nvPr/>
        </p:nvSpPr>
        <p:spPr>
          <a:xfrm>
            <a:off x="1451610" y="3970818"/>
            <a:ext cx="1384033" cy="646331"/>
          </a:xfrm>
          <a:prstGeom prst="rect">
            <a:avLst/>
          </a:prstGeom>
          <a:noFill/>
        </p:spPr>
        <p:txBody>
          <a:bodyPr wrap="none" rtlCol="0">
            <a:spAutoFit/>
          </a:bodyPr>
          <a:lstStyle/>
          <a:p>
            <a:pPr marL="285750" indent="-285750">
              <a:buFont typeface="Wingdings" panose="05000000000000000000" pitchFamily="2" charset="2"/>
              <a:buChar char="q"/>
            </a:pPr>
            <a:r>
              <a:rPr lang="fr-FR" dirty="0" smtClean="0"/>
              <a:t>Exemple: </a:t>
            </a:r>
            <a:endParaRPr lang="fr-FR" dirty="0">
              <a:solidFill>
                <a:srgbClr val="FF0000"/>
              </a:solidFill>
            </a:endParaRPr>
          </a:p>
          <a:p>
            <a:pPr lvl="1"/>
            <a:endParaRPr lang="fr-FR" dirty="0"/>
          </a:p>
        </p:txBody>
      </p:sp>
      <p:pic>
        <p:nvPicPr>
          <p:cNvPr id="16" name="Image 15"/>
          <p:cNvPicPr>
            <a:picLocks noChangeAspect="1"/>
          </p:cNvPicPr>
          <p:nvPr/>
        </p:nvPicPr>
        <p:blipFill>
          <a:blip r:embed="rId3"/>
          <a:stretch>
            <a:fillRect/>
          </a:stretch>
        </p:blipFill>
        <p:spPr>
          <a:xfrm>
            <a:off x="2543915" y="4293983"/>
            <a:ext cx="6886575" cy="2276475"/>
          </a:xfrm>
          <a:prstGeom prst="rect">
            <a:avLst/>
          </a:prstGeom>
        </p:spPr>
      </p:pic>
    </p:spTree>
    <p:extLst>
      <p:ext uri="{BB962C8B-B14F-4D97-AF65-F5344CB8AC3E}">
        <p14:creationId xmlns:p14="http://schemas.microsoft.com/office/powerpoint/2010/main" val="3379074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29/</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(7/12)</a:t>
            </a:r>
            <a:endParaRPr lang="fr-FR" sz="2800" dirty="0"/>
          </a:p>
        </p:txBody>
      </p:sp>
      <p:sp>
        <p:nvSpPr>
          <p:cNvPr id="3" name="ZoneTexte 2"/>
          <p:cNvSpPr txBox="1"/>
          <p:nvPr/>
        </p:nvSpPr>
        <p:spPr>
          <a:xfrm>
            <a:off x="1103430" y="1357553"/>
            <a:ext cx="7777680" cy="400110"/>
          </a:xfrm>
          <a:prstGeom prst="rect">
            <a:avLst/>
          </a:prstGeom>
          <a:noFill/>
        </p:spPr>
        <p:txBody>
          <a:bodyPr wrap="square" rtlCol="0">
            <a:spAutoFit/>
          </a:bodyPr>
          <a:lstStyle/>
          <a:p>
            <a:r>
              <a:rPr lang="fr-FR" sz="2000" dirty="0" smtClean="0">
                <a:solidFill>
                  <a:srgbClr val="00B0F0"/>
                </a:solidFill>
              </a:rPr>
              <a:t>Le </a:t>
            </a:r>
            <a:r>
              <a:rPr lang="fr-FR" sz="2000" dirty="0">
                <a:solidFill>
                  <a:srgbClr val="00B0F0"/>
                </a:solidFill>
              </a:rPr>
              <a:t>prototype en JavaScript orienté objet</a:t>
            </a:r>
          </a:p>
        </p:txBody>
      </p:sp>
      <p:sp>
        <p:nvSpPr>
          <p:cNvPr id="15" name="ZoneTexte 14"/>
          <p:cNvSpPr txBox="1"/>
          <p:nvPr/>
        </p:nvSpPr>
        <p:spPr>
          <a:xfrm>
            <a:off x="1103430" y="1848578"/>
            <a:ext cx="9950426" cy="4801314"/>
          </a:xfrm>
          <a:prstGeom prst="rect">
            <a:avLst/>
          </a:prstGeom>
          <a:noFill/>
        </p:spPr>
        <p:txBody>
          <a:bodyPr wrap="square" rtlCol="0">
            <a:spAutoFit/>
          </a:bodyPr>
          <a:lstStyle/>
          <a:p>
            <a:pPr marL="285750" indent="-285750">
              <a:buFont typeface="Wingdings" panose="05000000000000000000" pitchFamily="2" charset="2"/>
              <a:buChar char="q"/>
            </a:pPr>
            <a:r>
              <a:rPr lang="fr-FR" dirty="0"/>
              <a:t>Le JavaScript est un langage </a:t>
            </a:r>
            <a:r>
              <a:rPr lang="fr-FR" dirty="0">
                <a:solidFill>
                  <a:srgbClr val="FF0000"/>
                </a:solidFill>
              </a:rPr>
              <a:t>orienté objet basé sur la notion de prototypes</a:t>
            </a:r>
            <a:r>
              <a:rPr lang="fr-FR" dirty="0"/>
              <a:t>. </a:t>
            </a:r>
            <a:endParaRPr lang="fr-FR" dirty="0" smtClean="0"/>
          </a:p>
          <a:p>
            <a:pPr marL="285750" indent="-285750">
              <a:buFont typeface="Wingdings" panose="05000000000000000000" pitchFamily="2" charset="2"/>
              <a:buChar char="q"/>
            </a:pPr>
            <a:r>
              <a:rPr lang="fr-FR" dirty="0"/>
              <a:t>il existe deux grands types de langages orientés objet : ceux basés sur les classes, et ceux basés sur les </a:t>
            </a:r>
            <a:r>
              <a:rPr lang="fr-FR" dirty="0" smtClean="0"/>
              <a:t>prototypes</a:t>
            </a:r>
          </a:p>
          <a:p>
            <a:pPr marL="285750" indent="-285750">
              <a:buFont typeface="Wingdings" panose="05000000000000000000" pitchFamily="2" charset="2"/>
              <a:buChar char="q"/>
            </a:pPr>
            <a:r>
              <a:rPr lang="fr-FR" dirty="0"/>
              <a:t>Dans les langages orientés objet basés sur les classes, tous les objets sont créés à partir de classes et vont hériter des propriétés et des méthodes définies dans la classe</a:t>
            </a:r>
            <a:r>
              <a:rPr lang="fr-FR" dirty="0" smtClean="0"/>
              <a:t>.</a:t>
            </a:r>
          </a:p>
          <a:p>
            <a:pPr marL="285750" indent="-285750">
              <a:buFont typeface="Wingdings" panose="05000000000000000000" pitchFamily="2" charset="2"/>
              <a:buChar char="q"/>
            </a:pPr>
            <a:r>
              <a:rPr lang="fr-FR" dirty="0"/>
              <a:t>Dans les langages orientés objet utilisant des prototypes comme le JavaScript, tout est objet et il n’existe pas de classes et l’héritage va se faire au moyen de prototypes</a:t>
            </a:r>
            <a:r>
              <a:rPr lang="fr-FR" dirty="0" smtClean="0"/>
              <a:t>.</a:t>
            </a:r>
          </a:p>
          <a:p>
            <a:pPr marL="285750" indent="-285750">
              <a:buFont typeface="Wingdings" panose="05000000000000000000" pitchFamily="2" charset="2"/>
              <a:buChar char="q"/>
            </a:pPr>
            <a:r>
              <a:rPr lang="fr-FR" dirty="0"/>
              <a:t>les fonctions en JavaScript sont avant tout des objets. Lorsqu’on créé une fonction, le JavaScript va automatiquement lui ajouter une </a:t>
            </a:r>
            <a:r>
              <a:rPr lang="fr-FR" dirty="0" smtClean="0"/>
              <a:t>propriété </a:t>
            </a:r>
            <a:r>
              <a:rPr lang="fr-FR" dirty="0" smtClean="0">
                <a:solidFill>
                  <a:srgbClr val="FF0000"/>
                </a:solidFill>
              </a:rPr>
              <a:t>prototype </a:t>
            </a:r>
            <a:r>
              <a:rPr lang="fr-FR" dirty="0"/>
              <a:t>qui ne va être utile que lorsque la fonction est utilisée comme constructeur, c’est-à-dire lorsqu’on l’utilise avec la </a:t>
            </a:r>
            <a:r>
              <a:rPr lang="fr-FR" dirty="0" smtClean="0"/>
              <a:t>syntaxe </a:t>
            </a:r>
            <a:r>
              <a:rPr lang="fr-FR" dirty="0" smtClean="0">
                <a:solidFill>
                  <a:srgbClr val="FF0000"/>
                </a:solidFill>
              </a:rPr>
              <a:t>new</a:t>
            </a:r>
          </a:p>
          <a:p>
            <a:pPr marL="285750" indent="-285750">
              <a:buFont typeface="Wingdings" panose="05000000000000000000" pitchFamily="2" charset="2"/>
              <a:buChar char="q"/>
            </a:pPr>
            <a:r>
              <a:rPr lang="fr-FR" dirty="0"/>
              <a:t>Cette </a:t>
            </a:r>
            <a:r>
              <a:rPr lang="fr-FR" dirty="0" smtClean="0"/>
              <a:t>propriété </a:t>
            </a:r>
            <a:r>
              <a:rPr lang="fr-FR" dirty="0">
                <a:solidFill>
                  <a:srgbClr val="FF0000"/>
                </a:solidFill>
              </a:rPr>
              <a:t>prototype </a:t>
            </a:r>
            <a:r>
              <a:rPr lang="fr-FR" dirty="0"/>
              <a:t>possède une valeur qui est elle-même un objet. On parlera donc de « prototype objet » ou « d’objet prototype » pour parler de la </a:t>
            </a:r>
            <a:r>
              <a:rPr lang="fr-FR" dirty="0" smtClean="0"/>
              <a:t>propriété </a:t>
            </a:r>
            <a:r>
              <a:rPr lang="fr-FR" dirty="0">
                <a:solidFill>
                  <a:srgbClr val="FF0000"/>
                </a:solidFill>
              </a:rPr>
              <a:t>prototype </a:t>
            </a:r>
            <a:endParaRPr lang="fr-FR" dirty="0" smtClean="0">
              <a:solidFill>
                <a:srgbClr val="FF0000"/>
              </a:solidFill>
            </a:endParaRPr>
          </a:p>
          <a:p>
            <a:pPr marL="285750" indent="-285750">
              <a:buFont typeface="Wingdings" panose="05000000000000000000" pitchFamily="2" charset="2"/>
              <a:buChar char="q"/>
            </a:pPr>
            <a:r>
              <a:rPr lang="fr-FR" dirty="0"/>
              <a:t>le contenu de la </a:t>
            </a:r>
            <a:r>
              <a:rPr lang="fr-FR" dirty="0" smtClean="0"/>
              <a:t>propriété </a:t>
            </a:r>
            <a:r>
              <a:rPr lang="fr-FR" dirty="0">
                <a:solidFill>
                  <a:srgbClr val="FF0000"/>
                </a:solidFill>
              </a:rPr>
              <a:t>prototype </a:t>
            </a:r>
            <a:r>
              <a:rPr lang="fr-FR" dirty="0"/>
              <a:t>d’un constructeur va être partagé par tous les objets créés à partir de ce constructeur</a:t>
            </a:r>
            <a:r>
              <a:rPr lang="fr-FR" dirty="0" smtClean="0"/>
              <a:t>. </a:t>
            </a:r>
            <a:r>
              <a:rPr lang="fr-FR" dirty="0"/>
              <a:t>Comme cette propriété est un objet, on va pouvoir lui ajouter des propriétés et des méthodes que tous les objets créés à partir du constructeur vont partager</a:t>
            </a:r>
            <a:r>
              <a:rPr lang="fr-FR" dirty="0" smtClean="0"/>
              <a:t>. </a:t>
            </a:r>
            <a:r>
              <a:rPr lang="fr-FR" dirty="0"/>
              <a:t>Cela permet l’héritage en orienté objet JavaScript</a:t>
            </a:r>
            <a:endParaRPr lang="fr-FR" dirty="0" smtClean="0">
              <a:solidFill>
                <a:srgbClr val="FF0000"/>
              </a:solidFill>
            </a:endParaRPr>
          </a:p>
          <a:p>
            <a:pPr marL="285750" indent="-285750">
              <a:buFont typeface="Wingdings" panose="05000000000000000000" pitchFamily="2" charset="2"/>
              <a:buChar char="q"/>
            </a:pPr>
            <a:endParaRPr lang="fr-FR" dirty="0" smtClean="0"/>
          </a:p>
        </p:txBody>
      </p:sp>
    </p:spTree>
    <p:extLst>
      <p:ext uri="{BB962C8B-B14F-4D97-AF65-F5344CB8AC3E}">
        <p14:creationId xmlns:p14="http://schemas.microsoft.com/office/powerpoint/2010/main" val="457386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3</a:t>
            </a:r>
            <a:r>
              <a:rPr lang="fr-FR" dirty="0" smtClean="0"/>
              <a:t>/</a:t>
            </a:r>
            <a:endParaRPr lang="fr-FR" dirty="0"/>
          </a:p>
        </p:txBody>
      </p:sp>
      <p:sp>
        <p:nvSpPr>
          <p:cNvPr id="2" name="ZoneTexte 1"/>
          <p:cNvSpPr txBox="1"/>
          <p:nvPr/>
        </p:nvSpPr>
        <p:spPr>
          <a:xfrm>
            <a:off x="1103430" y="743418"/>
            <a:ext cx="2804486" cy="523220"/>
          </a:xfrm>
          <a:prstGeom prst="rect">
            <a:avLst/>
          </a:prstGeom>
          <a:noFill/>
        </p:spPr>
        <p:txBody>
          <a:bodyPr wrap="none" rtlCol="0">
            <a:spAutoFit/>
          </a:bodyPr>
          <a:lstStyle/>
          <a:p>
            <a:r>
              <a:rPr lang="fr-FR" sz="2800" dirty="0" smtClean="0"/>
              <a:t>Introduction (1/5)</a:t>
            </a:r>
            <a:endParaRPr lang="fr-FR" sz="2800" dirty="0"/>
          </a:p>
        </p:txBody>
      </p:sp>
      <p:sp>
        <p:nvSpPr>
          <p:cNvPr id="3" name="ZoneTexte 2"/>
          <p:cNvSpPr txBox="1"/>
          <p:nvPr/>
        </p:nvSpPr>
        <p:spPr>
          <a:xfrm>
            <a:off x="1103430" y="1266638"/>
            <a:ext cx="1377300" cy="400110"/>
          </a:xfrm>
          <a:prstGeom prst="rect">
            <a:avLst/>
          </a:prstGeom>
          <a:noFill/>
        </p:spPr>
        <p:txBody>
          <a:bodyPr wrap="none" rtlCol="0">
            <a:spAutoFit/>
          </a:bodyPr>
          <a:lstStyle/>
          <a:p>
            <a:r>
              <a:rPr lang="fr-FR" sz="2000" dirty="0">
                <a:solidFill>
                  <a:srgbClr val="00B0F0"/>
                </a:solidFill>
              </a:rPr>
              <a:t>Généralités</a:t>
            </a:r>
          </a:p>
        </p:txBody>
      </p:sp>
      <p:sp>
        <p:nvSpPr>
          <p:cNvPr id="4" name="ZoneTexte 3"/>
          <p:cNvSpPr txBox="1"/>
          <p:nvPr/>
        </p:nvSpPr>
        <p:spPr>
          <a:xfrm>
            <a:off x="1103430" y="1820636"/>
            <a:ext cx="10749479" cy="2585323"/>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JavaScript</a:t>
            </a:r>
          </a:p>
          <a:p>
            <a:pPr marL="742950" lvl="1" indent="-285750">
              <a:buFont typeface="Arial" panose="020B0604020202020204" pitchFamily="34" charset="0"/>
              <a:buChar char="•"/>
            </a:pPr>
            <a:r>
              <a:rPr lang="fr-FR" dirty="0"/>
              <a:t>Créé en 1995 par Netscape et Sun </a:t>
            </a:r>
            <a:r>
              <a:rPr lang="fr-FR" dirty="0" smtClean="0"/>
              <a:t>Microsystems</a:t>
            </a:r>
          </a:p>
          <a:p>
            <a:pPr marL="742950" lvl="1" indent="-285750">
              <a:buFont typeface="Arial" panose="020B0604020202020204" pitchFamily="34" charset="0"/>
              <a:buChar char="•"/>
            </a:pPr>
            <a:r>
              <a:rPr lang="fr-FR" dirty="0"/>
              <a:t>F</a:t>
            </a:r>
            <a:r>
              <a:rPr lang="fr-FR" dirty="0" smtClean="0"/>
              <a:t>ait </a:t>
            </a:r>
            <a:r>
              <a:rPr lang="fr-FR" dirty="0"/>
              <a:t>partie des langages web dits « standards » avec le HTML et le </a:t>
            </a:r>
            <a:r>
              <a:rPr lang="fr-FR" dirty="0" smtClean="0"/>
              <a:t>CSS</a:t>
            </a:r>
          </a:p>
          <a:p>
            <a:pPr marL="742950" lvl="1" indent="-285750">
              <a:buFont typeface="Arial" panose="020B0604020202020204" pitchFamily="34" charset="0"/>
              <a:buChar char="•"/>
            </a:pPr>
            <a:r>
              <a:rPr lang="fr-FR" dirty="0"/>
              <a:t>Le JavaScript est un langage </a:t>
            </a:r>
            <a:r>
              <a:rPr lang="fr-FR" dirty="0" smtClean="0"/>
              <a:t>dynamique, </a:t>
            </a:r>
            <a:r>
              <a:rPr lang="fr-FR" dirty="0"/>
              <a:t>un langage (principalement) côté </a:t>
            </a:r>
            <a:r>
              <a:rPr lang="fr-FR" dirty="0" smtClean="0"/>
              <a:t>client, </a:t>
            </a:r>
            <a:r>
              <a:rPr lang="fr-FR" dirty="0"/>
              <a:t>un langage </a:t>
            </a:r>
            <a:r>
              <a:rPr lang="fr-FR" dirty="0" smtClean="0"/>
              <a:t>interprété, </a:t>
            </a:r>
            <a:r>
              <a:rPr lang="fr-FR" dirty="0"/>
              <a:t>un langage orienté </a:t>
            </a:r>
            <a:r>
              <a:rPr lang="fr-FR" dirty="0" smtClean="0"/>
              <a:t>objet,</a:t>
            </a:r>
          </a:p>
          <a:p>
            <a:pPr marL="742950" lvl="1" indent="-285750">
              <a:buFont typeface="Arial" panose="020B0604020202020204" pitchFamily="34" charset="0"/>
              <a:buChar char="•"/>
            </a:pPr>
            <a:r>
              <a:rPr lang="fr-FR" dirty="0" smtClean="0"/>
              <a:t>But: </a:t>
            </a:r>
            <a:r>
              <a:rPr lang="fr-FR" dirty="0"/>
              <a:t>interactivité dans les pages </a:t>
            </a:r>
            <a:r>
              <a:rPr lang="fr-FR" dirty="0" smtClean="0"/>
              <a:t>HTML, traitements </a:t>
            </a:r>
            <a:r>
              <a:rPr lang="fr-FR" dirty="0"/>
              <a:t>simples sur le poste de travail de </a:t>
            </a:r>
            <a:r>
              <a:rPr lang="fr-FR" dirty="0" smtClean="0"/>
              <a:t>l'utilisateur</a:t>
            </a:r>
          </a:p>
          <a:p>
            <a:pPr marL="742950" lvl="1" indent="-285750">
              <a:buFont typeface="Arial" panose="020B0604020202020204" pitchFamily="34" charset="0"/>
              <a:buChar char="•"/>
            </a:pPr>
            <a:r>
              <a:rPr lang="fr-FR" dirty="0"/>
              <a:t>Moyen : introduction de scripts dans les pages </a:t>
            </a:r>
            <a:r>
              <a:rPr lang="fr-FR" dirty="0" smtClean="0"/>
              <a:t>HTML</a:t>
            </a:r>
          </a:p>
          <a:p>
            <a:pPr marL="742950" lvl="1" indent="-285750">
              <a:buFont typeface="Arial" panose="020B0604020202020204" pitchFamily="34" charset="0"/>
              <a:buChar char="•"/>
            </a:pPr>
            <a:r>
              <a:rPr lang="fr-FR" dirty="0" smtClean="0"/>
              <a:t>Norme: </a:t>
            </a:r>
            <a:r>
              <a:rPr lang="fr-FR" dirty="0" smtClean="0">
                <a:hlinkClick r:id="rId3"/>
              </a:rPr>
              <a:t>https://www.ecma-international.org/publications-and-standards/standards/ecma-262/</a:t>
            </a:r>
            <a:endParaRPr lang="fr-FR" dirty="0" smtClean="0"/>
          </a:p>
          <a:p>
            <a:pPr marL="742950" lvl="1" indent="-285750">
              <a:buFont typeface="Arial" panose="020B0604020202020204" pitchFamily="34" charset="0"/>
              <a:buChar char="•"/>
            </a:pPr>
            <a:endParaRPr lang="fr-FR" dirty="0"/>
          </a:p>
        </p:txBody>
      </p:sp>
      <p:sp>
        <p:nvSpPr>
          <p:cNvPr id="11" name="ZoneTexte 10"/>
          <p:cNvSpPr txBox="1"/>
          <p:nvPr/>
        </p:nvSpPr>
        <p:spPr>
          <a:xfrm>
            <a:off x="1103430" y="4606915"/>
            <a:ext cx="10296367" cy="1200329"/>
          </a:xfrm>
          <a:prstGeom prst="rect">
            <a:avLst/>
          </a:prstGeom>
          <a:noFill/>
        </p:spPr>
        <p:txBody>
          <a:bodyPr wrap="square" rtlCol="0">
            <a:spAutoFit/>
          </a:bodyPr>
          <a:lstStyle/>
          <a:p>
            <a:r>
              <a:rPr lang="fr-FR" dirty="0" smtClean="0"/>
              <a:t>Ce </a:t>
            </a:r>
            <a:r>
              <a:rPr lang="fr-FR" dirty="0"/>
              <a:t>langage va nous permettre de manipuler des contenus HTML ou des styles CSS et de les modifier en fonction de divers évènements ou variables. </a:t>
            </a:r>
            <a:endParaRPr lang="fr-FR" dirty="0" smtClean="0"/>
          </a:p>
          <a:p>
            <a:r>
              <a:rPr lang="fr-FR" dirty="0" smtClean="0"/>
              <a:t>Un </a:t>
            </a:r>
            <a:r>
              <a:rPr lang="fr-FR" dirty="0"/>
              <a:t>évènement peut être par exemple un clic d’un utilisateur à un certain endroit de la page tandis qu’une variable peut être l’heure de la journée.</a:t>
            </a:r>
          </a:p>
        </p:txBody>
      </p:sp>
    </p:spTree>
    <p:extLst>
      <p:ext uri="{BB962C8B-B14F-4D97-AF65-F5344CB8AC3E}">
        <p14:creationId xmlns:p14="http://schemas.microsoft.com/office/powerpoint/2010/main" val="3562024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30</a:t>
            </a:r>
            <a:r>
              <a:rPr lang="fr-FR" dirty="0" smtClean="0"/>
              <a:t>/</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(8/12)</a:t>
            </a:r>
            <a:endParaRPr lang="fr-FR" sz="2800" dirty="0"/>
          </a:p>
        </p:txBody>
      </p:sp>
      <p:sp>
        <p:nvSpPr>
          <p:cNvPr id="3" name="ZoneTexte 2"/>
          <p:cNvSpPr txBox="1"/>
          <p:nvPr/>
        </p:nvSpPr>
        <p:spPr>
          <a:xfrm>
            <a:off x="1103430" y="1357553"/>
            <a:ext cx="7777680" cy="400110"/>
          </a:xfrm>
          <a:prstGeom prst="rect">
            <a:avLst/>
          </a:prstGeom>
          <a:noFill/>
        </p:spPr>
        <p:txBody>
          <a:bodyPr wrap="square" rtlCol="0">
            <a:spAutoFit/>
          </a:bodyPr>
          <a:lstStyle/>
          <a:p>
            <a:r>
              <a:rPr lang="fr-FR" sz="2000" dirty="0" smtClean="0">
                <a:solidFill>
                  <a:srgbClr val="00B0F0"/>
                </a:solidFill>
              </a:rPr>
              <a:t>Le </a:t>
            </a:r>
            <a:r>
              <a:rPr lang="fr-FR" sz="2000" dirty="0">
                <a:solidFill>
                  <a:srgbClr val="00B0F0"/>
                </a:solidFill>
              </a:rPr>
              <a:t>prototype en JavaScript orienté objet</a:t>
            </a:r>
          </a:p>
        </p:txBody>
      </p:sp>
      <p:sp>
        <p:nvSpPr>
          <p:cNvPr id="15" name="ZoneTexte 14"/>
          <p:cNvSpPr txBox="1"/>
          <p:nvPr/>
        </p:nvSpPr>
        <p:spPr>
          <a:xfrm>
            <a:off x="1103430" y="1848578"/>
            <a:ext cx="9950426"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Exemple:</a:t>
            </a:r>
          </a:p>
          <a:p>
            <a:endParaRPr lang="fr-FR" dirty="0" smtClean="0"/>
          </a:p>
          <a:p>
            <a:pPr marL="285750" indent="-285750">
              <a:buFont typeface="Wingdings" panose="05000000000000000000" pitchFamily="2" charset="2"/>
              <a:buChar char="q"/>
            </a:pPr>
            <a:endParaRPr lang="fr-FR" dirty="0" smtClean="0"/>
          </a:p>
        </p:txBody>
      </p:sp>
      <p:pic>
        <p:nvPicPr>
          <p:cNvPr id="6146" name="Picture 2" descr="On modifie le prototype d'un constructeur JavaScript en orienté obj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080" y="2310243"/>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56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a:t>3</a:t>
            </a:r>
            <a:r>
              <a:rPr lang="fr-FR" dirty="0" smtClean="0"/>
              <a:t>1</a:t>
            </a:r>
            <a:r>
              <a:rPr lang="fr-FR" dirty="0" smtClean="0"/>
              <a:t>/</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(9/12)</a:t>
            </a:r>
            <a:endParaRPr lang="fr-FR" sz="2800" dirty="0"/>
          </a:p>
        </p:txBody>
      </p:sp>
      <p:sp>
        <p:nvSpPr>
          <p:cNvPr id="3" name="ZoneTexte 2"/>
          <p:cNvSpPr txBox="1"/>
          <p:nvPr/>
        </p:nvSpPr>
        <p:spPr>
          <a:xfrm>
            <a:off x="1103430" y="1357553"/>
            <a:ext cx="4505785" cy="400110"/>
          </a:xfrm>
          <a:prstGeom prst="rect">
            <a:avLst/>
          </a:prstGeom>
          <a:noFill/>
        </p:spPr>
        <p:txBody>
          <a:bodyPr wrap="none" rtlCol="0">
            <a:spAutoFit/>
          </a:bodyPr>
          <a:lstStyle/>
          <a:p>
            <a:r>
              <a:rPr lang="fr-FR" sz="2000" dirty="0">
                <a:solidFill>
                  <a:srgbClr val="00B0F0"/>
                </a:solidFill>
              </a:rPr>
              <a:t>La chaine des </a:t>
            </a:r>
            <a:r>
              <a:rPr lang="fr-FR" sz="2000" dirty="0" smtClean="0">
                <a:solidFill>
                  <a:srgbClr val="00B0F0"/>
                </a:solidFill>
              </a:rPr>
              <a:t>prototypes</a:t>
            </a:r>
            <a:r>
              <a:rPr lang="fr-FR" sz="2000" dirty="0">
                <a:solidFill>
                  <a:srgbClr val="00B0F0"/>
                </a:solidFill>
              </a:rPr>
              <a:t> </a:t>
            </a:r>
            <a:r>
              <a:rPr lang="fr-FR" sz="2000" dirty="0" smtClean="0">
                <a:solidFill>
                  <a:srgbClr val="00B0F0"/>
                </a:solidFill>
              </a:rPr>
              <a:t>et l’objet Object</a:t>
            </a:r>
            <a:endParaRPr lang="fr-FR" sz="2000" dirty="0">
              <a:solidFill>
                <a:srgbClr val="00B0F0"/>
              </a:solidFill>
            </a:endParaRPr>
          </a:p>
        </p:txBody>
      </p:sp>
      <p:sp>
        <p:nvSpPr>
          <p:cNvPr id="4" name="ZoneTexte 3"/>
          <p:cNvSpPr txBox="1"/>
          <p:nvPr/>
        </p:nvSpPr>
        <p:spPr>
          <a:xfrm>
            <a:off x="1688526" y="1897580"/>
            <a:ext cx="10164383" cy="2585323"/>
          </a:xfrm>
          <a:prstGeom prst="rect">
            <a:avLst/>
          </a:prstGeom>
          <a:noFill/>
        </p:spPr>
        <p:txBody>
          <a:bodyPr wrap="square" rtlCol="0">
            <a:spAutoFit/>
          </a:bodyPr>
          <a:lstStyle/>
          <a:p>
            <a:pPr marL="285750" indent="-285750">
              <a:buFont typeface="Wingdings" panose="05000000000000000000" pitchFamily="2" charset="2"/>
              <a:buChar char="q"/>
            </a:pPr>
            <a:r>
              <a:rPr lang="fr-FR" dirty="0"/>
              <a:t>Comment un objet peut-il accéder à une propriété ou à une méthode définie dans un autre objet </a:t>
            </a:r>
            <a:r>
              <a:rPr lang="fr-FR" dirty="0" smtClean="0"/>
              <a:t>?</a:t>
            </a:r>
          </a:p>
          <a:p>
            <a:pPr marL="742950" lvl="1" indent="-285750">
              <a:buFont typeface="Courier New" panose="02070309020205020404" pitchFamily="49" charset="0"/>
              <a:buChar char="o"/>
            </a:pPr>
            <a:r>
              <a:rPr lang="fr-FR" dirty="0"/>
              <a:t>lorsqu’on essaie d’accéder à un membre d’un objet, le navigateur (qui exécute le JavaScript) va d’abord chercher ce membre au sein de </a:t>
            </a:r>
            <a:r>
              <a:rPr lang="fr-FR" dirty="0" smtClean="0"/>
              <a:t>l’objet</a:t>
            </a:r>
          </a:p>
          <a:p>
            <a:pPr marL="742950" lvl="1" indent="-285750">
              <a:buFont typeface="Courier New" panose="02070309020205020404" pitchFamily="49" charset="0"/>
              <a:buChar char="o"/>
            </a:pPr>
            <a:r>
              <a:rPr lang="fr-FR" dirty="0"/>
              <a:t>S’il n’est pas trouvé, alors le membre va être cherché au sein de la </a:t>
            </a:r>
            <a:r>
              <a:rPr lang="fr-FR" dirty="0" smtClean="0"/>
              <a:t>propriété </a:t>
            </a:r>
            <a:r>
              <a:rPr lang="fr-FR" dirty="0" smtClean="0">
                <a:solidFill>
                  <a:srgbClr val="FF0000"/>
                </a:solidFill>
              </a:rPr>
              <a:t>prototype </a:t>
            </a:r>
            <a:r>
              <a:rPr lang="fr-FR" dirty="0"/>
              <a:t>du constructeur qui a servi à créer l’objet</a:t>
            </a:r>
            <a:r>
              <a:rPr lang="fr-FR" dirty="0" smtClean="0"/>
              <a:t>.</a:t>
            </a:r>
          </a:p>
          <a:p>
            <a:pPr marL="742950" lvl="1" indent="-285750">
              <a:buFont typeface="Courier New" panose="02070309020205020404" pitchFamily="49" charset="0"/>
              <a:buChar char="o"/>
            </a:pPr>
            <a:r>
              <a:rPr lang="fr-FR" dirty="0"/>
              <a:t>Si le membre </a:t>
            </a:r>
            <a:r>
              <a:rPr lang="fr-FR" dirty="0" smtClean="0"/>
              <a:t> </a:t>
            </a:r>
            <a:r>
              <a:rPr lang="fr-FR" dirty="0"/>
              <a:t>a été défini dans la </a:t>
            </a:r>
            <a:r>
              <a:rPr lang="fr-FR" dirty="0" smtClean="0"/>
              <a:t>propriété </a:t>
            </a:r>
            <a:r>
              <a:rPr lang="fr-FR" dirty="0">
                <a:solidFill>
                  <a:srgbClr val="FF0000"/>
                </a:solidFill>
              </a:rPr>
              <a:t>prototype </a:t>
            </a:r>
            <a:r>
              <a:rPr lang="fr-FR" dirty="0"/>
              <a:t>du </a:t>
            </a:r>
            <a:r>
              <a:rPr lang="fr-FR" dirty="0" smtClean="0"/>
              <a:t>constructeur </a:t>
            </a:r>
            <a:r>
              <a:rPr lang="fr-FR" dirty="0"/>
              <a:t>alors il est </a:t>
            </a:r>
            <a:r>
              <a:rPr lang="fr-FR" dirty="0" smtClean="0"/>
              <a:t>utilisé,</a:t>
            </a:r>
          </a:p>
          <a:p>
            <a:pPr marL="742950" lvl="1" indent="-285750">
              <a:buFont typeface="Courier New" panose="02070309020205020404" pitchFamily="49" charset="0"/>
              <a:buChar char="o"/>
            </a:pPr>
            <a:r>
              <a:rPr lang="fr-FR" dirty="0"/>
              <a:t>Si ce n’est pas le </a:t>
            </a:r>
            <a:r>
              <a:rPr lang="fr-FR" dirty="0" smtClean="0"/>
              <a:t>cas </a:t>
            </a:r>
            <a:r>
              <a:rPr lang="fr-FR" dirty="0"/>
              <a:t>alors on va aller chercher </a:t>
            </a:r>
            <a:r>
              <a:rPr lang="fr-FR" dirty="0" smtClean="0"/>
              <a:t>dans </a:t>
            </a:r>
            <a:r>
              <a:rPr lang="fr-FR" dirty="0" smtClean="0">
                <a:solidFill>
                  <a:srgbClr val="0070C0"/>
                </a:solidFill>
              </a:rPr>
              <a:t>le prototype </a:t>
            </a:r>
            <a:r>
              <a:rPr lang="fr-FR" dirty="0">
                <a:solidFill>
                  <a:srgbClr val="0070C0"/>
                </a:solidFill>
              </a:rPr>
              <a:t>du constructeur du constructeur</a:t>
            </a:r>
            <a:r>
              <a:rPr lang="fr-FR" dirty="0" smtClean="0"/>
              <a:t>.</a:t>
            </a:r>
          </a:p>
          <a:p>
            <a:pPr marL="742950" lvl="1" indent="-285750">
              <a:buFont typeface="Courier New" panose="02070309020205020404" pitchFamily="49" charset="0"/>
              <a:buChar char="o"/>
            </a:pPr>
            <a:r>
              <a:rPr lang="fr-FR" dirty="0"/>
              <a:t>On dit alors qu’on « remonte la chaine des prototypes </a:t>
            </a:r>
            <a:r>
              <a:rPr lang="fr-FR" dirty="0" smtClean="0"/>
              <a:t>»</a:t>
            </a:r>
          </a:p>
          <a:p>
            <a:pPr lvl="1"/>
            <a:endParaRPr lang="fr-FR" dirty="0">
              <a:solidFill>
                <a:srgbClr val="FF0000"/>
              </a:solidFill>
            </a:endParaRPr>
          </a:p>
        </p:txBody>
      </p:sp>
      <p:sp>
        <p:nvSpPr>
          <p:cNvPr id="15" name="ZoneTexte 14"/>
          <p:cNvSpPr txBox="1"/>
          <p:nvPr/>
        </p:nvSpPr>
        <p:spPr>
          <a:xfrm>
            <a:off x="1651320" y="4681540"/>
            <a:ext cx="9601200" cy="2031325"/>
          </a:xfrm>
          <a:prstGeom prst="rect">
            <a:avLst/>
          </a:prstGeom>
          <a:noFill/>
        </p:spPr>
        <p:txBody>
          <a:bodyPr wrap="square" rtlCol="0">
            <a:spAutoFit/>
          </a:bodyPr>
          <a:lstStyle/>
          <a:p>
            <a:pPr marL="285750" indent="-285750">
              <a:buFont typeface="Wingdings" panose="05000000000000000000" pitchFamily="2" charset="2"/>
              <a:buChar char="q"/>
            </a:pPr>
            <a:r>
              <a:rPr lang="fr-FR" dirty="0"/>
              <a:t>Tous les objets en JavaScript descendent par défaut d’un objet de base qui s’appelle </a:t>
            </a:r>
            <a:r>
              <a:rPr lang="fr-FR" dirty="0" smtClean="0">
                <a:solidFill>
                  <a:srgbClr val="FF0000"/>
                </a:solidFill>
              </a:rPr>
              <a:t>Object</a:t>
            </a:r>
          </a:p>
          <a:p>
            <a:pPr marL="742950" lvl="1" indent="-285750">
              <a:buFont typeface="Courier New" panose="02070309020205020404" pitchFamily="49" charset="0"/>
              <a:buChar char="o"/>
            </a:pPr>
            <a:r>
              <a:rPr lang="fr-FR" dirty="0"/>
              <a:t>Cet objet est l’un des objets JavaScript prédéfinis et permet notamment de créer des objets génériques vides grâce à la </a:t>
            </a:r>
            <a:r>
              <a:rPr lang="fr-FR" dirty="0" smtClean="0"/>
              <a:t>syntaxe</a:t>
            </a:r>
          </a:p>
          <a:p>
            <a:pPr marL="742950" lvl="1" indent="-285750">
              <a:buFont typeface="Courier New" panose="02070309020205020404" pitchFamily="49" charset="0"/>
              <a:buChar char="o"/>
            </a:pPr>
            <a:r>
              <a:rPr lang="fr-FR" dirty="0"/>
              <a:t>L’objet ou le </a:t>
            </a:r>
            <a:r>
              <a:rPr lang="fr-FR" dirty="0" smtClean="0"/>
              <a:t>constructeur </a:t>
            </a:r>
            <a:r>
              <a:rPr lang="fr-FR" dirty="0" smtClean="0">
                <a:solidFill>
                  <a:srgbClr val="FF0000"/>
                </a:solidFill>
              </a:rPr>
              <a:t>Object </a:t>
            </a:r>
            <a:r>
              <a:rPr lang="fr-FR" dirty="0"/>
              <a:t>va être le parent de tout objet en JavaScript (sauf certains objets particuliers créés intentionnellement pour ne pas dépendre d</a:t>
            </a:r>
            <a:r>
              <a:rPr lang="fr-FR" dirty="0" smtClean="0"/>
              <a:t>’</a:t>
            </a:r>
            <a:r>
              <a:rPr lang="fr-FR" dirty="0">
                <a:solidFill>
                  <a:srgbClr val="FF0000"/>
                </a:solidFill>
              </a:rPr>
              <a:t> Object </a:t>
            </a:r>
            <a:r>
              <a:rPr lang="fr-FR" dirty="0"/>
              <a:t>et également posséder une </a:t>
            </a:r>
            <a:r>
              <a:rPr lang="fr-FR" dirty="0" smtClean="0"/>
              <a:t>propriété </a:t>
            </a:r>
            <a:r>
              <a:rPr lang="fr-FR" dirty="0">
                <a:solidFill>
                  <a:srgbClr val="FF0000"/>
                </a:solidFill>
              </a:rPr>
              <a:t>prototype</a:t>
            </a:r>
            <a:endParaRPr lang="fr-FR" dirty="0">
              <a:solidFill>
                <a:srgbClr val="FF0000"/>
              </a:solidFill>
            </a:endParaRPr>
          </a:p>
          <a:p>
            <a:endParaRPr lang="fr-FR" dirty="0"/>
          </a:p>
        </p:txBody>
      </p:sp>
    </p:spTree>
    <p:extLst>
      <p:ext uri="{BB962C8B-B14F-4D97-AF65-F5344CB8AC3E}">
        <p14:creationId xmlns:p14="http://schemas.microsoft.com/office/powerpoint/2010/main" val="1903293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32</a:t>
            </a:r>
            <a:r>
              <a:rPr lang="fr-FR" dirty="0" smtClean="0"/>
              <a:t>/</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(10/12)</a:t>
            </a:r>
            <a:endParaRPr lang="fr-FR" sz="2800" dirty="0"/>
          </a:p>
        </p:txBody>
      </p:sp>
      <p:sp>
        <p:nvSpPr>
          <p:cNvPr id="3" name="ZoneTexte 2"/>
          <p:cNvSpPr txBox="1"/>
          <p:nvPr/>
        </p:nvSpPr>
        <p:spPr>
          <a:xfrm>
            <a:off x="1103430" y="1357553"/>
            <a:ext cx="4505785" cy="400110"/>
          </a:xfrm>
          <a:prstGeom prst="rect">
            <a:avLst/>
          </a:prstGeom>
          <a:noFill/>
        </p:spPr>
        <p:txBody>
          <a:bodyPr wrap="none" rtlCol="0">
            <a:spAutoFit/>
          </a:bodyPr>
          <a:lstStyle/>
          <a:p>
            <a:r>
              <a:rPr lang="fr-FR" sz="2000" dirty="0">
                <a:solidFill>
                  <a:srgbClr val="00B0F0"/>
                </a:solidFill>
              </a:rPr>
              <a:t>La chaine des </a:t>
            </a:r>
            <a:r>
              <a:rPr lang="fr-FR" sz="2000" dirty="0" smtClean="0">
                <a:solidFill>
                  <a:srgbClr val="00B0F0"/>
                </a:solidFill>
              </a:rPr>
              <a:t>prototypes</a:t>
            </a:r>
            <a:r>
              <a:rPr lang="fr-FR" sz="2000" dirty="0">
                <a:solidFill>
                  <a:srgbClr val="00B0F0"/>
                </a:solidFill>
              </a:rPr>
              <a:t> </a:t>
            </a:r>
            <a:r>
              <a:rPr lang="fr-FR" sz="2000" dirty="0" smtClean="0">
                <a:solidFill>
                  <a:srgbClr val="00B0F0"/>
                </a:solidFill>
              </a:rPr>
              <a:t>et l’objet Object</a:t>
            </a:r>
            <a:endParaRPr lang="fr-FR" sz="2000" dirty="0">
              <a:solidFill>
                <a:srgbClr val="00B0F0"/>
              </a:solidFill>
            </a:endParaRPr>
          </a:p>
        </p:txBody>
      </p:sp>
      <p:sp>
        <p:nvSpPr>
          <p:cNvPr id="4" name="ZoneTexte 3"/>
          <p:cNvSpPr txBox="1"/>
          <p:nvPr/>
        </p:nvSpPr>
        <p:spPr>
          <a:xfrm>
            <a:off x="1688526" y="1897580"/>
            <a:ext cx="10164383"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t>Comment un objet peut-il accéder à une propriété ou à une méthode définie dans un autre objet </a:t>
            </a:r>
            <a:r>
              <a:rPr lang="fr-FR" dirty="0" smtClean="0"/>
              <a:t>?</a:t>
            </a:r>
          </a:p>
          <a:p>
            <a:pPr lvl="1"/>
            <a:endParaRPr lang="fr-FR" dirty="0">
              <a:solidFill>
                <a:srgbClr val="FF0000"/>
              </a:solidFill>
            </a:endParaRPr>
          </a:p>
        </p:txBody>
      </p:sp>
      <p:sp>
        <p:nvSpPr>
          <p:cNvPr id="15" name="ZoneTexte 14"/>
          <p:cNvSpPr txBox="1"/>
          <p:nvPr/>
        </p:nvSpPr>
        <p:spPr>
          <a:xfrm>
            <a:off x="1388430" y="2683828"/>
            <a:ext cx="9601200" cy="1754326"/>
          </a:xfrm>
          <a:prstGeom prst="rect">
            <a:avLst/>
          </a:prstGeom>
          <a:noFill/>
        </p:spPr>
        <p:txBody>
          <a:bodyPr wrap="square" rtlCol="0">
            <a:spAutoFit/>
          </a:bodyPr>
          <a:lstStyle/>
          <a:p>
            <a:pPr marL="285750" indent="-285750">
              <a:buFont typeface="Wingdings" panose="05000000000000000000" pitchFamily="2" charset="2"/>
              <a:buChar char="q"/>
            </a:pPr>
            <a:r>
              <a:rPr lang="fr-FR" dirty="0"/>
              <a:t>lorsqu’on essaie d’accéder à un membre d’un objet, le membre en question sera d’abord cherché dans l’objet puis dans </a:t>
            </a:r>
            <a:r>
              <a:rPr lang="fr-FR" dirty="0" smtClean="0"/>
              <a:t>la propriété </a:t>
            </a:r>
            <a:r>
              <a:rPr lang="fr-FR" dirty="0" smtClean="0">
                <a:solidFill>
                  <a:srgbClr val="FF0000"/>
                </a:solidFill>
              </a:rPr>
              <a:t>prototype de son constructeur (</a:t>
            </a:r>
            <a:r>
              <a:rPr lang="fr-FR" dirty="0" smtClean="0">
                <a:solidFill>
                  <a:srgbClr val="0070C0"/>
                </a:solidFill>
              </a:rPr>
              <a:t>appelé également propriété </a:t>
            </a:r>
            <a:r>
              <a:rPr lang="fr-FR" dirty="0" smtClean="0">
                <a:solidFill>
                  <a:srgbClr val="FF0000"/>
                </a:solidFill>
              </a:rPr>
              <a:t>_proto_ </a:t>
            </a:r>
            <a:r>
              <a:rPr lang="fr-FR" dirty="0" smtClean="0"/>
              <a:t>) </a:t>
            </a:r>
            <a:r>
              <a:rPr lang="fr-FR" dirty="0"/>
              <a:t>s’il n’est pas trouvé dans l’objet puis dans la </a:t>
            </a:r>
            <a:r>
              <a:rPr lang="fr-FR" dirty="0" smtClean="0"/>
              <a:t>propriété </a:t>
            </a:r>
            <a:r>
              <a:rPr lang="fr-FR" dirty="0">
                <a:solidFill>
                  <a:srgbClr val="FF0000"/>
                </a:solidFill>
              </a:rPr>
              <a:t>prototype </a:t>
            </a:r>
            <a:r>
              <a:rPr lang="fr-FR" dirty="0" smtClean="0">
                <a:solidFill>
                  <a:srgbClr val="FF0000"/>
                </a:solidFill>
              </a:rPr>
              <a:t>du </a:t>
            </a:r>
            <a:r>
              <a:rPr lang="fr-FR" dirty="0">
                <a:solidFill>
                  <a:srgbClr val="FF0000"/>
                </a:solidFill>
              </a:rPr>
              <a:t>constructeur</a:t>
            </a:r>
            <a:r>
              <a:rPr lang="fr-FR" dirty="0" smtClean="0">
                <a:solidFill>
                  <a:srgbClr val="FF0000"/>
                </a:solidFill>
              </a:rPr>
              <a:t> de </a:t>
            </a:r>
            <a:r>
              <a:rPr lang="fr-FR" dirty="0">
                <a:solidFill>
                  <a:srgbClr val="FF0000"/>
                </a:solidFill>
              </a:rPr>
              <a:t>son constructeur </a:t>
            </a:r>
            <a:r>
              <a:rPr lang="fr-FR" dirty="0"/>
              <a:t>et etc</a:t>
            </a:r>
            <a:r>
              <a:rPr lang="fr-FR" dirty="0" smtClean="0"/>
              <a:t>. </a:t>
            </a:r>
            <a:r>
              <a:rPr lang="fr-FR" dirty="0"/>
              <a:t>jusqu’à remonter au </a:t>
            </a:r>
            <a:r>
              <a:rPr lang="fr-FR" dirty="0" smtClean="0"/>
              <a:t>constructeur </a:t>
            </a:r>
            <a:r>
              <a:rPr lang="fr-FR" dirty="0">
                <a:solidFill>
                  <a:srgbClr val="FF0000"/>
                </a:solidFill>
              </a:rPr>
              <a:t>Object</a:t>
            </a:r>
            <a:r>
              <a:rPr lang="fr-FR" dirty="0" smtClean="0">
                <a:solidFill>
                  <a:srgbClr val="FF0000"/>
                </a:solidFill>
              </a:rPr>
              <a:t>()</a:t>
            </a:r>
          </a:p>
          <a:p>
            <a:pPr marL="285750" indent="-285750">
              <a:buFont typeface="Wingdings" panose="05000000000000000000" pitchFamily="2" charset="2"/>
              <a:buChar char="q"/>
            </a:pPr>
            <a:r>
              <a:rPr lang="fr-FR" dirty="0"/>
              <a:t>Si finalement le membre demandé n’est pas trouvé dans le </a:t>
            </a:r>
            <a:r>
              <a:rPr lang="fr-FR" dirty="0" smtClean="0"/>
              <a:t>constructeur </a:t>
            </a:r>
            <a:r>
              <a:rPr lang="fr-FR" dirty="0">
                <a:solidFill>
                  <a:srgbClr val="FF0000"/>
                </a:solidFill>
              </a:rPr>
              <a:t>Object</a:t>
            </a:r>
            <a:r>
              <a:rPr lang="fr-FR" dirty="0" smtClean="0">
                <a:solidFill>
                  <a:srgbClr val="FF0000"/>
                </a:solidFill>
              </a:rPr>
              <a:t>()</a:t>
            </a:r>
            <a:r>
              <a:rPr lang="fr-FR" dirty="0" smtClean="0"/>
              <a:t> </a:t>
            </a:r>
            <a:r>
              <a:rPr lang="fr-FR" dirty="0"/>
              <a:t>alors il sera considéré comme non présent.</a:t>
            </a:r>
            <a:endParaRPr lang="fr-FR" dirty="0">
              <a:solidFill>
                <a:srgbClr val="FF0000"/>
              </a:solidFill>
            </a:endParaRPr>
          </a:p>
        </p:txBody>
      </p:sp>
      <p:sp>
        <p:nvSpPr>
          <p:cNvPr id="5" name="ZoneTexte 4"/>
          <p:cNvSpPr txBox="1"/>
          <p:nvPr/>
        </p:nvSpPr>
        <p:spPr>
          <a:xfrm>
            <a:off x="1486646" y="5041153"/>
            <a:ext cx="893989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Comprendre cela va nous permettre de créer des hiérarchies d’objets et notamment de mettre en place un héritage en orienté objet JavaScript.</a:t>
            </a:r>
            <a:endParaRPr lang="fr-FR" dirty="0"/>
          </a:p>
        </p:txBody>
      </p:sp>
    </p:spTree>
    <p:extLst>
      <p:ext uri="{BB962C8B-B14F-4D97-AF65-F5344CB8AC3E}">
        <p14:creationId xmlns:p14="http://schemas.microsoft.com/office/powerpoint/2010/main" val="3061928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33/</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(11/12)</a:t>
            </a:r>
            <a:endParaRPr lang="fr-FR" sz="2800" dirty="0"/>
          </a:p>
        </p:txBody>
      </p:sp>
      <p:sp>
        <p:nvSpPr>
          <p:cNvPr id="3" name="ZoneTexte 2"/>
          <p:cNvSpPr txBox="1"/>
          <p:nvPr/>
        </p:nvSpPr>
        <p:spPr>
          <a:xfrm>
            <a:off x="1103430" y="1357553"/>
            <a:ext cx="7122847" cy="400110"/>
          </a:xfrm>
          <a:prstGeom prst="rect">
            <a:avLst/>
          </a:prstGeom>
          <a:noFill/>
        </p:spPr>
        <p:txBody>
          <a:bodyPr wrap="none" rtlCol="0">
            <a:spAutoFit/>
          </a:bodyPr>
          <a:lstStyle/>
          <a:p>
            <a:r>
              <a:rPr lang="fr-FR" sz="2000" dirty="0" smtClean="0">
                <a:solidFill>
                  <a:srgbClr val="00B0F0"/>
                </a:solidFill>
              </a:rPr>
              <a:t>Mise </a:t>
            </a:r>
            <a:r>
              <a:rPr lang="fr-FR" sz="2000" dirty="0">
                <a:solidFill>
                  <a:srgbClr val="00B0F0"/>
                </a:solidFill>
              </a:rPr>
              <a:t>en place d’une hiérarchie d’objets avec héritage en </a:t>
            </a:r>
            <a:r>
              <a:rPr lang="fr-FR" sz="2000" dirty="0" smtClean="0">
                <a:solidFill>
                  <a:srgbClr val="00B0F0"/>
                </a:solidFill>
              </a:rPr>
              <a:t>JavaScript</a:t>
            </a:r>
            <a:endParaRPr lang="fr-FR" sz="2000" dirty="0">
              <a:solidFill>
                <a:srgbClr val="00B0F0"/>
              </a:solidFill>
            </a:endParaRPr>
          </a:p>
        </p:txBody>
      </p:sp>
      <p:sp>
        <p:nvSpPr>
          <p:cNvPr id="4" name="ZoneTexte 3"/>
          <p:cNvSpPr txBox="1"/>
          <p:nvPr/>
        </p:nvSpPr>
        <p:spPr>
          <a:xfrm>
            <a:off x="1688526" y="1897580"/>
            <a:ext cx="10164383" cy="1754326"/>
          </a:xfrm>
          <a:prstGeom prst="rect">
            <a:avLst/>
          </a:prstGeom>
          <a:noFill/>
        </p:spPr>
        <p:txBody>
          <a:bodyPr wrap="square" rtlCol="0">
            <a:spAutoFit/>
          </a:bodyPr>
          <a:lstStyle/>
          <a:p>
            <a:pPr marL="285750" indent="-285750">
              <a:buFont typeface="Wingdings" panose="05000000000000000000" pitchFamily="2" charset="2"/>
              <a:buChar char="q"/>
            </a:pPr>
            <a:r>
              <a:rPr lang="fr-FR" dirty="0"/>
              <a:t>Pour mettre en place un héritage ou plus exactement un système de délégation (qui est un mot beaucoup plus juste que le terme « héritage » dans le cas du JavaScript), nous allons toujours procéder en trois étapes </a:t>
            </a:r>
            <a:r>
              <a:rPr lang="fr-FR" dirty="0" smtClean="0"/>
              <a:t>:</a:t>
            </a:r>
          </a:p>
          <a:p>
            <a:pPr marL="800100" lvl="1" indent="-342900">
              <a:buFont typeface="+mj-lt"/>
              <a:buAutoNum type="arabicPeriod"/>
            </a:pPr>
            <a:r>
              <a:rPr lang="fr-FR" dirty="0"/>
              <a:t>On va déjà créer un constructeur qui sera notre constructeur </a:t>
            </a:r>
            <a:r>
              <a:rPr lang="fr-FR" dirty="0" smtClean="0"/>
              <a:t>parent</a:t>
            </a:r>
          </a:p>
          <a:p>
            <a:pPr marL="800100" lvl="1" indent="-342900">
              <a:buFont typeface="+mj-lt"/>
              <a:buAutoNum type="arabicPeriod"/>
            </a:pPr>
            <a:r>
              <a:rPr lang="fr-FR" dirty="0"/>
              <a:t>On va ensuite un constructeur enfant qui va appeler le parent ;</a:t>
            </a:r>
          </a:p>
          <a:p>
            <a:pPr marL="800100" lvl="1" indent="-342900">
              <a:buFont typeface="+mj-lt"/>
              <a:buAutoNum type="arabicPeriod"/>
            </a:pPr>
            <a:r>
              <a:rPr lang="fr-FR" dirty="0"/>
              <a:t>On va modifier </a:t>
            </a:r>
            <a:r>
              <a:rPr lang="fr-FR" dirty="0" smtClean="0"/>
              <a:t>la </a:t>
            </a:r>
            <a:r>
              <a:rPr lang="fr-FR" dirty="0">
                <a:solidFill>
                  <a:srgbClr val="FF0000"/>
                </a:solidFill>
              </a:rPr>
              <a:t>__proto</a:t>
            </a:r>
            <a:r>
              <a:rPr lang="fr-FR" dirty="0" smtClean="0">
                <a:solidFill>
                  <a:srgbClr val="FF0000"/>
                </a:solidFill>
              </a:rPr>
              <a:t>__ </a:t>
            </a:r>
            <a:r>
              <a:rPr lang="fr-FR" dirty="0"/>
              <a:t>de la </a:t>
            </a:r>
            <a:r>
              <a:rPr lang="fr-FR" dirty="0" smtClean="0"/>
              <a:t>propriété </a:t>
            </a:r>
            <a:r>
              <a:rPr lang="fr-FR" dirty="0" smtClean="0">
                <a:solidFill>
                  <a:srgbClr val="FF0000"/>
                </a:solidFill>
              </a:rPr>
              <a:t>prototype </a:t>
            </a:r>
            <a:r>
              <a:rPr lang="fr-FR" dirty="0"/>
              <a:t>de l’enfant pour qu’elle soit égale au parent.</a:t>
            </a:r>
            <a:endParaRPr lang="fr-FR" dirty="0">
              <a:solidFill>
                <a:srgbClr val="FF0000"/>
              </a:solidFill>
            </a:endParaRPr>
          </a:p>
        </p:txBody>
      </p:sp>
    </p:spTree>
    <p:extLst>
      <p:ext uri="{BB962C8B-B14F-4D97-AF65-F5344CB8AC3E}">
        <p14:creationId xmlns:p14="http://schemas.microsoft.com/office/powerpoint/2010/main" val="1634219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34/</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Les prototypes / L’Orienté Objet en </a:t>
            </a:r>
            <a:r>
              <a:rPr lang="fr-FR" sz="2800" dirty="0" smtClean="0"/>
              <a:t>JavaScript </a:t>
            </a:r>
            <a:r>
              <a:rPr lang="fr-FR" sz="2800" dirty="0" smtClean="0"/>
              <a:t>(12/12)</a:t>
            </a:r>
            <a:endParaRPr lang="fr-FR" sz="2800" dirty="0"/>
          </a:p>
        </p:txBody>
      </p:sp>
      <p:sp>
        <p:nvSpPr>
          <p:cNvPr id="3" name="ZoneTexte 2"/>
          <p:cNvSpPr txBox="1"/>
          <p:nvPr/>
        </p:nvSpPr>
        <p:spPr>
          <a:xfrm>
            <a:off x="1103430" y="1357553"/>
            <a:ext cx="3870611" cy="707886"/>
          </a:xfrm>
          <a:prstGeom prst="rect">
            <a:avLst/>
          </a:prstGeom>
          <a:noFill/>
        </p:spPr>
        <p:txBody>
          <a:bodyPr wrap="none" rtlCol="0">
            <a:spAutoFit/>
          </a:bodyPr>
          <a:lstStyle/>
          <a:p>
            <a:r>
              <a:rPr lang="fr-FR" sz="2000" dirty="0" smtClean="0">
                <a:solidFill>
                  <a:srgbClr val="00B0F0"/>
                </a:solidFill>
              </a:rPr>
              <a:t>Mise </a:t>
            </a:r>
            <a:r>
              <a:rPr lang="fr-FR" sz="2000" dirty="0">
                <a:solidFill>
                  <a:srgbClr val="00B0F0"/>
                </a:solidFill>
              </a:rPr>
              <a:t>en place d’une hiérarchie </a:t>
            </a:r>
            <a:endParaRPr lang="fr-FR" sz="2000" dirty="0" smtClean="0">
              <a:solidFill>
                <a:srgbClr val="00B0F0"/>
              </a:solidFill>
            </a:endParaRPr>
          </a:p>
          <a:p>
            <a:r>
              <a:rPr lang="fr-FR" sz="2000" dirty="0" smtClean="0">
                <a:solidFill>
                  <a:srgbClr val="00B0F0"/>
                </a:solidFill>
              </a:rPr>
              <a:t>d’objets </a:t>
            </a:r>
            <a:r>
              <a:rPr lang="fr-FR" sz="2000" dirty="0">
                <a:solidFill>
                  <a:srgbClr val="00B0F0"/>
                </a:solidFill>
              </a:rPr>
              <a:t>avec héritage en </a:t>
            </a:r>
            <a:r>
              <a:rPr lang="fr-FR" sz="2000" dirty="0" smtClean="0">
                <a:solidFill>
                  <a:srgbClr val="00B0F0"/>
                </a:solidFill>
              </a:rPr>
              <a:t>JavaScript</a:t>
            </a:r>
            <a:endParaRPr lang="fr-FR" sz="2000" dirty="0">
              <a:solidFill>
                <a:srgbClr val="00B0F0"/>
              </a:solidFill>
            </a:endParaRPr>
          </a:p>
        </p:txBody>
      </p:sp>
      <p:sp>
        <p:nvSpPr>
          <p:cNvPr id="4" name="ZoneTexte 3"/>
          <p:cNvSpPr txBox="1"/>
          <p:nvPr/>
        </p:nvSpPr>
        <p:spPr>
          <a:xfrm>
            <a:off x="1688526" y="2065439"/>
            <a:ext cx="1016438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Exemple :</a:t>
            </a:r>
            <a:endParaRPr lang="fr-FR" dirty="0">
              <a:solidFill>
                <a:srgbClr val="FF0000"/>
              </a:solidFill>
            </a:endParaRPr>
          </a:p>
        </p:txBody>
      </p:sp>
      <p:pic>
        <p:nvPicPr>
          <p:cNvPr id="5" name="Image 4"/>
          <p:cNvPicPr>
            <a:picLocks noChangeAspect="1"/>
          </p:cNvPicPr>
          <p:nvPr/>
        </p:nvPicPr>
        <p:blipFill>
          <a:blip r:embed="rId3"/>
          <a:stretch>
            <a:fillRect/>
          </a:stretch>
        </p:blipFill>
        <p:spPr>
          <a:xfrm>
            <a:off x="4973108" y="1266638"/>
            <a:ext cx="6210300" cy="5486400"/>
          </a:xfrm>
          <a:prstGeom prst="rect">
            <a:avLst/>
          </a:prstGeom>
        </p:spPr>
      </p:pic>
    </p:spTree>
    <p:extLst>
      <p:ext uri="{BB962C8B-B14F-4D97-AF65-F5344CB8AC3E}">
        <p14:creationId xmlns:p14="http://schemas.microsoft.com/office/powerpoint/2010/main" val="1349751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35/</a:t>
            </a:r>
            <a:endParaRPr lang="fr-FR" dirty="0"/>
          </a:p>
        </p:txBody>
      </p:sp>
      <p:sp>
        <p:nvSpPr>
          <p:cNvPr id="2" name="ZoneTexte 1"/>
          <p:cNvSpPr txBox="1"/>
          <p:nvPr/>
        </p:nvSpPr>
        <p:spPr>
          <a:xfrm>
            <a:off x="1103430" y="743418"/>
            <a:ext cx="9389310" cy="523220"/>
          </a:xfrm>
          <a:prstGeom prst="rect">
            <a:avLst/>
          </a:prstGeom>
          <a:noFill/>
        </p:spPr>
        <p:txBody>
          <a:bodyPr wrap="square" rtlCol="0">
            <a:spAutoFit/>
          </a:bodyPr>
          <a:lstStyle/>
          <a:p>
            <a:r>
              <a:rPr lang="fr-FR" sz="2800" dirty="0" smtClean="0"/>
              <a:t>Valeurs primitives et objets globaux JavaScript </a:t>
            </a:r>
            <a:r>
              <a:rPr lang="fr-FR" sz="2800" dirty="0" smtClean="0"/>
              <a:t>(1/5)</a:t>
            </a:r>
            <a:endParaRPr lang="fr-FR" sz="2800" dirty="0"/>
          </a:p>
        </p:txBody>
      </p:sp>
      <p:sp>
        <p:nvSpPr>
          <p:cNvPr id="3" name="ZoneTexte 2"/>
          <p:cNvSpPr txBox="1"/>
          <p:nvPr/>
        </p:nvSpPr>
        <p:spPr>
          <a:xfrm>
            <a:off x="1183440" y="1448993"/>
            <a:ext cx="2394150" cy="400110"/>
          </a:xfrm>
          <a:prstGeom prst="rect">
            <a:avLst/>
          </a:prstGeom>
          <a:noFill/>
        </p:spPr>
        <p:txBody>
          <a:bodyPr wrap="square" rtlCol="0">
            <a:spAutoFit/>
          </a:bodyPr>
          <a:lstStyle/>
          <a:p>
            <a:r>
              <a:rPr lang="fr-FR" sz="2000" dirty="0" smtClean="0">
                <a:solidFill>
                  <a:srgbClr val="00B0F0"/>
                </a:solidFill>
              </a:rPr>
              <a:t>les </a:t>
            </a:r>
            <a:r>
              <a:rPr lang="fr-FR" sz="2000" dirty="0">
                <a:solidFill>
                  <a:srgbClr val="00B0F0"/>
                </a:solidFill>
              </a:rPr>
              <a:t>types de </a:t>
            </a:r>
            <a:r>
              <a:rPr lang="fr-FR" sz="2000" dirty="0" smtClean="0">
                <a:solidFill>
                  <a:srgbClr val="00B0F0"/>
                </a:solidFill>
              </a:rPr>
              <a:t>valeurs</a:t>
            </a:r>
            <a:endParaRPr lang="fr-FR" sz="2000" dirty="0">
              <a:solidFill>
                <a:srgbClr val="00B0F0"/>
              </a:solidFill>
            </a:endParaRPr>
          </a:p>
        </p:txBody>
      </p:sp>
      <p:sp>
        <p:nvSpPr>
          <p:cNvPr id="6" name="ZoneTexte 5"/>
          <p:cNvSpPr txBox="1"/>
          <p:nvPr/>
        </p:nvSpPr>
        <p:spPr>
          <a:xfrm>
            <a:off x="1371600" y="2114550"/>
            <a:ext cx="5309017" cy="2308324"/>
          </a:xfrm>
          <a:prstGeom prst="rect">
            <a:avLst/>
          </a:prstGeom>
          <a:noFill/>
        </p:spPr>
        <p:txBody>
          <a:bodyPr wrap="none" rtlCol="0">
            <a:spAutoFit/>
          </a:bodyPr>
          <a:lstStyle/>
          <a:p>
            <a:pPr marL="285750" indent="-285750">
              <a:buFont typeface="Wingdings" panose="05000000000000000000" pitchFamily="2" charset="2"/>
              <a:buChar char="q"/>
            </a:pPr>
            <a:r>
              <a:rPr lang="fr-FR" dirty="0"/>
              <a:t>En JavaScript, il existe 7 types de valeurs </a:t>
            </a:r>
            <a:r>
              <a:rPr lang="fr-FR" dirty="0" smtClean="0"/>
              <a:t>différents :</a:t>
            </a:r>
          </a:p>
          <a:p>
            <a:pPr marL="742950" lvl="1" indent="-285750">
              <a:buFont typeface="Courier New" panose="02070309020205020404" pitchFamily="49" charset="0"/>
              <a:buChar char="o"/>
            </a:pPr>
            <a:r>
              <a:rPr lang="fr-FR" dirty="0">
                <a:solidFill>
                  <a:srgbClr val="FF0000"/>
                </a:solidFill>
              </a:rPr>
              <a:t>s</a:t>
            </a:r>
            <a:r>
              <a:rPr lang="fr-FR" dirty="0" smtClean="0">
                <a:solidFill>
                  <a:srgbClr val="FF0000"/>
                </a:solidFill>
              </a:rPr>
              <a:t>tring</a:t>
            </a:r>
            <a:r>
              <a:rPr lang="fr-FR" dirty="0" smtClean="0"/>
              <a:t> </a:t>
            </a:r>
            <a:r>
              <a:rPr lang="fr-FR" dirty="0"/>
              <a:t>ou « chaine de caractères » en français </a:t>
            </a:r>
            <a:r>
              <a:rPr lang="fr-FR" dirty="0" smtClean="0"/>
              <a:t>;</a:t>
            </a:r>
          </a:p>
          <a:p>
            <a:pPr marL="742950" lvl="1" indent="-285750">
              <a:buFont typeface="Courier New" panose="02070309020205020404" pitchFamily="49" charset="0"/>
              <a:buChar char="o"/>
            </a:pPr>
            <a:r>
              <a:rPr lang="fr-FR" dirty="0" err="1">
                <a:solidFill>
                  <a:srgbClr val="FF0000"/>
                </a:solidFill>
              </a:rPr>
              <a:t>n</a:t>
            </a:r>
            <a:r>
              <a:rPr lang="fr-FR" dirty="0" err="1" smtClean="0">
                <a:solidFill>
                  <a:srgbClr val="FF0000"/>
                </a:solidFill>
              </a:rPr>
              <a:t>umber</a:t>
            </a:r>
            <a:r>
              <a:rPr lang="fr-FR" dirty="0" smtClean="0">
                <a:solidFill>
                  <a:srgbClr val="FF0000"/>
                </a:solidFill>
              </a:rPr>
              <a:t> </a:t>
            </a:r>
            <a:r>
              <a:rPr lang="fr-FR" dirty="0"/>
              <a:t>ou « nombre » en français </a:t>
            </a:r>
            <a:r>
              <a:rPr lang="fr-FR" dirty="0" smtClean="0"/>
              <a:t>;</a:t>
            </a:r>
          </a:p>
          <a:p>
            <a:pPr marL="742950" lvl="1" indent="-285750">
              <a:buFont typeface="Courier New" panose="02070309020205020404" pitchFamily="49" charset="0"/>
              <a:buChar char="o"/>
            </a:pPr>
            <a:r>
              <a:rPr lang="fr-FR" dirty="0" err="1">
                <a:solidFill>
                  <a:srgbClr val="FF0000"/>
                </a:solidFill>
              </a:rPr>
              <a:t>b</a:t>
            </a:r>
            <a:r>
              <a:rPr lang="fr-FR" dirty="0" err="1" smtClean="0">
                <a:solidFill>
                  <a:srgbClr val="FF0000"/>
                </a:solidFill>
              </a:rPr>
              <a:t>oolean</a:t>
            </a:r>
            <a:r>
              <a:rPr lang="fr-FR" dirty="0" smtClean="0">
                <a:solidFill>
                  <a:srgbClr val="FF0000"/>
                </a:solidFill>
              </a:rPr>
              <a:t> </a:t>
            </a:r>
            <a:r>
              <a:rPr lang="fr-FR" dirty="0"/>
              <a:t>ou « booléen » en français </a:t>
            </a:r>
            <a:r>
              <a:rPr lang="fr-FR" dirty="0" smtClean="0"/>
              <a:t>;</a:t>
            </a:r>
          </a:p>
          <a:p>
            <a:pPr marL="742950" lvl="1" indent="-285750">
              <a:buFont typeface="Courier New" panose="02070309020205020404" pitchFamily="49" charset="0"/>
              <a:buChar char="o"/>
            </a:pPr>
            <a:r>
              <a:rPr lang="fr-FR" dirty="0" err="1">
                <a:solidFill>
                  <a:srgbClr val="FF0000"/>
                </a:solidFill>
              </a:rPr>
              <a:t>n</a:t>
            </a:r>
            <a:r>
              <a:rPr lang="fr-FR" dirty="0" err="1" smtClean="0">
                <a:solidFill>
                  <a:srgbClr val="FF0000"/>
                </a:solidFill>
              </a:rPr>
              <a:t>ull</a:t>
            </a:r>
            <a:r>
              <a:rPr lang="fr-FR" dirty="0" smtClean="0">
                <a:solidFill>
                  <a:srgbClr val="FF0000"/>
                </a:solidFill>
              </a:rPr>
              <a:t> </a:t>
            </a:r>
            <a:r>
              <a:rPr lang="fr-FR" dirty="0"/>
              <a:t>ou « nul / vide » en français</a:t>
            </a:r>
            <a:r>
              <a:rPr lang="fr-FR" dirty="0" smtClean="0"/>
              <a:t>;</a:t>
            </a:r>
          </a:p>
          <a:p>
            <a:pPr marL="742950" lvl="1" indent="-285750">
              <a:buFont typeface="Courier New" panose="02070309020205020404" pitchFamily="49" charset="0"/>
              <a:buChar char="o"/>
            </a:pPr>
            <a:r>
              <a:rPr lang="fr-FR" dirty="0" err="1">
                <a:solidFill>
                  <a:srgbClr val="FF0000"/>
                </a:solidFill>
              </a:rPr>
              <a:t>u</a:t>
            </a:r>
            <a:r>
              <a:rPr lang="fr-FR" dirty="0" err="1" smtClean="0">
                <a:solidFill>
                  <a:srgbClr val="FF0000"/>
                </a:solidFill>
              </a:rPr>
              <a:t>ndefined</a:t>
            </a:r>
            <a:r>
              <a:rPr lang="fr-FR" dirty="0" smtClean="0">
                <a:solidFill>
                  <a:srgbClr val="FF0000"/>
                </a:solidFill>
              </a:rPr>
              <a:t>  </a:t>
            </a:r>
            <a:r>
              <a:rPr lang="fr-FR" dirty="0"/>
              <a:t>ou « indéfini » en français </a:t>
            </a:r>
            <a:r>
              <a:rPr lang="fr-FR" dirty="0" smtClean="0"/>
              <a:t>;</a:t>
            </a:r>
          </a:p>
          <a:p>
            <a:pPr marL="742950" lvl="1" indent="-285750">
              <a:buFont typeface="Courier New" panose="02070309020205020404" pitchFamily="49" charset="0"/>
              <a:buChar char="o"/>
            </a:pPr>
            <a:r>
              <a:rPr lang="fr-FR" dirty="0" err="1">
                <a:solidFill>
                  <a:srgbClr val="FF0000"/>
                </a:solidFill>
              </a:rPr>
              <a:t>s</a:t>
            </a:r>
            <a:r>
              <a:rPr lang="fr-FR" dirty="0" err="1" smtClean="0">
                <a:solidFill>
                  <a:srgbClr val="FF0000"/>
                </a:solidFill>
              </a:rPr>
              <a:t>ymbol</a:t>
            </a:r>
            <a:r>
              <a:rPr lang="fr-FR" dirty="0" smtClean="0">
                <a:solidFill>
                  <a:srgbClr val="FF0000"/>
                </a:solidFill>
              </a:rPr>
              <a:t> </a:t>
            </a:r>
            <a:r>
              <a:rPr lang="fr-FR" dirty="0"/>
              <a:t>ou « symbole » en français </a:t>
            </a:r>
            <a:r>
              <a:rPr lang="fr-FR" dirty="0" smtClean="0"/>
              <a:t>;</a:t>
            </a:r>
          </a:p>
          <a:p>
            <a:pPr marL="742950" lvl="1" indent="-285750">
              <a:buFont typeface="Courier New" panose="02070309020205020404" pitchFamily="49" charset="0"/>
              <a:buChar char="o"/>
            </a:pPr>
            <a:r>
              <a:rPr lang="fr-FR" dirty="0" err="1">
                <a:solidFill>
                  <a:srgbClr val="FF0000"/>
                </a:solidFill>
              </a:rPr>
              <a:t>o</a:t>
            </a:r>
            <a:r>
              <a:rPr lang="fr-FR" dirty="0" err="1" smtClean="0">
                <a:solidFill>
                  <a:srgbClr val="FF0000"/>
                </a:solidFill>
              </a:rPr>
              <a:t>bject</a:t>
            </a:r>
            <a:r>
              <a:rPr lang="fr-FR" dirty="0" smtClean="0">
                <a:solidFill>
                  <a:srgbClr val="FF0000"/>
                </a:solidFill>
              </a:rPr>
              <a:t> </a:t>
            </a:r>
            <a:r>
              <a:rPr lang="fr-FR" dirty="0"/>
              <a:t>ou « objet » en français ;</a:t>
            </a:r>
            <a:endParaRPr lang="fr-FR" dirty="0">
              <a:solidFill>
                <a:srgbClr val="FF0000"/>
              </a:solidFill>
            </a:endParaRPr>
          </a:p>
        </p:txBody>
      </p:sp>
      <p:sp>
        <p:nvSpPr>
          <p:cNvPr id="11" name="ZoneTexte 10"/>
          <p:cNvSpPr txBox="1"/>
          <p:nvPr/>
        </p:nvSpPr>
        <p:spPr>
          <a:xfrm>
            <a:off x="1388174" y="4688321"/>
            <a:ext cx="8606790" cy="646331"/>
          </a:xfrm>
          <a:prstGeom prst="rect">
            <a:avLst/>
          </a:prstGeom>
          <a:noFill/>
        </p:spPr>
        <p:txBody>
          <a:bodyPr wrap="square" rtlCol="0">
            <a:spAutoFit/>
          </a:bodyPr>
          <a:lstStyle/>
          <a:p>
            <a:r>
              <a:rPr lang="fr-FR" dirty="0"/>
              <a:t>Les valeurs appartenant aux 6 premiers types de valeurs sont appelées des valeurs primitives. Les valeurs appartenant au </a:t>
            </a:r>
            <a:r>
              <a:rPr lang="fr-FR" dirty="0" smtClean="0"/>
              <a:t>type </a:t>
            </a:r>
            <a:r>
              <a:rPr lang="fr-FR" dirty="0" err="1" smtClean="0">
                <a:solidFill>
                  <a:srgbClr val="FF0000"/>
                </a:solidFill>
              </a:rPr>
              <a:t>object</a:t>
            </a:r>
            <a:r>
              <a:rPr lang="fr-FR" dirty="0" smtClean="0">
                <a:solidFill>
                  <a:srgbClr val="FF0000"/>
                </a:solidFill>
              </a:rPr>
              <a:t>  </a:t>
            </a:r>
            <a:r>
              <a:rPr lang="fr-FR" dirty="0"/>
              <a:t>sont des objets.</a:t>
            </a:r>
            <a:endParaRPr lang="fr-FR" dirty="0">
              <a:solidFill>
                <a:srgbClr val="FF0000"/>
              </a:solidFill>
            </a:endParaRPr>
          </a:p>
        </p:txBody>
      </p:sp>
    </p:spTree>
    <p:extLst>
      <p:ext uri="{BB962C8B-B14F-4D97-AF65-F5344CB8AC3E}">
        <p14:creationId xmlns:p14="http://schemas.microsoft.com/office/powerpoint/2010/main" val="4262379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36/</a:t>
            </a:r>
            <a:endParaRPr lang="fr-FR" dirty="0"/>
          </a:p>
        </p:txBody>
      </p:sp>
      <p:sp>
        <p:nvSpPr>
          <p:cNvPr id="2" name="ZoneTexte 1"/>
          <p:cNvSpPr txBox="1"/>
          <p:nvPr/>
        </p:nvSpPr>
        <p:spPr>
          <a:xfrm>
            <a:off x="1103430" y="743418"/>
            <a:ext cx="9389310" cy="523220"/>
          </a:xfrm>
          <a:prstGeom prst="rect">
            <a:avLst/>
          </a:prstGeom>
          <a:noFill/>
        </p:spPr>
        <p:txBody>
          <a:bodyPr wrap="square" rtlCol="0">
            <a:spAutoFit/>
          </a:bodyPr>
          <a:lstStyle/>
          <a:p>
            <a:r>
              <a:rPr lang="fr-FR" sz="2800" dirty="0" smtClean="0"/>
              <a:t>Valeurs primitives et objets globaux JavaScript </a:t>
            </a:r>
            <a:r>
              <a:rPr lang="fr-FR" sz="2800" dirty="0" smtClean="0"/>
              <a:t>(2/5)</a:t>
            </a:r>
            <a:endParaRPr lang="fr-FR" sz="2800" dirty="0"/>
          </a:p>
        </p:txBody>
      </p:sp>
      <p:sp>
        <p:nvSpPr>
          <p:cNvPr id="3" name="ZoneTexte 2"/>
          <p:cNvSpPr txBox="1"/>
          <p:nvPr/>
        </p:nvSpPr>
        <p:spPr>
          <a:xfrm>
            <a:off x="1183440" y="1448993"/>
            <a:ext cx="10463730" cy="400110"/>
          </a:xfrm>
          <a:prstGeom prst="rect">
            <a:avLst/>
          </a:prstGeom>
          <a:noFill/>
        </p:spPr>
        <p:txBody>
          <a:bodyPr wrap="square" rtlCol="0">
            <a:spAutoFit/>
          </a:bodyPr>
          <a:lstStyle/>
          <a:p>
            <a:r>
              <a:rPr lang="fr-FR" sz="2000" dirty="0" smtClean="0">
                <a:solidFill>
                  <a:srgbClr val="00B0F0"/>
                </a:solidFill>
              </a:rPr>
              <a:t>Définition </a:t>
            </a:r>
            <a:r>
              <a:rPr lang="fr-FR" sz="2000" dirty="0">
                <a:solidFill>
                  <a:srgbClr val="00B0F0"/>
                </a:solidFill>
              </a:rPr>
              <a:t>des valeurs primitives et différence avec les </a:t>
            </a:r>
            <a:r>
              <a:rPr lang="fr-FR" sz="2000" dirty="0" smtClean="0">
                <a:solidFill>
                  <a:srgbClr val="00B0F0"/>
                </a:solidFill>
              </a:rPr>
              <a:t>objets</a:t>
            </a:r>
            <a:endParaRPr lang="fr-FR" sz="2000" dirty="0">
              <a:solidFill>
                <a:srgbClr val="00B0F0"/>
              </a:solidFill>
            </a:endParaRPr>
          </a:p>
        </p:txBody>
      </p:sp>
      <p:sp>
        <p:nvSpPr>
          <p:cNvPr id="6" name="ZoneTexte 5"/>
          <p:cNvSpPr txBox="1"/>
          <p:nvPr/>
        </p:nvSpPr>
        <p:spPr>
          <a:xfrm>
            <a:off x="1371600" y="2114550"/>
            <a:ext cx="9973286" cy="3139321"/>
          </a:xfrm>
          <a:prstGeom prst="rect">
            <a:avLst/>
          </a:prstGeom>
          <a:noFill/>
        </p:spPr>
        <p:txBody>
          <a:bodyPr wrap="square" rtlCol="0">
            <a:spAutoFit/>
          </a:bodyPr>
          <a:lstStyle/>
          <a:p>
            <a:pPr marL="285750" indent="-285750">
              <a:buFont typeface="Wingdings" panose="05000000000000000000" pitchFamily="2" charset="2"/>
              <a:buChar char="q"/>
            </a:pPr>
            <a:r>
              <a:rPr lang="fr-FR" dirty="0"/>
              <a:t>Le JavaScript possède deux grandes catégories de types de données : les valeurs primitives et les objets</a:t>
            </a:r>
            <a:r>
              <a:rPr lang="fr-FR" dirty="0" smtClean="0"/>
              <a:t>.</a:t>
            </a:r>
          </a:p>
          <a:p>
            <a:pPr marL="285750" indent="-285750">
              <a:buFont typeface="Wingdings" panose="05000000000000000000" pitchFamily="2" charset="2"/>
              <a:buChar char="q"/>
            </a:pPr>
            <a:r>
              <a:rPr lang="fr-FR" dirty="0"/>
              <a:t>On appelle valeur primitive en JavaScript une valeur qui n’est pas un objet et qui ne peut pas être modifiée</a:t>
            </a:r>
            <a:r>
              <a:rPr lang="fr-FR" dirty="0" smtClean="0"/>
              <a:t>.</a:t>
            </a:r>
          </a:p>
          <a:p>
            <a:pPr marL="285750" indent="-285750">
              <a:buFont typeface="Wingdings" panose="05000000000000000000" pitchFamily="2" charset="2"/>
              <a:buChar char="q"/>
            </a:pPr>
            <a:r>
              <a:rPr lang="fr-FR" dirty="0" smtClean="0"/>
              <a:t>Concernant les </a:t>
            </a:r>
            <a:r>
              <a:rPr lang="fr-FR" dirty="0"/>
              <a:t>objets : on va </a:t>
            </a:r>
            <a:r>
              <a:rPr lang="fr-FR" dirty="0" smtClean="0"/>
              <a:t>pouvoir </a:t>
            </a:r>
            <a:r>
              <a:rPr lang="fr-FR" dirty="0"/>
              <a:t>modifier les membres d’un objet</a:t>
            </a:r>
            <a:r>
              <a:rPr lang="fr-FR" dirty="0" smtClean="0"/>
              <a:t>.</a:t>
            </a:r>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dirty="0" smtClean="0"/>
              <a:t>Une </a:t>
            </a:r>
            <a:r>
              <a:rPr lang="fr-FR" dirty="0"/>
              <a:t>différence notable entre valeurs primitives et objets : les valeurs primitives sont passées et comparées par valeur tandis que les objets sont passés et comparés par référence</a:t>
            </a:r>
            <a:r>
              <a:rPr lang="fr-FR" dirty="0" smtClean="0"/>
              <a:t>.</a:t>
            </a:r>
          </a:p>
          <a:p>
            <a:pPr marL="742950" lvl="1" indent="-285750">
              <a:buFont typeface="Courier New" panose="02070309020205020404" pitchFamily="49" charset="0"/>
              <a:buChar char="o"/>
            </a:pPr>
            <a:r>
              <a:rPr lang="fr-FR" dirty="0"/>
              <a:t>Si deux valeurs primitives ont la même valeur, elles vont être considérées égales</a:t>
            </a:r>
            <a:r>
              <a:rPr lang="fr-FR" dirty="0" smtClean="0"/>
              <a:t>.</a:t>
            </a:r>
          </a:p>
          <a:p>
            <a:pPr marL="742950" lvl="1" indent="-285750">
              <a:buFont typeface="Courier New" panose="02070309020205020404" pitchFamily="49" charset="0"/>
              <a:buChar char="o"/>
            </a:pPr>
            <a:r>
              <a:rPr lang="fr-FR" dirty="0"/>
              <a:t>Pour que deux objets soient égaux, il faut que les deux fassent référence aux mêmes </a:t>
            </a:r>
            <a:r>
              <a:rPr lang="fr-FR" dirty="0" smtClean="0"/>
              <a:t>membres</a:t>
            </a:r>
          </a:p>
          <a:p>
            <a:pPr marL="742950" lvl="1" indent="-285750">
              <a:buFont typeface="Courier New" panose="02070309020205020404" pitchFamily="49" charset="0"/>
              <a:buChar char="o"/>
            </a:pPr>
            <a:endParaRPr lang="fr-FR" dirty="0" smtClean="0"/>
          </a:p>
        </p:txBody>
      </p:sp>
    </p:spTree>
    <p:extLst>
      <p:ext uri="{BB962C8B-B14F-4D97-AF65-F5344CB8AC3E}">
        <p14:creationId xmlns:p14="http://schemas.microsoft.com/office/powerpoint/2010/main" val="3027140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37/</a:t>
            </a:r>
            <a:endParaRPr lang="fr-FR" dirty="0"/>
          </a:p>
        </p:txBody>
      </p:sp>
      <p:sp>
        <p:nvSpPr>
          <p:cNvPr id="2" name="ZoneTexte 1"/>
          <p:cNvSpPr txBox="1"/>
          <p:nvPr/>
        </p:nvSpPr>
        <p:spPr>
          <a:xfrm>
            <a:off x="1103430" y="743418"/>
            <a:ext cx="9389310" cy="523220"/>
          </a:xfrm>
          <a:prstGeom prst="rect">
            <a:avLst/>
          </a:prstGeom>
          <a:noFill/>
        </p:spPr>
        <p:txBody>
          <a:bodyPr wrap="square" rtlCol="0">
            <a:spAutoFit/>
          </a:bodyPr>
          <a:lstStyle/>
          <a:p>
            <a:r>
              <a:rPr lang="fr-FR" sz="2800" dirty="0" smtClean="0"/>
              <a:t>Valeurs primitives et objets globaux JavaScript </a:t>
            </a:r>
            <a:r>
              <a:rPr lang="fr-FR" sz="2800" dirty="0" smtClean="0"/>
              <a:t>(3/5)</a:t>
            </a:r>
            <a:endParaRPr lang="fr-FR" sz="2800" dirty="0"/>
          </a:p>
        </p:txBody>
      </p:sp>
      <p:sp>
        <p:nvSpPr>
          <p:cNvPr id="3" name="ZoneTexte 2"/>
          <p:cNvSpPr txBox="1"/>
          <p:nvPr/>
        </p:nvSpPr>
        <p:spPr>
          <a:xfrm>
            <a:off x="1183440" y="1448993"/>
            <a:ext cx="10463730" cy="400110"/>
          </a:xfrm>
          <a:prstGeom prst="rect">
            <a:avLst/>
          </a:prstGeom>
          <a:noFill/>
        </p:spPr>
        <p:txBody>
          <a:bodyPr wrap="square" rtlCol="0">
            <a:spAutoFit/>
          </a:bodyPr>
          <a:lstStyle/>
          <a:p>
            <a:r>
              <a:rPr lang="fr-FR" sz="2000" dirty="0" smtClean="0">
                <a:solidFill>
                  <a:srgbClr val="00B0F0"/>
                </a:solidFill>
              </a:rPr>
              <a:t>L’objet </a:t>
            </a:r>
            <a:r>
              <a:rPr lang="fr-FR" sz="2000" dirty="0">
                <a:solidFill>
                  <a:srgbClr val="00B0F0"/>
                </a:solidFill>
              </a:rPr>
              <a:t>global JavaScript </a:t>
            </a:r>
            <a:r>
              <a:rPr lang="fr-FR" sz="2000" dirty="0" smtClean="0">
                <a:solidFill>
                  <a:srgbClr val="00B0F0"/>
                </a:solidFill>
              </a:rPr>
              <a:t>String</a:t>
            </a:r>
            <a:endParaRPr lang="fr-FR" sz="2000" dirty="0">
              <a:solidFill>
                <a:srgbClr val="00B0F0"/>
              </a:solidFill>
            </a:endParaRPr>
          </a:p>
        </p:txBody>
      </p:sp>
      <p:sp>
        <p:nvSpPr>
          <p:cNvPr id="6" name="ZoneTexte 5"/>
          <p:cNvSpPr txBox="1"/>
          <p:nvPr/>
        </p:nvSpPr>
        <p:spPr>
          <a:xfrm>
            <a:off x="1371600" y="2114550"/>
            <a:ext cx="9973286" cy="1754326"/>
          </a:xfrm>
          <a:prstGeom prst="rect">
            <a:avLst/>
          </a:prstGeom>
          <a:noFill/>
        </p:spPr>
        <p:txBody>
          <a:bodyPr wrap="square" rtlCol="0">
            <a:spAutoFit/>
          </a:bodyPr>
          <a:lstStyle/>
          <a:p>
            <a:pPr marL="285750" indent="-285750">
              <a:buFont typeface="Wingdings" panose="05000000000000000000" pitchFamily="2" charset="2"/>
              <a:buChar char="q"/>
            </a:pPr>
            <a:r>
              <a:rPr lang="fr-FR" dirty="0"/>
              <a:t>Les propriétés de l’objet </a:t>
            </a:r>
            <a:r>
              <a:rPr lang="fr-FR" dirty="0" smtClean="0">
                <a:solidFill>
                  <a:srgbClr val="0070C0"/>
                </a:solidFill>
              </a:rPr>
              <a:t>String</a:t>
            </a:r>
            <a:r>
              <a:rPr lang="fr-FR" dirty="0" smtClean="0"/>
              <a:t>:</a:t>
            </a:r>
          </a:p>
          <a:p>
            <a:pPr marL="742950" lvl="1" indent="-285750">
              <a:buFont typeface="Courier New" panose="02070309020205020404" pitchFamily="49" charset="0"/>
              <a:buChar char="o"/>
            </a:pPr>
            <a:r>
              <a:rPr lang="fr-FR" dirty="0"/>
              <a:t>une </a:t>
            </a:r>
            <a:r>
              <a:rPr lang="fr-FR" dirty="0" smtClean="0"/>
              <a:t>propriété : </a:t>
            </a:r>
            <a:r>
              <a:rPr lang="fr-FR" dirty="0" err="1" smtClean="0">
                <a:solidFill>
                  <a:srgbClr val="FF0000"/>
                </a:solidFill>
              </a:rPr>
              <a:t>length</a:t>
            </a:r>
            <a:r>
              <a:rPr lang="fr-FR" dirty="0" smtClean="0">
                <a:solidFill>
                  <a:srgbClr val="FF0000"/>
                </a:solidFill>
              </a:rPr>
              <a:t> qui </a:t>
            </a:r>
            <a:r>
              <a:rPr lang="fr-FR" dirty="0" smtClean="0"/>
              <a:t>permet </a:t>
            </a:r>
            <a:r>
              <a:rPr lang="fr-FR" dirty="0"/>
              <a:t>d’obtenir la longueur d’une chaine de </a:t>
            </a:r>
            <a:r>
              <a:rPr lang="fr-FR" dirty="0" smtClean="0"/>
              <a:t>caractères</a:t>
            </a:r>
          </a:p>
          <a:p>
            <a:pPr marL="742950" lvl="1" indent="-285750">
              <a:buFont typeface="Courier New" panose="02070309020205020404" pitchFamily="49" charset="0"/>
              <a:buChar char="o"/>
            </a:pPr>
            <a:r>
              <a:rPr lang="fr-FR" dirty="0"/>
              <a:t>une </a:t>
            </a:r>
            <a:r>
              <a:rPr lang="fr-FR" dirty="0" smtClean="0"/>
              <a:t>propriété </a:t>
            </a:r>
            <a:r>
              <a:rPr lang="fr-FR" dirty="0" smtClean="0">
                <a:solidFill>
                  <a:srgbClr val="FF0000"/>
                </a:solidFill>
              </a:rPr>
              <a:t>prototype </a:t>
            </a:r>
            <a:endParaRPr lang="fr-FR" dirty="0">
              <a:solidFill>
                <a:srgbClr val="FF0000"/>
              </a:solidFill>
            </a:endParaRPr>
          </a:p>
          <a:p>
            <a:pPr marL="285750" indent="-285750">
              <a:buFont typeface="Wingdings" panose="05000000000000000000" pitchFamily="2" charset="2"/>
              <a:buChar char="q"/>
            </a:pPr>
            <a:r>
              <a:rPr lang="fr-FR" dirty="0" smtClean="0"/>
              <a:t> </a:t>
            </a:r>
            <a:r>
              <a:rPr lang="fr-FR" dirty="0"/>
              <a:t>Les méthodes de l’objet </a:t>
            </a:r>
            <a:r>
              <a:rPr lang="fr-FR" dirty="0" smtClean="0"/>
              <a:t>String (voir tableau)</a:t>
            </a:r>
            <a:endParaRPr lang="fr-FR" dirty="0"/>
          </a:p>
          <a:p>
            <a:r>
              <a:rPr lang="fr-FR" dirty="0"/>
              <a:t/>
            </a:r>
            <a:br>
              <a:rPr lang="fr-FR" dirty="0"/>
            </a:br>
            <a:endParaRPr lang="fr-FR" dirty="0" smtClean="0"/>
          </a:p>
        </p:txBody>
      </p:sp>
    </p:spTree>
    <p:extLst>
      <p:ext uri="{BB962C8B-B14F-4D97-AF65-F5344CB8AC3E}">
        <p14:creationId xmlns:p14="http://schemas.microsoft.com/office/powerpoint/2010/main" val="3124165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38/</a:t>
            </a:r>
            <a:endParaRPr lang="fr-FR" dirty="0"/>
          </a:p>
        </p:txBody>
      </p:sp>
      <p:sp>
        <p:nvSpPr>
          <p:cNvPr id="2" name="ZoneTexte 1"/>
          <p:cNvSpPr txBox="1"/>
          <p:nvPr/>
        </p:nvSpPr>
        <p:spPr>
          <a:xfrm>
            <a:off x="1103430" y="743418"/>
            <a:ext cx="9389310" cy="523220"/>
          </a:xfrm>
          <a:prstGeom prst="rect">
            <a:avLst/>
          </a:prstGeom>
          <a:noFill/>
        </p:spPr>
        <p:txBody>
          <a:bodyPr wrap="square" rtlCol="0">
            <a:spAutoFit/>
          </a:bodyPr>
          <a:lstStyle/>
          <a:p>
            <a:r>
              <a:rPr lang="fr-FR" sz="2800" dirty="0" smtClean="0"/>
              <a:t>Valeurs primitives et objets globaux JavaScript </a:t>
            </a:r>
            <a:r>
              <a:rPr lang="fr-FR" sz="2800" dirty="0" smtClean="0"/>
              <a:t>(4/5)</a:t>
            </a:r>
            <a:endParaRPr lang="fr-FR" sz="2800" dirty="0"/>
          </a:p>
        </p:txBody>
      </p:sp>
      <p:sp>
        <p:nvSpPr>
          <p:cNvPr id="3" name="ZoneTexte 2"/>
          <p:cNvSpPr txBox="1"/>
          <p:nvPr/>
        </p:nvSpPr>
        <p:spPr>
          <a:xfrm>
            <a:off x="1183440" y="1448993"/>
            <a:ext cx="10463730" cy="400110"/>
          </a:xfrm>
          <a:prstGeom prst="rect">
            <a:avLst/>
          </a:prstGeom>
          <a:noFill/>
        </p:spPr>
        <p:txBody>
          <a:bodyPr wrap="square" rtlCol="0">
            <a:spAutoFit/>
          </a:bodyPr>
          <a:lstStyle/>
          <a:p>
            <a:r>
              <a:rPr lang="fr-FR" sz="2000" dirty="0" smtClean="0">
                <a:solidFill>
                  <a:srgbClr val="00B0F0"/>
                </a:solidFill>
              </a:rPr>
              <a:t>L’objet </a:t>
            </a:r>
            <a:r>
              <a:rPr lang="fr-FR" sz="2000" dirty="0">
                <a:solidFill>
                  <a:srgbClr val="00B0F0"/>
                </a:solidFill>
              </a:rPr>
              <a:t>global JavaScript </a:t>
            </a:r>
            <a:r>
              <a:rPr lang="fr-FR" sz="2000" dirty="0" err="1" smtClean="0">
                <a:solidFill>
                  <a:srgbClr val="00B0F0"/>
                </a:solidFill>
              </a:rPr>
              <a:t>Number</a:t>
            </a:r>
            <a:endParaRPr lang="fr-FR" sz="2000" dirty="0">
              <a:solidFill>
                <a:srgbClr val="00B0F0"/>
              </a:solidFill>
            </a:endParaRPr>
          </a:p>
        </p:txBody>
      </p:sp>
      <p:sp>
        <p:nvSpPr>
          <p:cNvPr id="6" name="ZoneTexte 5"/>
          <p:cNvSpPr txBox="1"/>
          <p:nvPr/>
        </p:nvSpPr>
        <p:spPr>
          <a:xfrm>
            <a:off x="1103430" y="1985738"/>
            <a:ext cx="9973286" cy="5078313"/>
          </a:xfrm>
          <a:prstGeom prst="rect">
            <a:avLst/>
          </a:prstGeom>
          <a:noFill/>
        </p:spPr>
        <p:txBody>
          <a:bodyPr wrap="square" rtlCol="0">
            <a:spAutoFit/>
          </a:bodyPr>
          <a:lstStyle/>
          <a:p>
            <a:pPr marL="285750" indent="-285750">
              <a:buFont typeface="Wingdings" panose="05000000000000000000" pitchFamily="2" charset="2"/>
              <a:buChar char="q"/>
            </a:pPr>
            <a:r>
              <a:rPr lang="fr-FR" dirty="0"/>
              <a:t>Les propriétés de l’objet </a:t>
            </a:r>
            <a:r>
              <a:rPr lang="fr-FR" dirty="0" err="1"/>
              <a:t>Number</a:t>
            </a:r>
            <a:endParaRPr lang="fr-FR" dirty="0"/>
          </a:p>
          <a:p>
            <a:r>
              <a:rPr lang="fr-FR" dirty="0" smtClean="0"/>
              <a:t>:</a:t>
            </a:r>
          </a:p>
          <a:p>
            <a:pPr marL="742950" lvl="1" indent="-285750">
              <a:buFont typeface="Courier New" panose="02070309020205020404" pitchFamily="49" charset="0"/>
              <a:buChar char="o"/>
            </a:pPr>
            <a:r>
              <a:rPr lang="fr-FR" dirty="0"/>
              <a:t>La plupart des propriétés de </a:t>
            </a:r>
            <a:r>
              <a:rPr lang="fr-FR" dirty="0" smtClean="0"/>
              <a:t>l’objet </a:t>
            </a:r>
            <a:r>
              <a:rPr lang="fr-FR" dirty="0" err="1"/>
              <a:t>Number</a:t>
            </a:r>
            <a:r>
              <a:rPr lang="fr-FR" dirty="0"/>
              <a:t> </a:t>
            </a:r>
            <a:r>
              <a:rPr lang="fr-FR" dirty="0"/>
              <a:t>sont des propriétés dites statiques. Cela signifie qu’on ne va pouvoir les utiliser qu’avec l’objet </a:t>
            </a:r>
            <a:r>
              <a:rPr lang="fr-FR" dirty="0" err="1">
                <a:solidFill>
                  <a:srgbClr val="FF0000"/>
                </a:solidFill>
              </a:rPr>
              <a:t>Number</a:t>
            </a:r>
            <a:r>
              <a:rPr lang="fr-FR" dirty="0">
                <a:solidFill>
                  <a:srgbClr val="FF0000"/>
                </a:solidFill>
              </a:rPr>
              <a:t> </a:t>
            </a:r>
            <a:r>
              <a:rPr lang="fr-FR" dirty="0"/>
              <a:t>en soi et non pas avec une instance </a:t>
            </a:r>
            <a:r>
              <a:rPr lang="fr-FR" dirty="0" smtClean="0"/>
              <a:t>de </a:t>
            </a:r>
            <a:r>
              <a:rPr lang="fr-FR" dirty="0" err="1">
                <a:solidFill>
                  <a:srgbClr val="FF0000"/>
                </a:solidFill>
              </a:rPr>
              <a:t>Number</a:t>
            </a:r>
            <a:r>
              <a:rPr lang="fr-FR" dirty="0">
                <a:solidFill>
                  <a:srgbClr val="FF0000"/>
                </a:solidFill>
              </a:rPr>
              <a:t>()</a:t>
            </a:r>
          </a:p>
          <a:p>
            <a:pPr marL="285750" indent="-285750">
              <a:buFont typeface="Wingdings" panose="05000000000000000000" pitchFamily="2" charset="2"/>
              <a:buChar char="q"/>
            </a:pPr>
            <a:r>
              <a:rPr lang="fr-FR" dirty="0" smtClean="0"/>
              <a:t> </a:t>
            </a:r>
            <a:r>
              <a:rPr lang="fr-FR" dirty="0"/>
              <a:t>Les propriétés à connaitre sont les suivantes </a:t>
            </a:r>
            <a:r>
              <a:rPr lang="fr-FR" dirty="0" smtClean="0"/>
              <a:t>: </a:t>
            </a:r>
          </a:p>
          <a:p>
            <a:pPr marL="742950" lvl="1" indent="-285750">
              <a:buFont typeface="Courier New" panose="02070309020205020404" pitchFamily="49" charset="0"/>
              <a:buChar char="o"/>
            </a:pPr>
            <a:r>
              <a:rPr lang="fr-FR" dirty="0" smtClean="0">
                <a:solidFill>
                  <a:srgbClr val="FF0000"/>
                </a:solidFill>
              </a:rPr>
              <a:t>MIN_VALUE</a:t>
            </a:r>
            <a:r>
              <a:rPr lang="fr-FR" dirty="0" smtClean="0"/>
              <a:t> et </a:t>
            </a:r>
            <a:r>
              <a:rPr lang="fr-FR" dirty="0" smtClean="0">
                <a:solidFill>
                  <a:srgbClr val="FF0000"/>
                </a:solidFill>
              </a:rPr>
              <a:t>MAX_VALUE </a:t>
            </a:r>
            <a:r>
              <a:rPr lang="fr-FR" dirty="0"/>
              <a:t>représentent respectivement les plus petite valeur numérique positive et plus grand valeur numérique qu’il est possible de représenter en JavaScript </a:t>
            </a:r>
            <a:r>
              <a:rPr lang="fr-FR" dirty="0" smtClean="0"/>
              <a:t>;</a:t>
            </a:r>
          </a:p>
          <a:p>
            <a:pPr marL="742950" lvl="1" indent="-285750">
              <a:buFont typeface="Courier New" panose="02070309020205020404" pitchFamily="49" charset="0"/>
              <a:buChar char="o"/>
            </a:pPr>
            <a:r>
              <a:rPr lang="fr-FR" dirty="0" smtClean="0">
                <a:solidFill>
                  <a:srgbClr val="FF0000"/>
                </a:solidFill>
              </a:rPr>
              <a:t>MIN_SAFE_INTEGER</a:t>
            </a:r>
            <a:r>
              <a:rPr lang="fr-FR" dirty="0" smtClean="0"/>
              <a:t> et </a:t>
            </a:r>
            <a:r>
              <a:rPr lang="fr-FR" dirty="0" smtClean="0">
                <a:solidFill>
                  <a:srgbClr val="FF0000"/>
                </a:solidFill>
              </a:rPr>
              <a:t>MAX_SAFE_INTEGER</a:t>
            </a:r>
            <a:r>
              <a:rPr lang="fr-FR" dirty="0" smtClean="0"/>
              <a:t> </a:t>
            </a:r>
            <a:r>
              <a:rPr lang="fr-FR" dirty="0"/>
              <a:t>représentent respectivement le plus petit et le plus grand entiers représentables correctement ou de façon « sûre » en JavaScript. L’aspect « sûr » ici faire référence à la capacité du JavaScript à représenter exactement ces entiers et à les comparer entre eux. Au-delà de ces limites, les entiers différents seront jugés égaux </a:t>
            </a:r>
            <a:r>
              <a:rPr lang="fr-FR" dirty="0" smtClean="0"/>
              <a:t>;</a:t>
            </a:r>
          </a:p>
          <a:p>
            <a:pPr marL="742950" lvl="1" indent="-285750">
              <a:buFont typeface="Courier New" panose="02070309020205020404" pitchFamily="49" charset="0"/>
              <a:buChar char="o"/>
            </a:pPr>
            <a:r>
              <a:rPr lang="fr-FR" dirty="0" smtClean="0">
                <a:solidFill>
                  <a:srgbClr val="FF0000"/>
                </a:solidFill>
              </a:rPr>
              <a:t>NEGATIVE_INFINITY</a:t>
            </a:r>
            <a:r>
              <a:rPr lang="fr-FR" dirty="0" smtClean="0"/>
              <a:t> et </a:t>
            </a:r>
            <a:r>
              <a:rPr lang="fr-FR" dirty="0" smtClean="0">
                <a:solidFill>
                  <a:srgbClr val="FF0000"/>
                </a:solidFill>
              </a:rPr>
              <a:t>POSITIVE_INFINITY</a:t>
            </a:r>
            <a:r>
              <a:rPr lang="fr-FR" dirty="0" smtClean="0"/>
              <a:t> </a:t>
            </a:r>
            <a:r>
              <a:rPr lang="fr-FR" dirty="0"/>
              <a:t>servent respectivement à représenter l’infini côté négatif et côté positif </a:t>
            </a:r>
            <a:r>
              <a:rPr lang="fr-FR" dirty="0" smtClean="0"/>
              <a:t>;</a:t>
            </a:r>
          </a:p>
          <a:p>
            <a:pPr marL="742950" lvl="1" indent="-285750">
              <a:buFont typeface="Courier New" panose="02070309020205020404" pitchFamily="49" charset="0"/>
              <a:buChar char="o"/>
            </a:pPr>
            <a:r>
              <a:rPr lang="fr-FR" dirty="0" err="1" smtClean="0">
                <a:solidFill>
                  <a:srgbClr val="FF0000"/>
                </a:solidFill>
              </a:rPr>
              <a:t>NaN</a:t>
            </a:r>
            <a:r>
              <a:rPr lang="fr-FR" dirty="0" smtClean="0">
                <a:solidFill>
                  <a:srgbClr val="FF0000"/>
                </a:solidFill>
              </a:rPr>
              <a:t> </a:t>
            </a:r>
            <a:r>
              <a:rPr lang="fr-FR" dirty="0"/>
              <a:t>représente une valeur qui n’est pas un nombre (« </a:t>
            </a:r>
            <a:r>
              <a:rPr lang="fr-FR" dirty="0" err="1">
                <a:solidFill>
                  <a:srgbClr val="FF0000"/>
                </a:solidFill>
              </a:rPr>
              <a:t>NaN</a:t>
            </a:r>
            <a:r>
              <a:rPr lang="fr-FR" dirty="0">
                <a:solidFill>
                  <a:srgbClr val="FF0000"/>
                </a:solidFill>
              </a:rPr>
              <a:t> </a:t>
            </a:r>
            <a:r>
              <a:rPr lang="fr-FR" dirty="0"/>
              <a:t>» est l’abréviation de « Not a </a:t>
            </a:r>
            <a:r>
              <a:rPr lang="fr-FR" dirty="0" err="1"/>
              <a:t>Number</a:t>
            </a:r>
            <a:r>
              <a:rPr lang="fr-FR" dirty="0"/>
              <a:t> ») et est équivalente à la valeur</a:t>
            </a:r>
            <a:endParaRPr lang="fr-FR" dirty="0">
              <a:solidFill>
                <a:srgbClr val="FF0000"/>
              </a:solidFill>
            </a:endParaRPr>
          </a:p>
          <a:p>
            <a:r>
              <a:rPr lang="fr-FR" dirty="0"/>
              <a:t/>
            </a:r>
            <a:br>
              <a:rPr lang="fr-FR" dirty="0"/>
            </a:br>
            <a:endParaRPr lang="fr-FR" dirty="0" smtClean="0"/>
          </a:p>
        </p:txBody>
      </p:sp>
      <p:sp>
        <p:nvSpPr>
          <p:cNvPr id="4" name="ZoneTexte 3"/>
          <p:cNvSpPr txBox="1"/>
          <p:nvPr/>
        </p:nvSpPr>
        <p:spPr>
          <a:xfrm>
            <a:off x="1394460" y="229629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103345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39/</a:t>
            </a:r>
            <a:endParaRPr lang="fr-FR" dirty="0"/>
          </a:p>
        </p:txBody>
      </p:sp>
      <p:sp>
        <p:nvSpPr>
          <p:cNvPr id="2" name="ZoneTexte 1"/>
          <p:cNvSpPr txBox="1"/>
          <p:nvPr/>
        </p:nvSpPr>
        <p:spPr>
          <a:xfrm>
            <a:off x="1103430" y="743418"/>
            <a:ext cx="9389310" cy="523220"/>
          </a:xfrm>
          <a:prstGeom prst="rect">
            <a:avLst/>
          </a:prstGeom>
          <a:noFill/>
        </p:spPr>
        <p:txBody>
          <a:bodyPr wrap="square" rtlCol="0">
            <a:spAutoFit/>
          </a:bodyPr>
          <a:lstStyle/>
          <a:p>
            <a:r>
              <a:rPr lang="fr-FR" sz="2800" dirty="0" smtClean="0"/>
              <a:t>Valeurs primitives et objets globaux JavaScript </a:t>
            </a:r>
            <a:r>
              <a:rPr lang="fr-FR" sz="2800" dirty="0" smtClean="0"/>
              <a:t>(5/5)</a:t>
            </a:r>
            <a:endParaRPr lang="fr-FR" sz="2800" dirty="0"/>
          </a:p>
        </p:txBody>
      </p:sp>
      <p:sp>
        <p:nvSpPr>
          <p:cNvPr id="3" name="ZoneTexte 2"/>
          <p:cNvSpPr txBox="1"/>
          <p:nvPr/>
        </p:nvSpPr>
        <p:spPr>
          <a:xfrm>
            <a:off x="1183440" y="1448993"/>
            <a:ext cx="10463730" cy="400110"/>
          </a:xfrm>
          <a:prstGeom prst="rect">
            <a:avLst/>
          </a:prstGeom>
          <a:noFill/>
        </p:spPr>
        <p:txBody>
          <a:bodyPr wrap="square" rtlCol="0">
            <a:spAutoFit/>
          </a:bodyPr>
          <a:lstStyle/>
          <a:p>
            <a:r>
              <a:rPr lang="fr-FR" sz="2000" dirty="0" smtClean="0">
                <a:solidFill>
                  <a:srgbClr val="00B0F0"/>
                </a:solidFill>
              </a:rPr>
              <a:t>L’objet </a:t>
            </a:r>
            <a:r>
              <a:rPr lang="fr-FR" sz="2000" dirty="0">
                <a:solidFill>
                  <a:srgbClr val="00B0F0"/>
                </a:solidFill>
              </a:rPr>
              <a:t>global JavaScript </a:t>
            </a:r>
            <a:r>
              <a:rPr lang="fr-FR" sz="2000" dirty="0" err="1" smtClean="0">
                <a:solidFill>
                  <a:srgbClr val="00B0F0"/>
                </a:solidFill>
              </a:rPr>
              <a:t>Number</a:t>
            </a:r>
            <a:endParaRPr lang="fr-FR" sz="2000" dirty="0">
              <a:solidFill>
                <a:srgbClr val="00B0F0"/>
              </a:solidFill>
            </a:endParaRPr>
          </a:p>
        </p:txBody>
      </p:sp>
      <p:sp>
        <p:nvSpPr>
          <p:cNvPr id="4" name="ZoneTexte 3"/>
          <p:cNvSpPr txBox="1"/>
          <p:nvPr/>
        </p:nvSpPr>
        <p:spPr>
          <a:xfrm>
            <a:off x="1394460" y="2296297"/>
            <a:ext cx="184731" cy="369332"/>
          </a:xfrm>
          <a:prstGeom prst="rect">
            <a:avLst/>
          </a:prstGeom>
          <a:noFill/>
        </p:spPr>
        <p:txBody>
          <a:bodyPr wrap="none" rtlCol="0">
            <a:spAutoFit/>
          </a:bodyPr>
          <a:lstStyle/>
          <a:p>
            <a:endParaRPr lang="fr-FR" dirty="0"/>
          </a:p>
        </p:txBody>
      </p:sp>
      <p:pic>
        <p:nvPicPr>
          <p:cNvPr id="5" name="Image 4"/>
          <p:cNvPicPr>
            <a:picLocks noChangeAspect="1"/>
          </p:cNvPicPr>
          <p:nvPr/>
        </p:nvPicPr>
        <p:blipFill>
          <a:blip r:embed="rId3"/>
          <a:stretch>
            <a:fillRect/>
          </a:stretch>
        </p:blipFill>
        <p:spPr>
          <a:xfrm>
            <a:off x="6415305" y="2864167"/>
            <a:ext cx="4549161" cy="1879283"/>
          </a:xfrm>
          <a:prstGeom prst="rect">
            <a:avLst/>
          </a:prstGeom>
        </p:spPr>
      </p:pic>
      <p:pic>
        <p:nvPicPr>
          <p:cNvPr id="11" name="Image 10"/>
          <p:cNvPicPr>
            <a:picLocks noChangeAspect="1"/>
          </p:cNvPicPr>
          <p:nvPr/>
        </p:nvPicPr>
        <p:blipFill>
          <a:blip r:embed="rId4"/>
          <a:stretch>
            <a:fillRect/>
          </a:stretch>
        </p:blipFill>
        <p:spPr>
          <a:xfrm>
            <a:off x="815530" y="2864167"/>
            <a:ext cx="5057775" cy="1828800"/>
          </a:xfrm>
          <a:prstGeom prst="rect">
            <a:avLst/>
          </a:prstGeom>
        </p:spPr>
      </p:pic>
    </p:spTree>
    <p:extLst>
      <p:ext uri="{BB962C8B-B14F-4D97-AF65-F5344CB8AC3E}">
        <p14:creationId xmlns:p14="http://schemas.microsoft.com/office/powerpoint/2010/main" val="212139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4</a:t>
            </a:r>
            <a:r>
              <a:rPr lang="fr-FR" dirty="0" smtClean="0"/>
              <a:t>/</a:t>
            </a:r>
            <a:endParaRPr lang="fr-FR" dirty="0"/>
          </a:p>
        </p:txBody>
      </p:sp>
      <p:sp>
        <p:nvSpPr>
          <p:cNvPr id="2" name="ZoneTexte 1"/>
          <p:cNvSpPr txBox="1"/>
          <p:nvPr/>
        </p:nvSpPr>
        <p:spPr>
          <a:xfrm>
            <a:off x="1103430" y="743418"/>
            <a:ext cx="2804486" cy="523220"/>
          </a:xfrm>
          <a:prstGeom prst="rect">
            <a:avLst/>
          </a:prstGeom>
          <a:noFill/>
        </p:spPr>
        <p:txBody>
          <a:bodyPr wrap="none" rtlCol="0">
            <a:spAutoFit/>
          </a:bodyPr>
          <a:lstStyle/>
          <a:p>
            <a:r>
              <a:rPr lang="fr-FR" sz="2800" dirty="0" smtClean="0"/>
              <a:t>Introduction (2/5)</a:t>
            </a:r>
            <a:endParaRPr lang="fr-FR" sz="2800" dirty="0"/>
          </a:p>
        </p:txBody>
      </p:sp>
      <p:sp>
        <p:nvSpPr>
          <p:cNvPr id="3" name="ZoneTexte 2"/>
          <p:cNvSpPr txBox="1"/>
          <p:nvPr/>
        </p:nvSpPr>
        <p:spPr>
          <a:xfrm>
            <a:off x="1103430" y="1266638"/>
            <a:ext cx="3028521" cy="400110"/>
          </a:xfrm>
          <a:prstGeom prst="rect">
            <a:avLst/>
          </a:prstGeom>
          <a:noFill/>
        </p:spPr>
        <p:txBody>
          <a:bodyPr wrap="none" rtlCol="0">
            <a:spAutoFit/>
          </a:bodyPr>
          <a:lstStyle/>
          <a:p>
            <a:r>
              <a:rPr lang="fr-FR" sz="2000" dirty="0" smtClean="0">
                <a:solidFill>
                  <a:srgbClr val="00B0F0"/>
                </a:solidFill>
              </a:rPr>
              <a:t>Avantages </a:t>
            </a:r>
            <a:r>
              <a:rPr lang="fr-FR" sz="2000" dirty="0">
                <a:solidFill>
                  <a:srgbClr val="00B0F0"/>
                </a:solidFill>
              </a:rPr>
              <a:t>et inconvénients</a:t>
            </a:r>
          </a:p>
        </p:txBody>
      </p:sp>
      <p:sp>
        <p:nvSpPr>
          <p:cNvPr id="4" name="ZoneTexte 3"/>
          <p:cNvSpPr txBox="1"/>
          <p:nvPr/>
        </p:nvSpPr>
        <p:spPr>
          <a:xfrm>
            <a:off x="1103430" y="1820636"/>
            <a:ext cx="10749479" cy="1754326"/>
          </a:xfrm>
          <a:prstGeom prst="rect">
            <a:avLst/>
          </a:prstGeom>
          <a:noFill/>
        </p:spPr>
        <p:txBody>
          <a:bodyPr wrap="square" rtlCol="0">
            <a:spAutoFit/>
          </a:bodyPr>
          <a:lstStyle/>
          <a:p>
            <a:pPr marL="285750" indent="-285750">
              <a:buFont typeface="Wingdings" panose="05000000000000000000" pitchFamily="2" charset="2"/>
              <a:buChar char="q"/>
            </a:pPr>
            <a:r>
              <a:rPr lang="fr-FR" dirty="0"/>
              <a:t>Points </a:t>
            </a:r>
            <a:r>
              <a:rPr lang="fr-FR" dirty="0" smtClean="0"/>
              <a:t>forts :</a:t>
            </a:r>
          </a:p>
          <a:p>
            <a:pPr marL="742950" lvl="1" indent="-285750">
              <a:buFont typeface="Arial" panose="020B0604020202020204" pitchFamily="34" charset="0"/>
              <a:buChar char="•"/>
            </a:pPr>
            <a:r>
              <a:rPr lang="fr-FR" dirty="0"/>
              <a:t>langage de programmation structurée ; de nombreuses </a:t>
            </a:r>
            <a:r>
              <a:rPr lang="fr-FR" dirty="0" smtClean="0"/>
              <a:t>applications </a:t>
            </a:r>
            <a:r>
              <a:rPr lang="fr-FR" dirty="0"/>
              <a:t>sont maintenant développées uniquement en </a:t>
            </a:r>
            <a:r>
              <a:rPr lang="fr-FR" dirty="0" smtClean="0"/>
              <a:t>JavaScript, </a:t>
            </a:r>
            <a:r>
              <a:rPr lang="fr-FR" dirty="0"/>
              <a:t>côté </a:t>
            </a:r>
            <a:r>
              <a:rPr lang="fr-FR" dirty="0" smtClean="0"/>
              <a:t>serveur </a:t>
            </a:r>
            <a:r>
              <a:rPr lang="fr-FR" dirty="0"/>
              <a:t>(en utilisant par exemple Node.js</a:t>
            </a:r>
            <a:r>
              <a:rPr lang="fr-FR" dirty="0" smtClean="0"/>
              <a:t>)</a:t>
            </a:r>
          </a:p>
          <a:p>
            <a:pPr marL="742950" lvl="1" indent="-285750">
              <a:buFont typeface="Arial" panose="020B0604020202020204" pitchFamily="34" charset="0"/>
              <a:buChar char="•"/>
            </a:pPr>
            <a:r>
              <a:rPr lang="fr-FR" dirty="0"/>
              <a:t>il enrichit le </a:t>
            </a:r>
            <a:r>
              <a:rPr lang="fr-FR" dirty="0" smtClean="0"/>
              <a:t>HTML </a:t>
            </a:r>
            <a:r>
              <a:rPr lang="fr-FR" dirty="0"/>
              <a:t>(intégré ) interprété par le client</a:t>
            </a:r>
            <a:r>
              <a:rPr lang="fr-FR" dirty="0" smtClean="0"/>
              <a:t>),</a:t>
            </a:r>
          </a:p>
          <a:p>
            <a:pPr marL="742950" lvl="1" indent="-285750">
              <a:buFont typeface="Arial" panose="020B0604020202020204" pitchFamily="34" charset="0"/>
              <a:buChar char="•"/>
            </a:pPr>
            <a:r>
              <a:rPr lang="fr-FR" dirty="0"/>
              <a:t>il partage les prototypes DOM des documents </a:t>
            </a:r>
            <a:r>
              <a:rPr lang="fr-FR" dirty="0" smtClean="0"/>
              <a:t>HTML/XHTML </a:t>
            </a:r>
            <a:r>
              <a:rPr lang="fr-FR" dirty="0"/>
              <a:t>) </a:t>
            </a:r>
            <a:r>
              <a:rPr lang="fr-FR" dirty="0" smtClean="0"/>
              <a:t>=&gt; manipulation </a:t>
            </a:r>
            <a:r>
              <a:rPr lang="fr-FR" dirty="0"/>
              <a:t>dynamique </a:t>
            </a:r>
            <a:r>
              <a:rPr lang="fr-FR" dirty="0" smtClean="0"/>
              <a:t>possible,</a:t>
            </a:r>
          </a:p>
          <a:p>
            <a:pPr marL="742950" lvl="1" indent="-285750">
              <a:buFont typeface="Arial" panose="020B0604020202020204" pitchFamily="34" charset="0"/>
              <a:buChar char="•"/>
            </a:pPr>
            <a:r>
              <a:rPr lang="fr-FR" dirty="0"/>
              <a:t>gestionnaire d'événements (programmation asynchrone possible)</a:t>
            </a:r>
          </a:p>
        </p:txBody>
      </p:sp>
      <p:sp>
        <p:nvSpPr>
          <p:cNvPr id="15" name="ZoneTexte 14"/>
          <p:cNvSpPr txBox="1"/>
          <p:nvPr/>
        </p:nvSpPr>
        <p:spPr>
          <a:xfrm>
            <a:off x="1009928" y="4186314"/>
            <a:ext cx="10749479"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Limitations/dangers :</a:t>
            </a:r>
          </a:p>
          <a:p>
            <a:pPr marL="742950" lvl="1" indent="-285750">
              <a:buFont typeface="Arial" panose="020B0604020202020204" pitchFamily="34" charset="0"/>
              <a:buChar char="•"/>
            </a:pPr>
            <a:r>
              <a:rPr lang="fr-FR" dirty="0"/>
              <a:t>c'est un langage de script (interprété), très </a:t>
            </a:r>
            <a:r>
              <a:rPr lang="fr-FR" dirty="0" smtClean="0"/>
              <a:t>permissif</a:t>
            </a:r>
          </a:p>
          <a:p>
            <a:pPr marL="742950" lvl="1" indent="-285750">
              <a:buFont typeface="Arial" panose="020B0604020202020204" pitchFamily="34" charset="0"/>
              <a:buChar char="•"/>
            </a:pPr>
            <a:r>
              <a:rPr lang="fr-FR" dirty="0"/>
              <a:t>typage </a:t>
            </a:r>
            <a:r>
              <a:rPr lang="fr-FR" dirty="0" smtClean="0"/>
              <a:t>faible</a:t>
            </a:r>
          </a:p>
          <a:p>
            <a:pPr marL="742950" lvl="1" indent="-285750">
              <a:buFont typeface="Arial" panose="020B0604020202020204" pitchFamily="34" charset="0"/>
              <a:buChar char="•"/>
            </a:pPr>
            <a:endParaRPr lang="fr-FR" dirty="0"/>
          </a:p>
        </p:txBody>
      </p:sp>
      <p:sp>
        <p:nvSpPr>
          <p:cNvPr id="5" name="ZoneTexte 4"/>
          <p:cNvSpPr txBox="1"/>
          <p:nvPr/>
        </p:nvSpPr>
        <p:spPr>
          <a:xfrm>
            <a:off x="1405890" y="5940640"/>
            <a:ext cx="5498621" cy="369332"/>
          </a:xfrm>
          <a:prstGeom prst="rect">
            <a:avLst/>
          </a:prstGeom>
          <a:noFill/>
        </p:spPr>
        <p:txBody>
          <a:bodyPr wrap="none" rtlCol="0">
            <a:spAutoFit/>
          </a:bodyPr>
          <a:lstStyle/>
          <a:p>
            <a:r>
              <a:rPr lang="fr-FR" b="1" dirty="0"/>
              <a:t>Il est recommandé de bien suivre les bonnes pratiques !</a:t>
            </a:r>
          </a:p>
        </p:txBody>
      </p:sp>
    </p:spTree>
    <p:extLst>
      <p:ext uri="{BB962C8B-B14F-4D97-AF65-F5344CB8AC3E}">
        <p14:creationId xmlns:p14="http://schemas.microsoft.com/office/powerpoint/2010/main" val="2147793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508473" cy="369332"/>
          </a:xfrm>
          <a:prstGeom prst="rect">
            <a:avLst/>
          </a:prstGeom>
          <a:noFill/>
        </p:spPr>
        <p:txBody>
          <a:bodyPr wrap="none" rtlCol="0">
            <a:spAutoFit/>
          </a:bodyPr>
          <a:lstStyle/>
          <a:p>
            <a:r>
              <a:rPr lang="fr-FR" dirty="0" smtClean="0"/>
              <a:t>35/</a:t>
            </a:r>
            <a:endParaRPr lang="fr-FR" dirty="0"/>
          </a:p>
        </p:txBody>
      </p:sp>
      <p:sp>
        <p:nvSpPr>
          <p:cNvPr id="2" name="ZoneTexte 1"/>
          <p:cNvSpPr txBox="1"/>
          <p:nvPr/>
        </p:nvSpPr>
        <p:spPr>
          <a:xfrm>
            <a:off x="1103430" y="743418"/>
            <a:ext cx="8109150" cy="523220"/>
          </a:xfrm>
          <a:prstGeom prst="rect">
            <a:avLst/>
          </a:prstGeom>
          <a:noFill/>
        </p:spPr>
        <p:txBody>
          <a:bodyPr wrap="square" rtlCol="0">
            <a:spAutoFit/>
          </a:bodyPr>
          <a:lstStyle/>
          <a:p>
            <a:r>
              <a:rPr lang="fr-FR" sz="2800" dirty="0"/>
              <a:t>Interaction avec HTML : le </a:t>
            </a:r>
            <a:r>
              <a:rPr lang="fr-FR" sz="2800" dirty="0" smtClean="0"/>
              <a:t>DOM </a:t>
            </a:r>
            <a:r>
              <a:rPr lang="fr-FR" sz="2800" dirty="0" smtClean="0"/>
              <a:t>(1/6</a:t>
            </a:r>
            <a:r>
              <a:rPr lang="fr-FR" sz="2800" dirty="0" smtClean="0"/>
              <a:t>)</a:t>
            </a:r>
            <a:endParaRPr lang="fr-FR" sz="2800" dirty="0"/>
          </a:p>
        </p:txBody>
      </p:sp>
      <p:sp>
        <p:nvSpPr>
          <p:cNvPr id="3" name="ZoneTexte 2"/>
          <p:cNvSpPr txBox="1"/>
          <p:nvPr/>
        </p:nvSpPr>
        <p:spPr>
          <a:xfrm>
            <a:off x="1103430" y="1357553"/>
            <a:ext cx="1170192" cy="400110"/>
          </a:xfrm>
          <a:prstGeom prst="rect">
            <a:avLst/>
          </a:prstGeom>
          <a:noFill/>
        </p:spPr>
        <p:txBody>
          <a:bodyPr wrap="none" rtlCol="0">
            <a:spAutoFit/>
          </a:bodyPr>
          <a:lstStyle/>
          <a:p>
            <a:r>
              <a:rPr lang="fr-FR" sz="2000" dirty="0" smtClean="0">
                <a:solidFill>
                  <a:srgbClr val="00B0F0"/>
                </a:solidFill>
              </a:rPr>
              <a:t>Exemples</a:t>
            </a:r>
            <a:endParaRPr lang="fr-FR" sz="2000" dirty="0">
              <a:solidFill>
                <a:srgbClr val="00B0F0"/>
              </a:solidFill>
            </a:endParaRPr>
          </a:p>
        </p:txBody>
      </p:sp>
    </p:spTree>
    <p:extLst>
      <p:ext uri="{BB962C8B-B14F-4D97-AF65-F5344CB8AC3E}">
        <p14:creationId xmlns:p14="http://schemas.microsoft.com/office/powerpoint/2010/main" val="642179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5</a:t>
            </a:r>
            <a:r>
              <a:rPr lang="fr-FR" dirty="0" smtClean="0"/>
              <a:t>/</a:t>
            </a:r>
            <a:endParaRPr lang="fr-FR" dirty="0"/>
          </a:p>
        </p:txBody>
      </p:sp>
      <p:sp>
        <p:nvSpPr>
          <p:cNvPr id="2" name="ZoneTexte 1"/>
          <p:cNvSpPr txBox="1"/>
          <p:nvPr/>
        </p:nvSpPr>
        <p:spPr>
          <a:xfrm>
            <a:off x="1103430" y="743418"/>
            <a:ext cx="2804486" cy="523220"/>
          </a:xfrm>
          <a:prstGeom prst="rect">
            <a:avLst/>
          </a:prstGeom>
          <a:noFill/>
        </p:spPr>
        <p:txBody>
          <a:bodyPr wrap="none" rtlCol="0">
            <a:spAutoFit/>
          </a:bodyPr>
          <a:lstStyle/>
          <a:p>
            <a:r>
              <a:rPr lang="fr-FR" sz="2800" dirty="0" smtClean="0"/>
              <a:t>Introduction (3/5)</a:t>
            </a:r>
            <a:endParaRPr lang="fr-FR" sz="2800" dirty="0"/>
          </a:p>
        </p:txBody>
      </p:sp>
      <p:sp>
        <p:nvSpPr>
          <p:cNvPr id="3" name="ZoneTexte 2"/>
          <p:cNvSpPr txBox="1"/>
          <p:nvPr/>
        </p:nvSpPr>
        <p:spPr>
          <a:xfrm>
            <a:off x="1103430" y="1266638"/>
            <a:ext cx="2631170" cy="400110"/>
          </a:xfrm>
          <a:prstGeom prst="rect">
            <a:avLst/>
          </a:prstGeom>
          <a:noFill/>
        </p:spPr>
        <p:txBody>
          <a:bodyPr wrap="none" rtlCol="0">
            <a:spAutoFit/>
          </a:bodyPr>
          <a:lstStyle/>
          <a:p>
            <a:r>
              <a:rPr lang="fr-FR" sz="2000" dirty="0" smtClean="0">
                <a:solidFill>
                  <a:srgbClr val="00B0F0"/>
                </a:solidFill>
              </a:rPr>
              <a:t>Domaines </a:t>
            </a:r>
            <a:r>
              <a:rPr lang="fr-FR" sz="2000" dirty="0">
                <a:solidFill>
                  <a:srgbClr val="00B0F0"/>
                </a:solidFill>
              </a:rPr>
              <a:t>d'application</a:t>
            </a:r>
          </a:p>
        </p:txBody>
      </p:sp>
      <p:sp>
        <p:nvSpPr>
          <p:cNvPr id="4" name="ZoneTexte 3"/>
          <p:cNvSpPr txBox="1"/>
          <p:nvPr/>
        </p:nvSpPr>
        <p:spPr>
          <a:xfrm>
            <a:off x="1103430" y="1820636"/>
            <a:ext cx="10749479" cy="1477328"/>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JavaScript </a:t>
            </a:r>
            <a:r>
              <a:rPr lang="fr-FR" dirty="0"/>
              <a:t>permet</a:t>
            </a:r>
            <a:r>
              <a:rPr lang="fr-FR" dirty="0" smtClean="0"/>
              <a:t>:</a:t>
            </a:r>
          </a:p>
          <a:p>
            <a:pPr marL="742950" lvl="1" indent="-285750">
              <a:buFont typeface="Arial" panose="020B0604020202020204" pitchFamily="34" charset="0"/>
              <a:buChar char="•"/>
            </a:pPr>
            <a:r>
              <a:rPr lang="fr-FR" dirty="0"/>
              <a:t>de programmer des actions en fonction d'événements </a:t>
            </a:r>
            <a:r>
              <a:rPr lang="fr-FR" dirty="0" smtClean="0"/>
              <a:t>utilisateurs </a:t>
            </a:r>
            <a:r>
              <a:rPr lang="fr-FR" dirty="0"/>
              <a:t>(déplacements de souris, focus, etc.)</a:t>
            </a:r>
            <a:r>
              <a:rPr lang="fr-FR" dirty="0" smtClean="0"/>
              <a:t> </a:t>
            </a:r>
            <a:r>
              <a:rPr lang="fr-FR" dirty="0"/>
              <a:t>; </a:t>
            </a:r>
            <a:endParaRPr lang="fr-FR" dirty="0" smtClean="0"/>
          </a:p>
          <a:p>
            <a:pPr marL="742950" lvl="1" indent="-285750">
              <a:buFont typeface="Arial" panose="020B0604020202020204" pitchFamily="34" charset="0"/>
              <a:buChar char="•"/>
            </a:pPr>
            <a:r>
              <a:rPr lang="fr-FR" dirty="0"/>
              <a:t>d'accéder aux éléments de la page </a:t>
            </a:r>
            <a:r>
              <a:rPr lang="fr-FR" dirty="0" smtClean="0"/>
              <a:t>HTML </a:t>
            </a:r>
            <a:r>
              <a:rPr lang="fr-FR" dirty="0"/>
              <a:t>(traitement </a:t>
            </a:r>
            <a:r>
              <a:rPr lang="fr-FR" dirty="0" smtClean="0"/>
              <a:t>de </a:t>
            </a:r>
            <a:r>
              <a:rPr lang="fr-FR" dirty="0"/>
              <a:t>formulaire, </a:t>
            </a:r>
            <a:r>
              <a:rPr lang="fr-FR" dirty="0" smtClean="0"/>
              <a:t>modification </a:t>
            </a:r>
            <a:r>
              <a:rPr lang="fr-FR" dirty="0"/>
              <a:t>de la page</a:t>
            </a:r>
            <a:r>
              <a:rPr lang="fr-FR" dirty="0" smtClean="0"/>
              <a:t>)</a:t>
            </a:r>
          </a:p>
          <a:p>
            <a:pPr marL="742950" lvl="1" indent="-285750">
              <a:buFont typeface="Arial" panose="020B0604020202020204" pitchFamily="34" charset="0"/>
              <a:buChar char="•"/>
            </a:pPr>
            <a:r>
              <a:rPr lang="fr-FR" dirty="0" smtClean="0"/>
              <a:t>d'effectuer </a:t>
            </a:r>
            <a:r>
              <a:rPr lang="fr-FR" dirty="0"/>
              <a:t>des calculs sans recours au </a:t>
            </a:r>
            <a:r>
              <a:rPr lang="fr-FR" dirty="0" smtClean="0"/>
              <a:t>serveur</a:t>
            </a:r>
          </a:p>
          <a:p>
            <a:pPr marL="742950" lvl="1" indent="-285750">
              <a:buFont typeface="Arial" panose="020B0604020202020204" pitchFamily="34" charset="0"/>
              <a:buChar char="•"/>
            </a:pPr>
            <a:endParaRPr lang="fr-FR" dirty="0"/>
          </a:p>
        </p:txBody>
      </p:sp>
      <p:sp>
        <p:nvSpPr>
          <p:cNvPr id="15" name="ZoneTexte 14"/>
          <p:cNvSpPr txBox="1"/>
          <p:nvPr/>
        </p:nvSpPr>
        <p:spPr>
          <a:xfrm>
            <a:off x="1009928" y="3297964"/>
            <a:ext cx="10749479"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Domaines </a:t>
            </a:r>
            <a:r>
              <a:rPr lang="fr-FR" dirty="0"/>
              <a:t>d'application </a:t>
            </a:r>
            <a:r>
              <a:rPr lang="fr-FR" dirty="0" smtClean="0"/>
              <a:t>historiques :</a:t>
            </a:r>
          </a:p>
          <a:p>
            <a:pPr marL="742950" lvl="1" indent="-285750">
              <a:buFont typeface="Arial" panose="020B0604020202020204" pitchFamily="34" charset="0"/>
              <a:buChar char="•"/>
            </a:pPr>
            <a:r>
              <a:rPr lang="fr-FR" dirty="0"/>
              <a:t>petites applications simples (calculette, conversion, etc</a:t>
            </a:r>
            <a:r>
              <a:rPr lang="fr-FR" dirty="0" smtClean="0"/>
              <a:t>.)</a:t>
            </a:r>
          </a:p>
          <a:p>
            <a:pPr marL="742950" lvl="1" indent="-285750">
              <a:buFont typeface="Arial" panose="020B0604020202020204" pitchFamily="34" charset="0"/>
              <a:buChar char="•"/>
            </a:pPr>
            <a:r>
              <a:rPr lang="fr-FR" dirty="0"/>
              <a:t>aspects graphiques de l'interface (événements, fenêtrage, etc</a:t>
            </a:r>
            <a:r>
              <a:rPr lang="fr-FR" dirty="0" smtClean="0"/>
              <a:t>.)</a:t>
            </a:r>
          </a:p>
          <a:p>
            <a:pPr marL="742950" lvl="1" indent="-285750">
              <a:buFont typeface="Arial" panose="020B0604020202020204" pitchFamily="34" charset="0"/>
              <a:buChar char="•"/>
            </a:pPr>
            <a:r>
              <a:rPr lang="fr-FR" dirty="0"/>
              <a:t>tests de validité sur des interfaces de saisie</a:t>
            </a:r>
          </a:p>
        </p:txBody>
      </p:sp>
      <p:sp>
        <p:nvSpPr>
          <p:cNvPr id="16" name="ZoneTexte 15"/>
          <p:cNvSpPr txBox="1"/>
          <p:nvPr/>
        </p:nvSpPr>
        <p:spPr>
          <a:xfrm>
            <a:off x="815530" y="4924977"/>
            <a:ext cx="10749479"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Exemples </a:t>
            </a:r>
            <a:r>
              <a:rPr lang="fr-FR" dirty="0"/>
              <a:t>de nouvelles applications possibles en </a:t>
            </a:r>
            <a:r>
              <a:rPr lang="fr-FR" dirty="0" smtClean="0"/>
              <a:t>JavaScript :</a:t>
            </a:r>
          </a:p>
          <a:p>
            <a:pPr marL="742950" lvl="1" indent="-285750">
              <a:buFont typeface="Arial" panose="020B0604020202020204" pitchFamily="34" charset="0"/>
              <a:buChar char="•"/>
            </a:pPr>
            <a:r>
              <a:rPr lang="fr-FR" dirty="0" smtClean="0"/>
              <a:t>Vidéos affichées </a:t>
            </a:r>
            <a:r>
              <a:rPr lang="fr-FR" dirty="0"/>
              <a:t>en HTML5 sans Flash (ex : </a:t>
            </a:r>
            <a:r>
              <a:rPr lang="fr-FR" dirty="0" smtClean="0"/>
              <a:t>YouTube)</a:t>
            </a:r>
          </a:p>
          <a:p>
            <a:pPr marL="742950" lvl="1" indent="-285750">
              <a:buFont typeface="Arial" panose="020B0604020202020204" pitchFamily="34" charset="0"/>
              <a:buChar char="•"/>
            </a:pPr>
            <a:r>
              <a:rPr lang="fr-FR" dirty="0" smtClean="0"/>
              <a:t>Jeux</a:t>
            </a:r>
          </a:p>
          <a:p>
            <a:pPr marL="742950" lvl="1" indent="-285750">
              <a:buFont typeface="Arial" panose="020B0604020202020204" pitchFamily="34" charset="0"/>
              <a:buChar char="•"/>
            </a:pPr>
            <a:r>
              <a:rPr lang="fr-FR" dirty="0"/>
              <a:t>Bureautique (ex : Google Docs)</a:t>
            </a:r>
          </a:p>
        </p:txBody>
      </p:sp>
    </p:spTree>
    <p:extLst>
      <p:ext uri="{BB962C8B-B14F-4D97-AF65-F5344CB8AC3E}">
        <p14:creationId xmlns:p14="http://schemas.microsoft.com/office/powerpoint/2010/main" val="2385964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6</a:t>
            </a:r>
            <a:r>
              <a:rPr lang="fr-FR" dirty="0" smtClean="0"/>
              <a:t>/</a:t>
            </a:r>
            <a:endParaRPr lang="fr-FR" dirty="0"/>
          </a:p>
        </p:txBody>
      </p:sp>
      <p:sp>
        <p:nvSpPr>
          <p:cNvPr id="2" name="ZoneTexte 1"/>
          <p:cNvSpPr txBox="1"/>
          <p:nvPr/>
        </p:nvSpPr>
        <p:spPr>
          <a:xfrm>
            <a:off x="1103430" y="743418"/>
            <a:ext cx="2804486" cy="523220"/>
          </a:xfrm>
          <a:prstGeom prst="rect">
            <a:avLst/>
          </a:prstGeom>
          <a:noFill/>
        </p:spPr>
        <p:txBody>
          <a:bodyPr wrap="none" rtlCol="0">
            <a:spAutoFit/>
          </a:bodyPr>
          <a:lstStyle/>
          <a:p>
            <a:r>
              <a:rPr lang="fr-FR" sz="2800" dirty="0" smtClean="0"/>
              <a:t>Introduction (4/5)</a:t>
            </a:r>
            <a:endParaRPr lang="fr-FR" sz="2800" dirty="0"/>
          </a:p>
        </p:txBody>
      </p:sp>
      <p:sp>
        <p:nvSpPr>
          <p:cNvPr id="3" name="ZoneTexte 2"/>
          <p:cNvSpPr txBox="1"/>
          <p:nvPr/>
        </p:nvSpPr>
        <p:spPr>
          <a:xfrm>
            <a:off x="1103430" y="1266638"/>
            <a:ext cx="1658659" cy="400110"/>
          </a:xfrm>
          <a:prstGeom prst="rect">
            <a:avLst/>
          </a:prstGeom>
          <a:noFill/>
        </p:spPr>
        <p:txBody>
          <a:bodyPr wrap="none" rtlCol="0">
            <a:spAutoFit/>
          </a:bodyPr>
          <a:lstStyle/>
          <a:p>
            <a:r>
              <a:rPr lang="fr-FR" sz="2000" dirty="0" smtClean="0">
                <a:solidFill>
                  <a:srgbClr val="00B0F0"/>
                </a:solidFill>
              </a:rPr>
              <a:t>Normalisation</a:t>
            </a:r>
            <a:endParaRPr lang="fr-FR" sz="2000" dirty="0">
              <a:solidFill>
                <a:srgbClr val="00B0F0"/>
              </a:solidFill>
            </a:endParaRPr>
          </a:p>
        </p:txBody>
      </p:sp>
      <p:sp>
        <p:nvSpPr>
          <p:cNvPr id="4" name="ZoneTexte 3"/>
          <p:cNvSpPr txBox="1"/>
          <p:nvPr/>
        </p:nvSpPr>
        <p:spPr>
          <a:xfrm>
            <a:off x="1103430" y="1820636"/>
            <a:ext cx="10749479" cy="2308324"/>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a:t>
            </a:r>
          </a:p>
          <a:p>
            <a:pPr marL="742950" lvl="1" indent="-285750">
              <a:buFont typeface="Arial" panose="020B0604020202020204" pitchFamily="34" charset="0"/>
              <a:buChar char="•"/>
            </a:pPr>
            <a:r>
              <a:rPr lang="fr-FR" dirty="0"/>
              <a:t>ECMA (</a:t>
            </a:r>
            <a:r>
              <a:rPr lang="fr-FR" dirty="0" err="1"/>
              <a:t>European</a:t>
            </a:r>
            <a:r>
              <a:rPr lang="fr-FR" dirty="0"/>
              <a:t> Computer Manufactures Association) a </a:t>
            </a:r>
            <a:r>
              <a:rPr lang="fr-FR" dirty="0" smtClean="0"/>
              <a:t>défini un </a:t>
            </a:r>
            <a:r>
              <a:rPr lang="fr-FR" dirty="0"/>
              <a:t>standard </a:t>
            </a:r>
            <a:r>
              <a:rPr lang="fr-FR" dirty="0" err="1"/>
              <a:t>ECMAScript</a:t>
            </a:r>
            <a:r>
              <a:rPr lang="fr-FR" dirty="0"/>
              <a:t> (Mozilla et Adobe)</a:t>
            </a:r>
            <a:r>
              <a:rPr lang="fr-FR" dirty="0" smtClean="0"/>
              <a:t>; </a:t>
            </a:r>
          </a:p>
          <a:p>
            <a:pPr marL="742950" lvl="1" indent="-285750">
              <a:buFont typeface="Arial" panose="020B0604020202020204" pitchFamily="34" charset="0"/>
              <a:buChar char="•"/>
            </a:pPr>
            <a:r>
              <a:rPr lang="fr-FR" dirty="0" smtClean="0"/>
              <a:t>JavaScript 1.8.5: </a:t>
            </a:r>
            <a:r>
              <a:rPr lang="fr-FR" dirty="0">
                <a:hlinkClick r:id="rId3"/>
              </a:rPr>
              <a:t>http://</a:t>
            </a:r>
            <a:r>
              <a:rPr lang="fr-FR" dirty="0" smtClean="0">
                <a:hlinkClick r:id="rId3"/>
              </a:rPr>
              <a:t>www.ecma-international.org/publications/standards/Ecma-262.htm</a:t>
            </a:r>
            <a:endParaRPr lang="fr-FR" dirty="0"/>
          </a:p>
          <a:p>
            <a:pPr marL="742950" lvl="1" indent="-285750">
              <a:buFont typeface="Arial" panose="020B0604020202020204" pitchFamily="34" charset="0"/>
              <a:buChar char="•"/>
            </a:pPr>
            <a:r>
              <a:rPr lang="fr-FR" dirty="0" smtClean="0"/>
              <a:t>Ce </a:t>
            </a:r>
            <a:r>
              <a:rPr lang="fr-FR" dirty="0"/>
              <a:t>standard, repris par l'ISO, </a:t>
            </a:r>
            <a:r>
              <a:rPr lang="fr-FR" dirty="0" smtClean="0"/>
              <a:t>définit </a:t>
            </a:r>
            <a:r>
              <a:rPr lang="fr-FR" dirty="0"/>
              <a:t>les caractéristiques du noyau </a:t>
            </a:r>
            <a:r>
              <a:rPr lang="fr-FR" dirty="0" smtClean="0"/>
              <a:t>du langage</a:t>
            </a:r>
          </a:p>
          <a:p>
            <a:pPr marL="742950" lvl="1" indent="-285750">
              <a:buFont typeface="Arial" panose="020B0604020202020204" pitchFamily="34" charset="0"/>
              <a:buChar char="•"/>
            </a:pPr>
            <a:r>
              <a:rPr lang="fr-FR" dirty="0" smtClean="0"/>
              <a:t>JavaScript </a:t>
            </a:r>
            <a:r>
              <a:rPr lang="fr-FR" dirty="0"/>
              <a:t>2.0 est conforme à cette norme mais </a:t>
            </a:r>
            <a:r>
              <a:rPr lang="fr-FR" dirty="0" smtClean="0"/>
              <a:t>a </a:t>
            </a:r>
            <a:r>
              <a:rPr lang="fr-FR" dirty="0"/>
              <a:t>ses propres </a:t>
            </a:r>
            <a:r>
              <a:rPr lang="fr-FR" dirty="0" smtClean="0"/>
              <a:t>extensions et </a:t>
            </a:r>
            <a:r>
              <a:rPr lang="fr-FR" dirty="0"/>
              <a:t>des </a:t>
            </a:r>
            <a:r>
              <a:rPr lang="fr-FR" dirty="0" smtClean="0"/>
              <a:t>différences </a:t>
            </a:r>
            <a:r>
              <a:rPr lang="fr-FR" dirty="0"/>
              <a:t>au niveau du modèle objet du </a:t>
            </a:r>
            <a:r>
              <a:rPr lang="fr-FR" dirty="0" smtClean="0"/>
              <a:t>navigateur</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261519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7</a:t>
            </a:r>
            <a:r>
              <a:rPr lang="fr-FR" dirty="0" smtClean="0"/>
              <a:t>/</a:t>
            </a:r>
            <a:endParaRPr lang="fr-FR" dirty="0"/>
          </a:p>
        </p:txBody>
      </p:sp>
      <p:sp>
        <p:nvSpPr>
          <p:cNvPr id="2" name="ZoneTexte 1"/>
          <p:cNvSpPr txBox="1"/>
          <p:nvPr/>
        </p:nvSpPr>
        <p:spPr>
          <a:xfrm>
            <a:off x="1103430" y="743418"/>
            <a:ext cx="2804486" cy="523220"/>
          </a:xfrm>
          <a:prstGeom prst="rect">
            <a:avLst/>
          </a:prstGeom>
          <a:noFill/>
        </p:spPr>
        <p:txBody>
          <a:bodyPr wrap="none" rtlCol="0">
            <a:spAutoFit/>
          </a:bodyPr>
          <a:lstStyle/>
          <a:p>
            <a:r>
              <a:rPr lang="fr-FR" sz="2800" dirty="0" smtClean="0"/>
              <a:t>Introduction (5/5)</a:t>
            </a:r>
            <a:endParaRPr lang="fr-FR" sz="2800" dirty="0"/>
          </a:p>
        </p:txBody>
      </p:sp>
      <p:sp>
        <p:nvSpPr>
          <p:cNvPr id="3" name="ZoneTexte 2"/>
          <p:cNvSpPr txBox="1"/>
          <p:nvPr/>
        </p:nvSpPr>
        <p:spPr>
          <a:xfrm>
            <a:off x="1103430" y="1266638"/>
            <a:ext cx="888064" cy="400110"/>
          </a:xfrm>
          <a:prstGeom prst="rect">
            <a:avLst/>
          </a:prstGeom>
          <a:noFill/>
        </p:spPr>
        <p:txBody>
          <a:bodyPr wrap="none" rtlCol="0">
            <a:spAutoFit/>
          </a:bodyPr>
          <a:lstStyle/>
          <a:p>
            <a:r>
              <a:rPr lang="fr-FR" sz="2000" dirty="0">
                <a:solidFill>
                  <a:srgbClr val="00B0F0"/>
                </a:solidFill>
              </a:rPr>
              <a:t>jQuery</a:t>
            </a:r>
          </a:p>
        </p:txBody>
      </p:sp>
      <p:sp>
        <p:nvSpPr>
          <p:cNvPr id="4" name="ZoneTexte 3"/>
          <p:cNvSpPr txBox="1"/>
          <p:nvPr/>
        </p:nvSpPr>
        <p:spPr>
          <a:xfrm>
            <a:off x="1103430" y="1820636"/>
            <a:ext cx="10749479" cy="1754326"/>
          </a:xfrm>
          <a:prstGeom prst="rect">
            <a:avLst/>
          </a:prstGeom>
          <a:noFill/>
        </p:spPr>
        <p:txBody>
          <a:bodyPr wrap="square" rtlCol="0">
            <a:spAutoFit/>
          </a:bodyPr>
          <a:lstStyle/>
          <a:p>
            <a:pPr marL="285750" indent="-285750">
              <a:buFont typeface="Wingdings" panose="05000000000000000000" pitchFamily="2" charset="2"/>
              <a:buChar char="q"/>
            </a:pPr>
            <a:r>
              <a:rPr lang="fr-FR" dirty="0"/>
              <a:t>Description</a:t>
            </a:r>
            <a:r>
              <a:rPr lang="fr-FR" dirty="0" smtClean="0"/>
              <a:t>,</a:t>
            </a:r>
          </a:p>
          <a:p>
            <a:pPr marL="742950" lvl="1" indent="-285750">
              <a:buFont typeface="Arial" panose="020B0604020202020204" pitchFamily="34" charset="0"/>
              <a:buChar char="•"/>
            </a:pPr>
            <a:r>
              <a:rPr lang="fr-FR" dirty="0"/>
              <a:t>Framework </a:t>
            </a:r>
            <a:r>
              <a:rPr lang="fr-FR" dirty="0" smtClean="0"/>
              <a:t>JavaScript </a:t>
            </a:r>
            <a:r>
              <a:rPr lang="fr-FR" dirty="0"/>
              <a:t>(comme </a:t>
            </a:r>
            <a:r>
              <a:rPr lang="fr-FR" dirty="0" err="1"/>
              <a:t>PrototypeJS</a:t>
            </a:r>
            <a:r>
              <a:rPr lang="fr-FR" dirty="0"/>
              <a:t>, </a:t>
            </a:r>
            <a:r>
              <a:rPr lang="fr-FR" dirty="0" err="1"/>
              <a:t>Mootools</a:t>
            </a:r>
            <a:r>
              <a:rPr lang="fr-FR" dirty="0"/>
              <a:t>, Dojo</a:t>
            </a:r>
            <a:r>
              <a:rPr lang="fr-FR" dirty="0" smtClean="0"/>
              <a:t>,</a:t>
            </a:r>
            <a:r>
              <a:rPr lang="fr-FR" dirty="0"/>
              <a:t> </a:t>
            </a:r>
            <a:r>
              <a:rPr lang="fr-FR" dirty="0" err="1"/>
              <a:t>YahooUI</a:t>
            </a:r>
            <a:r>
              <a:rPr lang="fr-FR" dirty="0"/>
              <a:t>, ...)</a:t>
            </a:r>
            <a:r>
              <a:rPr lang="fr-FR" dirty="0" smtClean="0"/>
              <a:t>; </a:t>
            </a:r>
          </a:p>
          <a:p>
            <a:pPr marL="742950" lvl="1" indent="-285750">
              <a:buFont typeface="Arial" panose="020B0604020202020204" pitchFamily="34" charset="0"/>
              <a:buChar char="•"/>
            </a:pPr>
            <a:r>
              <a:rPr lang="fr-FR" dirty="0"/>
              <a:t>Créé en Janvier </a:t>
            </a:r>
            <a:r>
              <a:rPr lang="fr-FR" dirty="0" smtClean="0"/>
              <a:t>2006</a:t>
            </a:r>
          </a:p>
          <a:p>
            <a:pPr marL="742950" lvl="1" indent="-285750">
              <a:buFont typeface="Arial" panose="020B0604020202020204" pitchFamily="34" charset="0"/>
              <a:buChar char="•"/>
            </a:pPr>
            <a:r>
              <a:rPr lang="fr-FR" dirty="0"/>
              <a:t>Très utilisé : &gt;50% des sites dans le </a:t>
            </a:r>
            <a:r>
              <a:rPr lang="fr-FR" dirty="0" smtClean="0"/>
              <a:t>monde</a:t>
            </a:r>
          </a:p>
          <a:p>
            <a:pPr marL="742950" lvl="1" indent="-285750">
              <a:buFont typeface="Arial" panose="020B0604020202020204" pitchFamily="34" charset="0"/>
              <a:buChar char="•"/>
            </a:pPr>
            <a:r>
              <a:rPr lang="fr-FR" dirty="0"/>
              <a:t>3 versions : 1.X (1.11.3), 2.X (2.1.4), 3.X (3.6.0</a:t>
            </a:r>
            <a:r>
              <a:rPr lang="fr-FR" dirty="0" smtClean="0"/>
              <a:t>)</a:t>
            </a:r>
          </a:p>
          <a:p>
            <a:pPr marL="742950" lvl="1" indent="-285750">
              <a:buFont typeface="Arial" panose="020B0604020202020204" pitchFamily="34" charset="0"/>
              <a:buChar char="•"/>
            </a:pPr>
            <a:endParaRPr lang="fr-FR" dirty="0"/>
          </a:p>
        </p:txBody>
      </p:sp>
      <p:sp>
        <p:nvSpPr>
          <p:cNvPr id="16" name="ZoneTexte 15"/>
          <p:cNvSpPr txBox="1"/>
          <p:nvPr/>
        </p:nvSpPr>
        <p:spPr>
          <a:xfrm>
            <a:off x="1103429" y="4055592"/>
            <a:ext cx="10749479"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Objectifs :</a:t>
            </a:r>
          </a:p>
          <a:p>
            <a:pPr marL="742950" lvl="1" indent="-285750">
              <a:buFont typeface="Arial" panose="020B0604020202020204" pitchFamily="34" charset="0"/>
              <a:buChar char="•"/>
            </a:pPr>
            <a:r>
              <a:rPr lang="fr-FR" dirty="0"/>
              <a:t>Régler les problèmes de compatibilité entre </a:t>
            </a:r>
            <a:r>
              <a:rPr lang="fr-FR" dirty="0" smtClean="0"/>
              <a:t>navigateurs</a:t>
            </a:r>
          </a:p>
          <a:p>
            <a:pPr marL="742950" lvl="1" indent="-285750">
              <a:buFont typeface="Arial" panose="020B0604020202020204" pitchFamily="34" charset="0"/>
              <a:buChar char="•"/>
            </a:pPr>
            <a:r>
              <a:rPr lang="fr-FR" dirty="0"/>
              <a:t>Faciliter l'écriture de </a:t>
            </a:r>
            <a:r>
              <a:rPr lang="fr-FR" dirty="0" smtClean="0"/>
              <a:t>scripts</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931067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8</a:t>
            </a:r>
            <a:r>
              <a:rPr lang="fr-FR" dirty="0" smtClean="0"/>
              <a:t>/</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(1/6)</a:t>
            </a:r>
            <a:endParaRPr lang="fr-FR" sz="2800" dirty="0"/>
          </a:p>
        </p:txBody>
      </p:sp>
      <p:sp>
        <p:nvSpPr>
          <p:cNvPr id="3" name="ZoneTexte 2"/>
          <p:cNvSpPr txBox="1"/>
          <p:nvPr/>
        </p:nvSpPr>
        <p:spPr>
          <a:xfrm>
            <a:off x="1103430" y="1266638"/>
            <a:ext cx="3222101" cy="400110"/>
          </a:xfrm>
          <a:prstGeom prst="rect">
            <a:avLst/>
          </a:prstGeom>
          <a:noFill/>
        </p:spPr>
        <p:txBody>
          <a:bodyPr wrap="none" rtlCol="0">
            <a:spAutoFit/>
          </a:bodyPr>
          <a:lstStyle/>
          <a:p>
            <a:r>
              <a:rPr lang="fr-FR" sz="2000" dirty="0" smtClean="0">
                <a:solidFill>
                  <a:srgbClr val="00B0F0"/>
                </a:solidFill>
              </a:rPr>
              <a:t>Où </a:t>
            </a:r>
            <a:r>
              <a:rPr lang="fr-FR" sz="2000" dirty="0">
                <a:solidFill>
                  <a:srgbClr val="00B0F0"/>
                </a:solidFill>
              </a:rPr>
              <a:t>écrire le code JavaScript ?</a:t>
            </a:r>
          </a:p>
        </p:txBody>
      </p:sp>
      <p:sp>
        <p:nvSpPr>
          <p:cNvPr id="4" name="ZoneTexte 3"/>
          <p:cNvSpPr txBox="1"/>
          <p:nvPr/>
        </p:nvSpPr>
        <p:spPr>
          <a:xfrm>
            <a:off x="1103430" y="1820636"/>
            <a:ext cx="10749479"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t>On va pouvoir placer du code JavaScript à trois endroits différents </a:t>
            </a:r>
            <a:r>
              <a:rPr lang="fr-FR" dirty="0" smtClean="0"/>
              <a:t>:</a:t>
            </a:r>
          </a:p>
          <a:p>
            <a:pPr marL="742950" lvl="1" indent="-285750">
              <a:buFont typeface="Arial" panose="020B0604020202020204" pitchFamily="34" charset="0"/>
              <a:buChar char="•"/>
            </a:pPr>
            <a:r>
              <a:rPr lang="fr-FR" dirty="0"/>
              <a:t>Directement dans la balise ouvrante d’un élément HTML </a:t>
            </a:r>
            <a:r>
              <a:rPr lang="fr-FR" dirty="0" smtClean="0"/>
              <a:t>;</a:t>
            </a:r>
          </a:p>
          <a:p>
            <a:pPr marL="742950" lvl="1" indent="-285750">
              <a:buFont typeface="Arial" panose="020B0604020202020204" pitchFamily="34" charset="0"/>
              <a:buChar char="•"/>
            </a:pPr>
            <a:r>
              <a:rPr lang="fr-FR" dirty="0"/>
              <a:t>Dans un </a:t>
            </a:r>
            <a:r>
              <a:rPr lang="fr-FR" dirty="0" smtClean="0"/>
              <a:t>élément </a:t>
            </a:r>
            <a:r>
              <a:rPr lang="fr-FR" dirty="0" smtClean="0">
                <a:solidFill>
                  <a:srgbClr val="FF0000"/>
                </a:solidFill>
              </a:rPr>
              <a:t>script</a:t>
            </a:r>
            <a:r>
              <a:rPr lang="fr-FR" dirty="0" smtClean="0"/>
              <a:t>, </a:t>
            </a:r>
            <a:r>
              <a:rPr lang="fr-FR" dirty="0"/>
              <a:t>au sein d’une page HTML ;</a:t>
            </a:r>
            <a:endParaRPr lang="fr-FR" dirty="0" smtClean="0"/>
          </a:p>
          <a:p>
            <a:pPr marL="742950" lvl="1" indent="-285750">
              <a:buFont typeface="Arial" panose="020B0604020202020204" pitchFamily="34" charset="0"/>
              <a:buChar char="•"/>
            </a:pPr>
            <a:r>
              <a:rPr lang="fr-FR" dirty="0"/>
              <a:t>Dans un fichier séparé contenant exclusivement du JavaScript et portant l’extension </a:t>
            </a:r>
            <a:r>
              <a:rPr lang="fr-FR" dirty="0" err="1" smtClean="0">
                <a:solidFill>
                  <a:srgbClr val="FF0000"/>
                </a:solidFill>
              </a:rPr>
              <a:t>js</a:t>
            </a:r>
            <a:endParaRPr lang="fr-FR" dirty="0"/>
          </a:p>
        </p:txBody>
      </p:sp>
      <p:sp>
        <p:nvSpPr>
          <p:cNvPr id="16" name="ZoneTexte 15"/>
          <p:cNvSpPr txBox="1"/>
          <p:nvPr/>
        </p:nvSpPr>
        <p:spPr>
          <a:xfrm>
            <a:off x="723164" y="3626121"/>
            <a:ext cx="10749479"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Exemple:</a:t>
            </a:r>
          </a:p>
          <a:p>
            <a:endParaRPr lang="fr-FR" dirty="0" smtClean="0"/>
          </a:p>
        </p:txBody>
      </p:sp>
      <p:pic>
        <p:nvPicPr>
          <p:cNvPr id="15" name="Image 14"/>
          <p:cNvPicPr>
            <a:picLocks noChangeAspect="1"/>
          </p:cNvPicPr>
          <p:nvPr/>
        </p:nvPicPr>
        <p:blipFill>
          <a:blip r:embed="rId3"/>
          <a:stretch>
            <a:fillRect/>
          </a:stretch>
        </p:blipFill>
        <p:spPr>
          <a:xfrm>
            <a:off x="1783080" y="3949286"/>
            <a:ext cx="5577840" cy="3009439"/>
          </a:xfrm>
          <a:prstGeom prst="rect">
            <a:avLst/>
          </a:prstGeom>
        </p:spPr>
      </p:pic>
    </p:spTree>
    <p:extLst>
      <p:ext uri="{BB962C8B-B14F-4D97-AF65-F5344CB8AC3E}">
        <p14:creationId xmlns:p14="http://schemas.microsoft.com/office/powerpoint/2010/main" val="241415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42900" y="158603"/>
            <a:ext cx="184731" cy="369332"/>
          </a:xfrm>
          <a:prstGeom prst="rect">
            <a:avLst/>
          </a:prstGeom>
          <a:solidFill>
            <a:schemeClr val="accent4"/>
          </a:solidFill>
        </p:spPr>
        <p:txBody>
          <a:bodyPr wrap="none" rtlCol="0">
            <a:spAutoFit/>
          </a:bodyPr>
          <a:lstStyle/>
          <a:p>
            <a:endParaRPr lang="fr-FR" dirty="0"/>
          </a:p>
        </p:txBody>
      </p:sp>
      <p:sp>
        <p:nvSpPr>
          <p:cNvPr id="8" name="ZoneTexte 7"/>
          <p:cNvSpPr txBox="1"/>
          <p:nvPr/>
        </p:nvSpPr>
        <p:spPr>
          <a:xfrm>
            <a:off x="527631" y="192452"/>
            <a:ext cx="575799" cy="369332"/>
          </a:xfrm>
          <a:prstGeom prst="rect">
            <a:avLst/>
          </a:prstGeom>
          <a:noFill/>
        </p:spPr>
        <p:txBody>
          <a:bodyPr wrap="none" rtlCol="0">
            <a:spAutoFit/>
          </a:bodyPr>
          <a:lstStyle/>
          <a:p>
            <a:r>
              <a:rPr lang="fr-FR" dirty="0" smtClean="0">
                <a:latin typeface="+mj-lt"/>
              </a:rPr>
              <a:t>UPB</a:t>
            </a:r>
            <a:endParaRPr lang="fr-FR" dirty="0">
              <a:latin typeface="+mj-lt"/>
            </a:endParaRPr>
          </a:p>
        </p:txBody>
      </p:sp>
      <p:sp>
        <p:nvSpPr>
          <p:cNvPr id="9" name="ZoneTexte 8"/>
          <p:cNvSpPr txBox="1"/>
          <p:nvPr/>
        </p:nvSpPr>
        <p:spPr>
          <a:xfrm>
            <a:off x="7952289" y="145315"/>
            <a:ext cx="184731" cy="369332"/>
          </a:xfrm>
          <a:prstGeom prst="rect">
            <a:avLst/>
          </a:prstGeom>
          <a:solidFill>
            <a:schemeClr val="accent4"/>
          </a:solidFill>
        </p:spPr>
        <p:txBody>
          <a:bodyPr wrap="none" rtlCol="0">
            <a:spAutoFit/>
          </a:bodyPr>
          <a:lstStyle/>
          <a:p>
            <a:endParaRPr lang="fr-FR" dirty="0"/>
          </a:p>
        </p:txBody>
      </p:sp>
      <p:sp>
        <p:nvSpPr>
          <p:cNvPr id="10" name="ZoneTexte 9"/>
          <p:cNvSpPr txBox="1"/>
          <p:nvPr/>
        </p:nvSpPr>
        <p:spPr>
          <a:xfrm>
            <a:off x="8137020" y="145315"/>
            <a:ext cx="3715889" cy="369332"/>
          </a:xfrm>
          <a:prstGeom prst="rect">
            <a:avLst/>
          </a:prstGeom>
          <a:noFill/>
          <a:ln>
            <a:solidFill>
              <a:schemeClr val="accent4"/>
            </a:solidFill>
          </a:ln>
        </p:spPr>
        <p:txBody>
          <a:bodyPr wrap="none" rtlCol="0">
            <a:spAutoFit/>
          </a:bodyPr>
          <a:lstStyle/>
          <a:p>
            <a:r>
              <a:rPr lang="fr-FR" dirty="0" smtClean="0">
                <a:latin typeface="+mj-lt"/>
              </a:rPr>
              <a:t>Technologies Web  : JavaScript/JQuery</a:t>
            </a:r>
            <a:endParaRPr lang="fr-FR" dirty="0">
              <a:latin typeface="+mj-lt"/>
            </a:endParaRPr>
          </a:p>
        </p:txBody>
      </p:sp>
      <p:sp>
        <p:nvSpPr>
          <p:cNvPr id="12" name="ZoneTexte 11"/>
          <p:cNvSpPr txBox="1"/>
          <p:nvPr/>
        </p:nvSpPr>
        <p:spPr>
          <a:xfrm flipV="1">
            <a:off x="342900" y="574785"/>
            <a:ext cx="11510009" cy="108495"/>
          </a:xfrm>
          <a:prstGeom prst="rect">
            <a:avLst/>
          </a:prstGeom>
          <a:solidFill>
            <a:schemeClr val="accent4"/>
          </a:solidFill>
        </p:spPr>
        <p:txBody>
          <a:bodyPr wrap="square" rtlCol="0">
            <a:spAutoFit/>
          </a:bodyPr>
          <a:lstStyle/>
          <a:p>
            <a:endParaRPr lang="fr-FR" dirty="0"/>
          </a:p>
        </p:txBody>
      </p:sp>
      <p:sp>
        <p:nvSpPr>
          <p:cNvPr id="13" name="ZoneTexte 12"/>
          <p:cNvSpPr txBox="1"/>
          <p:nvPr/>
        </p:nvSpPr>
        <p:spPr>
          <a:xfrm>
            <a:off x="11160155" y="5963806"/>
            <a:ext cx="184731" cy="369332"/>
          </a:xfrm>
          <a:prstGeom prst="rect">
            <a:avLst/>
          </a:prstGeom>
          <a:solidFill>
            <a:schemeClr val="accent4"/>
          </a:solidFill>
        </p:spPr>
        <p:txBody>
          <a:bodyPr wrap="none" rtlCol="0">
            <a:spAutoFit/>
          </a:bodyPr>
          <a:lstStyle/>
          <a:p>
            <a:endParaRPr lang="fr-FR" dirty="0"/>
          </a:p>
        </p:txBody>
      </p:sp>
      <p:sp>
        <p:nvSpPr>
          <p:cNvPr id="14" name="ZoneTexte 13"/>
          <p:cNvSpPr txBox="1"/>
          <p:nvPr/>
        </p:nvSpPr>
        <p:spPr>
          <a:xfrm>
            <a:off x="11367953" y="5940640"/>
            <a:ext cx="391454" cy="369332"/>
          </a:xfrm>
          <a:prstGeom prst="rect">
            <a:avLst/>
          </a:prstGeom>
          <a:noFill/>
        </p:spPr>
        <p:txBody>
          <a:bodyPr wrap="none" rtlCol="0">
            <a:spAutoFit/>
          </a:bodyPr>
          <a:lstStyle/>
          <a:p>
            <a:r>
              <a:rPr lang="fr-FR" dirty="0"/>
              <a:t>9</a:t>
            </a:r>
            <a:r>
              <a:rPr lang="fr-FR" dirty="0" smtClean="0"/>
              <a:t>/</a:t>
            </a:r>
            <a:endParaRPr lang="fr-FR" dirty="0"/>
          </a:p>
        </p:txBody>
      </p:sp>
      <p:sp>
        <p:nvSpPr>
          <p:cNvPr id="2" name="ZoneTexte 1"/>
          <p:cNvSpPr txBox="1"/>
          <p:nvPr/>
        </p:nvSpPr>
        <p:spPr>
          <a:xfrm>
            <a:off x="1103430" y="743418"/>
            <a:ext cx="6149825" cy="523220"/>
          </a:xfrm>
          <a:prstGeom prst="rect">
            <a:avLst/>
          </a:prstGeom>
          <a:noFill/>
        </p:spPr>
        <p:txBody>
          <a:bodyPr wrap="none" rtlCol="0">
            <a:spAutoFit/>
          </a:bodyPr>
          <a:lstStyle/>
          <a:p>
            <a:r>
              <a:rPr lang="fr-FR" sz="2800" dirty="0" smtClean="0"/>
              <a:t>Inclusion </a:t>
            </a:r>
            <a:r>
              <a:rPr lang="fr-FR" sz="2800" dirty="0"/>
              <a:t>de code </a:t>
            </a:r>
            <a:r>
              <a:rPr lang="fr-FR" sz="2800" dirty="0" smtClean="0"/>
              <a:t>JavaScript/jQuery (2/6)</a:t>
            </a:r>
            <a:endParaRPr lang="fr-FR" sz="2800" dirty="0"/>
          </a:p>
        </p:txBody>
      </p:sp>
      <p:sp>
        <p:nvSpPr>
          <p:cNvPr id="3" name="ZoneTexte 2"/>
          <p:cNvSpPr txBox="1"/>
          <p:nvPr/>
        </p:nvSpPr>
        <p:spPr>
          <a:xfrm>
            <a:off x="1103430" y="1266638"/>
            <a:ext cx="3222101" cy="400110"/>
          </a:xfrm>
          <a:prstGeom prst="rect">
            <a:avLst/>
          </a:prstGeom>
          <a:noFill/>
        </p:spPr>
        <p:txBody>
          <a:bodyPr wrap="none" rtlCol="0">
            <a:spAutoFit/>
          </a:bodyPr>
          <a:lstStyle/>
          <a:p>
            <a:r>
              <a:rPr lang="fr-FR" sz="2000" dirty="0" smtClean="0">
                <a:solidFill>
                  <a:srgbClr val="00B0F0"/>
                </a:solidFill>
              </a:rPr>
              <a:t>Où </a:t>
            </a:r>
            <a:r>
              <a:rPr lang="fr-FR" sz="2000" dirty="0">
                <a:solidFill>
                  <a:srgbClr val="00B0F0"/>
                </a:solidFill>
              </a:rPr>
              <a:t>écrire le code JavaScript ?</a:t>
            </a:r>
          </a:p>
        </p:txBody>
      </p:sp>
      <p:sp>
        <p:nvSpPr>
          <p:cNvPr id="4" name="ZoneTexte 3"/>
          <p:cNvSpPr txBox="1"/>
          <p:nvPr/>
        </p:nvSpPr>
        <p:spPr>
          <a:xfrm>
            <a:off x="1103430" y="1820636"/>
            <a:ext cx="10749479"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Placer </a:t>
            </a:r>
            <a:r>
              <a:rPr lang="fr-FR" dirty="0"/>
              <a:t>le code JavaScript dans la balise ouvrante d’un élément </a:t>
            </a:r>
            <a:r>
              <a:rPr lang="fr-FR" dirty="0" smtClean="0"/>
              <a:t>HTML</a:t>
            </a:r>
          </a:p>
          <a:p>
            <a:endParaRPr lang="fr-FR" dirty="0" smtClean="0"/>
          </a:p>
        </p:txBody>
      </p:sp>
      <p:pic>
        <p:nvPicPr>
          <p:cNvPr id="5" name="Image 4"/>
          <p:cNvPicPr>
            <a:picLocks noChangeAspect="1"/>
          </p:cNvPicPr>
          <p:nvPr/>
        </p:nvPicPr>
        <p:blipFill>
          <a:blip r:embed="rId3"/>
          <a:stretch>
            <a:fillRect/>
          </a:stretch>
        </p:blipFill>
        <p:spPr>
          <a:xfrm>
            <a:off x="2104072" y="2403994"/>
            <a:ext cx="7572375" cy="3876675"/>
          </a:xfrm>
          <a:prstGeom prst="rect">
            <a:avLst/>
          </a:prstGeom>
        </p:spPr>
      </p:pic>
    </p:spTree>
    <p:extLst>
      <p:ext uri="{BB962C8B-B14F-4D97-AF65-F5344CB8AC3E}">
        <p14:creationId xmlns:p14="http://schemas.microsoft.com/office/powerpoint/2010/main" val="2471041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4242</Words>
  <Application>Microsoft Office PowerPoint</Application>
  <PresentationFormat>Grand écran</PresentationFormat>
  <Paragraphs>541</Paragraphs>
  <Slides>40</Slides>
  <Notes>40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40</vt:i4>
      </vt:variant>
    </vt:vector>
  </HeadingPairs>
  <TitlesOfParts>
    <vt:vector size="46" baseType="lpstr">
      <vt:lpstr>Arial</vt:lpstr>
      <vt:lpstr>Calibri</vt:lpstr>
      <vt:lpstr>Calibri Light</vt:lpstr>
      <vt:lpstr>Courier New</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120</cp:revision>
  <dcterms:created xsi:type="dcterms:W3CDTF">2022-01-30T13:52:57Z</dcterms:created>
  <dcterms:modified xsi:type="dcterms:W3CDTF">2022-02-04T08:53:08Z</dcterms:modified>
</cp:coreProperties>
</file>