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4" r:id="rId4"/>
    <p:sldId id="279" r:id="rId5"/>
    <p:sldId id="258" r:id="rId6"/>
    <p:sldId id="263" r:id="rId7"/>
    <p:sldId id="259" r:id="rId8"/>
    <p:sldId id="265" r:id="rId9"/>
    <p:sldId id="268" r:id="rId10"/>
    <p:sldId id="267" r:id="rId11"/>
    <p:sldId id="266" r:id="rId12"/>
    <p:sldId id="275" r:id="rId13"/>
    <p:sldId id="278" r:id="rId14"/>
    <p:sldId id="269" r:id="rId15"/>
    <p:sldId id="276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4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F9D37-41E0-4F01-9EAD-E739988F2DA3}" type="datetimeFigureOut">
              <a:rPr lang="fr-FR" smtClean="0"/>
              <a:pPr/>
              <a:t>20/08/2010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C810B-F134-493D-80BF-D50847A8B1C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20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C810B-F134-493D-80BF-D50847A8B1CA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C810B-F134-493D-80BF-D50847A8B1CA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D012-926B-41EE-B72C-CCE0EF0B5B96}" type="datetimeFigureOut">
              <a:rPr lang="fr-FR" smtClean="0"/>
              <a:pPr/>
              <a:t>20/08/2010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C322-C26A-41B4-A426-9A934CA08C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D012-926B-41EE-B72C-CCE0EF0B5B96}" type="datetimeFigureOut">
              <a:rPr lang="fr-FR" smtClean="0"/>
              <a:pPr/>
              <a:t>20/08/2010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C322-C26A-41B4-A426-9A934CA08C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D012-926B-41EE-B72C-CCE0EF0B5B96}" type="datetimeFigureOut">
              <a:rPr lang="fr-FR" smtClean="0"/>
              <a:pPr/>
              <a:t>20/08/2010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C322-C26A-41B4-A426-9A934CA08C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D012-926B-41EE-B72C-CCE0EF0B5B96}" type="datetimeFigureOut">
              <a:rPr lang="fr-FR" smtClean="0"/>
              <a:pPr/>
              <a:t>20/08/2010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C322-C26A-41B4-A426-9A934CA08C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D012-926B-41EE-B72C-CCE0EF0B5B96}" type="datetimeFigureOut">
              <a:rPr lang="fr-FR" smtClean="0"/>
              <a:pPr/>
              <a:t>20/08/2010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C322-C26A-41B4-A426-9A934CA08C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D012-926B-41EE-B72C-CCE0EF0B5B96}" type="datetimeFigureOut">
              <a:rPr lang="fr-FR" smtClean="0"/>
              <a:pPr/>
              <a:t>20/08/2010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C322-C26A-41B4-A426-9A934CA08C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D012-926B-41EE-B72C-CCE0EF0B5B96}" type="datetimeFigureOut">
              <a:rPr lang="fr-FR" smtClean="0"/>
              <a:pPr/>
              <a:t>20/08/2010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C322-C26A-41B4-A426-9A934CA08C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D012-926B-41EE-B72C-CCE0EF0B5B96}" type="datetimeFigureOut">
              <a:rPr lang="fr-FR" smtClean="0"/>
              <a:pPr/>
              <a:t>20/08/2010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C322-C26A-41B4-A426-9A934CA08C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D012-926B-41EE-B72C-CCE0EF0B5B96}" type="datetimeFigureOut">
              <a:rPr lang="fr-FR" smtClean="0"/>
              <a:pPr/>
              <a:t>20/08/2010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C322-C26A-41B4-A426-9A934CA08C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D012-926B-41EE-B72C-CCE0EF0B5B96}" type="datetimeFigureOut">
              <a:rPr lang="fr-FR" smtClean="0"/>
              <a:pPr/>
              <a:t>20/08/2010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C322-C26A-41B4-A426-9A934CA08C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D012-926B-41EE-B72C-CCE0EF0B5B96}" type="datetimeFigureOut">
              <a:rPr lang="fr-FR" smtClean="0"/>
              <a:pPr/>
              <a:t>20/08/2010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C322-C26A-41B4-A426-9A934CA08C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5D012-926B-41EE-B72C-CCE0EF0B5B96}" type="datetimeFigureOut">
              <a:rPr lang="fr-FR" smtClean="0"/>
              <a:pPr/>
              <a:t>20/08/2010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FC322-C26A-41B4-A426-9A934CA08C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34" y="1000108"/>
            <a:ext cx="8143932" cy="52149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00034" y="642918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Base de données</a:t>
            </a:r>
            <a:endParaRPr lang="fr-FR" dirty="0"/>
          </a:p>
        </p:txBody>
      </p:sp>
      <p:grpSp>
        <p:nvGrpSpPr>
          <p:cNvPr id="9" name="Groupe 8"/>
          <p:cNvGrpSpPr/>
          <p:nvPr/>
        </p:nvGrpSpPr>
        <p:grpSpPr>
          <a:xfrm>
            <a:off x="714348" y="1214422"/>
            <a:ext cx="2571768" cy="2500330"/>
            <a:chOff x="857224" y="1785926"/>
            <a:chExt cx="2571768" cy="2500330"/>
          </a:xfrm>
        </p:grpSpPr>
        <p:sp>
          <p:nvSpPr>
            <p:cNvPr id="6" name="Rectangle 5"/>
            <p:cNvSpPr/>
            <p:nvPr/>
          </p:nvSpPr>
          <p:spPr>
            <a:xfrm>
              <a:off x="1785918" y="1785926"/>
              <a:ext cx="1643074" cy="207170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Table</a:t>
              </a:r>
            </a:p>
            <a:p>
              <a:pPr algn="ctr"/>
              <a:r>
                <a:rPr lang="fr-FR" dirty="0" smtClean="0"/>
                <a:t>des clients</a:t>
              </a:r>
              <a:endParaRPr lang="fr-FR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57290" y="2000240"/>
              <a:ext cx="1643074" cy="207170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Table</a:t>
              </a:r>
            </a:p>
            <a:p>
              <a:pPr algn="ctr"/>
              <a:r>
                <a:rPr lang="fr-FR" dirty="0" smtClean="0"/>
                <a:t>des fournisseurs</a:t>
              </a:r>
              <a:endParaRPr lang="fr-FR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57224" y="2214554"/>
              <a:ext cx="1643074" cy="207170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Table</a:t>
              </a:r>
            </a:p>
            <a:p>
              <a:pPr algn="ctr"/>
              <a:r>
                <a:rPr lang="fr-FR" dirty="0" smtClean="0"/>
                <a:t>des commandes clients</a:t>
              </a:r>
              <a:endParaRPr lang="fr-FR" dirty="0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5000628" y="1142984"/>
            <a:ext cx="3429024" cy="2357454"/>
            <a:chOff x="3857620" y="3429000"/>
            <a:chExt cx="3429024" cy="2357454"/>
          </a:xfrm>
        </p:grpSpPr>
        <p:sp>
          <p:nvSpPr>
            <p:cNvPr id="10" name="Organigramme : Alternative 9"/>
            <p:cNvSpPr/>
            <p:nvPr/>
          </p:nvSpPr>
          <p:spPr>
            <a:xfrm>
              <a:off x="4714876" y="3429000"/>
              <a:ext cx="2571768" cy="1643074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Formulaire</a:t>
              </a:r>
            </a:p>
            <a:p>
              <a:pPr algn="ctr"/>
              <a:r>
                <a:rPr lang="fr-FR" dirty="0"/>
                <a:t>d</a:t>
              </a:r>
              <a:r>
                <a:rPr lang="fr-FR" dirty="0" smtClean="0"/>
                <a:t>es clients</a:t>
              </a:r>
              <a:endParaRPr lang="fr-FR" dirty="0"/>
            </a:p>
          </p:txBody>
        </p:sp>
        <p:sp>
          <p:nvSpPr>
            <p:cNvPr id="11" name="Organigramme : Alternative 10"/>
            <p:cNvSpPr/>
            <p:nvPr/>
          </p:nvSpPr>
          <p:spPr>
            <a:xfrm>
              <a:off x="4214810" y="3786190"/>
              <a:ext cx="2571768" cy="1643074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Formulaire</a:t>
              </a:r>
            </a:p>
            <a:p>
              <a:pPr algn="ctr"/>
              <a:r>
                <a:rPr lang="fr-FR" dirty="0"/>
                <a:t>d</a:t>
              </a:r>
              <a:r>
                <a:rPr lang="fr-FR" dirty="0" smtClean="0"/>
                <a:t>es fournisseurs</a:t>
              </a:r>
              <a:endParaRPr lang="fr-FR" dirty="0"/>
            </a:p>
          </p:txBody>
        </p:sp>
        <p:sp>
          <p:nvSpPr>
            <p:cNvPr id="12" name="Organigramme : Alternative 11"/>
            <p:cNvSpPr/>
            <p:nvPr/>
          </p:nvSpPr>
          <p:spPr>
            <a:xfrm>
              <a:off x="3857620" y="4143380"/>
              <a:ext cx="2571768" cy="1643074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Formulaire</a:t>
              </a:r>
            </a:p>
            <a:p>
              <a:pPr algn="ctr"/>
              <a:r>
                <a:rPr lang="fr-FR" dirty="0" smtClean="0"/>
                <a:t>des commandes</a:t>
              </a:r>
              <a:endParaRPr lang="fr-FR" dirty="0"/>
            </a:p>
          </p:txBody>
        </p:sp>
      </p:grpSp>
      <p:sp>
        <p:nvSpPr>
          <p:cNvPr id="14" name="Double flèche horizontale 13"/>
          <p:cNvSpPr/>
          <p:nvPr/>
        </p:nvSpPr>
        <p:spPr>
          <a:xfrm>
            <a:off x="3643306" y="2357430"/>
            <a:ext cx="928694" cy="357190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6" name="Groupe 25"/>
          <p:cNvGrpSpPr/>
          <p:nvPr/>
        </p:nvGrpSpPr>
        <p:grpSpPr>
          <a:xfrm>
            <a:off x="3286116" y="3429000"/>
            <a:ext cx="1357322" cy="2226720"/>
            <a:chOff x="9644098" y="4000504"/>
            <a:chExt cx="1357322" cy="2226720"/>
          </a:xfrm>
        </p:grpSpPr>
        <p:grpSp>
          <p:nvGrpSpPr>
            <p:cNvPr id="24" name="Groupe 23"/>
            <p:cNvGrpSpPr/>
            <p:nvPr/>
          </p:nvGrpSpPr>
          <p:grpSpPr>
            <a:xfrm>
              <a:off x="9644098" y="4000504"/>
              <a:ext cx="1357322" cy="1857390"/>
              <a:chOff x="9715536" y="4357694"/>
              <a:chExt cx="1357322" cy="1857390"/>
            </a:xfrm>
          </p:grpSpPr>
          <p:grpSp>
            <p:nvGrpSpPr>
              <p:cNvPr id="21" name="Groupe 20"/>
              <p:cNvGrpSpPr/>
              <p:nvPr/>
            </p:nvGrpSpPr>
            <p:grpSpPr>
              <a:xfrm>
                <a:off x="10001288" y="4357694"/>
                <a:ext cx="1071570" cy="1214448"/>
                <a:chOff x="4000496" y="4572008"/>
                <a:chExt cx="1071570" cy="969515"/>
              </a:xfrm>
            </p:grpSpPr>
            <p:sp>
              <p:nvSpPr>
                <p:cNvPr id="22" name="Triangle isocèle 21"/>
                <p:cNvSpPr/>
                <p:nvPr/>
              </p:nvSpPr>
              <p:spPr>
                <a:xfrm rot="10800000">
                  <a:off x="4000496" y="4572008"/>
                  <a:ext cx="1071570" cy="785818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4357684" y="5072074"/>
                  <a:ext cx="357191" cy="469449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" name="Groupe 17"/>
              <p:cNvGrpSpPr/>
              <p:nvPr/>
            </p:nvGrpSpPr>
            <p:grpSpPr>
              <a:xfrm>
                <a:off x="9858412" y="4714884"/>
                <a:ext cx="1071570" cy="1214448"/>
                <a:chOff x="4000496" y="4572008"/>
                <a:chExt cx="1071570" cy="969515"/>
              </a:xfrm>
            </p:grpSpPr>
            <p:sp>
              <p:nvSpPr>
                <p:cNvPr id="19" name="Triangle isocèle 18"/>
                <p:cNvSpPr/>
                <p:nvPr/>
              </p:nvSpPr>
              <p:spPr>
                <a:xfrm rot="10800000">
                  <a:off x="4000496" y="4572008"/>
                  <a:ext cx="1071570" cy="785818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4357684" y="5072074"/>
                  <a:ext cx="357191" cy="469449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" name="Groupe 16"/>
              <p:cNvGrpSpPr/>
              <p:nvPr/>
            </p:nvGrpSpPr>
            <p:grpSpPr>
              <a:xfrm>
                <a:off x="9715536" y="5000636"/>
                <a:ext cx="1071570" cy="1214448"/>
                <a:chOff x="4000496" y="4572008"/>
                <a:chExt cx="1071570" cy="969515"/>
              </a:xfrm>
            </p:grpSpPr>
            <p:sp>
              <p:nvSpPr>
                <p:cNvPr id="15" name="Triangle isocèle 14"/>
                <p:cNvSpPr/>
                <p:nvPr/>
              </p:nvSpPr>
              <p:spPr>
                <a:xfrm rot="10800000">
                  <a:off x="4000496" y="4572008"/>
                  <a:ext cx="1071570" cy="785818"/>
                </a:xfrm>
                <a:prstGeom prst="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4357684" y="5072074"/>
                  <a:ext cx="357191" cy="46944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25" name="ZoneTexte 24"/>
            <p:cNvSpPr txBox="1"/>
            <p:nvPr/>
          </p:nvSpPr>
          <p:spPr>
            <a:xfrm>
              <a:off x="9644098" y="5857892"/>
              <a:ext cx="1058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Requêtes</a:t>
              </a:r>
              <a:endParaRPr lang="fr-FR" dirty="0"/>
            </a:p>
          </p:txBody>
        </p:sp>
      </p:grpSp>
      <p:sp>
        <p:nvSpPr>
          <p:cNvPr id="27" name="Flèche angle droit à deux pointes 26"/>
          <p:cNvSpPr/>
          <p:nvPr/>
        </p:nvSpPr>
        <p:spPr>
          <a:xfrm>
            <a:off x="5000628" y="3857628"/>
            <a:ext cx="928694" cy="857256"/>
          </a:xfrm>
          <a:prstGeom prst="left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 angle droit à deux pointes 27"/>
          <p:cNvSpPr/>
          <p:nvPr/>
        </p:nvSpPr>
        <p:spPr>
          <a:xfrm flipH="1">
            <a:off x="1643042" y="3857628"/>
            <a:ext cx="928694" cy="857256"/>
          </a:xfrm>
          <a:prstGeom prst="left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 31"/>
          <p:cNvGrpSpPr/>
          <p:nvPr/>
        </p:nvGrpSpPr>
        <p:grpSpPr>
          <a:xfrm>
            <a:off x="6572264" y="4429132"/>
            <a:ext cx="1928826" cy="1571636"/>
            <a:chOff x="9786974" y="4786322"/>
            <a:chExt cx="1928826" cy="1571636"/>
          </a:xfrm>
        </p:grpSpPr>
        <p:sp>
          <p:nvSpPr>
            <p:cNvPr id="29" name="Organigramme : Document 28"/>
            <p:cNvSpPr/>
            <p:nvPr/>
          </p:nvSpPr>
          <p:spPr>
            <a:xfrm>
              <a:off x="10358478" y="4786322"/>
              <a:ext cx="1357322" cy="1143008"/>
            </a:xfrm>
            <a:prstGeom prst="flowChart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Etat</a:t>
              </a:r>
            </a:p>
            <a:p>
              <a:pPr algn="ctr"/>
              <a:r>
                <a:rPr lang="fr-FR" dirty="0" smtClean="0"/>
                <a:t>Fiche client</a:t>
              </a:r>
              <a:endParaRPr lang="fr-FR" dirty="0"/>
            </a:p>
          </p:txBody>
        </p:sp>
        <p:sp>
          <p:nvSpPr>
            <p:cNvPr id="30" name="Organigramme : Document 29"/>
            <p:cNvSpPr/>
            <p:nvPr/>
          </p:nvSpPr>
          <p:spPr>
            <a:xfrm>
              <a:off x="10144164" y="5000636"/>
              <a:ext cx="1357322" cy="1143008"/>
            </a:xfrm>
            <a:prstGeom prst="flowChart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Etat</a:t>
              </a:r>
            </a:p>
            <a:p>
              <a:pPr algn="ctr"/>
              <a:r>
                <a:rPr lang="fr-FR" dirty="0" smtClean="0"/>
                <a:t>Fiche fournisseur</a:t>
              </a:r>
              <a:endParaRPr lang="fr-FR" dirty="0"/>
            </a:p>
          </p:txBody>
        </p:sp>
        <p:sp>
          <p:nvSpPr>
            <p:cNvPr id="31" name="Organigramme : Document 30"/>
            <p:cNvSpPr/>
            <p:nvPr/>
          </p:nvSpPr>
          <p:spPr>
            <a:xfrm>
              <a:off x="9786974" y="5214950"/>
              <a:ext cx="1357322" cy="1143008"/>
            </a:xfrm>
            <a:prstGeom prst="flowChart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Etat</a:t>
              </a:r>
            </a:p>
            <a:p>
              <a:pPr algn="ctr"/>
              <a:r>
                <a:rPr lang="fr-FR" dirty="0" smtClean="0"/>
                <a:t>Commandes en cours</a:t>
              </a:r>
              <a:endParaRPr lang="fr-FR" dirty="0"/>
            </a:p>
          </p:txBody>
        </p:sp>
      </p:grpSp>
      <p:sp>
        <p:nvSpPr>
          <p:cNvPr id="33" name="Flèche droite 32"/>
          <p:cNvSpPr/>
          <p:nvPr/>
        </p:nvSpPr>
        <p:spPr>
          <a:xfrm>
            <a:off x="4786314" y="5072074"/>
            <a:ext cx="1571636" cy="35719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1214414" y="3857628"/>
            <a:ext cx="5143536" cy="2214578"/>
            <a:chOff x="1285852" y="4214818"/>
            <a:chExt cx="5143536" cy="2214578"/>
          </a:xfrm>
        </p:grpSpPr>
        <p:sp>
          <p:nvSpPr>
            <p:cNvPr id="35" name="Flèche droite 34"/>
            <p:cNvSpPr/>
            <p:nvPr/>
          </p:nvSpPr>
          <p:spPr>
            <a:xfrm>
              <a:off x="1428728" y="6143644"/>
              <a:ext cx="5000660" cy="28575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285852" y="4214818"/>
              <a:ext cx="142876" cy="214314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7" grpId="0" animBg="1"/>
      <p:bldP spid="28" grpId="0" animBg="1"/>
      <p:bldP spid="3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/>
          <p:cNvGrpSpPr/>
          <p:nvPr/>
        </p:nvGrpSpPr>
        <p:grpSpPr>
          <a:xfrm>
            <a:off x="660778" y="321447"/>
            <a:ext cx="7822445" cy="6215106"/>
            <a:chOff x="642910" y="285728"/>
            <a:chExt cx="7822445" cy="6215106"/>
          </a:xfrm>
        </p:grpSpPr>
        <p:cxnSp>
          <p:nvCxnSpPr>
            <p:cNvPr id="2" name="Connecteur droit 1"/>
            <p:cNvCxnSpPr/>
            <p:nvPr/>
          </p:nvCxnSpPr>
          <p:spPr>
            <a:xfrm rot="16200000" flipH="1">
              <a:off x="5251392" y="3424256"/>
              <a:ext cx="1143007" cy="927233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1928794" y="6000768"/>
              <a:ext cx="5357850" cy="500066"/>
            </a:xfrm>
            <a:prstGeom prst="rect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dirty="0" err="1" smtClean="0"/>
                <a:t>MSAccess</a:t>
              </a:r>
              <a:r>
                <a:rPr lang="fr-FR" sz="2000" dirty="0" smtClean="0"/>
                <a:t> + Formulaires + Requêtes + Etats</a:t>
              </a:r>
              <a:endParaRPr lang="fr-FR" sz="2000" dirty="0"/>
            </a:p>
          </p:txBody>
        </p:sp>
        <p:cxnSp>
          <p:nvCxnSpPr>
            <p:cNvPr id="5" name="Connecteur droit 4"/>
            <p:cNvCxnSpPr/>
            <p:nvPr/>
          </p:nvCxnSpPr>
          <p:spPr>
            <a:xfrm rot="5400000">
              <a:off x="4126124" y="4219498"/>
              <a:ext cx="986026" cy="1461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 rot="5400000" flipH="1" flipV="1">
              <a:off x="2786050" y="3429755"/>
              <a:ext cx="920291" cy="920291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" name="Ellipse 6"/>
            <p:cNvSpPr/>
            <p:nvPr/>
          </p:nvSpPr>
          <p:spPr>
            <a:xfrm rot="2614163">
              <a:off x="2544115" y="3482031"/>
              <a:ext cx="1417865" cy="788821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Client</a:t>
              </a:r>
              <a:endParaRPr lang="fr-FR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3897761" y="3825829"/>
              <a:ext cx="1299313" cy="788821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Client</a:t>
              </a:r>
              <a:endParaRPr lang="fr-FR" dirty="0"/>
            </a:p>
          </p:txBody>
        </p:sp>
        <p:sp>
          <p:nvSpPr>
            <p:cNvPr id="9" name="Ellipse 8"/>
            <p:cNvSpPr/>
            <p:nvPr/>
          </p:nvSpPr>
          <p:spPr>
            <a:xfrm rot="19367244">
              <a:off x="5150594" y="3439115"/>
              <a:ext cx="1327046" cy="788821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Client</a:t>
              </a:r>
              <a:endParaRPr lang="fr-FR" dirty="0"/>
            </a:p>
          </p:txBody>
        </p:sp>
        <p:pic>
          <p:nvPicPr>
            <p:cNvPr id="10" name="Picture 12" descr="http://www.space4tech.com/images/HP_Pavilion_t3000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57323" y="4154505"/>
              <a:ext cx="2308032" cy="1503427"/>
            </a:xfrm>
            <a:prstGeom prst="rect">
              <a:avLst/>
            </a:prstGeom>
            <a:noFill/>
          </p:spPr>
        </p:pic>
        <p:pic>
          <p:nvPicPr>
            <p:cNvPr id="11" name="Picture 12" descr="http://www.space4tech.com/images/HP_Pavilion_t3000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642910" y="4154505"/>
              <a:ext cx="2308032" cy="1503427"/>
            </a:xfrm>
            <a:prstGeom prst="rect">
              <a:avLst/>
            </a:prstGeom>
            <a:noFill/>
          </p:spPr>
        </p:pic>
        <p:pic>
          <p:nvPicPr>
            <p:cNvPr id="12" name="Picture 14" descr="http://www.socommerce.fr/images/pc_portable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798194" y="4771987"/>
              <a:ext cx="1577642" cy="1157343"/>
            </a:xfrm>
            <a:prstGeom prst="rect">
              <a:avLst/>
            </a:prstGeom>
            <a:noFill/>
          </p:spPr>
        </p:pic>
        <p:pic>
          <p:nvPicPr>
            <p:cNvPr id="13" name="Picture 12" descr="http://www.space4tech.com/images/HP_Pavilion_t3000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7554" y="1785926"/>
              <a:ext cx="2308032" cy="1503427"/>
            </a:xfrm>
            <a:prstGeom prst="rect">
              <a:avLst/>
            </a:prstGeom>
            <a:noFill/>
          </p:spPr>
        </p:pic>
        <p:sp>
          <p:nvSpPr>
            <p:cNvPr id="14" name="Organigramme : Disque magnétique 13"/>
            <p:cNvSpPr/>
            <p:nvPr/>
          </p:nvSpPr>
          <p:spPr>
            <a:xfrm>
              <a:off x="3714744" y="285728"/>
              <a:ext cx="1117496" cy="1577642"/>
            </a:xfrm>
            <a:prstGeom prst="flowChartMagneticDisk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Base de données </a:t>
              </a:r>
              <a:r>
                <a:rPr lang="fr-FR" dirty="0" err="1" smtClean="0"/>
                <a:t>MSAccess</a:t>
              </a:r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e 31"/>
          <p:cNvGrpSpPr/>
          <p:nvPr/>
        </p:nvGrpSpPr>
        <p:grpSpPr>
          <a:xfrm>
            <a:off x="605203" y="157974"/>
            <a:ext cx="7933593" cy="6542051"/>
            <a:chOff x="642910" y="285728"/>
            <a:chExt cx="7933593" cy="6542051"/>
          </a:xfrm>
        </p:grpSpPr>
        <p:cxnSp>
          <p:nvCxnSpPr>
            <p:cNvPr id="29" name="Connecteur droit 28"/>
            <p:cNvCxnSpPr/>
            <p:nvPr/>
          </p:nvCxnSpPr>
          <p:spPr>
            <a:xfrm rot="16200000" flipH="1">
              <a:off x="5251392" y="4322705"/>
              <a:ext cx="1143007" cy="927233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2" name="Picture 2" descr="http://sitecon.free.fr/Data/Image/terre.gif"/>
            <p:cNvPicPr>
              <a:picLocks noChangeAspect="1" noChangeArrowheads="1"/>
            </p:cNvPicPr>
            <p:nvPr/>
          </p:nvPicPr>
          <p:blipFill>
            <a:blip r:embed="rId2" cstate="print">
              <a:lum bright="20000" contrast="-10000"/>
            </a:blip>
            <a:srcRect/>
            <a:stretch>
              <a:fillRect/>
            </a:stretch>
          </p:blipFill>
          <p:spPr bwMode="auto">
            <a:xfrm>
              <a:off x="3731388" y="2786058"/>
              <a:ext cx="1697868" cy="1713409"/>
            </a:xfrm>
            <a:prstGeom prst="rect">
              <a:avLst/>
            </a:prstGeom>
            <a:noFill/>
          </p:spPr>
        </p:pic>
        <p:sp>
          <p:nvSpPr>
            <p:cNvPr id="3" name="Rectangle 2"/>
            <p:cNvSpPr/>
            <p:nvPr/>
          </p:nvSpPr>
          <p:spPr>
            <a:xfrm>
              <a:off x="3957594" y="2071678"/>
              <a:ext cx="1208035" cy="483214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Hébergeur</a:t>
              </a:r>
              <a:endParaRPr lang="fr-FR" dirty="0"/>
            </a:p>
          </p:txBody>
        </p:sp>
        <p:sp>
          <p:nvSpPr>
            <p:cNvPr id="4" name="Organigramme : Disque magnétique 3"/>
            <p:cNvSpPr/>
            <p:nvPr/>
          </p:nvSpPr>
          <p:spPr>
            <a:xfrm>
              <a:off x="4000496" y="285728"/>
              <a:ext cx="1192401" cy="1621322"/>
            </a:xfrm>
            <a:prstGeom prst="flowChartMagneticDisk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Site 1</a:t>
              </a:r>
            </a:p>
            <a:p>
              <a:pPr algn="ctr"/>
              <a:r>
                <a:rPr lang="fr-FR" dirty="0" smtClean="0"/>
                <a:t>Site 2</a:t>
              </a:r>
            </a:p>
            <a:p>
              <a:pPr algn="ctr"/>
              <a:r>
                <a:rPr lang="fr-FR" dirty="0" smtClean="0"/>
                <a:t>Votre site</a:t>
              </a:r>
              <a:endParaRPr lang="fr-FR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048278" y="285728"/>
              <a:ext cx="2528225" cy="1464411"/>
            </a:xfrm>
            <a:prstGeom prst="rect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dirty="0" smtClean="0">
                  <a:solidFill>
                    <a:schemeClr val="tx1"/>
                  </a:solidFill>
                </a:rPr>
                <a:t>Nom de domaine</a:t>
              </a:r>
            </a:p>
            <a:p>
              <a:pPr algn="ctr"/>
              <a:r>
                <a:rPr lang="fr-FR" sz="2000" dirty="0" smtClean="0">
                  <a:solidFill>
                    <a:schemeClr val="tx1"/>
                  </a:solidFill>
                </a:rPr>
                <a:t>Serveur Web IIS</a:t>
              </a:r>
            </a:p>
            <a:p>
              <a:pPr algn="ctr"/>
              <a:r>
                <a:rPr lang="fr-FR" sz="2000" dirty="0" smtClean="0">
                  <a:solidFill>
                    <a:schemeClr val="tx1"/>
                  </a:solidFill>
                </a:rPr>
                <a:t>Pages.asp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48278" y="1964453"/>
              <a:ext cx="2528225" cy="1214446"/>
            </a:xfrm>
            <a:prstGeom prst="rect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dirty="0" smtClean="0"/>
                <a:t>ASP</a:t>
              </a:r>
            </a:p>
            <a:p>
              <a:pPr algn="ctr"/>
              <a:r>
                <a:rPr lang="fr-FR" sz="2000" dirty="0" smtClean="0"/>
                <a:t>Base de données</a:t>
              </a:r>
            </a:p>
            <a:p>
              <a:pPr algn="ctr"/>
              <a:r>
                <a:rPr lang="fr-FR" sz="2000" dirty="0" err="1" smtClean="0"/>
                <a:t>MSAccess</a:t>
              </a:r>
              <a:endParaRPr lang="fr-FR" sz="2000" dirty="0"/>
            </a:p>
          </p:txBody>
        </p:sp>
        <p:cxnSp>
          <p:nvCxnSpPr>
            <p:cNvPr id="21" name="Connecteur droit 20"/>
            <p:cNvCxnSpPr/>
            <p:nvPr/>
          </p:nvCxnSpPr>
          <p:spPr>
            <a:xfrm rot="5400000">
              <a:off x="4126124" y="5117947"/>
              <a:ext cx="986026" cy="1461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rot="5400000" flipH="1" flipV="1">
              <a:off x="2786050" y="4328204"/>
              <a:ext cx="920291" cy="920291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Ellipse 22"/>
            <p:cNvSpPr/>
            <p:nvPr/>
          </p:nvSpPr>
          <p:spPr>
            <a:xfrm rot="2614163">
              <a:off x="2544115" y="4380480"/>
              <a:ext cx="1417865" cy="788821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Visiteur</a:t>
              </a:r>
              <a:endParaRPr lang="fr-FR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3897761" y="4724278"/>
              <a:ext cx="1299313" cy="788821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Visiteur</a:t>
              </a:r>
              <a:endParaRPr lang="fr-FR" dirty="0"/>
            </a:p>
          </p:txBody>
        </p:sp>
        <p:sp>
          <p:nvSpPr>
            <p:cNvPr id="25" name="Ellipse 24"/>
            <p:cNvSpPr/>
            <p:nvPr/>
          </p:nvSpPr>
          <p:spPr>
            <a:xfrm rot="19367244">
              <a:off x="5150594" y="4337564"/>
              <a:ext cx="1327046" cy="788821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Visiteur</a:t>
              </a:r>
              <a:endParaRPr lang="fr-FR" dirty="0"/>
            </a:p>
          </p:txBody>
        </p:sp>
        <p:pic>
          <p:nvPicPr>
            <p:cNvPr id="26" name="Picture 12" descr="http://www.space4tech.com/images/HP_Pavilion_t3000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57323" y="5052954"/>
              <a:ext cx="2308032" cy="1503427"/>
            </a:xfrm>
            <a:prstGeom prst="rect">
              <a:avLst/>
            </a:prstGeom>
            <a:noFill/>
          </p:spPr>
        </p:pic>
        <p:pic>
          <p:nvPicPr>
            <p:cNvPr id="27" name="Picture 12" descr="http://www.space4tech.com/images/HP_Pavilion_t3000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642910" y="5052954"/>
              <a:ext cx="2308032" cy="1503427"/>
            </a:xfrm>
            <a:prstGeom prst="rect">
              <a:avLst/>
            </a:prstGeom>
            <a:noFill/>
          </p:spPr>
        </p:pic>
        <p:pic>
          <p:nvPicPr>
            <p:cNvPr id="28" name="Picture 14" descr="http://www.socommerce.fr/images/pc_portable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798194" y="5670436"/>
              <a:ext cx="1577642" cy="115734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42844" y="1845222"/>
            <a:ext cx="2349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Définir les sorties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142844" y="2702478"/>
            <a:ext cx="5375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Définir les entrées par rapport aux sorties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142844" y="3559734"/>
            <a:ext cx="8943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Définir les traitements à appliquer aux entrées pour obtenir les sorties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142844" y="4416990"/>
            <a:ext cx="2718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Définir les stockages</a:t>
            </a:r>
            <a:endParaRPr lang="fr-FR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142844" y="5274246"/>
            <a:ext cx="3764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Définir le modèle relationnel</a:t>
            </a:r>
            <a:endParaRPr lang="fr-FR" sz="2400" dirty="0"/>
          </a:p>
        </p:txBody>
      </p:sp>
      <p:sp>
        <p:nvSpPr>
          <p:cNvPr id="9" name="Rectangle 8"/>
          <p:cNvSpPr/>
          <p:nvPr/>
        </p:nvSpPr>
        <p:spPr>
          <a:xfrm>
            <a:off x="2000232" y="214290"/>
            <a:ext cx="69201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12700">
                  <a:noFill/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cahier des charges</a:t>
            </a:r>
            <a:endParaRPr lang="fr-FR" sz="5400" b="1" cap="none" spc="0" dirty="0">
              <a:ln w="12700">
                <a:noFill/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/>
        </p:nvGraphicFramePr>
        <p:xfrm>
          <a:off x="1" y="714356"/>
          <a:ext cx="9144000" cy="5819872"/>
        </p:xfrm>
        <a:graphic>
          <a:graphicData uri="http://schemas.openxmlformats.org/drawingml/2006/table">
            <a:tbl>
              <a:tblPr/>
              <a:tblGrid>
                <a:gridCol w="1023051"/>
                <a:gridCol w="743004"/>
                <a:gridCol w="948556"/>
                <a:gridCol w="1428760"/>
                <a:gridCol w="1244829"/>
                <a:gridCol w="1159493"/>
                <a:gridCol w="2596307"/>
              </a:tblGrid>
              <a:tr h="305541"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b="1" dirty="0" smtClean="0">
                          <a:solidFill>
                            <a:srgbClr val="FFFFFF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Nom</a:t>
                      </a:r>
                      <a:br>
                        <a:rPr lang="fr-FR" sz="1600" b="1" dirty="0" smtClean="0">
                          <a:solidFill>
                            <a:srgbClr val="FFFFFF"/>
                          </a:solidFill>
                          <a:latin typeface="Tahoma"/>
                          <a:ea typeface="Times New Roman"/>
                          <a:cs typeface="Times New Roman"/>
                        </a:rPr>
                      </a:br>
                      <a:r>
                        <a:rPr lang="fr-FR" sz="1600" b="1" dirty="0" smtClean="0">
                          <a:solidFill>
                            <a:srgbClr val="FFFFFF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du</a:t>
                      </a:r>
                      <a:r>
                        <a:rPr lang="fr-FR" sz="1600" b="1" baseline="0" dirty="0" smtClean="0">
                          <a:solidFill>
                            <a:srgbClr val="FFFFFF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 champ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b="1" kern="1200" dirty="0" smtClean="0">
                          <a:solidFill>
                            <a:srgbClr val="FFFFFF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Type</a:t>
                      </a:r>
                      <a:endParaRPr lang="fr-FR" sz="1600" b="1" kern="1200" dirty="0">
                        <a:solidFill>
                          <a:srgbClr val="FFFFFF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74375" marR="74375" marT="37187" marB="37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b="1" kern="1200" dirty="0" smtClean="0">
                          <a:solidFill>
                            <a:srgbClr val="FFFFFF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Lié à</a:t>
                      </a:r>
                      <a:endParaRPr lang="fr-FR" sz="1600" b="1" kern="1200" dirty="0">
                        <a:solidFill>
                          <a:srgbClr val="FFFFFF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74375" marR="74375" marT="37187" marB="37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b="1" kern="1200" dirty="0" smtClean="0">
                          <a:solidFill>
                            <a:srgbClr val="FFFFFF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Description</a:t>
                      </a:r>
                      <a:endParaRPr lang="fr-FR" sz="1600" b="1" kern="1200" dirty="0">
                        <a:solidFill>
                          <a:srgbClr val="FFFFFF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74375" marR="74375" marT="37187" marB="37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b="1" kern="1200" dirty="0" smtClean="0">
                          <a:solidFill>
                            <a:srgbClr val="FFFFFF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Légende</a:t>
                      </a:r>
                      <a:endParaRPr lang="fr-FR" sz="1600" b="1" kern="1200" dirty="0">
                        <a:solidFill>
                          <a:srgbClr val="FFFFFF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74375" marR="74375" marT="37187" marB="37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b="1" kern="1200" dirty="0" smtClean="0">
                          <a:solidFill>
                            <a:srgbClr val="FFFFFF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Valide si</a:t>
                      </a:r>
                      <a:endParaRPr lang="fr-FR" sz="1600" b="1" kern="1200" dirty="0">
                        <a:solidFill>
                          <a:srgbClr val="FFFFFF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74375" marR="74375" marT="37187" marB="37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b="1" kern="1200" dirty="0" smtClean="0">
                          <a:solidFill>
                            <a:srgbClr val="FFFFFF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Autres propriétés</a:t>
                      </a:r>
                      <a:endParaRPr lang="fr-FR" sz="1600" b="1" kern="1200" dirty="0">
                        <a:solidFill>
                          <a:srgbClr val="FFFFFF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74375" marR="74375" marT="37187" marB="37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05541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1600" b="1" kern="1200" dirty="0">
                        <a:solidFill>
                          <a:srgbClr val="FFFFFF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6285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1535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926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5541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5531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1535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1535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5541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541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5541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285720" y="250009"/>
            <a:ext cx="79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Table :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643174" y="250009"/>
            <a:ext cx="74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Type :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e 56"/>
          <p:cNvGrpSpPr/>
          <p:nvPr/>
        </p:nvGrpSpPr>
        <p:grpSpPr>
          <a:xfrm flipV="1">
            <a:off x="3234155" y="1429554"/>
            <a:ext cx="4116340" cy="2287475"/>
            <a:chOff x="500034" y="3024589"/>
            <a:chExt cx="3014684" cy="2904741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8" name="Rectangle 57"/>
            <p:cNvSpPr/>
            <p:nvPr/>
          </p:nvSpPr>
          <p:spPr>
            <a:xfrm>
              <a:off x="500035" y="4042352"/>
              <a:ext cx="51485" cy="1793376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58311" y="3024589"/>
              <a:ext cx="56407" cy="2887342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0034" y="5835728"/>
              <a:ext cx="3014684" cy="93602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3" name="Groupe 52"/>
          <p:cNvGrpSpPr/>
          <p:nvPr/>
        </p:nvGrpSpPr>
        <p:grpSpPr>
          <a:xfrm>
            <a:off x="2915816" y="4758646"/>
            <a:ext cx="4176464" cy="1694690"/>
            <a:chOff x="500034" y="3571876"/>
            <a:chExt cx="3014684" cy="2357454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4" name="Rectangle 53"/>
            <p:cNvSpPr/>
            <p:nvPr/>
          </p:nvSpPr>
          <p:spPr>
            <a:xfrm>
              <a:off x="500035" y="4042352"/>
              <a:ext cx="51485" cy="1793376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458311" y="3571876"/>
              <a:ext cx="56407" cy="2340053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00034" y="5835728"/>
              <a:ext cx="3014684" cy="93602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663338" y="2894787"/>
            <a:ext cx="3014684" cy="662321"/>
            <a:chOff x="500034" y="3495676"/>
            <a:chExt cx="3014684" cy="2433654"/>
          </a:xfrm>
          <a:solidFill>
            <a:srgbClr val="FFC000"/>
          </a:solidFill>
        </p:grpSpPr>
        <p:sp>
          <p:nvSpPr>
            <p:cNvPr id="41" name="Rectangle 40"/>
            <p:cNvSpPr/>
            <p:nvPr/>
          </p:nvSpPr>
          <p:spPr>
            <a:xfrm>
              <a:off x="500034" y="3495676"/>
              <a:ext cx="85726" cy="2340052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28992" y="3571876"/>
              <a:ext cx="85726" cy="2340052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00034" y="5835728"/>
              <a:ext cx="3000396" cy="93602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368930" y="5383124"/>
            <a:ext cx="3014684" cy="638164"/>
            <a:chOff x="500034" y="3571876"/>
            <a:chExt cx="3014684" cy="2344891"/>
          </a:xfrm>
        </p:grpSpPr>
        <p:sp>
          <p:nvSpPr>
            <p:cNvPr id="39" name="Rectangle 38"/>
            <p:cNvSpPr/>
            <p:nvPr/>
          </p:nvSpPr>
          <p:spPr>
            <a:xfrm>
              <a:off x="500034" y="5748776"/>
              <a:ext cx="3000396" cy="16799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00034" y="3576716"/>
              <a:ext cx="85726" cy="234005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428992" y="3571876"/>
              <a:ext cx="85726" cy="234005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Rectangle 1"/>
          <p:cNvSpPr/>
          <p:nvPr/>
        </p:nvSpPr>
        <p:spPr>
          <a:xfrm>
            <a:off x="3156544" y="4005064"/>
            <a:ext cx="1857388" cy="1433522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471280" y="3647874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Produits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468681" y="3647874"/>
            <a:ext cx="94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Familles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644008" y="147549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Commandes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799354" y="4005064"/>
            <a:ext cx="347666" cy="1433522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780519" y="1786746"/>
            <a:ext cx="1818021" cy="1433522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83244" y="4005064"/>
            <a:ext cx="1784418" cy="135360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155012" y="4005064"/>
            <a:ext cx="347666" cy="1433522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066699" y="1786746"/>
            <a:ext cx="347666" cy="143352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5607785" y="1786746"/>
            <a:ext cx="347666" cy="1433522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32626" y="260648"/>
            <a:ext cx="51874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12700">
                  <a:noFill/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Base commandes</a:t>
            </a:r>
            <a:endParaRPr lang="fr-FR" sz="5400" b="1" cap="none" spc="0" dirty="0">
              <a:ln w="12700">
                <a:noFill/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013932" y="4005064"/>
            <a:ext cx="347666" cy="1433522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297492" y="4005064"/>
            <a:ext cx="285752" cy="1353600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7812360" y="3140968"/>
            <a:ext cx="82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Détails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7524328" y="3495676"/>
            <a:ext cx="1102527" cy="1433522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6840302" y="3495676"/>
            <a:ext cx="347666" cy="1433522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7182315" y="3495676"/>
            <a:ext cx="347666" cy="143352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1812048" y="1547500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Clients</a:t>
            </a:r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836848" y="1862946"/>
            <a:ext cx="1784418" cy="1357322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51096" y="1862946"/>
            <a:ext cx="285752" cy="1357322"/>
          </a:xfrm>
          <a:prstGeom prst="rect">
            <a:avLst/>
          </a:prstGeom>
          <a:solidFill>
            <a:srgbClr val="FFC000"/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3423609" y="1786746"/>
            <a:ext cx="347666" cy="1433522"/>
          </a:xfrm>
          <a:prstGeom prst="rect">
            <a:avLst/>
          </a:prstGeom>
          <a:solidFill>
            <a:srgbClr val="FFC000"/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42844" y="1395699"/>
            <a:ext cx="2102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Créer les tables</a:t>
            </a:r>
            <a:endParaRPr lang="fr-FR" sz="2400" dirty="0"/>
          </a:p>
        </p:txBody>
      </p:sp>
      <p:sp>
        <p:nvSpPr>
          <p:cNvPr id="3" name="ZoneTexte 2"/>
          <p:cNvSpPr txBox="1"/>
          <p:nvPr/>
        </p:nvSpPr>
        <p:spPr>
          <a:xfrm>
            <a:off x="142844" y="2038641"/>
            <a:ext cx="360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Créer le modèle relationnel</a:t>
            </a:r>
            <a:endParaRPr lang="fr-FR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142844" y="2681583"/>
            <a:ext cx="6241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Créer les requêtes liées aux formulaires de saisie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142844" y="3324525"/>
            <a:ext cx="6849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Créer les formulaires de saisie dans les tables de base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142844" y="3967467"/>
            <a:ext cx="8272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Effectuer la saisie dans les tables de base à partir des formulaires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142844" y="4610409"/>
            <a:ext cx="445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Créer les requêtes de consultation</a:t>
            </a:r>
            <a:endParaRPr lang="fr-FR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142844" y="5253351"/>
            <a:ext cx="8442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Créer les  formulaires et les états liés aux requêtes de consultation</a:t>
            </a:r>
            <a:endParaRPr lang="fr-FR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142844" y="5896293"/>
            <a:ext cx="3488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Créer les  requêtes actions</a:t>
            </a:r>
            <a:endParaRPr lang="fr-FR" sz="2400" dirty="0"/>
          </a:p>
        </p:txBody>
      </p:sp>
      <p:sp>
        <p:nvSpPr>
          <p:cNvPr id="10" name="Rectangle 9"/>
          <p:cNvSpPr/>
          <p:nvPr/>
        </p:nvSpPr>
        <p:spPr>
          <a:xfrm>
            <a:off x="3000364" y="214290"/>
            <a:ext cx="5917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12700">
                  <a:noFill/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Ordre de réalisation</a:t>
            </a:r>
            <a:endParaRPr lang="fr-FR" sz="5400" b="1" cap="none" spc="0" dirty="0">
              <a:ln w="12700">
                <a:noFill/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0" y="928670"/>
          <a:ext cx="9144000" cy="4475545"/>
        </p:xfrm>
        <a:graphic>
          <a:graphicData uri="http://schemas.openxmlformats.org/drawingml/2006/table">
            <a:tbl>
              <a:tblPr/>
              <a:tblGrid>
                <a:gridCol w="1427230"/>
                <a:gridCol w="7716770"/>
              </a:tblGrid>
              <a:tr h="305541"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b="1" dirty="0">
                          <a:solidFill>
                            <a:srgbClr val="FFFFFF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Caractère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b="1" dirty="0">
                          <a:solidFill>
                            <a:srgbClr val="FFFFFF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Utilisation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05541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dirty="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dirty="0">
                          <a:latin typeface="Tahoma"/>
                          <a:ea typeface="Times New Roman"/>
                          <a:cs typeface="Times New Roman"/>
                        </a:rPr>
                        <a:t>Chiffre. </a:t>
                      </a:r>
                      <a:r>
                        <a:rPr lang="fr-FR" sz="1600" dirty="0" smtClean="0">
                          <a:latin typeface="Tahoma"/>
                          <a:ea typeface="Times New Roman"/>
                          <a:cs typeface="Times New Roman"/>
                        </a:rPr>
                        <a:t>Saisie obligatoire </a:t>
                      </a:r>
                      <a:r>
                        <a:rPr lang="fr-FR" sz="1600" dirty="0">
                          <a:latin typeface="Tahoma"/>
                          <a:ea typeface="Times New Roman"/>
                          <a:cs typeface="Times New Roman"/>
                        </a:rPr>
                        <a:t>un seul chiffre à cette position</a:t>
                      </a:r>
                      <a:r>
                        <a:rPr lang="fr-FR" sz="1600" dirty="0" smtClean="0">
                          <a:latin typeface="Tahoma"/>
                          <a:ea typeface="Times New Roman"/>
                          <a:cs typeface="Times New Roman"/>
                        </a:rPr>
                        <a:t>. 000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96285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dirty="0">
                          <a:latin typeface="Tahoma"/>
                          <a:ea typeface="Times New Roman"/>
                          <a:cs typeface="Times New Roman"/>
                        </a:rPr>
                        <a:t>9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dirty="0">
                          <a:latin typeface="Tahoma"/>
                          <a:ea typeface="Times New Roman"/>
                          <a:cs typeface="Times New Roman"/>
                        </a:rPr>
                        <a:t>Chiffre. </a:t>
                      </a:r>
                      <a:r>
                        <a:rPr lang="fr-FR" sz="1600" dirty="0" smtClean="0">
                          <a:latin typeface="Tahoma"/>
                          <a:ea typeface="Times New Roman"/>
                          <a:cs typeface="Times New Roman"/>
                        </a:rPr>
                        <a:t>Saisie facultative </a:t>
                      </a:r>
                      <a:r>
                        <a:rPr lang="fr-FR" sz="1600" dirty="0">
                          <a:latin typeface="Tahoma"/>
                          <a:ea typeface="Times New Roman"/>
                          <a:cs typeface="Times New Roman"/>
                        </a:rPr>
                        <a:t>à cette position</a:t>
                      </a:r>
                      <a:r>
                        <a:rPr lang="fr-FR" sz="1600" dirty="0" smtClean="0">
                          <a:latin typeface="Tahoma"/>
                          <a:ea typeface="Times New Roman"/>
                          <a:cs typeface="Times New Roman"/>
                        </a:rPr>
                        <a:t>. 999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1535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dirty="0">
                          <a:latin typeface="Tahoma"/>
                          <a:ea typeface="Times New Roman"/>
                          <a:cs typeface="Times New Roman"/>
                        </a:rPr>
                        <a:t>L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dirty="0">
                          <a:latin typeface="Tahoma"/>
                          <a:ea typeface="Times New Roman"/>
                          <a:cs typeface="Times New Roman"/>
                        </a:rPr>
                        <a:t>Lettre. </a:t>
                      </a:r>
                      <a:r>
                        <a:rPr lang="fr-FR" sz="1600" dirty="0" smtClean="0">
                          <a:latin typeface="Tahoma"/>
                          <a:ea typeface="Times New Roman"/>
                          <a:cs typeface="Times New Roman"/>
                        </a:rPr>
                        <a:t>Saisie obligatoire une </a:t>
                      </a:r>
                      <a:r>
                        <a:rPr lang="fr-FR" sz="1600" dirty="0">
                          <a:latin typeface="Tahoma"/>
                          <a:ea typeface="Times New Roman"/>
                          <a:cs typeface="Times New Roman"/>
                        </a:rPr>
                        <a:t>seule lettre à cette position</a:t>
                      </a:r>
                      <a:r>
                        <a:rPr lang="fr-FR" sz="1600" dirty="0" smtClean="0">
                          <a:latin typeface="Tahoma"/>
                          <a:ea typeface="Times New Roman"/>
                          <a:cs typeface="Times New Roman"/>
                        </a:rPr>
                        <a:t>. LL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3926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dirty="0">
                          <a:latin typeface="Tahoma"/>
                          <a:ea typeface="Times New Roman"/>
                          <a:cs typeface="Times New Roman"/>
                        </a:rPr>
                        <a:t>?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dirty="0">
                          <a:latin typeface="Tahoma"/>
                          <a:ea typeface="Times New Roman"/>
                          <a:cs typeface="Times New Roman"/>
                        </a:rPr>
                        <a:t>Lettre. </a:t>
                      </a:r>
                      <a:r>
                        <a:rPr lang="fr-FR" sz="1600" dirty="0" smtClean="0">
                          <a:latin typeface="Tahoma"/>
                          <a:ea typeface="Times New Roman"/>
                          <a:cs typeface="Times New Roman"/>
                        </a:rPr>
                        <a:t>Saisie facultative </a:t>
                      </a:r>
                      <a:r>
                        <a:rPr lang="fr-FR" sz="1600" dirty="0">
                          <a:latin typeface="Tahoma"/>
                          <a:ea typeface="Times New Roman"/>
                          <a:cs typeface="Times New Roman"/>
                        </a:rPr>
                        <a:t>à cette position</a:t>
                      </a:r>
                      <a:r>
                        <a:rPr lang="fr-FR" sz="1600" dirty="0" smtClean="0">
                          <a:latin typeface="Tahoma"/>
                          <a:ea typeface="Times New Roman"/>
                          <a:cs typeface="Times New Roman"/>
                        </a:rPr>
                        <a:t>. ????????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5541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dirty="0" smtClean="0">
                          <a:latin typeface="Tahoma"/>
                          <a:ea typeface="Times New Roman"/>
                          <a:cs typeface="Times New Roman"/>
                        </a:rPr>
                        <a:t>A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dirty="0">
                          <a:latin typeface="Tahoma"/>
                          <a:ea typeface="Times New Roman"/>
                          <a:cs typeface="Times New Roman"/>
                        </a:rPr>
                        <a:t>Lettre ou </a:t>
                      </a:r>
                      <a:r>
                        <a:rPr lang="fr-FR" sz="1600" dirty="0" smtClean="0">
                          <a:latin typeface="Tahoma"/>
                          <a:ea typeface="Times New Roman"/>
                          <a:cs typeface="Times New Roman"/>
                        </a:rPr>
                        <a:t>chiffre. Saisie obligatoire a cette position. AAA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5531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>
                          <a:latin typeface="Tahoma"/>
                          <a:ea typeface="Times New Roman"/>
                          <a:cs typeface="Times New Roman"/>
                        </a:rPr>
                        <a:t>a</a:t>
                      </a:r>
                      <a:endParaRPr lang="fr-FR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dirty="0">
                          <a:latin typeface="Tahoma"/>
                          <a:ea typeface="Times New Roman"/>
                          <a:cs typeface="Times New Roman"/>
                        </a:rPr>
                        <a:t>Lettre ou chiffre. </a:t>
                      </a:r>
                      <a:r>
                        <a:rPr lang="fr-FR" sz="1600" dirty="0" smtClean="0">
                          <a:latin typeface="Tahoma"/>
                          <a:ea typeface="Times New Roman"/>
                          <a:cs typeface="Times New Roman"/>
                        </a:rPr>
                        <a:t>Saisie facultative à </a:t>
                      </a:r>
                      <a:r>
                        <a:rPr lang="fr-FR" sz="1600" dirty="0">
                          <a:latin typeface="Tahoma"/>
                          <a:ea typeface="Times New Roman"/>
                          <a:cs typeface="Times New Roman"/>
                        </a:rPr>
                        <a:t>cette position</a:t>
                      </a:r>
                      <a:r>
                        <a:rPr lang="fr-FR" sz="1600" dirty="0" smtClean="0">
                          <a:latin typeface="Tahoma"/>
                          <a:ea typeface="Times New Roman"/>
                          <a:cs typeface="Times New Roman"/>
                        </a:rPr>
                        <a:t>. </a:t>
                      </a:r>
                      <a:r>
                        <a:rPr lang="fr-FR" sz="1600" dirty="0" err="1" smtClean="0">
                          <a:latin typeface="Tahoma"/>
                          <a:ea typeface="Times New Roman"/>
                          <a:cs typeface="Times New Roman"/>
                        </a:rPr>
                        <a:t>aaa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1535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>
                          <a:latin typeface="Tahoma"/>
                          <a:ea typeface="Times New Roman"/>
                          <a:cs typeface="Times New Roman"/>
                        </a:rPr>
                        <a:t>&amp;</a:t>
                      </a:r>
                      <a:endParaRPr lang="fr-FR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dirty="0">
                          <a:latin typeface="Tahoma"/>
                          <a:ea typeface="Times New Roman"/>
                          <a:cs typeface="Times New Roman"/>
                        </a:rPr>
                        <a:t>N'importe quel caractère ou espace. </a:t>
                      </a:r>
                      <a:r>
                        <a:rPr lang="fr-FR" sz="1600" dirty="0" smtClean="0">
                          <a:latin typeface="Tahoma"/>
                          <a:ea typeface="Times New Roman"/>
                          <a:cs typeface="Times New Roman"/>
                        </a:rPr>
                        <a:t>Saisie obligatoire à </a:t>
                      </a:r>
                      <a:r>
                        <a:rPr lang="fr-FR" sz="1600" dirty="0">
                          <a:latin typeface="Tahoma"/>
                          <a:ea typeface="Times New Roman"/>
                          <a:cs typeface="Times New Roman"/>
                        </a:rPr>
                        <a:t>cette position</a:t>
                      </a:r>
                      <a:r>
                        <a:rPr lang="fr-FR" sz="1600" dirty="0" smtClean="0">
                          <a:latin typeface="Tahoma"/>
                          <a:ea typeface="Times New Roman"/>
                          <a:cs typeface="Times New Roman"/>
                        </a:rPr>
                        <a:t>. &amp;&amp;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1535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>
                          <a:latin typeface="Tahoma"/>
                          <a:ea typeface="Times New Roman"/>
                          <a:cs typeface="Times New Roman"/>
                        </a:rPr>
                        <a:t>C</a:t>
                      </a:r>
                      <a:endParaRPr lang="fr-FR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dirty="0">
                          <a:latin typeface="Tahoma"/>
                          <a:ea typeface="Times New Roman"/>
                          <a:cs typeface="Times New Roman"/>
                        </a:rPr>
                        <a:t>N'importe quel caractère ou espace. </a:t>
                      </a:r>
                      <a:r>
                        <a:rPr lang="fr-FR" sz="1600" dirty="0" smtClean="0">
                          <a:latin typeface="Tahoma"/>
                          <a:ea typeface="Times New Roman"/>
                          <a:cs typeface="Times New Roman"/>
                        </a:rPr>
                        <a:t>Saisie facultative à </a:t>
                      </a:r>
                      <a:r>
                        <a:rPr lang="fr-FR" sz="1600" dirty="0">
                          <a:latin typeface="Tahoma"/>
                          <a:ea typeface="Times New Roman"/>
                          <a:cs typeface="Times New Roman"/>
                        </a:rPr>
                        <a:t>cette position</a:t>
                      </a:r>
                      <a:r>
                        <a:rPr lang="fr-FR" sz="1600" dirty="0" smtClean="0">
                          <a:latin typeface="Tahoma"/>
                          <a:ea typeface="Times New Roman"/>
                          <a:cs typeface="Times New Roman"/>
                        </a:rPr>
                        <a:t>. CCCCCCCCC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5541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dirty="0">
                          <a:latin typeface="Tahoma"/>
                          <a:ea typeface="Times New Roman"/>
                          <a:cs typeface="Times New Roman"/>
                        </a:rPr>
                        <a:t>&gt;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dirty="0">
                          <a:latin typeface="Tahoma"/>
                          <a:ea typeface="Times New Roman"/>
                          <a:cs typeface="Times New Roman"/>
                        </a:rPr>
                        <a:t>Tous les caractères qui suivent sont affichés en majuscules</a:t>
                      </a:r>
                      <a:r>
                        <a:rPr lang="fr-FR" sz="1600" dirty="0" smtClean="0">
                          <a:latin typeface="Tahoma"/>
                          <a:ea typeface="Times New Roman"/>
                          <a:cs typeface="Times New Roman"/>
                        </a:rPr>
                        <a:t>. &gt;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5541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>
                          <a:latin typeface="Tahoma"/>
                          <a:ea typeface="Times New Roman"/>
                          <a:cs typeface="Times New Roman"/>
                        </a:rPr>
                        <a:t>&lt;</a:t>
                      </a:r>
                      <a:endParaRPr lang="fr-FR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dirty="0">
                          <a:latin typeface="Tahoma"/>
                          <a:ea typeface="Times New Roman"/>
                          <a:cs typeface="Times New Roman"/>
                        </a:rPr>
                        <a:t>Tous les caractères qui suivent sont affichés en minuscules</a:t>
                      </a:r>
                      <a:r>
                        <a:rPr lang="fr-FR" sz="1600" dirty="0" smtClean="0">
                          <a:latin typeface="Tahoma"/>
                          <a:ea typeface="Times New Roman"/>
                          <a:cs typeface="Times New Roman"/>
                        </a:rPr>
                        <a:t>. &lt;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7143768" y="285728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Masque de saisie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071670" y="6000768"/>
            <a:ext cx="538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Exemples : 	&gt;L000	&gt;L&lt;LCCC		09999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929586" y="20214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Valide si</a:t>
            </a:r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0" y="714356"/>
          <a:ext cx="9144000" cy="5492535"/>
        </p:xfrm>
        <a:graphic>
          <a:graphicData uri="http://schemas.openxmlformats.org/drawingml/2006/table">
            <a:tbl>
              <a:tblPr/>
              <a:tblGrid>
                <a:gridCol w="3286116"/>
                <a:gridCol w="5857884"/>
              </a:tblGrid>
              <a:tr h="305541"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b="1" dirty="0" smtClean="0">
                          <a:solidFill>
                            <a:srgbClr val="FFFFFF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Opérateur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b="1" dirty="0">
                          <a:solidFill>
                            <a:srgbClr val="FFFFFF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Utilisation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05541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dirty="0" smtClean="0">
                          <a:latin typeface="Tahoma"/>
                          <a:ea typeface="Times New Roman"/>
                          <a:cs typeface="Times New Roman"/>
                        </a:rPr>
                        <a:t>= valeur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dirty="0" smtClean="0">
                          <a:latin typeface="Tahoma"/>
                          <a:ea typeface="Times New Roman"/>
                          <a:cs typeface="Times New Roman"/>
                        </a:rPr>
                        <a:t>Impose la saisie de cette valeur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96285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dirty="0" smtClean="0">
                          <a:latin typeface="Tahoma"/>
                          <a:ea typeface="Times New Roman"/>
                          <a:cs typeface="Times New Roman"/>
                        </a:rPr>
                        <a:t>&gt; valeur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dirty="0" smtClean="0">
                          <a:latin typeface="Tahoma"/>
                          <a:ea typeface="Times New Roman"/>
                          <a:cs typeface="Times New Roman"/>
                        </a:rPr>
                        <a:t>La valeur saisie doit être plus grande que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1535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dirty="0" smtClean="0">
                          <a:latin typeface="Tahoma"/>
                          <a:ea typeface="Times New Roman"/>
                          <a:cs typeface="Times New Roman"/>
                        </a:rPr>
                        <a:t>&lt; valeur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dirty="0" smtClean="0">
                          <a:latin typeface="Tahoma"/>
                          <a:ea typeface="Times New Roman"/>
                          <a:cs typeface="Times New Roman"/>
                        </a:rPr>
                        <a:t>La valeur saisie doit être plus petite que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3926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dirty="0" smtClean="0">
                          <a:latin typeface="Tahoma"/>
                          <a:ea typeface="Calibri"/>
                          <a:cs typeface="Times New Roman"/>
                        </a:rPr>
                        <a:t>&gt;= valeur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dirty="0" smtClean="0">
                          <a:latin typeface="Tahoma"/>
                          <a:ea typeface="Times New Roman"/>
                          <a:cs typeface="Times New Roman"/>
                        </a:rPr>
                        <a:t>La valeur saisie doit être plus grande ou égale à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5541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dirty="0" smtClean="0">
                          <a:latin typeface="Tahoma"/>
                          <a:ea typeface="Times New Roman"/>
                          <a:cs typeface="Times New Roman"/>
                        </a:rPr>
                        <a:t>&lt;= valeur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dirty="0" smtClean="0">
                          <a:latin typeface="Tahoma"/>
                          <a:ea typeface="Times New Roman"/>
                          <a:cs typeface="Times New Roman"/>
                        </a:rPr>
                        <a:t>La valeur saisie doit être plus petite ou égale à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65531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dirty="0" smtClean="0">
                          <a:latin typeface="Tahoma"/>
                          <a:ea typeface="Times New Roman"/>
                          <a:cs typeface="Times New Roman"/>
                        </a:rPr>
                        <a:t>&lt;&gt; valeur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dirty="0" smtClean="0">
                          <a:latin typeface="Tahoma"/>
                          <a:ea typeface="Times New Roman"/>
                          <a:cs typeface="Times New Roman"/>
                        </a:rPr>
                        <a:t>La valeur saisie doit être différente de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1535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dirty="0" smtClean="0">
                          <a:latin typeface="Tahoma"/>
                          <a:ea typeface="Times New Roman"/>
                          <a:cs typeface="Times New Roman"/>
                        </a:rPr>
                        <a:t>valeur1 Ou valeur2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dirty="0" smtClean="0">
                          <a:latin typeface="Tahoma"/>
                          <a:ea typeface="Times New Roman"/>
                          <a:cs typeface="Times New Roman"/>
                        </a:rPr>
                        <a:t>La valeur saisie doit être égale à valeur 1 ou à valeur 2</a:t>
                      </a:r>
                    </a:p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dirty="0" smtClean="0">
                          <a:latin typeface="Tahoma"/>
                          <a:ea typeface="Calibri"/>
                          <a:cs typeface="Times New Roman"/>
                        </a:rPr>
                        <a:t>(E</a:t>
                      </a:r>
                      <a:r>
                        <a:rPr lang="fr-FR" sz="1600" baseline="0" dirty="0" smtClean="0">
                          <a:latin typeface="Tahoma"/>
                          <a:ea typeface="Calibri"/>
                          <a:cs typeface="Times New Roman"/>
                        </a:rPr>
                        <a:t> Ou S, &lt;=100 Ou &gt;=500)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1535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dirty="0" smtClean="0">
                          <a:latin typeface="Tahoma"/>
                          <a:ea typeface="Times New Roman"/>
                          <a:cs typeface="Times New Roman"/>
                        </a:rPr>
                        <a:t>valeur1 Et valeur2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dirty="0" smtClean="0">
                          <a:latin typeface="Tahoma"/>
                          <a:ea typeface="Times New Roman"/>
                          <a:cs typeface="Times New Roman"/>
                        </a:rPr>
                        <a:t>La valeur doit être égale a valeur1 et valeur 2</a:t>
                      </a:r>
                    </a:p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dirty="0" smtClean="0">
                          <a:latin typeface="Tahoma"/>
                          <a:ea typeface="Calibri"/>
                          <a:cs typeface="Times New Roman"/>
                        </a:rPr>
                        <a:t>(&gt;=185 Et &lt;=250)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5541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smtClean="0">
                          <a:latin typeface="Tahoma"/>
                          <a:ea typeface="Times New Roman"/>
                          <a:cs typeface="Times New Roman"/>
                        </a:rPr>
                        <a:t>Entre valeur1 </a:t>
                      </a:r>
                      <a:r>
                        <a:rPr lang="fr-FR" sz="1600" dirty="0" smtClean="0">
                          <a:latin typeface="Tahoma"/>
                          <a:ea typeface="Times New Roman"/>
                          <a:cs typeface="Times New Roman"/>
                        </a:rPr>
                        <a:t>Et valeur2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dirty="0" smtClean="0">
                          <a:latin typeface="Tahoma"/>
                          <a:ea typeface="Times New Roman"/>
                          <a:cs typeface="Times New Roman"/>
                        </a:rPr>
                        <a:t>La valeur saisie</a:t>
                      </a:r>
                      <a:r>
                        <a:rPr lang="fr-FR" sz="1600" baseline="0" dirty="0" smtClean="0">
                          <a:latin typeface="Tahoma"/>
                          <a:ea typeface="Times New Roman"/>
                          <a:cs typeface="Times New Roman"/>
                        </a:rPr>
                        <a:t> doit être comprise entre valeur1 et valeur2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05541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dirty="0" smtClean="0">
                          <a:latin typeface="Tahoma"/>
                          <a:ea typeface="Times New Roman"/>
                          <a:cs typeface="Times New Roman"/>
                        </a:rPr>
                        <a:t>Pas valeur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dirty="0" smtClean="0">
                          <a:latin typeface="Tahoma"/>
                          <a:ea typeface="Times New Roman"/>
                          <a:cs typeface="Times New Roman"/>
                        </a:rPr>
                        <a:t>La valeur saisie ne doit pas être égale à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5541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2000" dirty="0" smtClean="0">
                          <a:latin typeface="Calibri"/>
                          <a:ea typeface="Calibri"/>
                          <a:cs typeface="Times New Roman"/>
                        </a:rPr>
                        <a:t>Comme valeur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2000" dirty="0" smtClean="0">
                          <a:latin typeface="Calibri"/>
                          <a:ea typeface="Calibri"/>
                          <a:cs typeface="Times New Roman"/>
                        </a:rPr>
                        <a:t>La valeur saisie doit être comme</a:t>
                      </a:r>
                      <a:r>
                        <a:rPr lang="fr-FR" sz="2000" baseline="0" dirty="0" smtClean="0">
                          <a:latin typeface="Calibri"/>
                          <a:ea typeface="Calibri"/>
                          <a:cs typeface="Times New Roman"/>
                        </a:rPr>
                        <a:t> valeur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0" y="285728"/>
          <a:ext cx="9144000" cy="6383155"/>
        </p:xfrm>
        <a:graphic>
          <a:graphicData uri="http://schemas.openxmlformats.org/drawingml/2006/table">
            <a:tbl>
              <a:tblPr/>
              <a:tblGrid>
                <a:gridCol w="3286116"/>
                <a:gridCol w="5857884"/>
              </a:tblGrid>
              <a:tr h="305541"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b="1" dirty="0" smtClean="0">
                          <a:solidFill>
                            <a:srgbClr val="FFFFFF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Type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b="1" dirty="0" smtClean="0">
                          <a:solidFill>
                            <a:srgbClr val="FFFFFF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Taille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05541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Texte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Données alphanumériques . Stocke un maximum de 255 caractères</a:t>
                      </a: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96285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Mémo 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Données alphanumériques . Stocke 65 535 caractères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1535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Numérique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Données numériques . Vous pouvez définir la taille du champ sur 1, 2, 4, 8 ou 16 octets.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3926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Date/Heure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Stocke toutes les dates sous forme d'entiers 8 octets 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5541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Monnaie 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Stocke les données sous forme de nombres à 8 octets utilisant jusqu'à quatre chiffres après la virgule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65531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Oui/Non 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Données booléennes (Vrai ou Faux)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1535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Objet OLE 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Images, documents, graphiques et autres objets de programmes Office et Windows Stocke un maximum de 2 Go de données (limite de taille de toutes les bases de données Access). 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1535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Lien hypertexte 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Adresses Web Stocke un maximum de 1 Go de données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5541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Pièce jointe 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Images, Feuilles de calcul, Documents, Graphiques … Identique aux pièces jointes à des mails. 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/>
        </p:nvGraphicFramePr>
        <p:xfrm>
          <a:off x="785786" y="2143116"/>
          <a:ext cx="7703514" cy="2480034"/>
        </p:xfrm>
        <a:graphic>
          <a:graphicData uri="http://schemas.openxmlformats.org/drawingml/2006/table">
            <a:tbl>
              <a:tblPr/>
              <a:tblGrid>
                <a:gridCol w="1643042"/>
                <a:gridCol w="1285884"/>
                <a:gridCol w="1500198"/>
                <a:gridCol w="3274390"/>
              </a:tblGrid>
              <a:tr h="500042"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b="1" dirty="0" smtClean="0">
                          <a:solidFill>
                            <a:srgbClr val="FFFFFF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Critère A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b="1" kern="1200" dirty="0" smtClean="0">
                          <a:solidFill>
                            <a:srgbClr val="FFFFFF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Opérateur</a:t>
                      </a:r>
                      <a:endParaRPr lang="fr-FR" sz="1600" b="1" kern="1200" dirty="0">
                        <a:solidFill>
                          <a:srgbClr val="FFFFFF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74375" marR="74375" marT="37187" marB="371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b="1" kern="1200" dirty="0" smtClean="0">
                          <a:solidFill>
                            <a:srgbClr val="FFFFFF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Critère B</a:t>
                      </a:r>
                      <a:endParaRPr lang="fr-FR" sz="1600" b="1" kern="1200" dirty="0">
                        <a:solidFill>
                          <a:srgbClr val="FFFFFF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74375" marR="74375" marT="37187" marB="371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b="1" kern="1200" dirty="0" smtClean="0">
                          <a:solidFill>
                            <a:srgbClr val="FFFFFF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Résultats</a:t>
                      </a:r>
                      <a:endParaRPr lang="fr-FR" sz="1600" b="1" kern="1200" dirty="0">
                        <a:solidFill>
                          <a:srgbClr val="FFFFFF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74375" marR="74375" marT="37187" marB="371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05541"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Vrai</a:t>
                      </a:r>
                    </a:p>
                  </a:txBody>
                  <a:tcPr marL="74375" marR="74375" marT="37187" marB="371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</a:t>
                      </a:r>
                    </a:p>
                  </a:txBody>
                  <a:tcPr marL="74375" marR="74375" marT="37187" marB="371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Vrai</a:t>
                      </a:r>
                    </a:p>
                  </a:txBody>
                  <a:tcPr marL="74375" marR="74375" marT="37187" marB="371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Affiche</a:t>
                      </a:r>
                      <a:r>
                        <a:rPr lang="fr-F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les enregistrements </a:t>
                      </a:r>
                      <a:br>
                        <a:rPr lang="fr-F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réunissant les 2 conditions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75" marR="74375" marT="37187" marB="371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96285"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Vrai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2000" dirty="0" smtClean="0">
                          <a:latin typeface="Calibri"/>
                          <a:ea typeface="Calibri"/>
                          <a:cs typeface="Times New Roman"/>
                        </a:rPr>
                        <a:t>ET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2000" dirty="0" smtClean="0">
                          <a:latin typeface="Calibri"/>
                          <a:ea typeface="Calibri"/>
                          <a:cs typeface="Times New Roman"/>
                        </a:rPr>
                        <a:t>Faux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15358"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Faux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2000" dirty="0" smtClean="0">
                          <a:latin typeface="Calibri"/>
                          <a:ea typeface="Calibri"/>
                          <a:cs typeface="Times New Roman"/>
                        </a:rPr>
                        <a:t>ET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2000" dirty="0" smtClean="0">
                          <a:latin typeface="Calibri"/>
                          <a:ea typeface="Calibri"/>
                          <a:cs typeface="Times New Roman"/>
                        </a:rPr>
                        <a:t>Vrai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3926"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Faux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2000" dirty="0" smtClean="0">
                          <a:latin typeface="Calibri"/>
                          <a:ea typeface="Calibri"/>
                          <a:cs typeface="Times New Roman"/>
                        </a:rPr>
                        <a:t>ET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2000" dirty="0" smtClean="0">
                          <a:latin typeface="Calibri"/>
                          <a:ea typeface="Calibri"/>
                          <a:cs typeface="Times New Roman"/>
                        </a:rPr>
                        <a:t>Faux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4357686" y="642918"/>
            <a:ext cx="4174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Lier les critères par les opérateurs Booléen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35819" y="1935414"/>
            <a:ext cx="67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Table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035819" y="2364042"/>
            <a:ext cx="330561" cy="34158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dirty="0" smtClean="0"/>
              <a:t>Clé d’accès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366380" y="2364042"/>
            <a:ext cx="2526959" cy="34158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fr-FR" dirty="0" smtClean="0"/>
              <a:t>Autres champs</a:t>
            </a:r>
            <a:endParaRPr lang="fr-FR" dirty="0"/>
          </a:p>
        </p:txBody>
      </p:sp>
      <p:grpSp>
        <p:nvGrpSpPr>
          <p:cNvPr id="24" name="Groupe 23"/>
          <p:cNvGrpSpPr/>
          <p:nvPr/>
        </p:nvGrpSpPr>
        <p:grpSpPr>
          <a:xfrm>
            <a:off x="5250661" y="2364042"/>
            <a:ext cx="2857520" cy="3415801"/>
            <a:chOff x="4786314" y="1500174"/>
            <a:chExt cx="2857520" cy="3415801"/>
          </a:xfrm>
        </p:grpSpPr>
        <p:sp>
          <p:nvSpPr>
            <p:cNvPr id="9" name="Rectangle 8"/>
            <p:cNvSpPr/>
            <p:nvPr/>
          </p:nvSpPr>
          <p:spPr>
            <a:xfrm>
              <a:off x="4786314" y="1500174"/>
              <a:ext cx="330561" cy="34158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16875" y="1500174"/>
              <a:ext cx="2526959" cy="34158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fr-FR" dirty="0" smtClean="0"/>
                <a:t>Enregistrements</a:t>
              </a:r>
              <a:endParaRPr lang="fr-FR" dirty="0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4786314" y="1857364"/>
              <a:ext cx="285752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4786314" y="2009764"/>
              <a:ext cx="285752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786314" y="2162164"/>
              <a:ext cx="285752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4786314" y="2314564"/>
              <a:ext cx="285752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4786314" y="2466964"/>
              <a:ext cx="285752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4786314" y="2619364"/>
              <a:ext cx="285752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4786314" y="2771764"/>
              <a:ext cx="285752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4786314" y="2924164"/>
              <a:ext cx="285752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4786314" y="3471866"/>
              <a:ext cx="285752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4786314" y="3624266"/>
              <a:ext cx="285752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4786314" y="3776666"/>
              <a:ext cx="285752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4786314" y="3929066"/>
              <a:ext cx="285752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>
            <a:off x="1571604" y="2370054"/>
            <a:ext cx="2119322" cy="3416400"/>
            <a:chOff x="1571604" y="1928802"/>
            <a:chExt cx="2119322" cy="3429024"/>
          </a:xfrm>
        </p:grpSpPr>
        <p:cxnSp>
          <p:nvCxnSpPr>
            <p:cNvPr id="27" name="Connecteur droit 26"/>
            <p:cNvCxnSpPr/>
            <p:nvPr/>
          </p:nvCxnSpPr>
          <p:spPr>
            <a:xfrm rot="5400000">
              <a:off x="-142908" y="3643314"/>
              <a:ext cx="342902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rot="5400000">
              <a:off x="35687" y="3643314"/>
              <a:ext cx="342902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rot="5400000">
              <a:off x="214282" y="3643314"/>
              <a:ext cx="342902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 rot="5400000">
              <a:off x="1671614" y="3643314"/>
              <a:ext cx="342902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rot="5400000">
              <a:off x="1824014" y="3643314"/>
              <a:ext cx="342902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rot="5400000">
              <a:off x="1976414" y="3643314"/>
              <a:ext cx="342902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122" name="Picture 2" descr="http://www.welcomeoffice.com/WO_Products_Images/xlarge/488770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07268" y="-24"/>
            <a:ext cx="1936732" cy="1936732"/>
          </a:xfrm>
          <a:prstGeom prst="rect">
            <a:avLst/>
          </a:prstGeom>
          <a:noFill/>
        </p:spPr>
      </p:pic>
      <p:sp>
        <p:nvSpPr>
          <p:cNvPr id="30" name="Rectangle 29"/>
          <p:cNvSpPr/>
          <p:nvPr/>
        </p:nvSpPr>
        <p:spPr>
          <a:xfrm>
            <a:off x="300808" y="332656"/>
            <a:ext cx="35727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12700">
                  <a:noFill/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Vocabulaire</a:t>
            </a:r>
            <a:endParaRPr lang="fr-FR" sz="5400" b="1" cap="none" spc="0" dirty="0">
              <a:ln w="12700">
                <a:noFill/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/>
        </p:nvGraphicFramePr>
        <p:xfrm>
          <a:off x="714348" y="1578104"/>
          <a:ext cx="7703514" cy="4157486"/>
        </p:xfrm>
        <a:graphic>
          <a:graphicData uri="http://schemas.openxmlformats.org/drawingml/2006/table">
            <a:tbl>
              <a:tblPr/>
              <a:tblGrid>
                <a:gridCol w="1643042"/>
                <a:gridCol w="1285884"/>
                <a:gridCol w="1500198"/>
                <a:gridCol w="3274390"/>
              </a:tblGrid>
              <a:tr h="305541"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b="1" dirty="0" smtClean="0">
                          <a:solidFill>
                            <a:srgbClr val="FFFFFF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Critère A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b="1" kern="1200" dirty="0" smtClean="0">
                          <a:solidFill>
                            <a:srgbClr val="FFFFFF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Opérateur</a:t>
                      </a:r>
                      <a:endParaRPr lang="fr-FR" sz="1600" b="1" kern="1200" dirty="0">
                        <a:solidFill>
                          <a:srgbClr val="FFFFFF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74375" marR="74375" marT="37187" marB="371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b="1" kern="1200" dirty="0" smtClean="0">
                          <a:solidFill>
                            <a:srgbClr val="FFFFFF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Critère B</a:t>
                      </a:r>
                      <a:endParaRPr lang="fr-FR" sz="1600" b="1" kern="1200" dirty="0">
                        <a:solidFill>
                          <a:srgbClr val="FFFFFF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74375" marR="74375" marT="37187" marB="371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b="1" kern="1200" dirty="0" smtClean="0">
                          <a:solidFill>
                            <a:srgbClr val="FFFFFF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Résultats</a:t>
                      </a:r>
                      <a:endParaRPr lang="fr-FR" sz="1600" b="1" kern="1200" dirty="0">
                        <a:solidFill>
                          <a:srgbClr val="FFFFFF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74375" marR="74375" marT="37187" marB="371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65572"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2000" dirty="0" smtClean="0">
                          <a:latin typeface="Calibri"/>
                          <a:ea typeface="Calibri"/>
                          <a:cs typeface="Times New Roman"/>
                        </a:rPr>
                        <a:t>Vrai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2000" dirty="0" smtClean="0">
                          <a:latin typeface="Calibri"/>
                          <a:ea typeface="Calibri"/>
                          <a:cs typeface="Times New Roman"/>
                        </a:rPr>
                        <a:t>OU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2000" dirty="0" smtClean="0">
                          <a:latin typeface="Calibri"/>
                          <a:ea typeface="Calibri"/>
                          <a:cs typeface="Times New Roman"/>
                        </a:rPr>
                        <a:t>Vrai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smtClean="0">
                          <a:latin typeface="+mn-lt"/>
                          <a:ea typeface="Calibri"/>
                          <a:cs typeface="Times New Roman"/>
                        </a:rPr>
                        <a:t>Affiche les enregistrements</a:t>
                      </a:r>
                      <a:br>
                        <a:rPr lang="fr-FR" sz="2000" dirty="0" smtClean="0">
                          <a:latin typeface="+mn-lt"/>
                          <a:ea typeface="Calibri"/>
                          <a:cs typeface="Times New Roman"/>
                        </a:rPr>
                      </a:br>
                      <a:r>
                        <a:rPr lang="fr-FR" sz="2000" dirty="0" smtClean="0">
                          <a:latin typeface="+mn-lt"/>
                          <a:ea typeface="Calibri"/>
                          <a:cs typeface="Times New Roman"/>
                        </a:rPr>
                        <a:t>réunissant</a:t>
                      </a:r>
                      <a:r>
                        <a:rPr lang="fr-FR" sz="2000" baseline="0" dirty="0" smtClean="0">
                          <a:latin typeface="+mn-lt"/>
                          <a:ea typeface="Calibri"/>
                          <a:cs typeface="Times New Roman"/>
                        </a:rPr>
                        <a:t> l’une ou l’autre des conditions</a:t>
                      </a:r>
                      <a:endParaRPr lang="fr-FR" sz="20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65572"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Vrai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2000" dirty="0" smtClean="0">
                          <a:latin typeface="Calibri"/>
                          <a:ea typeface="Calibri"/>
                          <a:cs typeface="Times New Roman"/>
                        </a:rPr>
                        <a:t>OU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2000" dirty="0" smtClean="0">
                          <a:latin typeface="Calibri"/>
                          <a:ea typeface="Calibri"/>
                          <a:cs typeface="Times New Roman"/>
                        </a:rPr>
                        <a:t>Faux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smtClean="0">
                          <a:latin typeface="+mn-lt"/>
                          <a:ea typeface="Calibri"/>
                          <a:cs typeface="Times New Roman"/>
                        </a:rPr>
                        <a:t>Affiche les enregistrements</a:t>
                      </a:r>
                      <a:br>
                        <a:rPr lang="fr-FR" sz="2000" dirty="0" smtClean="0">
                          <a:latin typeface="+mn-lt"/>
                          <a:ea typeface="Calibri"/>
                          <a:cs typeface="Times New Roman"/>
                        </a:rPr>
                      </a:br>
                      <a:r>
                        <a:rPr lang="fr-FR" sz="2000" dirty="0" smtClean="0">
                          <a:latin typeface="+mn-lt"/>
                          <a:ea typeface="Calibri"/>
                          <a:cs typeface="Times New Roman"/>
                        </a:rPr>
                        <a:t>réunissant</a:t>
                      </a:r>
                      <a:r>
                        <a:rPr lang="fr-FR" sz="2000" baseline="0" dirty="0" smtClean="0">
                          <a:latin typeface="+mn-lt"/>
                          <a:ea typeface="Calibri"/>
                          <a:cs typeface="Times New Roman"/>
                        </a:rPr>
                        <a:t> l’une ou l’autre des conditions</a:t>
                      </a:r>
                      <a:endParaRPr lang="fr-FR" sz="20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15358"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Faux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2000" dirty="0" smtClean="0">
                          <a:latin typeface="Calibri"/>
                          <a:ea typeface="Calibri"/>
                          <a:cs typeface="Times New Roman"/>
                        </a:rPr>
                        <a:t>OU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2000" dirty="0" smtClean="0">
                          <a:latin typeface="Calibri"/>
                          <a:ea typeface="Calibri"/>
                          <a:cs typeface="Times New Roman"/>
                        </a:rPr>
                        <a:t>Vrai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smtClean="0">
                          <a:latin typeface="+mn-lt"/>
                          <a:ea typeface="Calibri"/>
                          <a:cs typeface="Times New Roman"/>
                        </a:rPr>
                        <a:t>Affiche les enregistrements</a:t>
                      </a:r>
                      <a:br>
                        <a:rPr lang="fr-FR" sz="2000" dirty="0" smtClean="0">
                          <a:latin typeface="+mn-lt"/>
                          <a:ea typeface="Calibri"/>
                          <a:cs typeface="Times New Roman"/>
                        </a:rPr>
                      </a:br>
                      <a:r>
                        <a:rPr lang="fr-FR" sz="2000" dirty="0" smtClean="0">
                          <a:latin typeface="+mn-lt"/>
                          <a:ea typeface="Calibri"/>
                          <a:cs typeface="Times New Roman"/>
                        </a:rPr>
                        <a:t>réunissant</a:t>
                      </a:r>
                      <a:r>
                        <a:rPr lang="fr-FR" sz="2000" baseline="0" dirty="0" smtClean="0">
                          <a:latin typeface="+mn-lt"/>
                          <a:ea typeface="Calibri"/>
                          <a:cs typeface="Times New Roman"/>
                        </a:rPr>
                        <a:t> l’une ou l’autre des conditions</a:t>
                      </a:r>
                      <a:endParaRPr lang="fr-FR" sz="20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15358"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Faux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2000" dirty="0" smtClean="0">
                          <a:latin typeface="Calibri"/>
                          <a:ea typeface="Calibri"/>
                          <a:cs typeface="Times New Roman"/>
                        </a:rPr>
                        <a:t>OU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2000" dirty="0" smtClean="0">
                          <a:latin typeface="Calibri"/>
                          <a:ea typeface="Calibri"/>
                          <a:cs typeface="Times New Roman"/>
                        </a:rPr>
                        <a:t>Faux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75" marR="74375" marT="37187" marB="371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4357686" y="642918"/>
            <a:ext cx="4174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Lier les critères par les opérateurs Booléen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143240" y="1935414"/>
            <a:ext cx="189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Table des produits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3143240" y="2364042"/>
            <a:ext cx="330561" cy="34158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dirty="0" smtClean="0"/>
              <a:t>Clé d’accès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473801" y="2364042"/>
            <a:ext cx="2526959" cy="34158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 rot="5400000">
            <a:off x="2720924" y="4078254"/>
            <a:ext cx="3416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rot="5400000">
            <a:off x="3363866" y="4078254"/>
            <a:ext cx="3416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rot="5400000">
            <a:off x="3721056" y="4078254"/>
            <a:ext cx="3416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rot="5400000">
            <a:off x="4090147" y="4078254"/>
            <a:ext cx="3416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122" name="Picture 2" descr="http://www.welcomeoffice.com/WO_Products_Images/xlarge/488770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07268" y="-24"/>
            <a:ext cx="1936732" cy="1936732"/>
          </a:xfrm>
          <a:prstGeom prst="rect">
            <a:avLst/>
          </a:prstGeom>
          <a:noFill/>
        </p:spPr>
      </p:pic>
      <p:cxnSp>
        <p:nvCxnSpPr>
          <p:cNvPr id="30" name="Connecteur droit 29"/>
          <p:cNvCxnSpPr/>
          <p:nvPr/>
        </p:nvCxnSpPr>
        <p:spPr>
          <a:xfrm>
            <a:off x="3143240" y="2643182"/>
            <a:ext cx="28575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3428992" y="2330934"/>
            <a:ext cx="67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Table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3428992" y="2707266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Chaise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3428992" y="3119317"/>
            <a:ext cx="102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Tabouret</a:t>
            </a:r>
            <a:endParaRPr lang="fr-FR" dirty="0"/>
          </a:p>
        </p:txBody>
      </p:sp>
      <p:cxnSp>
        <p:nvCxnSpPr>
          <p:cNvPr id="37" name="Connecteur droit 36"/>
          <p:cNvCxnSpPr/>
          <p:nvPr/>
        </p:nvCxnSpPr>
        <p:spPr>
          <a:xfrm>
            <a:off x="3143240" y="3036091"/>
            <a:ext cx="28575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3143240" y="3429000"/>
            <a:ext cx="28575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4429124" y="233093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1500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4429124" y="27072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2300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4429124" y="311931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1825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3143240" y="233093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3143240" y="27072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3143240" y="31193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34" y="1000108"/>
            <a:ext cx="8143932" cy="52149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00034" y="642918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Base de données</a:t>
            </a:r>
            <a:endParaRPr lang="fr-FR" dirty="0"/>
          </a:p>
        </p:txBody>
      </p:sp>
      <p:grpSp>
        <p:nvGrpSpPr>
          <p:cNvPr id="9" name="Groupe 8"/>
          <p:cNvGrpSpPr/>
          <p:nvPr/>
        </p:nvGrpSpPr>
        <p:grpSpPr>
          <a:xfrm>
            <a:off x="714348" y="1214422"/>
            <a:ext cx="2571768" cy="2500330"/>
            <a:chOff x="857224" y="1785926"/>
            <a:chExt cx="2571768" cy="2500330"/>
          </a:xfrm>
        </p:grpSpPr>
        <p:sp>
          <p:nvSpPr>
            <p:cNvPr id="6" name="Rectangle 5"/>
            <p:cNvSpPr/>
            <p:nvPr/>
          </p:nvSpPr>
          <p:spPr>
            <a:xfrm>
              <a:off x="1785918" y="1785926"/>
              <a:ext cx="1643074" cy="207170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Table</a:t>
              </a:r>
            </a:p>
            <a:p>
              <a:pPr algn="ctr"/>
              <a:r>
                <a:rPr lang="fr-FR" dirty="0" smtClean="0"/>
                <a:t>des clients</a:t>
              </a:r>
              <a:endParaRPr lang="fr-FR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57290" y="2000240"/>
              <a:ext cx="1643074" cy="207170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Table</a:t>
              </a:r>
            </a:p>
            <a:p>
              <a:pPr algn="ctr"/>
              <a:r>
                <a:rPr lang="fr-FR" dirty="0" smtClean="0"/>
                <a:t>des fournisseurs</a:t>
              </a:r>
              <a:endParaRPr lang="fr-FR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57224" y="2214554"/>
              <a:ext cx="1643074" cy="207170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Table</a:t>
              </a:r>
            </a:p>
            <a:p>
              <a:pPr algn="ctr"/>
              <a:r>
                <a:rPr lang="fr-FR" dirty="0" smtClean="0"/>
                <a:t>des commandes clients</a:t>
              </a:r>
              <a:endParaRPr lang="fr-FR" dirty="0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5000628" y="1142984"/>
            <a:ext cx="3429024" cy="2357454"/>
            <a:chOff x="3857620" y="3429000"/>
            <a:chExt cx="3429024" cy="2357454"/>
          </a:xfrm>
        </p:grpSpPr>
        <p:sp>
          <p:nvSpPr>
            <p:cNvPr id="10" name="Organigramme : Alternative 9"/>
            <p:cNvSpPr/>
            <p:nvPr/>
          </p:nvSpPr>
          <p:spPr>
            <a:xfrm>
              <a:off x="4714876" y="3429000"/>
              <a:ext cx="2571768" cy="1643074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Formulaire</a:t>
              </a:r>
            </a:p>
            <a:p>
              <a:pPr algn="ctr"/>
              <a:r>
                <a:rPr lang="fr-FR" dirty="0"/>
                <a:t>d</a:t>
              </a:r>
              <a:r>
                <a:rPr lang="fr-FR" dirty="0" smtClean="0"/>
                <a:t>es clients</a:t>
              </a:r>
              <a:endParaRPr lang="fr-FR" dirty="0"/>
            </a:p>
          </p:txBody>
        </p:sp>
        <p:sp>
          <p:nvSpPr>
            <p:cNvPr id="11" name="Organigramme : Alternative 10"/>
            <p:cNvSpPr/>
            <p:nvPr/>
          </p:nvSpPr>
          <p:spPr>
            <a:xfrm>
              <a:off x="4214810" y="3786190"/>
              <a:ext cx="2571768" cy="1643074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Formulaire</a:t>
              </a:r>
            </a:p>
            <a:p>
              <a:pPr algn="ctr"/>
              <a:r>
                <a:rPr lang="fr-FR" dirty="0"/>
                <a:t>d</a:t>
              </a:r>
              <a:r>
                <a:rPr lang="fr-FR" dirty="0" smtClean="0"/>
                <a:t>es fournisseurs</a:t>
              </a:r>
              <a:endParaRPr lang="fr-FR" dirty="0"/>
            </a:p>
          </p:txBody>
        </p:sp>
        <p:sp>
          <p:nvSpPr>
            <p:cNvPr id="12" name="Organigramme : Alternative 11"/>
            <p:cNvSpPr/>
            <p:nvPr/>
          </p:nvSpPr>
          <p:spPr>
            <a:xfrm>
              <a:off x="3857620" y="4143380"/>
              <a:ext cx="2571768" cy="1643074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Formulaire</a:t>
              </a:r>
            </a:p>
            <a:p>
              <a:pPr algn="ctr"/>
              <a:r>
                <a:rPr lang="fr-FR" dirty="0" smtClean="0"/>
                <a:t>des commandes</a:t>
              </a:r>
              <a:endParaRPr lang="fr-FR" dirty="0"/>
            </a:p>
          </p:txBody>
        </p:sp>
      </p:grpSp>
      <p:sp>
        <p:nvSpPr>
          <p:cNvPr id="14" name="Double flèche horizontale 13"/>
          <p:cNvSpPr/>
          <p:nvPr/>
        </p:nvSpPr>
        <p:spPr>
          <a:xfrm>
            <a:off x="3643306" y="2357430"/>
            <a:ext cx="928694" cy="357190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6" name="Groupe 25"/>
          <p:cNvGrpSpPr/>
          <p:nvPr/>
        </p:nvGrpSpPr>
        <p:grpSpPr>
          <a:xfrm>
            <a:off x="3286116" y="3429000"/>
            <a:ext cx="1357322" cy="2226720"/>
            <a:chOff x="9644098" y="4000504"/>
            <a:chExt cx="1357322" cy="2226720"/>
          </a:xfrm>
        </p:grpSpPr>
        <p:grpSp>
          <p:nvGrpSpPr>
            <p:cNvPr id="24" name="Groupe 23"/>
            <p:cNvGrpSpPr/>
            <p:nvPr/>
          </p:nvGrpSpPr>
          <p:grpSpPr>
            <a:xfrm>
              <a:off x="9644098" y="4000504"/>
              <a:ext cx="1357322" cy="1857390"/>
              <a:chOff x="9715536" y="4357694"/>
              <a:chExt cx="1357322" cy="1857390"/>
            </a:xfrm>
          </p:grpSpPr>
          <p:grpSp>
            <p:nvGrpSpPr>
              <p:cNvPr id="21" name="Groupe 20"/>
              <p:cNvGrpSpPr/>
              <p:nvPr/>
            </p:nvGrpSpPr>
            <p:grpSpPr>
              <a:xfrm>
                <a:off x="10001288" y="4357694"/>
                <a:ext cx="1071570" cy="1214448"/>
                <a:chOff x="4000496" y="4572008"/>
                <a:chExt cx="1071570" cy="969515"/>
              </a:xfrm>
            </p:grpSpPr>
            <p:sp>
              <p:nvSpPr>
                <p:cNvPr id="22" name="Triangle isocèle 21"/>
                <p:cNvSpPr/>
                <p:nvPr/>
              </p:nvSpPr>
              <p:spPr>
                <a:xfrm rot="10800000">
                  <a:off x="4000496" y="4572008"/>
                  <a:ext cx="1071570" cy="785818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4357684" y="5072074"/>
                  <a:ext cx="357191" cy="469449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" name="Groupe 17"/>
              <p:cNvGrpSpPr/>
              <p:nvPr/>
            </p:nvGrpSpPr>
            <p:grpSpPr>
              <a:xfrm>
                <a:off x="9858412" y="4714884"/>
                <a:ext cx="1071570" cy="1214448"/>
                <a:chOff x="4000496" y="4572008"/>
                <a:chExt cx="1071570" cy="969515"/>
              </a:xfrm>
            </p:grpSpPr>
            <p:sp>
              <p:nvSpPr>
                <p:cNvPr id="19" name="Triangle isocèle 18"/>
                <p:cNvSpPr/>
                <p:nvPr/>
              </p:nvSpPr>
              <p:spPr>
                <a:xfrm rot="10800000">
                  <a:off x="4000496" y="4572008"/>
                  <a:ext cx="1071570" cy="785818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4357684" y="5072074"/>
                  <a:ext cx="357191" cy="469449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" name="Groupe 16"/>
              <p:cNvGrpSpPr/>
              <p:nvPr/>
            </p:nvGrpSpPr>
            <p:grpSpPr>
              <a:xfrm>
                <a:off x="9715536" y="5000636"/>
                <a:ext cx="1071570" cy="1214448"/>
                <a:chOff x="4000496" y="4572008"/>
                <a:chExt cx="1071570" cy="969515"/>
              </a:xfrm>
            </p:grpSpPr>
            <p:sp>
              <p:nvSpPr>
                <p:cNvPr id="15" name="Triangle isocèle 14"/>
                <p:cNvSpPr/>
                <p:nvPr/>
              </p:nvSpPr>
              <p:spPr>
                <a:xfrm rot="10800000">
                  <a:off x="4000496" y="4572008"/>
                  <a:ext cx="1071570" cy="785818"/>
                </a:xfrm>
                <a:prstGeom prst="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4357684" y="5072074"/>
                  <a:ext cx="357191" cy="46944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25" name="ZoneTexte 24"/>
            <p:cNvSpPr txBox="1"/>
            <p:nvPr/>
          </p:nvSpPr>
          <p:spPr>
            <a:xfrm>
              <a:off x="9644098" y="5857892"/>
              <a:ext cx="1058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Requêtes</a:t>
              </a:r>
              <a:endParaRPr lang="fr-FR" dirty="0"/>
            </a:p>
          </p:txBody>
        </p:sp>
      </p:grpSp>
      <p:sp>
        <p:nvSpPr>
          <p:cNvPr id="27" name="Flèche angle droit à deux pointes 26"/>
          <p:cNvSpPr/>
          <p:nvPr/>
        </p:nvSpPr>
        <p:spPr>
          <a:xfrm>
            <a:off x="5000628" y="3857628"/>
            <a:ext cx="928694" cy="857256"/>
          </a:xfrm>
          <a:prstGeom prst="left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 angle droit à deux pointes 27"/>
          <p:cNvSpPr/>
          <p:nvPr/>
        </p:nvSpPr>
        <p:spPr>
          <a:xfrm flipH="1">
            <a:off x="1643042" y="3857628"/>
            <a:ext cx="928694" cy="857256"/>
          </a:xfrm>
          <a:prstGeom prst="left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 31"/>
          <p:cNvGrpSpPr/>
          <p:nvPr/>
        </p:nvGrpSpPr>
        <p:grpSpPr>
          <a:xfrm>
            <a:off x="6572264" y="4429132"/>
            <a:ext cx="1928826" cy="1571636"/>
            <a:chOff x="9786974" y="4786322"/>
            <a:chExt cx="1928826" cy="1571636"/>
          </a:xfrm>
        </p:grpSpPr>
        <p:sp>
          <p:nvSpPr>
            <p:cNvPr id="29" name="Organigramme : Document 28"/>
            <p:cNvSpPr/>
            <p:nvPr/>
          </p:nvSpPr>
          <p:spPr>
            <a:xfrm>
              <a:off x="10358478" y="4786322"/>
              <a:ext cx="1357322" cy="1143008"/>
            </a:xfrm>
            <a:prstGeom prst="flowChart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Etat</a:t>
              </a:r>
            </a:p>
            <a:p>
              <a:pPr algn="ctr"/>
              <a:r>
                <a:rPr lang="fr-FR" dirty="0" smtClean="0"/>
                <a:t>Fiche client</a:t>
              </a:r>
              <a:endParaRPr lang="fr-FR" dirty="0"/>
            </a:p>
          </p:txBody>
        </p:sp>
        <p:sp>
          <p:nvSpPr>
            <p:cNvPr id="30" name="Organigramme : Document 29"/>
            <p:cNvSpPr/>
            <p:nvPr/>
          </p:nvSpPr>
          <p:spPr>
            <a:xfrm>
              <a:off x="10144164" y="5000636"/>
              <a:ext cx="1357322" cy="1143008"/>
            </a:xfrm>
            <a:prstGeom prst="flowChart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Etat</a:t>
              </a:r>
            </a:p>
            <a:p>
              <a:pPr algn="ctr"/>
              <a:r>
                <a:rPr lang="fr-FR" dirty="0" smtClean="0"/>
                <a:t>Fiche fournisseur</a:t>
              </a:r>
              <a:endParaRPr lang="fr-FR" dirty="0"/>
            </a:p>
          </p:txBody>
        </p:sp>
        <p:sp>
          <p:nvSpPr>
            <p:cNvPr id="31" name="Organigramme : Document 30"/>
            <p:cNvSpPr/>
            <p:nvPr/>
          </p:nvSpPr>
          <p:spPr>
            <a:xfrm>
              <a:off x="9786974" y="5214950"/>
              <a:ext cx="1357322" cy="1143008"/>
            </a:xfrm>
            <a:prstGeom prst="flowChart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Etat</a:t>
              </a:r>
            </a:p>
            <a:p>
              <a:pPr algn="ctr"/>
              <a:r>
                <a:rPr lang="fr-FR" dirty="0" smtClean="0"/>
                <a:t>Commandes en cours</a:t>
              </a:r>
              <a:endParaRPr lang="fr-FR" dirty="0"/>
            </a:p>
          </p:txBody>
        </p:sp>
      </p:grpSp>
      <p:sp>
        <p:nvSpPr>
          <p:cNvPr id="33" name="Flèche droite 32"/>
          <p:cNvSpPr/>
          <p:nvPr/>
        </p:nvSpPr>
        <p:spPr>
          <a:xfrm>
            <a:off x="4786314" y="5072074"/>
            <a:ext cx="1571636" cy="35719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1214414" y="3857628"/>
            <a:ext cx="5143536" cy="2214578"/>
            <a:chOff x="1285852" y="4214818"/>
            <a:chExt cx="5143536" cy="2214578"/>
          </a:xfrm>
        </p:grpSpPr>
        <p:sp>
          <p:nvSpPr>
            <p:cNvPr id="35" name="Flèche droite 34"/>
            <p:cNvSpPr/>
            <p:nvPr/>
          </p:nvSpPr>
          <p:spPr>
            <a:xfrm>
              <a:off x="1428728" y="6143644"/>
              <a:ext cx="5000660" cy="28575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285852" y="4214818"/>
              <a:ext cx="142876" cy="214314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05608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7" grpId="0" animBg="1"/>
      <p:bldP spid="28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113134" y="1928802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Table 1</a:t>
            </a:r>
          </a:p>
        </p:txBody>
      </p:sp>
      <p:grpSp>
        <p:nvGrpSpPr>
          <p:cNvPr id="13" name="Groupe 12"/>
          <p:cNvGrpSpPr/>
          <p:nvPr/>
        </p:nvGrpSpPr>
        <p:grpSpPr>
          <a:xfrm>
            <a:off x="1113134" y="2298134"/>
            <a:ext cx="2571768" cy="3357586"/>
            <a:chOff x="1071538" y="1142984"/>
            <a:chExt cx="2571768" cy="3357586"/>
          </a:xfrm>
        </p:grpSpPr>
        <p:sp>
          <p:nvSpPr>
            <p:cNvPr id="2" name="Rectangle 1"/>
            <p:cNvSpPr/>
            <p:nvPr/>
          </p:nvSpPr>
          <p:spPr>
            <a:xfrm>
              <a:off x="1071538" y="1142984"/>
              <a:ext cx="297505" cy="33575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fr-FR" dirty="0" smtClean="0"/>
                <a:t>Clé d’accès</a:t>
              </a:r>
              <a:endParaRPr lang="fr-FR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69043" y="1142984"/>
              <a:ext cx="2274263" cy="33575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fr-FR" dirty="0" smtClean="0"/>
                <a:t>Autres champs</a:t>
              </a:r>
              <a:endParaRPr lang="fr-FR" dirty="0"/>
            </a:p>
          </p:txBody>
        </p:sp>
      </p:grpSp>
      <p:sp>
        <p:nvSpPr>
          <p:cNvPr id="7" name="ZoneTexte 6"/>
          <p:cNvSpPr txBox="1"/>
          <p:nvPr/>
        </p:nvSpPr>
        <p:spPr>
          <a:xfrm>
            <a:off x="5113662" y="1928802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Table 2</a:t>
            </a:r>
          </a:p>
        </p:txBody>
      </p:sp>
      <p:grpSp>
        <p:nvGrpSpPr>
          <p:cNvPr id="12" name="Groupe 11"/>
          <p:cNvGrpSpPr/>
          <p:nvPr/>
        </p:nvGrpSpPr>
        <p:grpSpPr>
          <a:xfrm>
            <a:off x="5113662" y="2298134"/>
            <a:ext cx="2917205" cy="3357586"/>
            <a:chOff x="5072066" y="1285860"/>
            <a:chExt cx="2917205" cy="3357586"/>
          </a:xfrm>
        </p:grpSpPr>
        <p:sp>
          <p:nvSpPr>
            <p:cNvPr id="9" name="Rectangle 8"/>
            <p:cNvSpPr/>
            <p:nvPr/>
          </p:nvSpPr>
          <p:spPr>
            <a:xfrm>
              <a:off x="5072066" y="1285860"/>
              <a:ext cx="297505" cy="33575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fr-FR" dirty="0" smtClean="0"/>
                <a:t>Clé d’accès</a:t>
              </a:r>
              <a:endParaRPr lang="fr-FR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15008" y="1285860"/>
              <a:ext cx="2274263" cy="33575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fr-FR" dirty="0" smtClean="0"/>
                <a:t>Autres champs</a:t>
              </a:r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93537" y="1285860"/>
              <a:ext cx="297505" cy="33575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r-FR" dirty="0" smtClean="0"/>
                <a:t>Champ de liaison</a:t>
              </a:r>
              <a:endParaRPr lang="fr-FR" dirty="0"/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1184572" y="5798596"/>
            <a:ext cx="4572032" cy="785818"/>
            <a:chOff x="1142976" y="4857760"/>
            <a:chExt cx="4572032" cy="785818"/>
          </a:xfrm>
        </p:grpSpPr>
        <p:sp>
          <p:nvSpPr>
            <p:cNvPr id="15" name="Flèche vers le haut 14"/>
            <p:cNvSpPr/>
            <p:nvPr/>
          </p:nvSpPr>
          <p:spPr>
            <a:xfrm>
              <a:off x="1142976" y="4857760"/>
              <a:ext cx="285752" cy="71438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lèche vers le haut 15"/>
            <p:cNvSpPr/>
            <p:nvPr/>
          </p:nvSpPr>
          <p:spPr>
            <a:xfrm>
              <a:off x="5429256" y="4857760"/>
              <a:ext cx="285752" cy="71438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14414" y="5500702"/>
              <a:ext cx="4429156" cy="142876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9" name="Picture 2" descr="http://www.welcomeoffice.com/WO_Products_Images/xlarge/488770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07268" y="-24"/>
            <a:ext cx="1936732" cy="1936732"/>
          </a:xfrm>
          <a:prstGeom prst="rect">
            <a:avLst/>
          </a:prstGeom>
          <a:noFill/>
        </p:spPr>
      </p:pic>
      <p:pic>
        <p:nvPicPr>
          <p:cNvPr id="20" name="Picture 2" descr="http://www.welcomeoffice.com/WO_Products_Images/xlarge/488770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0" y="0"/>
            <a:ext cx="1936732" cy="19367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113134" y="1928802"/>
            <a:ext cx="196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Table du personnel</a:t>
            </a:r>
          </a:p>
        </p:txBody>
      </p:sp>
      <p:grpSp>
        <p:nvGrpSpPr>
          <p:cNvPr id="4" name="Groupe 12"/>
          <p:cNvGrpSpPr/>
          <p:nvPr/>
        </p:nvGrpSpPr>
        <p:grpSpPr>
          <a:xfrm>
            <a:off x="1113134" y="2298134"/>
            <a:ext cx="2571768" cy="3357586"/>
            <a:chOff x="1071538" y="1142984"/>
            <a:chExt cx="2571768" cy="3357586"/>
          </a:xfrm>
        </p:grpSpPr>
        <p:sp>
          <p:nvSpPr>
            <p:cNvPr id="2" name="Rectangle 1"/>
            <p:cNvSpPr/>
            <p:nvPr/>
          </p:nvSpPr>
          <p:spPr>
            <a:xfrm>
              <a:off x="1071538" y="1142984"/>
              <a:ext cx="297505" cy="33575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fr-FR" dirty="0" smtClean="0"/>
                <a:t>Clé d’accès</a:t>
              </a:r>
              <a:endParaRPr lang="fr-FR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69043" y="1142984"/>
              <a:ext cx="2274263" cy="33575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fr-FR" dirty="0" smtClean="0"/>
                <a:t>Autres champs</a:t>
              </a:r>
              <a:endParaRPr lang="fr-FR" dirty="0"/>
            </a:p>
          </p:txBody>
        </p:sp>
      </p:grpSp>
      <p:sp>
        <p:nvSpPr>
          <p:cNvPr id="7" name="ZoneTexte 6"/>
          <p:cNvSpPr txBox="1"/>
          <p:nvPr/>
        </p:nvSpPr>
        <p:spPr>
          <a:xfrm>
            <a:off x="5113662" y="1928802"/>
            <a:ext cx="2534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Table des entrées/sorties</a:t>
            </a:r>
          </a:p>
        </p:txBody>
      </p:sp>
      <p:grpSp>
        <p:nvGrpSpPr>
          <p:cNvPr id="5" name="Groupe 11"/>
          <p:cNvGrpSpPr/>
          <p:nvPr/>
        </p:nvGrpSpPr>
        <p:grpSpPr>
          <a:xfrm>
            <a:off x="5113662" y="2298134"/>
            <a:ext cx="2917205" cy="3357586"/>
            <a:chOff x="5072066" y="1285860"/>
            <a:chExt cx="2917205" cy="3357586"/>
          </a:xfrm>
        </p:grpSpPr>
        <p:sp>
          <p:nvSpPr>
            <p:cNvPr id="9" name="Rectangle 8"/>
            <p:cNvSpPr/>
            <p:nvPr/>
          </p:nvSpPr>
          <p:spPr>
            <a:xfrm>
              <a:off x="5072066" y="1285860"/>
              <a:ext cx="297505" cy="33575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fr-FR" dirty="0" smtClean="0"/>
                <a:t>Clé d’accès</a:t>
              </a:r>
              <a:endParaRPr lang="fr-FR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15008" y="1285860"/>
              <a:ext cx="2274263" cy="33575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93537" y="1285860"/>
              <a:ext cx="297505" cy="33575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r-FR" dirty="0" smtClean="0"/>
                <a:t>Champ de liaison</a:t>
              </a:r>
              <a:endParaRPr lang="fr-FR" dirty="0"/>
            </a:p>
          </p:txBody>
        </p:sp>
      </p:grpSp>
      <p:grpSp>
        <p:nvGrpSpPr>
          <p:cNvPr id="8" name="Groupe 16"/>
          <p:cNvGrpSpPr/>
          <p:nvPr/>
        </p:nvGrpSpPr>
        <p:grpSpPr>
          <a:xfrm>
            <a:off x="1184572" y="5798596"/>
            <a:ext cx="4572032" cy="785818"/>
            <a:chOff x="1142976" y="4857760"/>
            <a:chExt cx="4572032" cy="785818"/>
          </a:xfrm>
        </p:grpSpPr>
        <p:sp>
          <p:nvSpPr>
            <p:cNvPr id="15" name="Flèche vers le haut 14"/>
            <p:cNvSpPr/>
            <p:nvPr/>
          </p:nvSpPr>
          <p:spPr>
            <a:xfrm>
              <a:off x="1142976" y="4857760"/>
              <a:ext cx="285752" cy="71438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lèche vers le haut 15"/>
            <p:cNvSpPr/>
            <p:nvPr/>
          </p:nvSpPr>
          <p:spPr>
            <a:xfrm>
              <a:off x="5429256" y="4857760"/>
              <a:ext cx="285752" cy="71438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14414" y="5500702"/>
              <a:ext cx="4429156" cy="142876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9" name="Picture 2" descr="http://www.welcomeoffice.com/WO_Products_Images/xlarge/488770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07268" y="-24"/>
            <a:ext cx="1936732" cy="1936732"/>
          </a:xfrm>
          <a:prstGeom prst="rect">
            <a:avLst/>
          </a:prstGeom>
          <a:noFill/>
        </p:spPr>
      </p:pic>
      <p:pic>
        <p:nvPicPr>
          <p:cNvPr id="20" name="Picture 2" descr="http://www.welcomeoffice.com/WO_Products_Images/xlarge/488770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0" y="0"/>
            <a:ext cx="1936732" cy="1936732"/>
          </a:xfrm>
          <a:prstGeom prst="rect">
            <a:avLst/>
          </a:prstGeom>
          <a:noFill/>
        </p:spPr>
      </p:pic>
      <p:cxnSp>
        <p:nvCxnSpPr>
          <p:cNvPr id="18" name="Connecteur droit 17"/>
          <p:cNvCxnSpPr/>
          <p:nvPr/>
        </p:nvCxnSpPr>
        <p:spPr>
          <a:xfrm>
            <a:off x="1144344" y="2714620"/>
            <a:ext cx="25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1071538" y="23513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1396510" y="2351359"/>
            <a:ext cx="889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Dupont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2214546" y="2351359"/>
            <a:ext cx="744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Pierre</a:t>
            </a:r>
            <a:endParaRPr lang="fr-FR" dirty="0"/>
          </a:p>
        </p:txBody>
      </p:sp>
      <p:cxnSp>
        <p:nvCxnSpPr>
          <p:cNvPr id="25" name="Connecteur droit 24"/>
          <p:cNvCxnSpPr/>
          <p:nvPr/>
        </p:nvCxnSpPr>
        <p:spPr>
          <a:xfrm>
            <a:off x="5143504" y="2643182"/>
            <a:ext cx="2857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5429256" y="2285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5429256" y="49884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cxnSp>
        <p:nvCxnSpPr>
          <p:cNvPr id="32" name="Connecteur droit 31"/>
          <p:cNvCxnSpPr/>
          <p:nvPr/>
        </p:nvCxnSpPr>
        <p:spPr>
          <a:xfrm>
            <a:off x="5143504" y="4988494"/>
            <a:ext cx="2857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5143504" y="5345684"/>
            <a:ext cx="2857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5715008" y="228599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01/05/2001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5786446" y="498849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18/05/2009</a:t>
            </a:r>
            <a:endParaRPr lang="fr-FR" dirty="0"/>
          </a:p>
        </p:txBody>
      </p:sp>
      <p:cxnSp>
        <p:nvCxnSpPr>
          <p:cNvPr id="37" name="Connecteur droit 36"/>
          <p:cNvCxnSpPr/>
          <p:nvPr/>
        </p:nvCxnSpPr>
        <p:spPr>
          <a:xfrm rot="5400000">
            <a:off x="5393537" y="3964785"/>
            <a:ext cx="3357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7072330" y="2285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7072330" y="49884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</a:t>
            </a:r>
            <a:endParaRPr lang="fr-FR" dirty="0"/>
          </a:p>
        </p:txBody>
      </p:sp>
      <p:cxnSp>
        <p:nvCxnSpPr>
          <p:cNvPr id="40" name="Connecteur droit 39"/>
          <p:cNvCxnSpPr/>
          <p:nvPr/>
        </p:nvCxnSpPr>
        <p:spPr>
          <a:xfrm rot="5400000">
            <a:off x="5750727" y="3964785"/>
            <a:ext cx="3357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5127570" y="2285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5081990" y="50006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10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535769" y="1988098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Table 1</a:t>
            </a:r>
          </a:p>
        </p:txBody>
      </p:sp>
      <p:grpSp>
        <p:nvGrpSpPr>
          <p:cNvPr id="4" name="Groupe 12"/>
          <p:cNvGrpSpPr/>
          <p:nvPr/>
        </p:nvGrpSpPr>
        <p:grpSpPr>
          <a:xfrm>
            <a:off x="535769" y="2357430"/>
            <a:ext cx="2571768" cy="3357586"/>
            <a:chOff x="1071538" y="1142984"/>
            <a:chExt cx="2571768" cy="3357586"/>
          </a:xfrm>
        </p:grpSpPr>
        <p:sp>
          <p:nvSpPr>
            <p:cNvPr id="2" name="Rectangle 1"/>
            <p:cNvSpPr/>
            <p:nvPr/>
          </p:nvSpPr>
          <p:spPr>
            <a:xfrm>
              <a:off x="1071538" y="1142984"/>
              <a:ext cx="297505" cy="33575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fr-FR" dirty="0" smtClean="0"/>
                <a:t>Clé d’accès</a:t>
              </a:r>
              <a:endParaRPr lang="fr-FR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69043" y="1142984"/>
              <a:ext cx="2274263" cy="33575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fr-FR" dirty="0" smtClean="0"/>
                <a:t>Autres champs</a:t>
              </a:r>
              <a:endParaRPr lang="fr-FR" dirty="0"/>
            </a:p>
          </p:txBody>
        </p:sp>
      </p:grpSp>
      <p:sp>
        <p:nvSpPr>
          <p:cNvPr id="7" name="ZoneTexte 6"/>
          <p:cNvSpPr txBox="1"/>
          <p:nvPr/>
        </p:nvSpPr>
        <p:spPr>
          <a:xfrm>
            <a:off x="3393257" y="1988098"/>
            <a:ext cx="1625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Table de liaison</a:t>
            </a:r>
          </a:p>
        </p:txBody>
      </p:sp>
      <p:grpSp>
        <p:nvGrpSpPr>
          <p:cNvPr id="33" name="Groupe 32"/>
          <p:cNvGrpSpPr/>
          <p:nvPr/>
        </p:nvGrpSpPr>
        <p:grpSpPr>
          <a:xfrm>
            <a:off x="607175" y="5857892"/>
            <a:ext cx="3429024" cy="785818"/>
            <a:chOff x="571472" y="4857760"/>
            <a:chExt cx="3429024" cy="785818"/>
          </a:xfrm>
        </p:grpSpPr>
        <p:sp>
          <p:nvSpPr>
            <p:cNvPr id="15" name="Flèche vers le haut 14"/>
            <p:cNvSpPr/>
            <p:nvPr/>
          </p:nvSpPr>
          <p:spPr>
            <a:xfrm>
              <a:off x="571472" y="4857760"/>
              <a:ext cx="285752" cy="71438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lèche vers le haut 15"/>
            <p:cNvSpPr/>
            <p:nvPr/>
          </p:nvSpPr>
          <p:spPr>
            <a:xfrm>
              <a:off x="3714744" y="4857760"/>
              <a:ext cx="285752" cy="71438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2910" y="5500702"/>
              <a:ext cx="3286148" cy="142876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7" name="ZoneTexte 16"/>
          <p:cNvSpPr txBox="1"/>
          <p:nvPr/>
        </p:nvSpPr>
        <p:spPr>
          <a:xfrm>
            <a:off x="6036463" y="2000240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Table 2</a:t>
            </a:r>
          </a:p>
        </p:txBody>
      </p:sp>
      <p:grpSp>
        <p:nvGrpSpPr>
          <p:cNvPr id="18" name="Groupe 12"/>
          <p:cNvGrpSpPr/>
          <p:nvPr/>
        </p:nvGrpSpPr>
        <p:grpSpPr>
          <a:xfrm>
            <a:off x="6036463" y="2369572"/>
            <a:ext cx="2571768" cy="3357586"/>
            <a:chOff x="1071538" y="1142984"/>
            <a:chExt cx="2571768" cy="3357586"/>
          </a:xfrm>
        </p:grpSpPr>
        <p:sp>
          <p:nvSpPr>
            <p:cNvPr id="19" name="Rectangle 18"/>
            <p:cNvSpPr/>
            <p:nvPr/>
          </p:nvSpPr>
          <p:spPr>
            <a:xfrm>
              <a:off x="1071538" y="1142984"/>
              <a:ext cx="297505" cy="33575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fr-FR" dirty="0" smtClean="0"/>
                <a:t>Clé d’accès</a:t>
              </a:r>
              <a:endParaRPr lang="fr-FR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69043" y="1142984"/>
              <a:ext cx="2274263" cy="33575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fr-FR" dirty="0" smtClean="0"/>
                <a:t>Autres champs</a:t>
              </a:r>
              <a:endParaRPr lang="fr-FR" dirty="0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4036199" y="5857892"/>
            <a:ext cx="2286016" cy="785818"/>
            <a:chOff x="4000496" y="4857760"/>
            <a:chExt cx="2286016" cy="785818"/>
          </a:xfrm>
        </p:grpSpPr>
        <p:sp>
          <p:nvSpPr>
            <p:cNvPr id="23" name="Flèche vers le haut 22"/>
            <p:cNvSpPr/>
            <p:nvPr/>
          </p:nvSpPr>
          <p:spPr>
            <a:xfrm>
              <a:off x="4000496" y="4857760"/>
              <a:ext cx="285752" cy="71438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Flèche vers le haut 23"/>
            <p:cNvSpPr/>
            <p:nvPr/>
          </p:nvSpPr>
          <p:spPr>
            <a:xfrm>
              <a:off x="6000760" y="4857760"/>
              <a:ext cx="285752" cy="71438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71934" y="5500702"/>
              <a:ext cx="2143140" cy="142876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3411141" y="2357430"/>
            <a:ext cx="2321718" cy="3357586"/>
            <a:chOff x="3536165" y="1357298"/>
            <a:chExt cx="2321718" cy="3357586"/>
          </a:xfrm>
        </p:grpSpPr>
        <p:sp>
          <p:nvSpPr>
            <p:cNvPr id="9" name="Rectangle 8"/>
            <p:cNvSpPr/>
            <p:nvPr/>
          </p:nvSpPr>
          <p:spPr>
            <a:xfrm>
              <a:off x="3536165" y="1357298"/>
              <a:ext cx="297505" cy="33575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fr-FR" dirty="0" smtClean="0"/>
                <a:t>Clé d’accès</a:t>
              </a:r>
              <a:endParaRPr lang="fr-FR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00562" y="1357298"/>
              <a:ext cx="1357321" cy="33575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fr-FR" dirty="0" smtClean="0"/>
                <a:t>Champs</a:t>
              </a:r>
            </a:p>
            <a:p>
              <a:pPr algn="ctr"/>
              <a:r>
                <a:rPr lang="fr-FR" dirty="0" smtClean="0"/>
                <a:t>communs </a:t>
              </a:r>
            </a:p>
            <a:p>
              <a:pPr algn="ctr"/>
              <a:r>
                <a:rPr lang="fr-FR" dirty="0" smtClean="0"/>
                <a:t>au couple</a:t>
              </a:r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57631" y="1357298"/>
              <a:ext cx="297505" cy="33575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r-FR" dirty="0" smtClean="0"/>
                <a:t>Champ de liaison</a:t>
              </a:r>
              <a:endParaRPr lang="fr-FR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179097" y="1357298"/>
              <a:ext cx="297505" cy="33575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r-FR" dirty="0" smtClean="0"/>
                <a:t>Champ de liaison</a:t>
              </a:r>
              <a:endParaRPr lang="fr-FR" dirty="0"/>
            </a:p>
          </p:txBody>
        </p:sp>
      </p:grpSp>
      <p:pic>
        <p:nvPicPr>
          <p:cNvPr id="35" name="Picture 2" descr="http://www.welcomeoffice.com/WO_Products_Images/xlarge/488770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07268" y="-24"/>
            <a:ext cx="1936732" cy="1936732"/>
          </a:xfrm>
          <a:prstGeom prst="rect">
            <a:avLst/>
          </a:prstGeom>
          <a:noFill/>
        </p:spPr>
      </p:pic>
      <p:pic>
        <p:nvPicPr>
          <p:cNvPr id="36" name="Picture 2" descr="http://www.welcomeoffice.com/WO_Products_Images/xlarge/488770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63962" y="0"/>
            <a:ext cx="1936732" cy="1936732"/>
          </a:xfrm>
          <a:prstGeom prst="rect">
            <a:avLst/>
          </a:prstGeom>
          <a:noFill/>
        </p:spPr>
      </p:pic>
      <p:pic>
        <p:nvPicPr>
          <p:cNvPr id="37" name="Picture 2" descr="http://www.welcomeoffice.com/WO_Products_Images/xlarge/488770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0" y="0"/>
            <a:ext cx="1936732" cy="19367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535769" y="1988098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Table 1</a:t>
            </a:r>
          </a:p>
        </p:txBody>
      </p:sp>
      <p:grpSp>
        <p:nvGrpSpPr>
          <p:cNvPr id="4" name="Groupe 12"/>
          <p:cNvGrpSpPr/>
          <p:nvPr/>
        </p:nvGrpSpPr>
        <p:grpSpPr>
          <a:xfrm>
            <a:off x="535769" y="2357430"/>
            <a:ext cx="2571768" cy="3357586"/>
            <a:chOff x="1071538" y="1142984"/>
            <a:chExt cx="2571768" cy="3357586"/>
          </a:xfrm>
        </p:grpSpPr>
        <p:sp>
          <p:nvSpPr>
            <p:cNvPr id="2" name="Rectangle 1"/>
            <p:cNvSpPr/>
            <p:nvPr/>
          </p:nvSpPr>
          <p:spPr>
            <a:xfrm>
              <a:off x="1071538" y="1142984"/>
              <a:ext cx="297505" cy="33575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fr-FR" dirty="0" smtClean="0"/>
                <a:t>Clé d’accès</a:t>
              </a:r>
              <a:endParaRPr lang="fr-FR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69043" y="1142984"/>
              <a:ext cx="2274263" cy="33575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fr-FR" dirty="0" smtClean="0"/>
                <a:t>Autres champs</a:t>
              </a:r>
              <a:endParaRPr lang="fr-FR" dirty="0"/>
            </a:p>
          </p:txBody>
        </p:sp>
      </p:grpSp>
      <p:sp>
        <p:nvSpPr>
          <p:cNvPr id="7" name="ZoneTexte 6"/>
          <p:cNvSpPr txBox="1"/>
          <p:nvPr/>
        </p:nvSpPr>
        <p:spPr>
          <a:xfrm>
            <a:off x="3393257" y="1988098"/>
            <a:ext cx="1625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Table de liaison</a:t>
            </a:r>
          </a:p>
        </p:txBody>
      </p:sp>
      <p:grpSp>
        <p:nvGrpSpPr>
          <p:cNvPr id="5" name="Groupe 32"/>
          <p:cNvGrpSpPr/>
          <p:nvPr/>
        </p:nvGrpSpPr>
        <p:grpSpPr>
          <a:xfrm>
            <a:off x="607175" y="5857892"/>
            <a:ext cx="3429024" cy="785818"/>
            <a:chOff x="571472" y="4857760"/>
            <a:chExt cx="3429024" cy="785818"/>
          </a:xfrm>
        </p:grpSpPr>
        <p:sp>
          <p:nvSpPr>
            <p:cNvPr id="15" name="Flèche vers le haut 14"/>
            <p:cNvSpPr/>
            <p:nvPr/>
          </p:nvSpPr>
          <p:spPr>
            <a:xfrm>
              <a:off x="571472" y="4857760"/>
              <a:ext cx="285752" cy="71438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lèche vers le haut 15"/>
            <p:cNvSpPr/>
            <p:nvPr/>
          </p:nvSpPr>
          <p:spPr>
            <a:xfrm>
              <a:off x="3714744" y="4857760"/>
              <a:ext cx="285752" cy="71438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2910" y="5500702"/>
              <a:ext cx="3286148" cy="142876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7" name="ZoneTexte 16"/>
          <p:cNvSpPr txBox="1"/>
          <p:nvPr/>
        </p:nvSpPr>
        <p:spPr>
          <a:xfrm>
            <a:off x="6036463" y="2000240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Table 2</a:t>
            </a:r>
          </a:p>
        </p:txBody>
      </p:sp>
      <p:grpSp>
        <p:nvGrpSpPr>
          <p:cNvPr id="8" name="Groupe 12"/>
          <p:cNvGrpSpPr/>
          <p:nvPr/>
        </p:nvGrpSpPr>
        <p:grpSpPr>
          <a:xfrm>
            <a:off x="6036463" y="2369572"/>
            <a:ext cx="2571768" cy="3357586"/>
            <a:chOff x="1071538" y="1142984"/>
            <a:chExt cx="2571768" cy="3357586"/>
          </a:xfrm>
        </p:grpSpPr>
        <p:sp>
          <p:nvSpPr>
            <p:cNvPr id="19" name="Rectangle 18"/>
            <p:cNvSpPr/>
            <p:nvPr/>
          </p:nvSpPr>
          <p:spPr>
            <a:xfrm>
              <a:off x="1071538" y="1142984"/>
              <a:ext cx="297505" cy="335758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fr-FR" dirty="0" smtClean="0"/>
                <a:t>Clé d’accès</a:t>
              </a:r>
              <a:endParaRPr lang="fr-FR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69043" y="1142984"/>
              <a:ext cx="2274263" cy="33575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fr-FR" dirty="0" smtClean="0"/>
                <a:t>Autres champs</a:t>
              </a:r>
              <a:endParaRPr lang="fr-FR" dirty="0"/>
            </a:p>
          </p:txBody>
        </p:sp>
      </p:grpSp>
      <p:grpSp>
        <p:nvGrpSpPr>
          <p:cNvPr id="12" name="Groupe 31"/>
          <p:cNvGrpSpPr/>
          <p:nvPr/>
        </p:nvGrpSpPr>
        <p:grpSpPr>
          <a:xfrm>
            <a:off x="4036199" y="5857892"/>
            <a:ext cx="2286016" cy="785818"/>
            <a:chOff x="4000496" y="4857760"/>
            <a:chExt cx="2286016" cy="785818"/>
          </a:xfrm>
        </p:grpSpPr>
        <p:sp>
          <p:nvSpPr>
            <p:cNvPr id="23" name="Flèche vers le haut 22"/>
            <p:cNvSpPr/>
            <p:nvPr/>
          </p:nvSpPr>
          <p:spPr>
            <a:xfrm>
              <a:off x="4000496" y="4857760"/>
              <a:ext cx="285752" cy="71438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Flèche vers le haut 23"/>
            <p:cNvSpPr/>
            <p:nvPr/>
          </p:nvSpPr>
          <p:spPr>
            <a:xfrm>
              <a:off x="6000760" y="4857760"/>
              <a:ext cx="285752" cy="71438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71934" y="5500702"/>
              <a:ext cx="2143140" cy="142876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 30"/>
          <p:cNvGrpSpPr/>
          <p:nvPr/>
        </p:nvGrpSpPr>
        <p:grpSpPr>
          <a:xfrm>
            <a:off x="3411141" y="2357430"/>
            <a:ext cx="2321718" cy="3357586"/>
            <a:chOff x="3536165" y="1357298"/>
            <a:chExt cx="2321718" cy="3357586"/>
          </a:xfrm>
        </p:grpSpPr>
        <p:sp>
          <p:nvSpPr>
            <p:cNvPr id="9" name="Rectangle 8"/>
            <p:cNvSpPr/>
            <p:nvPr/>
          </p:nvSpPr>
          <p:spPr>
            <a:xfrm>
              <a:off x="3536165" y="1357298"/>
              <a:ext cx="297505" cy="33575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00562" y="1357298"/>
              <a:ext cx="1357321" cy="33575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fr-FR" dirty="0" smtClean="0"/>
                <a:t>Champs</a:t>
              </a:r>
            </a:p>
            <a:p>
              <a:pPr algn="ctr"/>
              <a:r>
                <a:rPr lang="fr-FR" dirty="0" smtClean="0"/>
                <a:t>communs </a:t>
              </a:r>
            </a:p>
            <a:p>
              <a:pPr algn="ctr"/>
              <a:r>
                <a:rPr lang="fr-FR" dirty="0" smtClean="0"/>
                <a:t>au couple</a:t>
              </a:r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57631" y="1357298"/>
              <a:ext cx="297505" cy="33575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endParaRPr lang="fr-FR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179097" y="1357298"/>
              <a:ext cx="297505" cy="335758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5" name="Picture 2" descr="http://www.welcomeoffice.com/WO_Products_Images/xlarge/488770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07268" y="-24"/>
            <a:ext cx="1936732" cy="1936732"/>
          </a:xfrm>
          <a:prstGeom prst="rect">
            <a:avLst/>
          </a:prstGeom>
          <a:noFill/>
        </p:spPr>
      </p:pic>
      <p:pic>
        <p:nvPicPr>
          <p:cNvPr id="36" name="Picture 2" descr="http://www.welcomeoffice.com/WO_Products_Images/xlarge/488770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63962" y="0"/>
            <a:ext cx="1936732" cy="1936732"/>
          </a:xfrm>
          <a:prstGeom prst="rect">
            <a:avLst/>
          </a:prstGeom>
          <a:noFill/>
        </p:spPr>
      </p:pic>
      <p:pic>
        <p:nvPicPr>
          <p:cNvPr id="37" name="Picture 2" descr="http://www.welcomeoffice.com/WO_Products_Images/xlarge/488770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0" y="0"/>
            <a:ext cx="1936732" cy="1936732"/>
          </a:xfrm>
          <a:prstGeom prst="rect">
            <a:avLst/>
          </a:prstGeom>
          <a:noFill/>
        </p:spPr>
      </p:pic>
      <p:cxnSp>
        <p:nvCxnSpPr>
          <p:cNvPr id="28" name="Connecteur droit 27"/>
          <p:cNvCxnSpPr/>
          <p:nvPr/>
        </p:nvCxnSpPr>
        <p:spPr>
          <a:xfrm>
            <a:off x="571472" y="2643182"/>
            <a:ext cx="2500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71472" y="2928934"/>
            <a:ext cx="2500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535753" y="23574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535753" y="2607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857224" y="235743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APPLE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857224" y="260746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DELL</a:t>
            </a:r>
            <a:endParaRPr lang="fr-FR" dirty="0"/>
          </a:p>
        </p:txBody>
      </p:sp>
      <p:cxnSp>
        <p:nvCxnSpPr>
          <p:cNvPr id="38" name="Connecteur droit 37"/>
          <p:cNvCxnSpPr/>
          <p:nvPr/>
        </p:nvCxnSpPr>
        <p:spPr>
          <a:xfrm>
            <a:off x="6072198" y="2643182"/>
            <a:ext cx="2500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6072198" y="2964653"/>
            <a:ext cx="2500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6036479" y="23574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6036479" y="26310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6357950" y="2357430"/>
            <a:ext cx="69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IMAC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6357950" y="263104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IPHONE</a:t>
            </a:r>
            <a:endParaRPr lang="fr-FR" dirty="0"/>
          </a:p>
        </p:txBody>
      </p:sp>
      <p:cxnSp>
        <p:nvCxnSpPr>
          <p:cNvPr id="45" name="Connecteur droit 44"/>
          <p:cNvCxnSpPr/>
          <p:nvPr/>
        </p:nvCxnSpPr>
        <p:spPr>
          <a:xfrm>
            <a:off x="6072198" y="3286124"/>
            <a:ext cx="2500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6036479" y="29646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>
            <a:off x="6357950" y="2964653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Inspirion17R</a:t>
            </a:r>
            <a:endParaRPr lang="fr-FR" dirty="0"/>
          </a:p>
        </p:txBody>
      </p:sp>
      <p:sp>
        <p:nvSpPr>
          <p:cNvPr id="48" name="ZoneTexte 47"/>
          <p:cNvSpPr txBox="1"/>
          <p:nvPr/>
        </p:nvSpPr>
        <p:spPr>
          <a:xfrm>
            <a:off x="3413058" y="23692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>
            <a:off x="3413058" y="27146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50" name="ZoneTexte 49"/>
          <p:cNvSpPr txBox="1"/>
          <p:nvPr/>
        </p:nvSpPr>
        <p:spPr>
          <a:xfrm>
            <a:off x="3413058" y="29943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  <p:cxnSp>
        <p:nvCxnSpPr>
          <p:cNvPr id="51" name="Connecteur droit 50"/>
          <p:cNvCxnSpPr/>
          <p:nvPr/>
        </p:nvCxnSpPr>
        <p:spPr>
          <a:xfrm>
            <a:off x="3428992" y="2714620"/>
            <a:ext cx="2286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428992" y="3036091"/>
            <a:ext cx="2286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3428992" y="3357562"/>
            <a:ext cx="2286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3714744" y="23692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64" name="ZoneTexte 63"/>
          <p:cNvSpPr txBox="1"/>
          <p:nvPr/>
        </p:nvSpPr>
        <p:spPr>
          <a:xfrm>
            <a:off x="4071934" y="23692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65" name="ZoneTexte 64"/>
          <p:cNvSpPr txBox="1"/>
          <p:nvPr/>
        </p:nvSpPr>
        <p:spPr>
          <a:xfrm>
            <a:off x="3714744" y="27146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66" name="ZoneTexte 65"/>
          <p:cNvSpPr txBox="1"/>
          <p:nvPr/>
        </p:nvSpPr>
        <p:spPr>
          <a:xfrm>
            <a:off x="4071934" y="27146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67" name="ZoneTexte 66"/>
          <p:cNvSpPr txBox="1"/>
          <p:nvPr/>
        </p:nvSpPr>
        <p:spPr>
          <a:xfrm>
            <a:off x="4056000" y="29943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68" name="ZoneTexte 67"/>
          <p:cNvSpPr txBox="1"/>
          <p:nvPr/>
        </p:nvSpPr>
        <p:spPr>
          <a:xfrm>
            <a:off x="3714744" y="29943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625983" y="1928802"/>
            <a:ext cx="5892034" cy="3000396"/>
            <a:chOff x="2928926" y="2071678"/>
            <a:chExt cx="5892034" cy="3000396"/>
          </a:xfrm>
        </p:grpSpPr>
        <p:pic>
          <p:nvPicPr>
            <p:cNvPr id="2" name="Picture 12" descr="http://www.space4tech.com/images/HP_Pavilion_t3000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14810" y="2071678"/>
              <a:ext cx="4606150" cy="3000396"/>
            </a:xfrm>
            <a:prstGeom prst="rect">
              <a:avLst/>
            </a:prstGeom>
            <a:noFill/>
          </p:spPr>
        </p:pic>
        <p:sp>
          <p:nvSpPr>
            <p:cNvPr id="3" name="Organigramme : Disque magnétique 2"/>
            <p:cNvSpPr/>
            <p:nvPr/>
          </p:nvSpPr>
          <p:spPr>
            <a:xfrm>
              <a:off x="2928926" y="2786058"/>
              <a:ext cx="1117496" cy="1577642"/>
            </a:xfrm>
            <a:prstGeom prst="flowChartMagneticDisk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Base de données </a:t>
              </a:r>
              <a:r>
                <a:rPr lang="fr-FR" dirty="0" err="1" smtClean="0"/>
                <a:t>MSAccess</a:t>
              </a:r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4241</TotalTime>
  <Words>830</Words>
  <Application>Microsoft Office PowerPoint</Application>
  <PresentationFormat>Affichage à l'écran (4:3)</PresentationFormat>
  <Paragraphs>282</Paragraphs>
  <Slides>20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trainer</dc:creator>
  <cp:lastModifiedBy>Trainer Trainer</cp:lastModifiedBy>
  <cp:revision>120</cp:revision>
  <dcterms:created xsi:type="dcterms:W3CDTF">2009-05-27T09:42:32Z</dcterms:created>
  <dcterms:modified xsi:type="dcterms:W3CDTF">2010-08-20T06:13:21Z</dcterms:modified>
</cp:coreProperties>
</file>