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1" r:id="rId3"/>
    <p:sldId id="269" r:id="rId4"/>
    <p:sldId id="271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88" r:id="rId22"/>
    <p:sldId id="297" r:id="rId23"/>
    <p:sldId id="295" r:id="rId24"/>
    <p:sldId id="296" r:id="rId25"/>
    <p:sldId id="29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200" d="100"/>
          <a:sy n="200" d="100"/>
        </p:scale>
        <p:origin x="1392" y="-12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2C3D1E70-E540-4376-9662-4EE7202620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8CBA067D-8B1C-49F8-B3A6-DE7480F823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E3BE0-29CD-4ECF-AD27-05125F5996FB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832BE4B2-6711-416B-BAB9-2E316D227C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3F996FA-6A8A-42E8-A489-20BA1796C2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BE0B-56BD-487F-8907-21DF08309B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296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42511-1003-4110-90D9-D150FB49106D}" type="datetimeFigureOut">
              <a:rPr lang="fr-FR" smtClean="0"/>
              <a:t>13/07/2022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0F24-2101-4D2A-B970-B892F089C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71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8B09-3B0D-4CEC-9C5C-7BE63BF04CDD}" type="datetime1">
              <a:rPr lang="fr-FR" smtClean="0"/>
              <a:t>13/07/2022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Ulrich MONJI | Bases de linux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FEF8-1465-4542-85BA-CDA50EE85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83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5E84-DF1F-4146-A135-E6927D6DAF82}" type="datetime1">
              <a:rPr lang="fr-FR" smtClean="0"/>
              <a:t>13/07/2022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Ulrich MONJI | Bases de linux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FEF8-1465-4542-85BA-CDA50EE85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9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B88F-449A-4461-9B5F-C270FDDFA952}" type="datetime1">
              <a:rPr lang="fr-FR" smtClean="0"/>
              <a:t>13/07/2022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Ulrich MONJI | Bases de linux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FEF8-1465-4542-85BA-CDA50EE85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253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B6EB-6795-49F6-82F2-D83BB1385D6F}" type="datetime1">
              <a:rPr lang="fr-FR" smtClean="0"/>
              <a:t>13/07/2022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Ulrich MONJI | Bases de linux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FEF8-1465-4542-85BA-CDA50EE8506D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309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6E01-A64D-40DF-A909-1A19E4A3F281}" type="datetime1">
              <a:rPr lang="fr-FR" smtClean="0"/>
              <a:t>13/07/2022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Ulrich MONJI | Bases de linux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FEF8-1465-4542-85BA-CDA50EE85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88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D29C-F437-4027-BC4E-7F0925A2EF5E}" type="datetime1">
              <a:rPr lang="fr-FR" smtClean="0"/>
              <a:t>13/07/2022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Ulrich MONJI | Bases de linux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FEF8-1465-4542-85BA-CDA50EE85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83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69E1-9711-47FC-B965-89B672D40693}" type="datetime1">
              <a:rPr lang="fr-FR" smtClean="0"/>
              <a:t>13/07/2022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Ulrich MONJI | Bases de linux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FEF8-1465-4542-85BA-CDA50EE85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049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8EF5-EE12-44E4-AD8C-AD007FB0CBB6}" type="datetime1">
              <a:rPr lang="fr-FR" smtClean="0"/>
              <a:t>13/07/2022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Ulrich MONJI | Bases de linux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FEF8-1465-4542-85BA-CDA50EE85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05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51FB-045C-4FEA-A908-6312A0C58304}" type="datetime1">
              <a:rPr lang="fr-FR" smtClean="0"/>
              <a:t>13/07/2022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Ulrich MONJI | Bases de linux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FEF8-1465-4542-85BA-CDA50EE85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52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03FD-5C44-425E-8DDF-53A2E67EFEAE}" type="datetime1">
              <a:rPr lang="fr-FR" smtClean="0"/>
              <a:t>13/07/2022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Ulrich MONJI | Bases de linux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FEF8-1465-4542-85BA-CDA50EE85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54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EC85-FF73-4E40-B83A-C4B1012F5A86}" type="datetime1">
              <a:rPr lang="fr-FR" smtClean="0"/>
              <a:t>13/07/2022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Ulrich MONJI | Bases de linux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FEF8-1465-4542-85BA-CDA50EE85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40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ABB0-3C32-4E2B-9B23-28E749C2DE36}" type="datetime1">
              <a:rPr lang="fr-FR" smtClean="0"/>
              <a:t>13/07/2022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Ulrich MONJI | Bases de linux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FEF8-1465-4542-85BA-CDA50EE85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90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5B10-0B8B-4C8B-B967-A6F2F4E5A868}" type="datetime1">
              <a:rPr lang="fr-FR" smtClean="0"/>
              <a:t>13/07/2022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Ulrich MONJI | Bases de linux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FEF8-1465-4542-85BA-CDA50EE85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51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CD7F-57FB-4323-96FD-607F167B037C}" type="datetime1">
              <a:rPr lang="fr-FR" smtClean="0"/>
              <a:t>13/07/2022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Ulrich MONJI | Bases de linux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FEF8-1465-4542-85BA-CDA50EE85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62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220B-F72D-4A3B-894F-ECB2F7E4A9E5}" type="datetime1">
              <a:rPr lang="fr-FR" smtClean="0"/>
              <a:t>13/07/2022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Ulrich MONJI | Bases de linux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FEF8-1465-4542-85BA-CDA50EE85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94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C69-75F3-4B3B-88BF-4FB172596B89}" type="datetime1">
              <a:rPr lang="fr-FR" smtClean="0"/>
              <a:t>13/07/2022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Ulrich MONJI | Bases de linux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FEF8-1465-4542-85BA-CDA50EE85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63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D50A-EF39-4A76-A7D3-54092D0530F5}" type="datetime1">
              <a:rPr lang="fr-FR" smtClean="0"/>
              <a:t>13/07/2022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Ulrich MONJI | Bases de linux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FEF8-1465-4542-85BA-CDA50EE85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40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9C88121-9EE4-4AB2-8150-867BEE928440}" type="datetime1">
              <a:rPr lang="fr-FR" smtClean="0"/>
              <a:t>13/07/2022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Ulrich MONJI | Bases de linux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B1FFEF8-1465-4542-85BA-CDA50EE85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77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ssl.org/source/openssl-1.0.2o.tar.gz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ootca.assri@upb.c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erverca.assri@upb.c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erverca.assri@upb.c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erverca.assri@upb.c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xmlns="" id="{AE94ADDC-FBCA-4838-8D97-4B0770AFC1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EDB06F6B-6027-4B19-829E-EEDE917268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jouet, dessin&#10;&#10;Description générée automatiquement">
            <a:extLst>
              <a:ext uri="{FF2B5EF4-FFF2-40B4-BE49-F238E27FC236}">
                <a16:creationId xmlns:a16="http://schemas.microsoft.com/office/drawing/2014/main" xmlns="" id="{A7CF1E8D-E8EC-4CD9-ABD0-1B08091B4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999" y="1277524"/>
            <a:ext cx="4106662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0CA11D6-C4F1-476E-8455-2C26DEDE94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90717727-6E80-4D56-AF23-9E0AE1D5AD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1DD31C8C-DCA9-4BE7-8DC7-AB8ADCC82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56" y="4704899"/>
            <a:ext cx="10916365" cy="1137554"/>
          </a:xfrm>
        </p:spPr>
        <p:txBody>
          <a:bodyPr>
            <a:normAutofit/>
          </a:bodyPr>
          <a:lstStyle/>
          <a:p>
            <a:r>
              <a:rPr lang="fr-FR" dirty="0" smtClean="0"/>
              <a:t>INFRASTRUCTURE D’AUTHENTIFICATION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94C6E6A2-29ED-44CD-9200-78D7C984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FEF8-1465-4542-85BA-CDA50EE8506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rgbClr val="FF0000"/>
                </a:solidFill>
              </a:rPr>
              <a:t>CERTIFICATION</a:t>
            </a:r>
            <a:r>
              <a:rPr lang="fr-FR" sz="2800" b="1" dirty="0"/>
              <a:t/>
            </a:r>
            <a:br>
              <a:rPr lang="fr-FR" sz="2800" b="1" dirty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>Utilisation ETAPES</a:t>
            </a: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016927" y="0"/>
            <a:ext cx="9122556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lvl="1">
              <a:lnSpc>
                <a:spcPct val="200000"/>
              </a:lnSpc>
            </a:pPr>
            <a:r>
              <a:rPr lang="fr-FR" sz="2800" dirty="0" smtClean="0"/>
              <a:t>4 étapes: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b="1" dirty="0"/>
              <a:t>Vérifier la signature : on a </a:t>
            </a:r>
            <a:r>
              <a:rPr lang="fr-FR" sz="2800" dirty="0"/>
              <a:t>S= </a:t>
            </a:r>
            <a:r>
              <a:rPr lang="fr-FR" sz="2800" dirty="0" smtClean="0"/>
              <a:t>E(H(M)</a:t>
            </a:r>
            <a:r>
              <a:rPr lang="fr-FR" sz="2800" b="1" baseline="-25000" dirty="0" err="1" smtClean="0">
                <a:solidFill>
                  <a:srgbClr val="FF0000"/>
                </a:solidFill>
              </a:rPr>
              <a:t>KprivéAC</a:t>
            </a:r>
            <a:endParaRPr lang="fr-FR" sz="2800" b="1" baseline="-25000" dirty="0" smtClean="0">
              <a:solidFill>
                <a:srgbClr val="FF0000"/>
              </a:solidFill>
            </a:endParaRPr>
          </a:p>
          <a:p>
            <a:pPr lvl="1"/>
            <a:r>
              <a:rPr lang="fr-FR" sz="2800" dirty="0" smtClean="0"/>
              <a:t>Déterminer </a:t>
            </a:r>
            <a:r>
              <a:rPr lang="fr-FR" sz="2800" dirty="0"/>
              <a:t>H(M) via clé publique </a:t>
            </a:r>
            <a:r>
              <a:rPr lang="fr-FR" sz="2800" dirty="0" smtClean="0"/>
              <a:t>de l’AC</a:t>
            </a:r>
          </a:p>
          <a:p>
            <a:pPr lvl="1"/>
            <a:r>
              <a:rPr lang="fr-FR" sz="2800" dirty="0" smtClean="0"/>
              <a:t>Déterminer </a:t>
            </a:r>
            <a:r>
              <a:rPr lang="fr-FR" sz="2800" dirty="0"/>
              <a:t>H(M</a:t>
            </a:r>
            <a:r>
              <a:rPr lang="fr-FR" sz="2800" dirty="0" smtClean="0"/>
              <a:t>) sois même : calculer le H des infos </a:t>
            </a:r>
          </a:p>
          <a:p>
            <a:pPr lvl="2"/>
            <a:r>
              <a:rPr lang="fr-FR" sz="2800" dirty="0" smtClean="0"/>
              <a:t>Si égalité alors OK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 smtClean="0"/>
              <a:t>Vérifier</a:t>
            </a:r>
            <a:r>
              <a:rPr lang="fr-FR" sz="2800" b="1" dirty="0" smtClean="0"/>
              <a:t> validité </a:t>
            </a:r>
            <a:r>
              <a:rPr lang="fr-FR" sz="2800" b="1" dirty="0"/>
              <a:t>du certif </a:t>
            </a:r>
            <a:r>
              <a:rPr lang="fr-FR" sz="2800" dirty="0"/>
              <a:t>: date de début/fin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 smtClean="0"/>
              <a:t>Vérifier </a:t>
            </a:r>
            <a:r>
              <a:rPr lang="fr-FR" sz="2800" b="1" dirty="0" smtClean="0"/>
              <a:t>révocation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 smtClean="0"/>
              <a:t>Vérifier </a:t>
            </a:r>
            <a:r>
              <a:rPr lang="fr-FR" sz="2800" b="1" dirty="0" smtClean="0"/>
              <a:t>l’usage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FR" sz="28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b="1" dirty="0">
                <a:solidFill>
                  <a:srgbClr val="FF0000"/>
                </a:solidFill>
              </a:rPr>
              <a:t>Problème</a:t>
            </a:r>
            <a:r>
              <a:rPr lang="fr-FR" sz="2800" b="1" dirty="0"/>
              <a:t> </a:t>
            </a:r>
            <a:r>
              <a:rPr lang="fr-FR" sz="2800" b="1" dirty="0" smtClean="0"/>
              <a:t>: Qui gère tout se processus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3361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rgbClr val="FF0000"/>
                </a:solidFill>
              </a:rPr>
              <a:t>CERTIFICATION</a:t>
            </a:r>
            <a:r>
              <a:rPr lang="fr-FR" sz="2800" b="1" dirty="0"/>
              <a:t/>
            </a:r>
            <a:br>
              <a:rPr lang="fr-FR" sz="2800" b="1" dirty="0"/>
            </a:br>
            <a:r>
              <a:rPr lang="fr-FR" sz="2800" b="1" dirty="0" smtClean="0"/>
              <a:t/>
            </a:r>
            <a:br>
              <a:rPr lang="fr-FR" sz="2800" b="1" dirty="0" smtClean="0"/>
            </a:br>
            <a:r>
              <a:rPr lang="fr-FR" sz="2800" b="1" dirty="0" smtClean="0"/>
              <a:t>PKI/IGC</a:t>
            </a: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11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027318" y="0"/>
            <a:ext cx="9122556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FF0000"/>
                </a:solidFill>
              </a:rPr>
              <a:t>Problème</a:t>
            </a:r>
            <a:r>
              <a:rPr lang="fr-FR" sz="2800" b="1" dirty="0"/>
              <a:t> </a:t>
            </a:r>
            <a:r>
              <a:rPr lang="fr-FR" sz="2800" b="1" dirty="0" smtClean="0"/>
              <a:t>: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 smtClean="0"/>
              <a:t>Qui gère tout se processus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 smtClean="0"/>
              <a:t>Quel </a:t>
            </a:r>
            <a:r>
              <a:rPr lang="fr-FR" sz="2800" dirty="0"/>
              <a:t>organe génère les clés ? </a:t>
            </a:r>
            <a:endParaRPr lang="fr-FR" sz="28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 smtClean="0"/>
              <a:t>Qui </a:t>
            </a:r>
            <a:r>
              <a:rPr lang="fr-FR" sz="2800" dirty="0"/>
              <a:t>se charge de leur diffusion dans les annuaires, </a:t>
            </a:r>
            <a:r>
              <a:rPr lang="fr-FR" sz="2800" dirty="0" smtClean="0"/>
              <a:t>server?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 smtClean="0"/>
              <a:t>qui </a:t>
            </a:r>
            <a:r>
              <a:rPr lang="fr-FR" sz="2800" dirty="0"/>
              <a:t>va signer </a:t>
            </a:r>
            <a:r>
              <a:rPr lang="fr-FR" sz="2800" dirty="0" smtClean="0"/>
              <a:t>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 smtClean="0"/>
              <a:t>Qui </a:t>
            </a:r>
            <a:r>
              <a:rPr lang="fr-FR" sz="2800" dirty="0"/>
              <a:t>se charge des différentes vérifications </a:t>
            </a:r>
            <a:r>
              <a:rPr lang="fr-FR" sz="2800" dirty="0" smtClean="0"/>
              <a:t>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800" dirty="0" smtClean="0"/>
              <a:t>En </a:t>
            </a:r>
            <a:r>
              <a:rPr lang="fr-FR" sz="2800" dirty="0"/>
              <a:t>gros qui se charge de tout mécanisme </a:t>
            </a:r>
            <a:r>
              <a:rPr lang="fr-FR" sz="2800" dirty="0" smtClean="0"/>
              <a:t>?</a:t>
            </a:r>
          </a:p>
          <a:p>
            <a:pPr>
              <a:lnSpc>
                <a:spcPct val="150000"/>
              </a:lnSpc>
            </a:pPr>
            <a:endParaRPr lang="fr-FR" sz="2800" dirty="0" smtClean="0"/>
          </a:p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FF0000"/>
                </a:solidFill>
              </a:rPr>
              <a:t>INFRASTRUCTURE DE GESTION DE CLES PUBLIQUES: IGC</a:t>
            </a:r>
            <a:endParaRPr lang="fr-FR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2074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rgbClr val="FF0000"/>
                </a:solidFill>
              </a:rPr>
              <a:t>PKI/IGC</a:t>
            </a: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3933799" y="0"/>
            <a:ext cx="9122556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rgbClr val="FF0000"/>
                </a:solidFill>
              </a:rPr>
              <a:t>Rôles:</a:t>
            </a:r>
            <a:r>
              <a:rPr lang="fr-FR" sz="2800" b="1" dirty="0" smtClean="0"/>
              <a:t>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 smtClean="0"/>
              <a:t>Enregistrement </a:t>
            </a:r>
            <a:r>
              <a:rPr lang="fr-FR" sz="2800" dirty="0"/>
              <a:t>des utilisateurs (ou équipement informatique),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 smtClean="0"/>
              <a:t>Génération </a:t>
            </a:r>
            <a:r>
              <a:rPr lang="fr-FR" sz="2800" dirty="0"/>
              <a:t>de certificats,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 smtClean="0"/>
              <a:t>Renouvellement </a:t>
            </a:r>
            <a:r>
              <a:rPr lang="fr-FR" sz="2800" dirty="0"/>
              <a:t>de certificats,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 smtClean="0"/>
              <a:t>Révocation </a:t>
            </a:r>
            <a:r>
              <a:rPr lang="fr-FR" sz="2800" dirty="0"/>
              <a:t>de certificats,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 smtClean="0"/>
              <a:t>Publication </a:t>
            </a:r>
            <a:r>
              <a:rPr lang="fr-FR" sz="2800" dirty="0"/>
              <a:t>de certificats,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 smtClean="0"/>
              <a:t>Publication </a:t>
            </a:r>
            <a:r>
              <a:rPr lang="fr-FR" sz="2800" dirty="0"/>
              <a:t>des listes de révocation (comprenant la liste des certificats révoqués),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 smtClean="0"/>
              <a:t>Identification </a:t>
            </a:r>
            <a:r>
              <a:rPr lang="fr-FR" sz="2800" dirty="0"/>
              <a:t>et authentification des utilisateurs (administrateurs ou utilisateurs qui accèdent à l'IGC),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 smtClean="0"/>
              <a:t>Archivage</a:t>
            </a:r>
            <a:r>
              <a:rPr lang="fr-FR" sz="2800" dirty="0"/>
              <a:t>, séquestre et recouvrement des certificats (option</a:t>
            </a:r>
            <a:r>
              <a:rPr lang="fr-FR" sz="2800" dirty="0" smtClean="0"/>
              <a:t>).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8425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rgbClr val="FF0000"/>
                </a:solidFill>
              </a:rPr>
              <a:t>PKI/IGC</a:t>
            </a:r>
            <a:br>
              <a:rPr lang="fr-FR" sz="2800" dirty="0" smtClean="0">
                <a:solidFill>
                  <a:srgbClr val="FF0000"/>
                </a:solidFill>
              </a:rPr>
            </a:br>
            <a:r>
              <a:rPr lang="fr-FR" sz="2800" dirty="0" smtClean="0">
                <a:solidFill>
                  <a:srgbClr val="FF0000"/>
                </a:solidFill>
              </a:rPr>
              <a:t>COMPOSANTS</a:t>
            </a: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058491" y="0"/>
            <a:ext cx="9122556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rgbClr val="FF0000"/>
                </a:solidFill>
              </a:rPr>
              <a:t>Fondamentaux:</a:t>
            </a:r>
            <a:r>
              <a:rPr lang="fr-FR" sz="2800" b="1" dirty="0" smtClean="0"/>
              <a:t> </a:t>
            </a:r>
          </a:p>
          <a:p>
            <a:pPr>
              <a:lnSpc>
                <a:spcPct val="150000"/>
              </a:lnSpc>
            </a:pPr>
            <a:endParaRPr lang="fr-FR" sz="2800" b="1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 smtClean="0"/>
              <a:t>Une </a:t>
            </a:r>
            <a:r>
              <a:rPr lang="fr-FR" sz="2800" dirty="0"/>
              <a:t>autorité de </a:t>
            </a:r>
            <a:r>
              <a:rPr lang="fr-FR" sz="2800" dirty="0" smtClean="0"/>
              <a:t>certification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 smtClean="0"/>
              <a:t>Une </a:t>
            </a:r>
            <a:r>
              <a:rPr lang="fr-FR" sz="2800" dirty="0"/>
              <a:t>autorité </a:t>
            </a:r>
            <a:r>
              <a:rPr lang="fr-FR" sz="2800" dirty="0" smtClean="0"/>
              <a:t>d’enregistrement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 smtClean="0"/>
              <a:t>Une </a:t>
            </a:r>
            <a:r>
              <a:rPr lang="fr-FR" sz="2800" dirty="0"/>
              <a:t>autorité de validation ou de </a:t>
            </a:r>
            <a:r>
              <a:rPr lang="fr-FR" sz="2800" dirty="0" smtClean="0"/>
              <a:t>publication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 smtClean="0"/>
              <a:t>L’annuaire </a:t>
            </a:r>
            <a:r>
              <a:rPr lang="fr-FR" sz="2800" dirty="0"/>
              <a:t>contenant les clés, les certifs et les listes de certifs révoqués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579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rgbClr val="FF0000"/>
                </a:solidFill>
              </a:rPr>
              <a:t>PKI/IGC</a:t>
            </a:r>
            <a:br>
              <a:rPr lang="fr-FR" sz="2800" dirty="0" smtClean="0">
                <a:solidFill>
                  <a:srgbClr val="FF0000"/>
                </a:solidFill>
              </a:rPr>
            </a:br>
            <a:r>
              <a:rPr lang="fr-FR" sz="2800" dirty="0" smtClean="0">
                <a:solidFill>
                  <a:srgbClr val="FF0000"/>
                </a:solidFill>
              </a:rPr>
              <a:t>ACTEURS</a:t>
            </a: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14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037709" y="0"/>
            <a:ext cx="9122556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rgbClr val="FF0000"/>
                </a:solidFill>
              </a:rPr>
              <a:t>Acteurs:</a:t>
            </a:r>
            <a:r>
              <a:rPr lang="fr-FR" sz="2800" b="1" dirty="0" smtClean="0"/>
              <a:t>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1" dirty="0" smtClean="0"/>
              <a:t>Le </a:t>
            </a:r>
            <a:r>
              <a:rPr lang="fr-FR" sz="2800" b="1" dirty="0"/>
              <a:t>porteur</a:t>
            </a:r>
            <a:r>
              <a:rPr lang="fr-FR" sz="2800" dirty="0"/>
              <a:t> : il est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référencé </a:t>
            </a:r>
            <a:r>
              <a:rPr lang="fr-FR" sz="2800" dirty="0"/>
              <a:t>par le certificat (l’identité du propriétaire)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le </a:t>
            </a:r>
            <a:r>
              <a:rPr lang="fr-FR" sz="2800" dirty="0"/>
              <a:t>seul a posséder la clé privé associé au </a:t>
            </a:r>
            <a:r>
              <a:rPr lang="fr-FR" sz="2800" dirty="0" smtClean="0"/>
              <a:t>certificat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1" dirty="0" smtClean="0"/>
              <a:t>l’utilisateur</a:t>
            </a:r>
            <a:r>
              <a:rPr lang="fr-FR" sz="2800" dirty="0"/>
              <a:t> </a:t>
            </a:r>
            <a:r>
              <a:rPr lang="fr-FR" sz="2800" dirty="0" smtClean="0"/>
              <a:t>:</a:t>
            </a:r>
            <a:endParaRPr lang="fr-F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utilise </a:t>
            </a:r>
            <a:r>
              <a:rPr lang="fr-FR" sz="2800" dirty="0"/>
              <a:t>le certif 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vérifie bien que l’identité référencée par le certif est bien celle de son interlocuteur,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vérifie l’intégrité du certif ainsi que son authenticité à l’aide de la clé publique de l’AC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vérifie que le certif n’est pas révoqué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vérifie que l’utilisation </a:t>
            </a:r>
            <a:r>
              <a:rPr lang="fr-FR" sz="2800" dirty="0" smtClean="0"/>
              <a:t>que l’on </a:t>
            </a:r>
            <a:r>
              <a:rPr lang="fr-FR" sz="2800" dirty="0"/>
              <a:t>veut faire du certif est conforme à </a:t>
            </a:r>
            <a:r>
              <a:rPr lang="fr-FR" sz="2800" dirty="0" smtClean="0"/>
              <a:t>sa recommandation </a:t>
            </a:r>
            <a:r>
              <a:rPr lang="fr-FR" sz="2800" dirty="0"/>
              <a:t>d’usage</a:t>
            </a:r>
            <a:r>
              <a:rPr lang="fr-F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92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rgbClr val="FF0000"/>
                </a:solidFill>
              </a:rPr>
              <a:t>PKI/IGC</a:t>
            </a:r>
            <a:br>
              <a:rPr lang="fr-FR" sz="2800" dirty="0" smtClean="0">
                <a:solidFill>
                  <a:srgbClr val="FF0000"/>
                </a:solidFill>
              </a:rPr>
            </a:br>
            <a:r>
              <a:rPr lang="fr-FR" sz="2800" dirty="0" smtClean="0">
                <a:solidFill>
                  <a:srgbClr val="FF0000"/>
                </a:solidFill>
              </a:rPr>
              <a:t>ACTEURS</a:t>
            </a: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15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085510" y="0"/>
            <a:ext cx="9264730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600" b="1" dirty="0" smtClean="0"/>
              <a:t>L’autorité </a:t>
            </a:r>
            <a:r>
              <a:rPr lang="fr-FR" sz="2600" b="1" dirty="0"/>
              <a:t>de certification </a:t>
            </a:r>
            <a:r>
              <a:rPr lang="fr-FR" sz="2600" b="1" dirty="0" smtClean="0"/>
              <a:t>AC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Emet </a:t>
            </a:r>
            <a:r>
              <a:rPr lang="fr-FR" sz="2600" dirty="0"/>
              <a:t>les </a:t>
            </a:r>
            <a:r>
              <a:rPr lang="fr-FR" sz="2600" dirty="0" smtClean="0"/>
              <a:t>certificats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Il </a:t>
            </a:r>
            <a:r>
              <a:rPr lang="fr-FR" sz="2600" dirty="0"/>
              <a:t>doit avoir la confiance des </a:t>
            </a:r>
            <a:r>
              <a:rPr lang="fr-FR" sz="2600" dirty="0" smtClean="0"/>
              <a:t>utilisateurs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Diffuse </a:t>
            </a:r>
            <a:r>
              <a:rPr lang="fr-FR" sz="2600" dirty="0"/>
              <a:t>la valeur de sa clé publique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Il </a:t>
            </a:r>
            <a:r>
              <a:rPr lang="fr-FR" sz="2600" dirty="0"/>
              <a:t>peut créer des clés publique/privés pour des </a:t>
            </a:r>
            <a:r>
              <a:rPr lang="fr-FR" sz="2600" dirty="0" smtClean="0"/>
              <a:t>utilisateurs</a:t>
            </a:r>
          </a:p>
          <a:p>
            <a:endParaRPr lang="fr-FR" sz="26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600" b="1" dirty="0"/>
              <a:t>L’autorité </a:t>
            </a:r>
            <a:r>
              <a:rPr lang="fr-FR" sz="2600" b="1" dirty="0" smtClean="0"/>
              <a:t>d’enregistrement (liée à AC)</a:t>
            </a:r>
            <a:endParaRPr lang="fr-F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S’occupe </a:t>
            </a:r>
            <a:r>
              <a:rPr lang="fr-FR" sz="2600" dirty="0"/>
              <a:t>de l’aspect </a:t>
            </a:r>
            <a:r>
              <a:rPr lang="fr-FR" sz="2600" dirty="0" smtClean="0"/>
              <a:t>administratif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Reçoit </a:t>
            </a:r>
            <a:r>
              <a:rPr lang="fr-FR" sz="2600" dirty="0"/>
              <a:t>les demandeurs et vérifier leur identité,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Vérifier </a:t>
            </a:r>
            <a:r>
              <a:rPr lang="fr-FR" sz="2600" dirty="0"/>
              <a:t>que le demandeurs est habilité a recevoir les droits indiqués dans le </a:t>
            </a:r>
            <a:r>
              <a:rPr lang="fr-FR" sz="2600" dirty="0" smtClean="0"/>
              <a:t>certif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S’assure </a:t>
            </a:r>
            <a:r>
              <a:rPr lang="fr-FR" sz="2600" dirty="0"/>
              <a:t>que le demandeur a bien une </a:t>
            </a:r>
            <a:r>
              <a:rPr lang="fr-FR" sz="2600" dirty="0" smtClean="0"/>
              <a:t>clé privée/publique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Transmet </a:t>
            </a:r>
            <a:r>
              <a:rPr lang="fr-FR" sz="2600" dirty="0"/>
              <a:t>la demande à </a:t>
            </a:r>
            <a:r>
              <a:rPr lang="fr-FR" sz="2600" dirty="0" smtClean="0"/>
              <a:t>l’AC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Traite </a:t>
            </a:r>
            <a:r>
              <a:rPr lang="fr-FR" sz="2600" dirty="0"/>
              <a:t>les demande de </a:t>
            </a:r>
            <a:r>
              <a:rPr lang="fr-FR" sz="2600" dirty="0" smtClean="0"/>
              <a:t>révocation/suspension/activation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0311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7" y="1314450"/>
            <a:ext cx="3851481" cy="3680244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TP : Mise en place d'une Infrastructure de gestion des clés sous Linux à 3 niveaux</a:t>
            </a: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16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085510" y="0"/>
            <a:ext cx="9264730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sz="2600" dirty="0"/>
              <a:t>2</a:t>
            </a:r>
            <a:r>
              <a:rPr lang="fr-FR" sz="2600" dirty="0" smtClean="0"/>
              <a:t> autorités de certifications et 1 autorité feuille: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26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600" b="1" dirty="0" smtClean="0"/>
              <a:t>L’autorité Racine : </a:t>
            </a:r>
            <a:r>
              <a:rPr lang="fr-FR" sz="2600" b="1" dirty="0" err="1" smtClean="0"/>
              <a:t>Root</a:t>
            </a:r>
            <a:r>
              <a:rPr lang="fr-FR" sz="2600" b="1" dirty="0" smtClean="0"/>
              <a:t> AC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600" dirty="0" smtClean="0"/>
              <a:t>délivre </a:t>
            </a:r>
            <a:r>
              <a:rPr lang="fr-FR" sz="2600" dirty="0"/>
              <a:t>un certificat à une autorité intermédiaire </a:t>
            </a:r>
            <a:endParaRPr lang="fr-FR" sz="26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600" dirty="0" smtClean="0"/>
              <a:t>Auto-signe son certif: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600" dirty="0" smtClean="0"/>
              <a:t>Nom certificat: </a:t>
            </a:r>
            <a:r>
              <a:rPr lang="fr-FR" sz="2600" b="1" dirty="0" err="1" smtClean="0"/>
              <a:t>ca.pem</a:t>
            </a:r>
            <a:endParaRPr lang="fr-FR" sz="2600" b="1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fr-FR" sz="26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600" b="1" dirty="0" smtClean="0"/>
              <a:t>L’autorité  Intermédiaire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600" dirty="0" smtClean="0"/>
              <a:t>délivre un certif </a:t>
            </a:r>
            <a:r>
              <a:rPr lang="fr-FR" sz="2600" dirty="0"/>
              <a:t>aux différents </a:t>
            </a:r>
            <a:r>
              <a:rPr lang="fr-FR" sz="2600" dirty="0" smtClean="0"/>
              <a:t>servers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600" dirty="0" smtClean="0"/>
              <a:t>Son </a:t>
            </a:r>
            <a:r>
              <a:rPr lang="fr-FR" sz="2600" dirty="0"/>
              <a:t>certif est signé par ROOT CA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600" dirty="0" smtClean="0"/>
              <a:t>Nom </a:t>
            </a:r>
            <a:r>
              <a:rPr lang="fr-FR" sz="2600" dirty="0"/>
              <a:t>de son </a:t>
            </a:r>
            <a:r>
              <a:rPr lang="fr-FR" sz="2600" dirty="0" smtClean="0"/>
              <a:t>certif: </a:t>
            </a:r>
            <a:r>
              <a:rPr lang="fr-FR" sz="2600" b="1" dirty="0" err="1" smtClean="0"/>
              <a:t>serverca.pem</a:t>
            </a:r>
            <a:endParaRPr lang="fr-FR" sz="2600" b="1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fr-FR" sz="26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600" b="1" dirty="0" smtClean="0"/>
              <a:t>Autorité feuille ( personne, server web/application,...)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600" dirty="0" smtClean="0"/>
              <a:t>Son </a:t>
            </a:r>
            <a:r>
              <a:rPr lang="fr-FR" sz="2600" dirty="0"/>
              <a:t>certif est signé par server intermédiaire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fr-FR" sz="2600" dirty="0" smtClean="0"/>
              <a:t>Le </a:t>
            </a:r>
            <a:r>
              <a:rPr lang="fr-FR" sz="2600" dirty="0"/>
              <a:t>nom de son certif </a:t>
            </a:r>
            <a:r>
              <a:rPr lang="fr-FR" sz="2600" dirty="0" smtClean="0"/>
              <a:t>: </a:t>
            </a:r>
            <a:r>
              <a:rPr lang="fr-FR" sz="2600" b="1" dirty="0" err="1" smtClean="0"/>
              <a:t>serverweb.pem</a:t>
            </a:r>
            <a:endParaRPr lang="fr-FR" sz="2600" b="1" dirty="0"/>
          </a:p>
        </p:txBody>
      </p:sp>
    </p:spTree>
    <p:extLst>
      <p:ext uri="{BB962C8B-B14F-4D97-AF65-F5344CB8AC3E}">
        <p14:creationId xmlns:p14="http://schemas.microsoft.com/office/powerpoint/2010/main" val="38561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7" y="1314450"/>
            <a:ext cx="3851481" cy="3680244"/>
          </a:xfrm>
        </p:spPr>
        <p:txBody>
          <a:bodyPr>
            <a:normAutofit/>
          </a:bodyPr>
          <a:lstStyle/>
          <a:p>
            <a:r>
              <a:rPr lang="fr-FR" sz="2800" dirty="0"/>
              <a:t>TP : Mise en place </a:t>
            </a:r>
            <a:r>
              <a:rPr lang="fr-FR" sz="2800" dirty="0" smtClean="0"/>
              <a:t>PKI 3 niveaux</a:t>
            </a:r>
            <a:br>
              <a:rPr lang="fr-FR" sz="2800" dirty="0" smtClean="0"/>
            </a:br>
            <a:r>
              <a:rPr lang="fr-FR" sz="2800" dirty="0" smtClean="0">
                <a:solidFill>
                  <a:srgbClr val="FF0000"/>
                </a:solidFill>
              </a:rPr>
              <a:t>OUTILS:</a:t>
            </a:r>
            <a:br>
              <a:rPr lang="fr-FR" sz="2800" dirty="0" smtClean="0">
                <a:solidFill>
                  <a:srgbClr val="FF0000"/>
                </a:solidFill>
              </a:rPr>
            </a:br>
            <a:r>
              <a:rPr lang="fr-FR" sz="2800" dirty="0" err="1" smtClean="0">
                <a:solidFill>
                  <a:srgbClr val="FF0000"/>
                </a:solidFill>
              </a:rPr>
              <a:t>openssl</a:t>
            </a: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17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085510" y="0"/>
            <a:ext cx="9264730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b="1" dirty="0">
                <a:solidFill>
                  <a:srgbClr val="FF0000"/>
                </a:solidFill>
              </a:rPr>
              <a:t>Installation  </a:t>
            </a:r>
            <a:r>
              <a:rPr lang="fr-FR" sz="2800" b="1" dirty="0" smtClean="0">
                <a:solidFill>
                  <a:srgbClr val="FF0000"/>
                </a:solidFill>
              </a:rPr>
              <a:t>OPENSSL</a:t>
            </a:r>
          </a:p>
          <a:p>
            <a:endParaRPr lang="fr-FR" sz="28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1" dirty="0" smtClean="0"/>
              <a:t>Etape 1: Installer </a:t>
            </a:r>
            <a:r>
              <a:rPr lang="fr-FR" sz="2800" b="1" dirty="0"/>
              <a:t>les </a:t>
            </a:r>
            <a:r>
              <a:rPr lang="fr-FR" sz="2800" b="1" dirty="0" smtClean="0"/>
              <a:t>Dépendances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000" dirty="0" err="1"/>
              <a:t>sudo</a:t>
            </a:r>
            <a:r>
              <a:rPr lang="fr-FR" sz="2000" dirty="0"/>
              <a:t> </a:t>
            </a:r>
            <a:r>
              <a:rPr lang="fr-FR" sz="2000" dirty="0" err="1"/>
              <a:t>apt</a:t>
            </a:r>
            <a:r>
              <a:rPr lang="fr-FR" sz="2000" dirty="0"/>
              <a:t> update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000" dirty="0" err="1"/>
              <a:t>sudo</a:t>
            </a:r>
            <a:r>
              <a:rPr lang="fr-FR" sz="2000" dirty="0"/>
              <a:t> </a:t>
            </a:r>
            <a:r>
              <a:rPr lang="fr-FR" sz="2000" dirty="0" err="1"/>
              <a:t>apt</a:t>
            </a:r>
            <a:r>
              <a:rPr lang="fr-FR" sz="2000" dirty="0"/>
              <a:t> </a:t>
            </a:r>
            <a:r>
              <a:rPr lang="fr-FR" sz="2000" dirty="0" err="1"/>
              <a:t>install</a:t>
            </a:r>
            <a:r>
              <a:rPr lang="fr-FR" sz="2000" dirty="0"/>
              <a:t> </a:t>
            </a:r>
            <a:r>
              <a:rPr lang="fr-FR" sz="2000" dirty="0" err="1"/>
              <a:t>build</a:t>
            </a:r>
            <a:r>
              <a:rPr lang="fr-FR" sz="2000" dirty="0"/>
              <a:t>-essential </a:t>
            </a:r>
            <a:r>
              <a:rPr lang="fr-FR" sz="2000" dirty="0" err="1"/>
              <a:t>checkinstall</a:t>
            </a:r>
            <a:r>
              <a:rPr lang="fr-FR" sz="2000" dirty="0"/>
              <a:t> zlib1g-dev -</a:t>
            </a:r>
            <a:r>
              <a:rPr lang="fr-FR" sz="2000" dirty="0" smtClean="0"/>
              <a:t>y</a:t>
            </a:r>
            <a:endParaRPr lang="fr-FR" sz="28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1" dirty="0"/>
              <a:t>Etape </a:t>
            </a:r>
            <a:r>
              <a:rPr lang="fr-FR" sz="2800" b="1" dirty="0" smtClean="0"/>
              <a:t>2: </a:t>
            </a:r>
            <a:r>
              <a:rPr lang="fr-FR" sz="2800" b="1" dirty="0" err="1" smtClean="0"/>
              <a:t>Telecharger</a:t>
            </a:r>
            <a:r>
              <a:rPr lang="fr-FR" sz="2800" b="1" dirty="0" smtClean="0"/>
              <a:t>  </a:t>
            </a:r>
            <a:r>
              <a:rPr lang="fr-FR" sz="2800" b="1" dirty="0" err="1" smtClean="0"/>
              <a:t>OpenSSL</a:t>
            </a:r>
            <a:endParaRPr lang="fr-FR" sz="2800" b="1" dirty="0" smtClean="0"/>
          </a:p>
          <a:p>
            <a:r>
              <a:rPr lang="fr-FR" dirty="0"/>
              <a:t>cd /</a:t>
            </a:r>
            <a:r>
              <a:rPr lang="fr-FR" dirty="0" err="1"/>
              <a:t>usr</a:t>
            </a:r>
            <a:r>
              <a:rPr lang="fr-FR" dirty="0"/>
              <a:t>/local/</a:t>
            </a:r>
            <a:r>
              <a:rPr lang="fr-FR" dirty="0" err="1"/>
              <a:t>src</a:t>
            </a:r>
            <a:r>
              <a:rPr lang="fr-FR" dirty="0"/>
              <a:t>/ </a:t>
            </a:r>
            <a:endParaRPr lang="fr-FR" dirty="0" smtClean="0"/>
          </a:p>
          <a:p>
            <a:r>
              <a:rPr lang="fr-FR" dirty="0" err="1"/>
              <a:t>wget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</a:t>
            </a:r>
            <a:r>
              <a:rPr lang="fr-FR" u="sng" dirty="0" smtClean="0">
                <a:hlinkClick r:id="rId4"/>
              </a:rPr>
              <a:t>www.openssl.org/source/openssl-1.0.2o.tar.gz</a:t>
            </a:r>
            <a:endParaRPr lang="fr-FR" u="sng" dirty="0" smtClean="0"/>
          </a:p>
          <a:p>
            <a:r>
              <a:rPr lang="fr-FR" dirty="0"/>
              <a:t>tar -</a:t>
            </a:r>
            <a:r>
              <a:rPr lang="fr-FR" dirty="0" err="1"/>
              <a:t>xf</a:t>
            </a:r>
            <a:r>
              <a:rPr lang="fr-FR" dirty="0"/>
              <a:t> </a:t>
            </a:r>
            <a:r>
              <a:rPr lang="fr-FR" dirty="0" smtClean="0"/>
              <a:t>openssl-1.0.2o.tar.gz</a:t>
            </a:r>
          </a:p>
          <a:p>
            <a:r>
              <a:rPr lang="fr-FR" dirty="0"/>
              <a:t>cd </a:t>
            </a:r>
            <a:r>
              <a:rPr lang="fr-FR" dirty="0" smtClean="0"/>
              <a:t>openssl-1.0.2o</a:t>
            </a:r>
            <a:endParaRPr lang="fr-FR" sz="28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1" dirty="0"/>
              <a:t>Etape </a:t>
            </a:r>
            <a:r>
              <a:rPr lang="fr-FR" sz="2800" b="1" dirty="0" smtClean="0"/>
              <a:t>3: Install </a:t>
            </a:r>
            <a:r>
              <a:rPr lang="fr-FR" sz="2800" b="1" dirty="0" err="1" smtClean="0"/>
              <a:t>OpenSSL</a:t>
            </a:r>
            <a:endParaRPr lang="fr-FR" sz="2800" b="1" dirty="0" smtClean="0"/>
          </a:p>
          <a:p>
            <a:pPr lvl="1"/>
            <a:r>
              <a:rPr lang="fr-FR" sz="2000" dirty="0" err="1"/>
              <a:t>openssl</a:t>
            </a:r>
            <a:r>
              <a:rPr lang="fr-FR" sz="2000" dirty="0"/>
              <a:t> version </a:t>
            </a:r>
            <a:r>
              <a:rPr lang="fr-FR" sz="2000" dirty="0" smtClean="0"/>
              <a:t>–a</a:t>
            </a:r>
          </a:p>
          <a:p>
            <a:pPr lvl="1"/>
            <a:r>
              <a:rPr lang="fr-FR" sz="2000" dirty="0"/>
              <a:t>cd /</a:t>
            </a:r>
            <a:r>
              <a:rPr lang="fr-FR" sz="2000" dirty="0" err="1" smtClean="0"/>
              <a:t>usr</a:t>
            </a:r>
            <a:r>
              <a:rPr lang="fr-FR" sz="2000" dirty="0" smtClean="0"/>
              <a:t>/local/</a:t>
            </a:r>
            <a:r>
              <a:rPr lang="fr-FR" sz="2000" dirty="0" err="1" smtClean="0"/>
              <a:t>src</a:t>
            </a:r>
            <a:r>
              <a:rPr lang="fr-FR" sz="2000" dirty="0" smtClean="0"/>
              <a:t>/openssl-1.0.2o</a:t>
            </a:r>
          </a:p>
          <a:p>
            <a:pPr lvl="1"/>
            <a:r>
              <a:rPr lang="fr-FR" sz="2000" dirty="0"/>
              <a:t>./config --</a:t>
            </a:r>
            <a:r>
              <a:rPr lang="fr-FR" sz="2000" dirty="0" err="1"/>
              <a:t>prefix</a:t>
            </a:r>
            <a:r>
              <a:rPr lang="fr-FR" sz="2000" dirty="0"/>
              <a:t>=/</a:t>
            </a:r>
            <a:r>
              <a:rPr lang="fr-FR" sz="2000" dirty="0" err="1"/>
              <a:t>usr</a:t>
            </a:r>
            <a:r>
              <a:rPr lang="fr-FR" sz="2000" dirty="0"/>
              <a:t>/local/</a:t>
            </a:r>
            <a:r>
              <a:rPr lang="fr-FR" sz="2000" dirty="0" err="1"/>
              <a:t>ssl</a:t>
            </a:r>
            <a:r>
              <a:rPr lang="fr-FR" sz="2000" dirty="0"/>
              <a:t> --</a:t>
            </a:r>
            <a:r>
              <a:rPr lang="fr-FR" sz="2000" dirty="0" err="1"/>
              <a:t>openssldir</a:t>
            </a:r>
            <a:r>
              <a:rPr lang="fr-FR" sz="2000" dirty="0"/>
              <a:t>=/</a:t>
            </a:r>
            <a:r>
              <a:rPr lang="fr-FR" sz="2000" dirty="0" err="1"/>
              <a:t>usr</a:t>
            </a:r>
            <a:r>
              <a:rPr lang="fr-FR" sz="2000" dirty="0"/>
              <a:t>/local/</a:t>
            </a:r>
            <a:r>
              <a:rPr lang="fr-FR" sz="2000" dirty="0" err="1"/>
              <a:t>ssl</a:t>
            </a:r>
            <a:r>
              <a:rPr lang="fr-FR" sz="2000" dirty="0"/>
              <a:t> </a:t>
            </a:r>
            <a:r>
              <a:rPr lang="fr-FR" sz="2000" dirty="0" err="1"/>
              <a:t>shared</a:t>
            </a:r>
            <a:r>
              <a:rPr lang="fr-FR" sz="2000" dirty="0"/>
              <a:t> </a:t>
            </a:r>
            <a:r>
              <a:rPr lang="fr-FR" sz="2000" dirty="0" err="1" smtClean="0"/>
              <a:t>zlib</a:t>
            </a:r>
            <a:endParaRPr lang="fr-FR" sz="2000" dirty="0" smtClean="0"/>
          </a:p>
          <a:p>
            <a:pPr lvl="1"/>
            <a:r>
              <a:rPr lang="fr-FR" sz="2000" dirty="0" err="1" smtClean="0"/>
              <a:t>make</a:t>
            </a:r>
            <a:endParaRPr lang="fr-FR" sz="2000" dirty="0" smtClean="0"/>
          </a:p>
          <a:p>
            <a:pPr lvl="1"/>
            <a:r>
              <a:rPr lang="fr-FR" sz="2000" dirty="0" err="1"/>
              <a:t>make</a:t>
            </a:r>
            <a:r>
              <a:rPr lang="fr-FR" sz="2000" dirty="0"/>
              <a:t> </a:t>
            </a:r>
            <a:r>
              <a:rPr lang="fr-FR" sz="2000" dirty="0" smtClean="0"/>
              <a:t>test</a:t>
            </a:r>
          </a:p>
          <a:p>
            <a:pPr lvl="1"/>
            <a:r>
              <a:rPr lang="fr-FR" sz="2000" dirty="0" err="1"/>
              <a:t>make</a:t>
            </a:r>
            <a:r>
              <a:rPr lang="fr-FR" sz="2000" dirty="0"/>
              <a:t> </a:t>
            </a:r>
            <a:r>
              <a:rPr lang="fr-FR" sz="2000" dirty="0" err="1" smtClean="0"/>
              <a:t>install</a:t>
            </a:r>
            <a:endParaRPr lang="fr-FR" sz="20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04395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7" y="1314450"/>
            <a:ext cx="3851481" cy="3680244"/>
          </a:xfrm>
        </p:spPr>
        <p:txBody>
          <a:bodyPr>
            <a:normAutofit/>
          </a:bodyPr>
          <a:lstStyle/>
          <a:p>
            <a:r>
              <a:rPr lang="fr-FR" sz="2800" dirty="0"/>
              <a:t>TP : Mise en place </a:t>
            </a:r>
            <a:r>
              <a:rPr lang="fr-FR" sz="2800" dirty="0" smtClean="0"/>
              <a:t>PKI 3 niveaux</a:t>
            </a:r>
            <a:br>
              <a:rPr lang="fr-FR" sz="2800" dirty="0" smtClean="0"/>
            </a:br>
            <a:r>
              <a:rPr lang="fr-FR" sz="2800" dirty="0" smtClean="0">
                <a:solidFill>
                  <a:srgbClr val="FF0000"/>
                </a:solidFill>
              </a:rPr>
              <a:t>STRUTURE:</a:t>
            </a:r>
            <a:br>
              <a:rPr lang="fr-FR" sz="2800" dirty="0" smtClean="0">
                <a:solidFill>
                  <a:srgbClr val="FF0000"/>
                </a:solidFill>
              </a:rPr>
            </a:br>
            <a:r>
              <a:rPr lang="fr-FR" sz="2800" dirty="0" err="1" smtClean="0">
                <a:solidFill>
                  <a:srgbClr val="FF0000"/>
                </a:solidFill>
              </a:rPr>
              <a:t>openssl</a:t>
            </a: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18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085510" y="0"/>
            <a:ext cx="9264730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b="1" dirty="0" smtClean="0">
                <a:solidFill>
                  <a:srgbClr val="FF0000"/>
                </a:solidFill>
              </a:rPr>
              <a:t>Structure hiérarchique OPENSSL</a:t>
            </a:r>
          </a:p>
          <a:p>
            <a:r>
              <a:rPr lang="fr-FR" sz="2800" b="1" dirty="0" smtClean="0"/>
              <a:t>Créer un </a:t>
            </a:r>
            <a:r>
              <a:rPr lang="fr-FR" sz="2800" b="1" dirty="0" err="1" smtClean="0"/>
              <a:t>rép</a:t>
            </a:r>
            <a:r>
              <a:rPr lang="fr-FR" sz="2800" b="1" dirty="0" smtClean="0"/>
              <a:t> de travail: </a:t>
            </a:r>
            <a:r>
              <a:rPr lang="fr-FR" sz="2800" dirty="0" smtClean="0"/>
              <a:t>/home/</a:t>
            </a:r>
            <a:r>
              <a:rPr lang="fr-FR" sz="2800" dirty="0" err="1" smtClean="0"/>
              <a:t>kamy</a:t>
            </a:r>
            <a:r>
              <a:rPr lang="fr-FR" sz="2800" dirty="0" smtClean="0"/>
              <a:t>/</a:t>
            </a:r>
            <a:r>
              <a:rPr lang="fr-FR" sz="2800" dirty="0" err="1" smtClean="0"/>
              <a:t>pki</a:t>
            </a:r>
            <a:endParaRPr lang="fr-FR" sz="2800" dirty="0" smtClean="0"/>
          </a:p>
          <a:p>
            <a:r>
              <a:rPr lang="fr-FR" sz="2800" b="1" dirty="0" smtClean="0"/>
              <a:t>Créer les répertoires </a:t>
            </a:r>
            <a:r>
              <a:rPr lang="fr-FR" sz="2800" b="1" dirty="0"/>
              <a:t>et fichiers </a:t>
            </a:r>
            <a:r>
              <a:rPr lang="fr-FR" sz="2800" b="1" dirty="0" smtClean="0"/>
              <a:t>dans ce </a:t>
            </a:r>
            <a:r>
              <a:rPr lang="fr-FR" sz="2800" b="1" dirty="0" err="1" smtClean="0"/>
              <a:t>rep</a:t>
            </a:r>
            <a:r>
              <a:rPr lang="fr-FR" sz="2800" b="1" dirty="0" smtClean="0"/>
              <a:t> de travail</a:t>
            </a:r>
            <a:endParaRPr lang="fr-FR" sz="2800" b="1" dirty="0"/>
          </a:p>
          <a:p>
            <a:pPr lvl="1"/>
            <a:r>
              <a:rPr lang="fr-FR" sz="2400" b="1" dirty="0" err="1" smtClean="0"/>
              <a:t>certs</a:t>
            </a:r>
            <a:r>
              <a:rPr lang="fr-FR" sz="2400" b="1" dirty="0"/>
              <a:t> :  </a:t>
            </a:r>
            <a:r>
              <a:rPr lang="fr-FR" sz="2400" dirty="0" err="1"/>
              <a:t>rep</a:t>
            </a:r>
            <a:r>
              <a:rPr lang="fr-FR" sz="2400" dirty="0"/>
              <a:t> des </a:t>
            </a:r>
            <a:r>
              <a:rPr lang="fr-FR" sz="2400" dirty="0" smtClean="0"/>
              <a:t>certifs</a:t>
            </a:r>
            <a:endParaRPr lang="fr-FR" sz="2400" dirty="0"/>
          </a:p>
          <a:p>
            <a:pPr lvl="1"/>
            <a:r>
              <a:rPr lang="fr-FR" sz="2400" b="1" dirty="0" err="1" smtClean="0"/>
              <a:t>crl</a:t>
            </a:r>
            <a:r>
              <a:rPr lang="fr-FR" sz="2400" b="1" dirty="0"/>
              <a:t> : </a:t>
            </a:r>
            <a:r>
              <a:rPr lang="fr-FR" sz="2400" dirty="0" smtClean="0"/>
              <a:t>les </a:t>
            </a:r>
            <a:r>
              <a:rPr lang="fr-FR" sz="2400" dirty="0"/>
              <a:t>listes de révocation</a:t>
            </a:r>
          </a:p>
          <a:p>
            <a:pPr lvl="1"/>
            <a:r>
              <a:rPr lang="fr-FR" sz="2400" b="1" dirty="0" err="1" smtClean="0"/>
              <a:t>newcerts</a:t>
            </a:r>
            <a:r>
              <a:rPr lang="fr-FR" sz="2400" b="1" dirty="0"/>
              <a:t> : </a:t>
            </a:r>
            <a:r>
              <a:rPr lang="fr-FR" sz="2400" dirty="0" err="1"/>
              <a:t>rep</a:t>
            </a:r>
            <a:r>
              <a:rPr lang="fr-FR" sz="2400" dirty="0"/>
              <a:t> </a:t>
            </a:r>
            <a:r>
              <a:rPr lang="fr-FR" sz="2400" dirty="0" smtClean="0"/>
              <a:t>des certifs </a:t>
            </a:r>
            <a:r>
              <a:rPr lang="fr-FR" sz="2400" dirty="0"/>
              <a:t>nouvellement créés</a:t>
            </a:r>
          </a:p>
          <a:p>
            <a:pPr lvl="1"/>
            <a:r>
              <a:rPr lang="fr-FR" sz="2400" b="1" dirty="0" err="1" smtClean="0"/>
              <a:t>private</a:t>
            </a:r>
            <a:r>
              <a:rPr lang="fr-FR" sz="2400" b="1" dirty="0"/>
              <a:t> :  </a:t>
            </a:r>
            <a:r>
              <a:rPr lang="fr-FR" sz="2400" dirty="0" err="1"/>
              <a:t>rep</a:t>
            </a:r>
            <a:r>
              <a:rPr lang="fr-FR" sz="2400" dirty="0"/>
              <a:t> des </a:t>
            </a:r>
            <a:r>
              <a:rPr lang="fr-FR" sz="2400" dirty="0" smtClean="0"/>
              <a:t>clés </a:t>
            </a:r>
            <a:r>
              <a:rPr lang="fr-FR" sz="2400" dirty="0"/>
              <a:t>priées</a:t>
            </a:r>
          </a:p>
          <a:p>
            <a:pPr lvl="1"/>
            <a:r>
              <a:rPr lang="fr-FR" sz="2400" b="1" dirty="0" smtClean="0"/>
              <a:t>serial</a:t>
            </a:r>
            <a:r>
              <a:rPr lang="fr-FR" sz="2400" b="1" dirty="0"/>
              <a:t>: </a:t>
            </a:r>
            <a:r>
              <a:rPr lang="fr-FR" sz="2400" dirty="0"/>
              <a:t>fichier contenant le prochain numéro de </a:t>
            </a:r>
            <a:r>
              <a:rPr lang="fr-FR" sz="2400" dirty="0" smtClean="0"/>
              <a:t>série des certifs – l’initialiser </a:t>
            </a:r>
            <a:r>
              <a:rPr lang="fr-FR" sz="2400" dirty="0"/>
              <a:t>à « 01 »</a:t>
            </a:r>
          </a:p>
          <a:p>
            <a:pPr lvl="1"/>
            <a:r>
              <a:rPr lang="fr-FR" sz="2400" b="1" dirty="0" smtClean="0"/>
              <a:t>index.txt</a:t>
            </a:r>
            <a:r>
              <a:rPr lang="fr-FR" sz="2400" dirty="0" smtClean="0"/>
              <a:t> </a:t>
            </a:r>
            <a:r>
              <a:rPr lang="fr-FR" sz="2400" dirty="0"/>
              <a:t>: fichier index de la BD des </a:t>
            </a:r>
            <a:r>
              <a:rPr lang="fr-FR" sz="2400" dirty="0" smtClean="0"/>
              <a:t>certifs</a:t>
            </a:r>
            <a:endParaRPr lang="fr-FR" sz="2400" dirty="0"/>
          </a:p>
          <a:p>
            <a:r>
              <a:rPr lang="fr-FR" sz="2800" b="1" dirty="0" smtClean="0"/>
              <a:t>Créer </a:t>
            </a:r>
            <a:r>
              <a:rPr lang="fr-FR" sz="2800" b="1" dirty="0"/>
              <a:t>dans le </a:t>
            </a:r>
            <a:r>
              <a:rPr lang="fr-FR" sz="2800" b="1" dirty="0" err="1"/>
              <a:t>rep</a:t>
            </a:r>
            <a:r>
              <a:rPr lang="fr-FR" sz="2800" b="1" dirty="0"/>
              <a:t> de </a:t>
            </a:r>
            <a:r>
              <a:rPr lang="fr-FR" sz="2800" b="1" dirty="0" smtClean="0"/>
              <a:t>Travail </a:t>
            </a:r>
            <a:r>
              <a:rPr lang="fr-FR" sz="2800" dirty="0" smtClean="0"/>
              <a:t>: </a:t>
            </a:r>
          </a:p>
          <a:p>
            <a:r>
              <a:rPr lang="fr-FR" sz="2400" dirty="0"/>
              <a:t>4</a:t>
            </a:r>
            <a:r>
              <a:rPr lang="fr-FR" sz="2400" dirty="0" smtClean="0"/>
              <a:t> </a:t>
            </a:r>
            <a:r>
              <a:rPr lang="fr-FR" sz="2400" dirty="0"/>
              <a:t>fichiers </a:t>
            </a:r>
            <a:r>
              <a:rPr lang="fr-FR" sz="2400" dirty="0" err="1" smtClean="0"/>
              <a:t>conf</a:t>
            </a:r>
            <a:r>
              <a:rPr lang="fr-FR" sz="2400" dirty="0" smtClean="0"/>
              <a:t> à partir de </a:t>
            </a:r>
            <a:r>
              <a:rPr lang="fr-FR" sz="2400" dirty="0" err="1"/>
              <a:t>openssl.cnf</a:t>
            </a:r>
            <a:r>
              <a:rPr lang="fr-FR" sz="2400" dirty="0"/>
              <a:t> :</a:t>
            </a:r>
          </a:p>
          <a:p>
            <a:pPr lvl="1"/>
            <a:r>
              <a:rPr lang="fr-FR" sz="2400" b="1" dirty="0" err="1" smtClean="0"/>
              <a:t>root</a:t>
            </a:r>
            <a:r>
              <a:rPr lang="fr-FR" sz="2400" b="1" dirty="0" smtClean="0"/>
              <a:t>-ca-</a:t>
            </a:r>
            <a:r>
              <a:rPr lang="fr-FR" sz="2400" b="1" dirty="0" err="1" smtClean="0"/>
              <a:t>cert.cnf</a:t>
            </a:r>
            <a:r>
              <a:rPr lang="fr-FR" sz="2400" dirty="0" smtClean="0"/>
              <a:t> : fichier </a:t>
            </a:r>
            <a:r>
              <a:rPr lang="fr-FR" sz="2400" dirty="0" err="1" smtClean="0"/>
              <a:t>conf</a:t>
            </a:r>
            <a:r>
              <a:rPr lang="fr-FR" sz="2400" dirty="0" smtClean="0"/>
              <a:t> de </a:t>
            </a:r>
            <a:r>
              <a:rPr lang="fr-FR" sz="2400" dirty="0" err="1" smtClean="0"/>
              <a:t>root</a:t>
            </a:r>
            <a:r>
              <a:rPr lang="fr-FR" sz="2400" dirty="0" smtClean="0"/>
              <a:t> CA</a:t>
            </a:r>
          </a:p>
          <a:p>
            <a:pPr lvl="1"/>
            <a:r>
              <a:rPr lang="fr-FR" sz="2400" b="1" dirty="0" err="1" smtClean="0"/>
              <a:t>req-subca-cert.cn</a:t>
            </a:r>
            <a:r>
              <a:rPr lang="fr-FR" sz="2400" dirty="0" err="1" smtClean="0"/>
              <a:t>f</a:t>
            </a:r>
            <a:r>
              <a:rPr lang="fr-FR" sz="2400" dirty="0" smtClean="0"/>
              <a:t>: </a:t>
            </a:r>
            <a:r>
              <a:rPr lang="fr-FR" sz="2400" dirty="0"/>
              <a:t>fichier </a:t>
            </a:r>
            <a:r>
              <a:rPr lang="fr-FR" sz="2400" dirty="0" err="1"/>
              <a:t>conf</a:t>
            </a:r>
            <a:r>
              <a:rPr lang="fr-FR" sz="2400" dirty="0"/>
              <a:t> de </a:t>
            </a:r>
            <a:r>
              <a:rPr lang="fr-FR" sz="2400" dirty="0" err="1" smtClean="0"/>
              <a:t>serverCA</a:t>
            </a:r>
            <a:endParaRPr lang="fr-FR" sz="2400" dirty="0" smtClean="0"/>
          </a:p>
          <a:p>
            <a:pPr lvl="1"/>
            <a:r>
              <a:rPr lang="fr-FR" sz="2400" b="1" dirty="0" err="1" smtClean="0"/>
              <a:t>req</a:t>
            </a:r>
            <a:r>
              <a:rPr lang="fr-FR" sz="2400" b="1" dirty="0" smtClean="0"/>
              <a:t>-server-</a:t>
            </a:r>
            <a:r>
              <a:rPr lang="fr-FR" sz="2400" b="1" dirty="0" err="1" smtClean="0"/>
              <a:t>cert.cnf</a:t>
            </a:r>
            <a:r>
              <a:rPr lang="fr-FR" sz="2400" dirty="0" smtClean="0"/>
              <a:t>: </a:t>
            </a:r>
            <a:r>
              <a:rPr lang="fr-FR" sz="2400" dirty="0"/>
              <a:t>fichier </a:t>
            </a:r>
            <a:r>
              <a:rPr lang="fr-FR" sz="2400" dirty="0" err="1"/>
              <a:t>conf</a:t>
            </a:r>
            <a:r>
              <a:rPr lang="fr-FR" sz="2400" dirty="0"/>
              <a:t> </a:t>
            </a:r>
            <a:r>
              <a:rPr lang="fr-FR" sz="2400" dirty="0" smtClean="0"/>
              <a:t>du server</a:t>
            </a:r>
          </a:p>
          <a:p>
            <a:pPr lvl="1"/>
            <a:r>
              <a:rPr lang="fr-FR" sz="2400" b="1" i="1" dirty="0"/>
              <a:t>ca-</a:t>
            </a:r>
            <a:r>
              <a:rPr lang="fr-FR" sz="2400" b="1" i="1" dirty="0" err="1"/>
              <a:t>subca</a:t>
            </a:r>
            <a:r>
              <a:rPr lang="fr-FR" sz="2400" b="1" i="1" dirty="0"/>
              <a:t>-</a:t>
            </a:r>
            <a:r>
              <a:rPr lang="fr-FR" sz="2400" b="1" i="1" dirty="0" err="1"/>
              <a:t>cert.cnf</a:t>
            </a:r>
            <a:r>
              <a:rPr lang="fr-FR" sz="2400" b="1" i="1" dirty="0"/>
              <a:t> </a:t>
            </a:r>
            <a:r>
              <a:rPr lang="fr-FR" sz="2400" b="1" i="1" dirty="0" smtClean="0"/>
              <a:t>: </a:t>
            </a:r>
            <a:r>
              <a:rPr lang="fr-FR" sz="2400" i="1" dirty="0" smtClean="0"/>
              <a:t>fichier de </a:t>
            </a:r>
            <a:r>
              <a:rPr lang="fr-FR" sz="2400" i="1" dirty="0" err="1" smtClean="0"/>
              <a:t>conf</a:t>
            </a:r>
            <a:r>
              <a:rPr lang="fr-FR" sz="2400" i="1" dirty="0" smtClean="0"/>
              <a:t> pour les signatures</a:t>
            </a:r>
            <a:r>
              <a:rPr lang="fr-FR" sz="2800" dirty="0" smtClean="0"/>
              <a:t>	</a:t>
            </a:r>
          </a:p>
          <a:p>
            <a:pPr lvl="1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0749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7" y="1314450"/>
            <a:ext cx="3851481" cy="3680244"/>
          </a:xfrm>
        </p:spPr>
        <p:txBody>
          <a:bodyPr>
            <a:normAutofit/>
          </a:bodyPr>
          <a:lstStyle/>
          <a:p>
            <a:r>
              <a:rPr lang="fr-FR" sz="2800" dirty="0"/>
              <a:t>TP : Mise en place </a:t>
            </a:r>
            <a:r>
              <a:rPr lang="fr-FR" sz="2800" dirty="0" smtClean="0"/>
              <a:t>PKI 3 niveaux</a:t>
            </a:r>
            <a:br>
              <a:rPr lang="fr-FR" sz="2800" dirty="0" smtClean="0"/>
            </a:br>
            <a:r>
              <a:rPr lang="fr-FR" sz="2800" dirty="0" smtClean="0">
                <a:solidFill>
                  <a:srgbClr val="FF0000"/>
                </a:solidFill>
              </a:rPr>
              <a:t>CREATION DES CERTIFICATS</a:t>
            </a: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19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085510" y="0"/>
            <a:ext cx="9264730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b="1" dirty="0" smtClean="0">
                <a:solidFill>
                  <a:srgbClr val="FF0000"/>
                </a:solidFill>
              </a:rPr>
              <a:t>Création d’un Certificat de l’autorité certification: </a:t>
            </a:r>
            <a:r>
              <a:rPr lang="fr-FR" sz="2800" b="1" dirty="0" err="1" smtClean="0">
                <a:solidFill>
                  <a:schemeClr val="tx1"/>
                </a:solidFill>
              </a:rPr>
              <a:t>fichier.PEM</a:t>
            </a:r>
            <a:endParaRPr lang="fr-FR" sz="2800" b="1" dirty="0" smtClean="0">
              <a:solidFill>
                <a:schemeClr val="tx1"/>
              </a:solidFill>
            </a:endParaRPr>
          </a:p>
          <a:p>
            <a:endParaRPr lang="fr-FR" sz="2800" b="1" dirty="0">
              <a:solidFill>
                <a:srgbClr val="FF0000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3 étapes:</a:t>
            </a:r>
          </a:p>
          <a:p>
            <a:endParaRPr lang="fr-FR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Configuration du fichier de </a:t>
            </a:r>
            <a:r>
              <a:rPr lang="fr-FR" sz="2800" dirty="0" err="1" smtClean="0"/>
              <a:t>conf</a:t>
            </a:r>
            <a:r>
              <a:rPr lang="fr-FR" sz="2800" dirty="0" smtClean="0"/>
              <a:t>: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fichier.cnf</a:t>
            </a:r>
            <a:endParaRPr lang="fr-FR" sz="2800" b="1" dirty="0"/>
          </a:p>
          <a:p>
            <a:r>
              <a:rPr lang="fr-FR" sz="2800" dirty="0" smtClean="0"/>
              <a:t>	Préciser les informations relatives à l’autorité en question</a:t>
            </a:r>
          </a:p>
          <a:p>
            <a:endParaRPr lang="fr-FR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Création </a:t>
            </a:r>
            <a:r>
              <a:rPr lang="fr-FR" sz="2800" dirty="0"/>
              <a:t>d’une requête de certification (</a:t>
            </a:r>
            <a:r>
              <a:rPr lang="fr-FR" sz="2800" dirty="0" smtClean="0"/>
              <a:t>clés </a:t>
            </a:r>
            <a:r>
              <a:rPr lang="fr-FR" sz="2800" dirty="0"/>
              <a:t>publique/privée et les infos </a:t>
            </a:r>
            <a:r>
              <a:rPr lang="fr-FR" sz="2800" dirty="0" smtClean="0"/>
              <a:t>complémentaires)</a:t>
            </a:r>
            <a:endParaRPr lang="fr-FR" sz="2800" dirty="0"/>
          </a:p>
          <a:p>
            <a:endParaRPr lang="fr-FR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Demande </a:t>
            </a:r>
            <a:r>
              <a:rPr lang="fr-FR" sz="2800" dirty="0"/>
              <a:t>de signature </a:t>
            </a:r>
            <a:r>
              <a:rPr lang="fr-FR" sz="2800" dirty="0" smtClean="0"/>
              <a:t>auprès de l’autorité </a:t>
            </a:r>
            <a:r>
              <a:rPr lang="fr-FR" sz="2800" dirty="0"/>
              <a:t>de certification </a:t>
            </a:r>
            <a:r>
              <a:rPr lang="fr-FR" sz="2800" dirty="0" smtClean="0"/>
              <a:t>au-dessus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861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/>
              <a:t>Certificats</a:t>
            </a:r>
            <a:r>
              <a:rPr lang="fr-FR" sz="2800" b="1" dirty="0"/>
              <a:t/>
            </a:r>
            <a:br>
              <a:rPr lang="fr-FR" sz="2800" b="1" dirty="0"/>
            </a:b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616244" y="3191103"/>
            <a:ext cx="2274650" cy="547585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sz="2800" dirty="0" smtClean="0"/>
              <a:t>Pour assurer</a:t>
            </a:r>
            <a:endParaRPr lang="fr-FR" sz="28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186063" y="174105"/>
            <a:ext cx="7765778" cy="103070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sz="2800" dirty="0" smtClean="0"/>
              <a:t>La </a:t>
            </a:r>
            <a:r>
              <a:rPr lang="fr-FR" sz="2800" b="1" dirty="0" smtClean="0"/>
              <a:t>confidentialité</a:t>
            </a:r>
            <a:r>
              <a:rPr lang="fr-FR" sz="2800" dirty="0" smtClean="0"/>
              <a:t>: recours à </a:t>
            </a:r>
            <a:r>
              <a:rPr lang="fr-FR" sz="2800" dirty="0"/>
              <a:t>la Crypto </a:t>
            </a:r>
            <a:r>
              <a:rPr lang="fr-FR" sz="2800" b="1" dirty="0" smtClean="0"/>
              <a:t>symétrique/asymétrique </a:t>
            </a:r>
            <a:endParaRPr lang="fr-FR" sz="28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235724" y="1364511"/>
            <a:ext cx="7666456" cy="842959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sz="2800" dirty="0" smtClean="0"/>
              <a:t>La </a:t>
            </a:r>
            <a:r>
              <a:rPr lang="fr-FR" sz="2800" b="1" dirty="0" smtClean="0"/>
              <a:t>l’intégrité</a:t>
            </a:r>
            <a:r>
              <a:rPr lang="fr-FR" sz="2800" dirty="0" smtClean="0"/>
              <a:t>: recours </a:t>
            </a:r>
            <a:r>
              <a:rPr lang="fr-FR" sz="2800" dirty="0"/>
              <a:t>aux fonctions de </a:t>
            </a:r>
            <a:r>
              <a:rPr lang="fr-FR" sz="2800" b="1" dirty="0"/>
              <a:t>Hachage</a:t>
            </a:r>
            <a:endParaRPr lang="fr-FR" sz="28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186063" y="2272768"/>
            <a:ext cx="7664976" cy="878131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sz="2800" dirty="0" smtClean="0"/>
              <a:t>La </a:t>
            </a:r>
            <a:r>
              <a:rPr lang="fr-FR" sz="2800" b="1" dirty="0" smtClean="0"/>
              <a:t>non-répudiation</a:t>
            </a:r>
            <a:r>
              <a:rPr lang="fr-FR" sz="2800" dirty="0" smtClean="0"/>
              <a:t> </a:t>
            </a:r>
            <a:r>
              <a:rPr lang="fr-FR" sz="2800" dirty="0"/>
              <a:t>recours</a:t>
            </a:r>
            <a:r>
              <a:rPr lang="fr-FR" sz="2800" dirty="0" smtClean="0"/>
              <a:t> on a </a:t>
            </a:r>
            <a:r>
              <a:rPr lang="fr-FR" sz="2800" b="1" dirty="0" smtClean="0"/>
              <a:t>la </a:t>
            </a:r>
            <a:r>
              <a:rPr lang="fr-FR" sz="2800" b="1" dirty="0"/>
              <a:t>Signature</a:t>
            </a:r>
            <a:endParaRPr lang="fr-FR" sz="28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084765" y="3480377"/>
            <a:ext cx="7817415" cy="321996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fr-FR" sz="2800" dirty="0" smtClean="0">
                <a:solidFill>
                  <a:srgbClr val="FF0000"/>
                </a:solidFill>
              </a:rPr>
              <a:t>Problème</a:t>
            </a:r>
            <a:r>
              <a:rPr lang="fr-FR" sz="2800" dirty="0" smtClean="0"/>
              <a:t> :</a:t>
            </a:r>
          </a:p>
          <a:p>
            <a:r>
              <a:rPr lang="fr-FR" sz="2800" dirty="0" smtClean="0"/>
              <a:t>Individu malveillant remplace une clé pub par sa propre clé pub mais garde le même nom que la clé pub authentique!</a:t>
            </a:r>
          </a:p>
          <a:p>
            <a:r>
              <a:rPr lang="fr-FR" sz="2800" dirty="0" smtClean="0">
                <a:solidFill>
                  <a:srgbClr val="FF0000"/>
                </a:solidFill>
              </a:rPr>
              <a:t>Comment savoir si la clé pub que l’on utilise est bien celle de notre interlocuteur?</a:t>
            </a:r>
          </a:p>
          <a:p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7" y="1314450"/>
            <a:ext cx="3851481" cy="3680244"/>
          </a:xfrm>
        </p:spPr>
        <p:txBody>
          <a:bodyPr>
            <a:normAutofit/>
          </a:bodyPr>
          <a:lstStyle/>
          <a:p>
            <a:r>
              <a:rPr lang="fr-FR" sz="2800" dirty="0"/>
              <a:t>TP : Mise en place </a:t>
            </a:r>
            <a:r>
              <a:rPr lang="fr-FR" sz="2800" dirty="0" smtClean="0"/>
              <a:t>PKI 3 niveaux</a:t>
            </a:r>
            <a:br>
              <a:rPr lang="fr-FR" sz="2800" dirty="0" smtClean="0"/>
            </a:br>
            <a:r>
              <a:rPr lang="fr-FR" sz="2800" dirty="0" smtClean="0">
                <a:solidFill>
                  <a:srgbClr val="FF0000"/>
                </a:solidFill>
              </a:rPr>
              <a:t>Autorité Racine</a:t>
            </a: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20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084235" y="0"/>
            <a:ext cx="9264730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b="1" dirty="0" smtClean="0">
                <a:solidFill>
                  <a:srgbClr val="FF0000"/>
                </a:solidFill>
              </a:rPr>
              <a:t>Certificat de l’autorité racine: CA.PEM</a:t>
            </a:r>
          </a:p>
          <a:p>
            <a:endParaRPr lang="fr-FR" sz="2800" b="1" dirty="0" smtClean="0">
              <a:solidFill>
                <a:srgbClr val="FF0000"/>
              </a:solidFill>
            </a:endParaRPr>
          </a:p>
          <a:p>
            <a:r>
              <a:rPr lang="fr-FR" sz="2800" b="1" dirty="0" smtClean="0">
                <a:solidFill>
                  <a:srgbClr val="FF0000"/>
                </a:solidFill>
              </a:rPr>
              <a:t>étape1: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dirty="0" smtClean="0"/>
              <a:t>Configuration du fichier: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root</a:t>
            </a:r>
            <a:r>
              <a:rPr lang="fr-FR" sz="2800" b="1" dirty="0" smtClean="0"/>
              <a:t>-ca-</a:t>
            </a:r>
            <a:r>
              <a:rPr lang="fr-FR" sz="2800" b="1" dirty="0" err="1" smtClean="0"/>
              <a:t>cert.cnf</a:t>
            </a:r>
            <a:endParaRPr lang="fr-FR" sz="2800" b="1" dirty="0" smtClean="0"/>
          </a:p>
          <a:p>
            <a:r>
              <a:rPr lang="fr-FR" sz="2800" dirty="0" smtClean="0"/>
              <a:t>Préciser les informations relatives à ROOT CA</a:t>
            </a:r>
          </a:p>
          <a:p>
            <a:endParaRPr lang="fr-FR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/>
              <a:t>le </a:t>
            </a:r>
            <a:r>
              <a:rPr lang="fr-FR" sz="2800" dirty="0" smtClean="0"/>
              <a:t>pays</a:t>
            </a:r>
            <a:r>
              <a:rPr lang="fr-FR" sz="2800" dirty="0"/>
              <a:t>, l’organisation, @mail</a:t>
            </a:r>
            <a:r>
              <a:rPr lang="fr-FR" sz="2800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Pays : CI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err="1" smtClean="0"/>
              <a:t>Region</a:t>
            </a:r>
            <a:r>
              <a:rPr lang="fr-FR" sz="2800" dirty="0" smtClean="0"/>
              <a:t>: LAGUNE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Ville : Abidjan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Organisation: UPB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err="1" smtClean="0"/>
              <a:t>Departement</a:t>
            </a:r>
            <a:r>
              <a:rPr lang="fr-FR" sz="2800" dirty="0" smtClean="0"/>
              <a:t> /sous-organisation: ASSRI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Nom commun: </a:t>
            </a:r>
            <a:r>
              <a:rPr lang="fr-FR" sz="2800" dirty="0"/>
              <a:t>UPB ASSRI </a:t>
            </a:r>
            <a:r>
              <a:rPr lang="fr-FR" sz="2800" dirty="0" err="1"/>
              <a:t>Root</a:t>
            </a:r>
            <a:r>
              <a:rPr lang="fr-FR" sz="2800" dirty="0"/>
              <a:t> </a:t>
            </a:r>
            <a:r>
              <a:rPr lang="fr-FR" sz="2800" dirty="0" smtClean="0"/>
              <a:t>CA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@mail</a:t>
            </a:r>
            <a:r>
              <a:rPr lang="fr-FR" sz="2800" dirty="0"/>
              <a:t>: = </a:t>
            </a:r>
            <a:r>
              <a:rPr lang="fr-FR" sz="2800" dirty="0" smtClean="0">
                <a:hlinkClick r:id="rId4"/>
              </a:rPr>
              <a:t>rootca.assri@upb.ci</a:t>
            </a:r>
            <a:endParaRPr lang="fr-FR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/>
              <a:t>…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155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7" y="1314450"/>
            <a:ext cx="3851481" cy="3680244"/>
          </a:xfrm>
        </p:spPr>
        <p:txBody>
          <a:bodyPr>
            <a:normAutofit/>
          </a:bodyPr>
          <a:lstStyle/>
          <a:p>
            <a:r>
              <a:rPr lang="fr-FR" sz="2800" dirty="0"/>
              <a:t>TP : Mise en place </a:t>
            </a:r>
            <a:r>
              <a:rPr lang="fr-FR" sz="2800" dirty="0" smtClean="0"/>
              <a:t>PKI 3 niveaux</a:t>
            </a:r>
            <a:br>
              <a:rPr lang="fr-FR" sz="2800" dirty="0" smtClean="0"/>
            </a:br>
            <a:r>
              <a:rPr lang="fr-FR" sz="2800" dirty="0">
                <a:solidFill>
                  <a:srgbClr val="FF0000"/>
                </a:solidFill>
              </a:rPr>
              <a:t>Autorité Racine</a:t>
            </a: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21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084234" y="0"/>
            <a:ext cx="8920565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400" b="1" dirty="0" smtClean="0">
                <a:solidFill>
                  <a:srgbClr val="FF0000"/>
                </a:solidFill>
              </a:rPr>
              <a:t>Certificat de l’autorité racine: CA.PEM</a:t>
            </a:r>
          </a:p>
          <a:p>
            <a:endParaRPr lang="fr-FR" sz="2400" b="1" dirty="0" smtClean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</a:rPr>
              <a:t>étape2: </a:t>
            </a:r>
            <a:r>
              <a:rPr lang="fr-FR" sz="2400" dirty="0" smtClean="0"/>
              <a:t>Création de la requête de certificat </a:t>
            </a:r>
          </a:p>
          <a:p>
            <a:r>
              <a:rPr lang="fr-FR" sz="2400" i="1" dirty="0" smtClean="0"/>
              <a:t> 	2 étapes: création de la </a:t>
            </a:r>
            <a:r>
              <a:rPr lang="fr-FR" sz="2400" i="1" dirty="0" err="1" smtClean="0"/>
              <a:t>réquête</a:t>
            </a:r>
            <a:r>
              <a:rPr lang="fr-FR" sz="2400" i="1" dirty="0" smtClean="0"/>
              <a:t>  et création fichier H.0</a:t>
            </a:r>
          </a:p>
          <a:p>
            <a:r>
              <a:rPr lang="fr-FR" sz="2400" b="1" i="1" dirty="0" smtClean="0"/>
              <a:t>Création requête</a:t>
            </a:r>
            <a:r>
              <a:rPr lang="fr-FR" sz="2400" i="1" dirty="0" smtClean="0"/>
              <a:t>: </a:t>
            </a:r>
            <a:r>
              <a:rPr lang="fr-FR" sz="2400" b="1" i="1" dirty="0" err="1"/>
              <a:t>ca.pem</a:t>
            </a:r>
            <a:endParaRPr lang="fr-FR" sz="2400" i="1" dirty="0" smtClean="0"/>
          </a:p>
          <a:p>
            <a:r>
              <a:rPr lang="fr-FR" sz="2400" i="1" dirty="0" err="1" smtClean="0"/>
              <a:t>openssl</a:t>
            </a:r>
            <a:r>
              <a:rPr lang="fr-FR" sz="2400" i="1" dirty="0" smtClean="0"/>
              <a:t> </a:t>
            </a:r>
            <a:r>
              <a:rPr lang="fr-FR" sz="2400" i="1" dirty="0" err="1"/>
              <a:t>req</a:t>
            </a:r>
            <a:r>
              <a:rPr lang="fr-FR" sz="2400" i="1" dirty="0"/>
              <a:t> –x509 -config </a:t>
            </a:r>
            <a:r>
              <a:rPr lang="fr-FR" sz="2400" i="1" dirty="0" err="1"/>
              <a:t>root</a:t>
            </a:r>
            <a:r>
              <a:rPr lang="fr-FR" sz="2400" i="1" dirty="0"/>
              <a:t>-ca-</a:t>
            </a:r>
            <a:r>
              <a:rPr lang="fr-FR" sz="2400" i="1" dirty="0" err="1"/>
              <a:t>cert.cnf</a:t>
            </a:r>
            <a:r>
              <a:rPr lang="fr-FR" sz="2400" i="1" dirty="0"/>
              <a:t> –</a:t>
            </a:r>
            <a:r>
              <a:rPr lang="fr-FR" sz="2400" i="1" dirty="0" err="1"/>
              <a:t>newkey</a:t>
            </a:r>
            <a:r>
              <a:rPr lang="fr-FR" sz="2400" i="1" dirty="0"/>
              <a:t> </a:t>
            </a:r>
            <a:r>
              <a:rPr lang="fr-FR" sz="2400" i="1" dirty="0" err="1"/>
              <a:t>rsa</a:t>
            </a:r>
            <a:r>
              <a:rPr lang="fr-FR" sz="2400" i="1" dirty="0"/>
              <a:t>: 1024 –out </a:t>
            </a:r>
            <a:r>
              <a:rPr lang="fr-FR" sz="2400" i="1" dirty="0" err="1"/>
              <a:t>ca.pem</a:t>
            </a:r>
            <a:r>
              <a:rPr lang="fr-FR" sz="2400" i="1" dirty="0"/>
              <a:t> –</a:t>
            </a:r>
            <a:r>
              <a:rPr lang="fr-FR" sz="2400" i="1" dirty="0" err="1"/>
              <a:t>keyout</a:t>
            </a:r>
            <a:r>
              <a:rPr lang="fr-FR" sz="2400" i="1" dirty="0"/>
              <a:t> </a:t>
            </a:r>
            <a:r>
              <a:rPr lang="fr-FR" sz="2400" i="1" dirty="0" err="1"/>
              <a:t>private</a:t>
            </a:r>
            <a:r>
              <a:rPr lang="fr-FR" sz="2400" i="1" dirty="0"/>
              <a:t>/</a:t>
            </a:r>
            <a:r>
              <a:rPr lang="fr-FR" sz="2400" i="1" dirty="0" err="1"/>
              <a:t>ca.key</a:t>
            </a:r>
            <a:r>
              <a:rPr lang="fr-FR" sz="2400" i="1" dirty="0"/>
              <a:t> –</a:t>
            </a:r>
            <a:r>
              <a:rPr lang="fr-FR" sz="2400" i="1" dirty="0" err="1"/>
              <a:t>days</a:t>
            </a:r>
            <a:r>
              <a:rPr lang="fr-FR" sz="2400" i="1" dirty="0"/>
              <a:t> </a:t>
            </a:r>
            <a:r>
              <a:rPr lang="fr-FR" sz="2400" i="1" dirty="0" smtClean="0"/>
              <a:t>365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étape3: </a:t>
            </a:r>
            <a:r>
              <a:rPr lang="fr-FR" sz="2400" b="1" i="1" dirty="0" smtClean="0"/>
              <a:t>Création </a:t>
            </a:r>
            <a:r>
              <a:rPr lang="fr-FR" sz="2400" b="1" i="1" dirty="0"/>
              <a:t>fichier </a:t>
            </a:r>
            <a:r>
              <a:rPr lang="fr-FR" sz="2400" b="1" i="1" dirty="0" smtClean="0"/>
              <a:t>H.0 du certif de</a:t>
            </a:r>
            <a:r>
              <a:rPr lang="fr-FR" sz="2400" i="1" dirty="0" smtClean="0"/>
              <a:t> </a:t>
            </a:r>
            <a:r>
              <a:rPr lang="fr-FR" sz="2400" b="1" i="1" dirty="0" err="1"/>
              <a:t>ca.pem</a:t>
            </a:r>
            <a:endParaRPr lang="fr-FR" sz="2400" i="1" dirty="0"/>
          </a:p>
          <a:p>
            <a:r>
              <a:rPr lang="fr-FR" sz="2400" i="1" dirty="0" smtClean="0"/>
              <a:t>	 </a:t>
            </a:r>
            <a:r>
              <a:rPr lang="fr-FR" sz="2400" i="1" dirty="0" smtClean="0">
                <a:solidFill>
                  <a:srgbClr val="00B0F0"/>
                </a:solidFill>
              </a:rPr>
              <a:t>aller</a:t>
            </a:r>
            <a:r>
              <a:rPr lang="fr-FR" sz="2400" i="1" dirty="0" smtClean="0"/>
              <a:t> dans </a:t>
            </a:r>
            <a:r>
              <a:rPr lang="fr-FR" sz="2400" i="1" dirty="0" err="1" smtClean="0"/>
              <a:t>rep</a:t>
            </a:r>
            <a:r>
              <a:rPr lang="fr-FR" sz="2400" i="1" dirty="0" smtClean="0"/>
              <a:t>/travail/</a:t>
            </a:r>
            <a:r>
              <a:rPr lang="fr-FR" sz="2400" b="1" dirty="0" err="1" smtClean="0">
                <a:solidFill>
                  <a:srgbClr val="FF0000"/>
                </a:solidFill>
              </a:rPr>
              <a:t>certs</a:t>
            </a:r>
            <a:r>
              <a:rPr lang="fr-FR" sz="2400" b="1" dirty="0">
                <a:solidFill>
                  <a:srgbClr val="FF0000"/>
                </a:solidFill>
              </a:rPr>
              <a:t> </a:t>
            </a:r>
            <a:endParaRPr lang="fr-FR" sz="2400" b="1" dirty="0" smtClean="0">
              <a:solidFill>
                <a:srgbClr val="FF0000"/>
              </a:solidFill>
            </a:endParaRPr>
          </a:p>
          <a:p>
            <a:r>
              <a:rPr lang="fr-FR" sz="2400" dirty="0" smtClean="0"/>
              <a:t>	</a:t>
            </a:r>
            <a:r>
              <a:rPr lang="fr-FR" sz="2400" i="1" dirty="0">
                <a:solidFill>
                  <a:srgbClr val="00B0F0"/>
                </a:solidFill>
              </a:rPr>
              <a:t>créer</a:t>
            </a:r>
            <a:r>
              <a:rPr lang="fr-FR" sz="2400" dirty="0" smtClean="0"/>
              <a:t> le HASH </a:t>
            </a:r>
            <a:r>
              <a:rPr lang="fr-FR" sz="2400" dirty="0"/>
              <a:t>du certif </a:t>
            </a:r>
            <a:r>
              <a:rPr lang="fr-FR" sz="2400" i="1" dirty="0" err="1" smtClean="0"/>
              <a:t>ca.pem</a:t>
            </a:r>
            <a:endParaRPr lang="fr-FR" sz="2400" i="1" dirty="0" smtClean="0"/>
          </a:p>
          <a:p>
            <a:r>
              <a:rPr lang="fr-FR" sz="2400" i="1" dirty="0" err="1"/>
              <a:t>openssl</a:t>
            </a:r>
            <a:r>
              <a:rPr lang="fr-FR" sz="2400" i="1" dirty="0"/>
              <a:t> x509 –hash –in chemin/vers/</a:t>
            </a:r>
            <a:r>
              <a:rPr lang="fr-FR" sz="2400" i="1" dirty="0" err="1"/>
              <a:t>ca.pem</a:t>
            </a:r>
            <a:r>
              <a:rPr lang="fr-FR" sz="2400" i="1" dirty="0"/>
              <a:t> –</a:t>
            </a:r>
            <a:r>
              <a:rPr lang="fr-FR" sz="2400" i="1" dirty="0" err="1"/>
              <a:t>noout</a:t>
            </a:r>
            <a:r>
              <a:rPr lang="fr-FR" sz="2400" i="1" dirty="0"/>
              <a:t> .</a:t>
            </a:r>
            <a:r>
              <a:rPr lang="fr-FR" sz="2400" i="1" dirty="0" smtClean="0"/>
              <a:t>0</a:t>
            </a:r>
          </a:p>
          <a:p>
            <a:r>
              <a:rPr lang="fr-FR" sz="2400" dirty="0" smtClean="0"/>
              <a:t>	</a:t>
            </a:r>
            <a:r>
              <a:rPr lang="fr-FR" sz="2400" i="1" dirty="0">
                <a:solidFill>
                  <a:srgbClr val="00B0F0"/>
                </a:solidFill>
              </a:rPr>
              <a:t>créer</a:t>
            </a:r>
            <a:r>
              <a:rPr lang="fr-FR" sz="2400" dirty="0" smtClean="0"/>
              <a:t> le lien </a:t>
            </a:r>
            <a:r>
              <a:rPr lang="fr-FR" sz="2400" dirty="0"/>
              <a:t>entre le certif et </a:t>
            </a:r>
            <a:r>
              <a:rPr lang="fr-FR" sz="2400" dirty="0" smtClean="0"/>
              <a:t>son HASH.0</a:t>
            </a:r>
          </a:p>
          <a:p>
            <a:r>
              <a:rPr lang="fr-FR" sz="2400" i="1" dirty="0"/>
              <a:t>ln –s chemin/vers/</a:t>
            </a:r>
            <a:r>
              <a:rPr lang="fr-FR" sz="2400" i="1" dirty="0" err="1"/>
              <a:t>ca.pem</a:t>
            </a:r>
            <a:r>
              <a:rPr lang="fr-FR" sz="2400" i="1" dirty="0"/>
              <a:t>  </a:t>
            </a:r>
            <a:r>
              <a:rPr lang="fr-FR" sz="2400" i="1" dirty="0" smtClean="0"/>
              <a:t>nom_fichier_H.0</a:t>
            </a:r>
          </a:p>
          <a:p>
            <a:r>
              <a:rPr lang="fr-FR" sz="2000" dirty="0" smtClean="0">
                <a:solidFill>
                  <a:srgbClr val="FF0000"/>
                </a:solidFill>
              </a:rPr>
              <a:t>En une seule commande</a:t>
            </a:r>
            <a:r>
              <a:rPr lang="fr-FR" sz="2000" dirty="0" smtClean="0"/>
              <a:t>:</a:t>
            </a:r>
          </a:p>
          <a:p>
            <a:r>
              <a:rPr lang="fr-FR" sz="2000" i="1" dirty="0"/>
              <a:t>ln –s chemin/vers/</a:t>
            </a:r>
            <a:r>
              <a:rPr lang="fr-FR" sz="2000" i="1" dirty="0" err="1"/>
              <a:t>ca.pem</a:t>
            </a:r>
            <a:r>
              <a:rPr lang="fr-FR" sz="2000" i="1" dirty="0"/>
              <a:t> </a:t>
            </a:r>
            <a:r>
              <a:rPr lang="fr-FR" sz="2000" dirty="0"/>
              <a:t>`</a:t>
            </a:r>
            <a:r>
              <a:rPr lang="fr-FR" sz="2000" i="1" dirty="0" err="1"/>
              <a:t>openssl</a:t>
            </a:r>
            <a:r>
              <a:rPr lang="fr-FR" sz="2000" i="1" dirty="0"/>
              <a:t> x509 –hash –in chemin/vers/</a:t>
            </a:r>
            <a:r>
              <a:rPr lang="fr-FR" sz="2000" i="1" dirty="0" err="1"/>
              <a:t>ca.pem</a:t>
            </a:r>
            <a:r>
              <a:rPr lang="fr-FR" sz="2000" i="1" dirty="0"/>
              <a:t> –</a:t>
            </a:r>
            <a:r>
              <a:rPr lang="fr-FR" sz="2000" i="1" dirty="0" err="1"/>
              <a:t>noout</a:t>
            </a:r>
            <a:r>
              <a:rPr lang="fr-FR" sz="2000" dirty="0"/>
              <a:t>`</a:t>
            </a:r>
            <a:r>
              <a:rPr lang="fr-FR" sz="2000" i="1" dirty="0"/>
              <a:t> .0</a:t>
            </a:r>
            <a:endParaRPr lang="fr-FR" sz="2000" dirty="0"/>
          </a:p>
          <a:p>
            <a:endParaRPr lang="fr-FR" sz="28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7" y="1314450"/>
            <a:ext cx="3851481" cy="3680244"/>
          </a:xfrm>
        </p:spPr>
        <p:txBody>
          <a:bodyPr>
            <a:normAutofit/>
          </a:bodyPr>
          <a:lstStyle/>
          <a:p>
            <a:r>
              <a:rPr lang="fr-FR" sz="2800" dirty="0"/>
              <a:t>TP : Mise en place </a:t>
            </a:r>
            <a:r>
              <a:rPr lang="fr-FR" sz="2800" dirty="0" smtClean="0"/>
              <a:t>PKI 3 niveaux</a:t>
            </a:r>
            <a:br>
              <a:rPr lang="fr-FR" sz="2800" dirty="0" smtClean="0"/>
            </a:br>
            <a:r>
              <a:rPr lang="fr-FR" sz="2800" dirty="0" smtClean="0">
                <a:solidFill>
                  <a:srgbClr val="FF0000"/>
                </a:solidFill>
              </a:rPr>
              <a:t>Autorité INTERMEDIAIRE</a:t>
            </a: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22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084235" y="0"/>
            <a:ext cx="8416029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600" b="1" dirty="0" smtClean="0">
                <a:solidFill>
                  <a:srgbClr val="FF0000"/>
                </a:solidFill>
              </a:rPr>
              <a:t>Certificat de l’autorité racine: </a:t>
            </a:r>
            <a:r>
              <a:rPr lang="fr-FR" sz="2600" b="1" dirty="0" err="1" smtClean="0">
                <a:solidFill>
                  <a:srgbClr val="FF0000"/>
                </a:solidFill>
              </a:rPr>
              <a:t>serverca.PEM</a:t>
            </a:r>
            <a:endParaRPr lang="fr-FR" sz="2600" b="1" dirty="0" smtClean="0">
              <a:solidFill>
                <a:srgbClr val="FF0000"/>
              </a:solidFill>
            </a:endParaRPr>
          </a:p>
          <a:p>
            <a:endParaRPr lang="fr-FR" sz="2000" b="1" dirty="0" smtClean="0">
              <a:solidFill>
                <a:srgbClr val="FF0000"/>
              </a:solidFill>
            </a:endParaRPr>
          </a:p>
          <a:p>
            <a:r>
              <a:rPr lang="fr-FR" sz="2000" b="1" dirty="0" smtClean="0">
                <a:solidFill>
                  <a:srgbClr val="FF0000"/>
                </a:solidFill>
              </a:rPr>
              <a:t>étape1: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dirty="0" smtClean="0"/>
              <a:t>Configuration du fichier:</a:t>
            </a:r>
            <a:r>
              <a:rPr lang="fr-FR" sz="2000" b="1" dirty="0" smtClean="0"/>
              <a:t> </a:t>
            </a:r>
            <a:r>
              <a:rPr lang="fr-FR" sz="2000" b="1" i="1" dirty="0" err="1" smtClean="0"/>
              <a:t>req-subca-cert.cnf</a:t>
            </a:r>
            <a:endParaRPr lang="fr-FR" sz="2000" b="1" i="1" dirty="0" smtClean="0"/>
          </a:p>
          <a:p>
            <a:endParaRPr lang="fr-FR" sz="2000" b="1" i="1" dirty="0" smtClean="0"/>
          </a:p>
          <a:p>
            <a:endParaRPr lang="fr-FR" sz="2000" b="1" i="1" dirty="0"/>
          </a:p>
          <a:p>
            <a:endParaRPr lang="fr-FR" sz="2000" b="1" i="1" dirty="0" smtClean="0"/>
          </a:p>
          <a:p>
            <a:r>
              <a:rPr lang="fr-FR" sz="2000" dirty="0" smtClean="0"/>
              <a:t>Préciser les informations relatives à SERVER CA</a:t>
            </a:r>
          </a:p>
          <a:p>
            <a:endParaRPr lang="fr-FR" sz="2000" b="1" dirty="0">
              <a:solidFill>
                <a:srgbClr val="FF0000"/>
              </a:solidFill>
            </a:endParaRPr>
          </a:p>
          <a:p>
            <a:pPr lvl="0"/>
            <a:r>
              <a:rPr lang="fr-FR" sz="2000" b="1" dirty="0" smtClean="0">
                <a:solidFill>
                  <a:srgbClr val="FF0000"/>
                </a:solidFill>
              </a:rPr>
              <a:t>Étape2-3: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000" b="1" i="1" dirty="0" smtClean="0"/>
              <a:t>Création d’un certif temporaire</a:t>
            </a:r>
            <a:r>
              <a:rPr lang="fr-FR" sz="2000" i="1" dirty="0" smtClean="0"/>
              <a:t>: temp1.pem </a:t>
            </a:r>
          </a:p>
          <a:p>
            <a:pPr lvl="2"/>
            <a:r>
              <a:rPr lang="fr-FR" sz="2000" i="1" dirty="0" err="1" smtClean="0"/>
              <a:t>openssl</a:t>
            </a:r>
            <a:r>
              <a:rPr lang="fr-FR" sz="2000" i="1" dirty="0" smtClean="0"/>
              <a:t> </a:t>
            </a:r>
            <a:r>
              <a:rPr lang="fr-FR" sz="2000" i="1" dirty="0" err="1"/>
              <a:t>req</a:t>
            </a:r>
            <a:r>
              <a:rPr lang="fr-FR" sz="2000" i="1" dirty="0"/>
              <a:t> -config </a:t>
            </a:r>
            <a:r>
              <a:rPr lang="fr-FR" sz="2000" i="1" dirty="0" err="1"/>
              <a:t>req-subca-cert.cnf</a:t>
            </a:r>
            <a:r>
              <a:rPr lang="fr-FR" sz="2000" i="1" dirty="0"/>
              <a:t> -out temp1.pem -</a:t>
            </a:r>
            <a:r>
              <a:rPr lang="fr-FR" sz="2000" i="1" dirty="0" err="1"/>
              <a:t>newkey</a:t>
            </a:r>
            <a:r>
              <a:rPr lang="fr-FR" sz="2000" i="1" dirty="0"/>
              <a:t> rsa:1024 -</a:t>
            </a:r>
            <a:r>
              <a:rPr lang="fr-FR" sz="2000" i="1" dirty="0" err="1"/>
              <a:t>keyout</a:t>
            </a:r>
            <a:r>
              <a:rPr lang="fr-FR" sz="2000" i="1" dirty="0"/>
              <a:t> </a:t>
            </a:r>
            <a:r>
              <a:rPr lang="fr-FR" sz="2000" i="1" dirty="0" err="1"/>
              <a:t>private</a:t>
            </a:r>
            <a:r>
              <a:rPr lang="fr-FR" sz="2000" i="1" dirty="0"/>
              <a:t>/</a:t>
            </a:r>
            <a:r>
              <a:rPr lang="fr-FR" sz="2000" i="1" dirty="0" err="1"/>
              <a:t>serverca.key</a:t>
            </a:r>
            <a:r>
              <a:rPr lang="fr-FR" sz="2000" i="1" dirty="0"/>
              <a:t> –</a:t>
            </a:r>
            <a:r>
              <a:rPr lang="fr-FR" sz="2000" i="1" dirty="0" err="1"/>
              <a:t>days</a:t>
            </a:r>
            <a:r>
              <a:rPr lang="fr-FR" sz="2000" i="1" dirty="0"/>
              <a:t> </a:t>
            </a:r>
            <a:r>
              <a:rPr lang="fr-FR" sz="2000" i="1" dirty="0" smtClean="0"/>
              <a:t>365</a:t>
            </a:r>
          </a:p>
          <a:p>
            <a:pPr lvl="2"/>
            <a:endParaRPr lang="fr-FR" sz="2000" i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000" b="1" i="1" dirty="0" smtClean="0"/>
              <a:t>Demande de la signature auprès de ROOT CA</a:t>
            </a:r>
          </a:p>
          <a:p>
            <a:pPr lvl="2"/>
            <a:r>
              <a:rPr lang="fr-FR" sz="2000" i="1" dirty="0" err="1"/>
              <a:t>openssl</a:t>
            </a:r>
            <a:r>
              <a:rPr lang="fr-FR" sz="2000" i="1" dirty="0"/>
              <a:t> ca -config ca-</a:t>
            </a:r>
            <a:r>
              <a:rPr lang="fr-FR" sz="2000" i="1" dirty="0" err="1"/>
              <a:t>subca</a:t>
            </a:r>
            <a:r>
              <a:rPr lang="fr-FR" sz="2000" i="1" dirty="0"/>
              <a:t>-</a:t>
            </a:r>
            <a:r>
              <a:rPr lang="fr-FR" sz="2000" i="1" dirty="0" err="1"/>
              <a:t>cert.cnf</a:t>
            </a:r>
            <a:r>
              <a:rPr lang="fr-FR" sz="2000" i="1" dirty="0"/>
              <a:t> -in temp1.pem -</a:t>
            </a:r>
            <a:r>
              <a:rPr lang="fr-FR" sz="2000" i="1" dirty="0" err="1"/>
              <a:t>notext</a:t>
            </a:r>
            <a:r>
              <a:rPr lang="fr-FR" sz="2000" i="1" dirty="0"/>
              <a:t> -out </a:t>
            </a:r>
            <a:r>
              <a:rPr lang="fr-FR" sz="2000" i="1" dirty="0" err="1" smtClean="0"/>
              <a:t>certs</a:t>
            </a:r>
            <a:r>
              <a:rPr lang="fr-FR" sz="2000" i="1" dirty="0" smtClean="0"/>
              <a:t>/</a:t>
            </a:r>
            <a:r>
              <a:rPr lang="fr-FR" sz="2000" i="1" dirty="0" err="1" smtClean="0"/>
              <a:t>serverca.pem</a:t>
            </a:r>
            <a:endParaRPr lang="fr-FR" sz="2000" i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b="1" i="1" dirty="0"/>
              <a:t>Création fichier H.0 du certif de</a:t>
            </a:r>
            <a:r>
              <a:rPr lang="fr-FR" i="1" dirty="0"/>
              <a:t> </a:t>
            </a:r>
            <a:r>
              <a:rPr lang="fr-FR" i="1" dirty="0" err="1"/>
              <a:t>server</a:t>
            </a:r>
            <a:r>
              <a:rPr lang="fr-FR" b="1" i="1" dirty="0" err="1"/>
              <a:t>ca.pem</a:t>
            </a:r>
            <a:endParaRPr lang="fr-FR" i="1" dirty="0"/>
          </a:p>
          <a:p>
            <a:r>
              <a:rPr lang="fr-FR" i="1" dirty="0"/>
              <a:t>	 </a:t>
            </a:r>
            <a:r>
              <a:rPr lang="fr-FR" i="1" dirty="0">
                <a:solidFill>
                  <a:srgbClr val="00B0F0"/>
                </a:solidFill>
              </a:rPr>
              <a:t>aller</a:t>
            </a:r>
            <a:r>
              <a:rPr lang="fr-FR" i="1" dirty="0"/>
              <a:t> dans </a:t>
            </a:r>
            <a:r>
              <a:rPr lang="fr-FR" i="1" dirty="0" err="1"/>
              <a:t>rep</a:t>
            </a:r>
            <a:r>
              <a:rPr lang="fr-FR" i="1" dirty="0"/>
              <a:t>/travail/</a:t>
            </a:r>
            <a:r>
              <a:rPr lang="fr-FR" b="1" dirty="0" err="1">
                <a:solidFill>
                  <a:srgbClr val="FF0000"/>
                </a:solidFill>
              </a:rPr>
              <a:t>certs</a:t>
            </a:r>
            <a:r>
              <a:rPr lang="fr-FR" b="1" dirty="0">
                <a:solidFill>
                  <a:srgbClr val="FF0000"/>
                </a:solidFill>
              </a:rPr>
              <a:t> </a:t>
            </a:r>
          </a:p>
          <a:p>
            <a:pPr lvl="2"/>
            <a:r>
              <a:rPr lang="fr-FR" i="1" dirty="0"/>
              <a:t>ln –s chemin/vers/</a:t>
            </a:r>
            <a:r>
              <a:rPr lang="fr-FR" i="1" dirty="0" err="1">
                <a:solidFill>
                  <a:srgbClr val="FF0000"/>
                </a:solidFill>
              </a:rPr>
              <a:t>serverca.pem</a:t>
            </a:r>
            <a:r>
              <a:rPr lang="fr-FR" b="1" i="1" dirty="0"/>
              <a:t> </a:t>
            </a:r>
            <a:r>
              <a:rPr lang="fr-FR" dirty="0"/>
              <a:t>`</a:t>
            </a:r>
            <a:r>
              <a:rPr lang="fr-FR" i="1" dirty="0" err="1"/>
              <a:t>openssl</a:t>
            </a:r>
            <a:r>
              <a:rPr lang="fr-FR" i="1" dirty="0"/>
              <a:t> x509 –hash –in chemin/vers/</a:t>
            </a:r>
            <a:r>
              <a:rPr lang="fr-FR" i="1" dirty="0" err="1">
                <a:solidFill>
                  <a:srgbClr val="FF0000"/>
                </a:solidFill>
              </a:rPr>
              <a:t>serverca.pem</a:t>
            </a:r>
            <a:r>
              <a:rPr lang="fr-FR" i="1" dirty="0"/>
              <a:t> –noout</a:t>
            </a:r>
            <a:r>
              <a:rPr lang="fr-FR" dirty="0"/>
              <a:t>`</a:t>
            </a:r>
            <a:r>
              <a:rPr lang="fr-FR" i="1" dirty="0"/>
              <a:t>.0</a:t>
            </a:r>
            <a:endParaRPr lang="fr-FR" dirty="0"/>
          </a:p>
          <a:p>
            <a:pPr lvl="2"/>
            <a:endParaRPr lang="fr-FR" sz="2000" i="1" dirty="0" smtClean="0"/>
          </a:p>
          <a:p>
            <a:pPr lvl="2"/>
            <a:endParaRPr lang="fr-FR" sz="2000" i="1" dirty="0"/>
          </a:p>
          <a:p>
            <a:endParaRPr lang="fr-FR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9196926" y="1314450"/>
            <a:ext cx="39069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le pays, l’organisation, @mail)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Pays : CI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Région: LAGUNE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Ville : Abidjan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Organisation: UPB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Département /sous-organisation: ASSRI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Nom commun: UPB ASSRI Server CA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@mail: = </a:t>
            </a:r>
            <a:r>
              <a:rPr lang="fr-FR" sz="1400" dirty="0" smtClean="0">
                <a:hlinkClick r:id="rId4"/>
              </a:rPr>
              <a:t>serverca.assri@upb.ci</a:t>
            </a:r>
            <a:endParaRPr lang="fr-FR" sz="1400" dirty="0" smtClean="0"/>
          </a:p>
        </p:txBody>
      </p:sp>
      <p:sp>
        <p:nvSpPr>
          <p:cNvPr id="5" name="Accolade ouvrante 4"/>
          <p:cNvSpPr/>
          <p:nvPr/>
        </p:nvSpPr>
        <p:spPr>
          <a:xfrm>
            <a:off x="9016409" y="1626781"/>
            <a:ext cx="180517" cy="14247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7" y="1314450"/>
            <a:ext cx="3267897" cy="3680244"/>
          </a:xfrm>
        </p:spPr>
        <p:txBody>
          <a:bodyPr>
            <a:normAutofit/>
          </a:bodyPr>
          <a:lstStyle/>
          <a:p>
            <a:r>
              <a:rPr lang="fr-FR" sz="2800" dirty="0"/>
              <a:t>TP : Mise en place </a:t>
            </a:r>
            <a:r>
              <a:rPr lang="fr-FR" sz="2800" dirty="0" smtClean="0"/>
              <a:t>PKI 3 niveaux</a:t>
            </a:r>
            <a:br>
              <a:rPr lang="fr-FR" sz="2800" dirty="0" smtClean="0"/>
            </a:br>
            <a:r>
              <a:rPr lang="fr-FR" sz="2800" dirty="0" smtClean="0">
                <a:solidFill>
                  <a:srgbClr val="FF0000"/>
                </a:solidFill>
              </a:rPr>
              <a:t>Autorité INTERMEDIAIRE</a:t>
            </a: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23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084235" y="0"/>
            <a:ext cx="8783426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b="1" dirty="0" smtClean="0">
                <a:solidFill>
                  <a:srgbClr val="FF0000"/>
                </a:solidFill>
              </a:rPr>
              <a:t>Certificat de l’autorité racine: </a:t>
            </a:r>
            <a:r>
              <a:rPr lang="fr-FR" sz="2800" b="1" dirty="0" err="1" smtClean="0">
                <a:solidFill>
                  <a:srgbClr val="FF0000"/>
                </a:solidFill>
              </a:rPr>
              <a:t>serverca.PEM</a:t>
            </a:r>
            <a:endParaRPr lang="fr-FR" sz="2800" b="1" dirty="0" smtClean="0">
              <a:solidFill>
                <a:srgbClr val="FF0000"/>
              </a:solidFill>
            </a:endParaRPr>
          </a:p>
          <a:p>
            <a:endParaRPr lang="fr-FR" sz="2000" b="1" dirty="0" smtClean="0">
              <a:solidFill>
                <a:srgbClr val="FF0000"/>
              </a:solidFill>
            </a:endParaRPr>
          </a:p>
          <a:p>
            <a:r>
              <a:rPr lang="fr-FR" sz="2000" b="1" dirty="0" smtClean="0">
                <a:solidFill>
                  <a:srgbClr val="FF0000"/>
                </a:solidFill>
              </a:rPr>
              <a:t>étape1: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dirty="0" smtClean="0"/>
              <a:t>Configuration du fichier:</a:t>
            </a:r>
            <a:r>
              <a:rPr lang="fr-FR" sz="2000" b="1" dirty="0" smtClean="0"/>
              <a:t> </a:t>
            </a:r>
            <a:r>
              <a:rPr lang="fr-FR" sz="2000" b="1" i="1" dirty="0" err="1" smtClean="0"/>
              <a:t>req-subca-cert.cnf</a:t>
            </a:r>
            <a:endParaRPr lang="fr-FR" sz="2000" b="1" i="1" dirty="0" smtClean="0"/>
          </a:p>
          <a:p>
            <a:endParaRPr lang="fr-FR" sz="2000" b="1" i="1" dirty="0" smtClean="0"/>
          </a:p>
          <a:p>
            <a:endParaRPr lang="fr-FR" sz="2000" b="1" i="1" dirty="0"/>
          </a:p>
          <a:p>
            <a:endParaRPr lang="fr-FR" sz="2000" b="1" i="1" dirty="0" smtClean="0"/>
          </a:p>
          <a:p>
            <a:r>
              <a:rPr lang="fr-FR" sz="2000" dirty="0" smtClean="0"/>
              <a:t>Préciser les informations relatives à ROOT CA</a:t>
            </a:r>
          </a:p>
          <a:p>
            <a:endParaRPr lang="fr-FR" sz="2000" b="1" dirty="0">
              <a:solidFill>
                <a:srgbClr val="FF0000"/>
              </a:solidFill>
            </a:endParaRPr>
          </a:p>
          <a:p>
            <a:pPr lvl="0"/>
            <a:r>
              <a:rPr lang="fr-FR" sz="2000" b="1" dirty="0" smtClean="0">
                <a:solidFill>
                  <a:srgbClr val="FF0000"/>
                </a:solidFill>
              </a:rPr>
              <a:t>Étape2-3: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000" b="1" i="1" dirty="0" smtClean="0"/>
              <a:t>Création d’un certif temporaire</a:t>
            </a:r>
            <a:r>
              <a:rPr lang="fr-FR" sz="2000" i="1" dirty="0" smtClean="0"/>
              <a:t>: temp1.pem </a:t>
            </a:r>
          </a:p>
          <a:p>
            <a:pPr lvl="2"/>
            <a:r>
              <a:rPr lang="fr-FR" sz="2000" i="1" dirty="0" err="1" smtClean="0"/>
              <a:t>openssl</a:t>
            </a:r>
            <a:r>
              <a:rPr lang="fr-FR" sz="2000" i="1" dirty="0" smtClean="0"/>
              <a:t> </a:t>
            </a:r>
            <a:r>
              <a:rPr lang="fr-FR" sz="2000" i="1" dirty="0" err="1"/>
              <a:t>req</a:t>
            </a:r>
            <a:r>
              <a:rPr lang="fr-FR" sz="2000" i="1" dirty="0"/>
              <a:t> -config </a:t>
            </a:r>
            <a:r>
              <a:rPr lang="fr-FR" sz="2000" i="1" dirty="0" err="1"/>
              <a:t>req-subca-cert.cnf</a:t>
            </a:r>
            <a:r>
              <a:rPr lang="fr-FR" sz="2000" i="1" dirty="0"/>
              <a:t> -out temp1.pem -</a:t>
            </a:r>
            <a:r>
              <a:rPr lang="fr-FR" sz="2000" i="1" dirty="0" err="1"/>
              <a:t>newkey</a:t>
            </a:r>
            <a:r>
              <a:rPr lang="fr-FR" sz="2000" i="1" dirty="0"/>
              <a:t> rsa:1024 -</a:t>
            </a:r>
            <a:r>
              <a:rPr lang="fr-FR" sz="2000" i="1" dirty="0" err="1"/>
              <a:t>keyout</a:t>
            </a:r>
            <a:r>
              <a:rPr lang="fr-FR" sz="2000" i="1" dirty="0"/>
              <a:t> </a:t>
            </a:r>
            <a:r>
              <a:rPr lang="fr-FR" sz="2000" i="1" dirty="0" err="1"/>
              <a:t>private</a:t>
            </a:r>
            <a:r>
              <a:rPr lang="fr-FR" sz="2000" i="1" dirty="0"/>
              <a:t>/</a:t>
            </a:r>
            <a:r>
              <a:rPr lang="fr-FR" sz="2000" i="1" dirty="0" err="1"/>
              <a:t>serverca.key</a:t>
            </a:r>
            <a:r>
              <a:rPr lang="fr-FR" sz="2000" i="1" dirty="0"/>
              <a:t> –</a:t>
            </a:r>
            <a:r>
              <a:rPr lang="fr-FR" sz="2000" i="1" dirty="0" err="1"/>
              <a:t>days</a:t>
            </a:r>
            <a:r>
              <a:rPr lang="fr-FR" sz="2000" i="1" dirty="0"/>
              <a:t> </a:t>
            </a:r>
            <a:r>
              <a:rPr lang="fr-FR" sz="2000" i="1" dirty="0" smtClean="0"/>
              <a:t>365</a:t>
            </a:r>
          </a:p>
          <a:p>
            <a:pPr lvl="2"/>
            <a:endParaRPr lang="fr-FR" sz="2000" i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000" b="1" i="1" dirty="0" smtClean="0"/>
              <a:t>Demande de la signature auprès de ROOT CA</a:t>
            </a:r>
          </a:p>
          <a:p>
            <a:pPr lvl="2"/>
            <a:r>
              <a:rPr lang="fr-FR" sz="2000" i="1" dirty="0" err="1"/>
              <a:t>openssl</a:t>
            </a:r>
            <a:r>
              <a:rPr lang="fr-FR" sz="2000" i="1" dirty="0"/>
              <a:t> ca -config ca-</a:t>
            </a:r>
            <a:r>
              <a:rPr lang="fr-FR" sz="2000" i="1" dirty="0" err="1"/>
              <a:t>subca</a:t>
            </a:r>
            <a:r>
              <a:rPr lang="fr-FR" sz="2000" i="1" dirty="0"/>
              <a:t>-</a:t>
            </a:r>
            <a:r>
              <a:rPr lang="fr-FR" sz="2000" i="1" dirty="0" err="1"/>
              <a:t>cert.cnf</a:t>
            </a:r>
            <a:r>
              <a:rPr lang="fr-FR" sz="2000" i="1" dirty="0"/>
              <a:t> -in temp1.pem -</a:t>
            </a:r>
            <a:r>
              <a:rPr lang="fr-FR" sz="2000" i="1" dirty="0" err="1"/>
              <a:t>notext</a:t>
            </a:r>
            <a:r>
              <a:rPr lang="fr-FR" sz="2000" i="1" dirty="0"/>
              <a:t> -out </a:t>
            </a:r>
            <a:r>
              <a:rPr lang="fr-FR" sz="2000" i="1" dirty="0" err="1" smtClean="0"/>
              <a:t>certs</a:t>
            </a:r>
            <a:r>
              <a:rPr lang="fr-FR" sz="2000" i="1" dirty="0" smtClean="0"/>
              <a:t>/</a:t>
            </a:r>
            <a:r>
              <a:rPr lang="fr-FR" sz="2000" i="1" dirty="0" err="1" smtClean="0"/>
              <a:t>serverca.pem</a:t>
            </a:r>
            <a:endParaRPr lang="fr-FR" sz="2000" i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b="1" i="1" dirty="0"/>
              <a:t>Création fichier H.0 du certif de</a:t>
            </a:r>
            <a:r>
              <a:rPr lang="fr-FR" i="1" dirty="0"/>
              <a:t> </a:t>
            </a:r>
            <a:r>
              <a:rPr lang="fr-FR" b="1" i="1" dirty="0" err="1"/>
              <a:t>serverca.pem</a:t>
            </a:r>
            <a:endParaRPr lang="fr-FR" i="1" dirty="0"/>
          </a:p>
          <a:p>
            <a:r>
              <a:rPr lang="fr-FR" i="1" dirty="0"/>
              <a:t>	 </a:t>
            </a:r>
            <a:r>
              <a:rPr lang="fr-FR" i="1" dirty="0">
                <a:solidFill>
                  <a:srgbClr val="00B0F0"/>
                </a:solidFill>
              </a:rPr>
              <a:t>aller</a:t>
            </a:r>
            <a:r>
              <a:rPr lang="fr-FR" i="1" dirty="0"/>
              <a:t> dans </a:t>
            </a:r>
            <a:r>
              <a:rPr lang="fr-FR" i="1" dirty="0" err="1"/>
              <a:t>rep</a:t>
            </a:r>
            <a:r>
              <a:rPr lang="fr-FR" i="1" dirty="0"/>
              <a:t>/travail/</a:t>
            </a:r>
            <a:r>
              <a:rPr lang="fr-FR" b="1" dirty="0" err="1">
                <a:solidFill>
                  <a:srgbClr val="FF0000"/>
                </a:solidFill>
              </a:rPr>
              <a:t>certs</a:t>
            </a:r>
            <a:r>
              <a:rPr lang="fr-FR" b="1" dirty="0">
                <a:solidFill>
                  <a:srgbClr val="FF0000"/>
                </a:solidFill>
              </a:rPr>
              <a:t> </a:t>
            </a:r>
          </a:p>
          <a:p>
            <a:pPr lvl="2"/>
            <a:r>
              <a:rPr lang="fr-FR" i="1" dirty="0"/>
              <a:t>ln –s chemin/vers/</a:t>
            </a:r>
            <a:r>
              <a:rPr lang="fr-FR" i="1" dirty="0" err="1">
                <a:solidFill>
                  <a:srgbClr val="FF0000"/>
                </a:solidFill>
              </a:rPr>
              <a:t>serverca.pem</a:t>
            </a:r>
            <a:r>
              <a:rPr lang="fr-FR" b="1" i="1" dirty="0"/>
              <a:t> </a:t>
            </a:r>
            <a:r>
              <a:rPr lang="fr-FR" dirty="0"/>
              <a:t>`</a:t>
            </a:r>
            <a:r>
              <a:rPr lang="fr-FR" i="1" dirty="0" err="1"/>
              <a:t>openssl</a:t>
            </a:r>
            <a:r>
              <a:rPr lang="fr-FR" i="1" dirty="0"/>
              <a:t> x509 –hash –in chemin/vers/</a:t>
            </a:r>
            <a:r>
              <a:rPr lang="fr-FR" i="1" dirty="0" err="1">
                <a:solidFill>
                  <a:srgbClr val="FF0000"/>
                </a:solidFill>
              </a:rPr>
              <a:t>serverca.pem</a:t>
            </a:r>
            <a:r>
              <a:rPr lang="fr-FR" i="1" dirty="0"/>
              <a:t> –noout</a:t>
            </a:r>
            <a:r>
              <a:rPr lang="fr-FR" dirty="0"/>
              <a:t>`</a:t>
            </a:r>
            <a:r>
              <a:rPr lang="fr-FR" i="1" dirty="0"/>
              <a:t>.0</a:t>
            </a:r>
            <a:endParaRPr lang="fr-FR" dirty="0"/>
          </a:p>
          <a:p>
            <a:pPr lvl="2"/>
            <a:endParaRPr lang="fr-FR" sz="2000" i="1" dirty="0" smtClean="0"/>
          </a:p>
          <a:p>
            <a:pPr lvl="2"/>
            <a:endParaRPr lang="fr-FR" sz="2000" i="1" dirty="0"/>
          </a:p>
          <a:p>
            <a:endParaRPr lang="fr-FR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9196926" y="1314450"/>
            <a:ext cx="39069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le pays, l’organisation, @mail)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Pays : CI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Région: LAGUNE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Ville : Abidjan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Organisation: UPB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Département /sous-organisation: ASSRI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Nom commun: UPB ASSRI Server CA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@mail: = </a:t>
            </a:r>
            <a:r>
              <a:rPr lang="fr-FR" sz="1400" dirty="0" smtClean="0">
                <a:hlinkClick r:id="rId4"/>
              </a:rPr>
              <a:t>serverca.assri@upb.ci</a:t>
            </a:r>
            <a:endParaRPr lang="fr-FR" sz="1400" dirty="0" smtClean="0"/>
          </a:p>
        </p:txBody>
      </p:sp>
      <p:sp>
        <p:nvSpPr>
          <p:cNvPr id="5" name="Accolade ouvrante 4"/>
          <p:cNvSpPr/>
          <p:nvPr/>
        </p:nvSpPr>
        <p:spPr>
          <a:xfrm>
            <a:off x="9016409" y="1626781"/>
            <a:ext cx="180517" cy="14247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8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7" y="1314450"/>
            <a:ext cx="3851481" cy="3680244"/>
          </a:xfrm>
        </p:spPr>
        <p:txBody>
          <a:bodyPr>
            <a:normAutofit/>
          </a:bodyPr>
          <a:lstStyle/>
          <a:p>
            <a:r>
              <a:rPr lang="fr-FR" sz="2800" dirty="0"/>
              <a:t>TP : Mise en place </a:t>
            </a:r>
            <a:r>
              <a:rPr lang="fr-FR" sz="2800" dirty="0" smtClean="0"/>
              <a:t>PKI 3 niveaux</a:t>
            </a:r>
            <a:br>
              <a:rPr lang="fr-FR" sz="2800" dirty="0" smtClean="0"/>
            </a:br>
            <a:r>
              <a:rPr lang="fr-FR" sz="2800" dirty="0" smtClean="0">
                <a:solidFill>
                  <a:srgbClr val="FF0000"/>
                </a:solidFill>
              </a:rPr>
              <a:t>SERVER FEUILLE</a:t>
            </a: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24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084235" y="0"/>
            <a:ext cx="9264730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b="1" dirty="0" smtClean="0">
                <a:solidFill>
                  <a:srgbClr val="FF0000"/>
                </a:solidFill>
              </a:rPr>
              <a:t>Certificat </a:t>
            </a:r>
            <a:r>
              <a:rPr lang="fr-FR" sz="2800" b="1" dirty="0">
                <a:solidFill>
                  <a:srgbClr val="FF0000"/>
                </a:solidFill>
              </a:rPr>
              <a:t>du SERVER FEUILLE: </a:t>
            </a:r>
            <a:r>
              <a:rPr lang="fr-FR" sz="2800" b="1" dirty="0" err="1" smtClean="0">
                <a:solidFill>
                  <a:srgbClr val="FF0000"/>
                </a:solidFill>
              </a:rPr>
              <a:t>serverWeb.PEM</a:t>
            </a:r>
            <a:endParaRPr lang="fr-FR" sz="2800" b="1" dirty="0" smtClean="0">
              <a:solidFill>
                <a:srgbClr val="FF0000"/>
              </a:solidFill>
            </a:endParaRPr>
          </a:p>
          <a:p>
            <a:endParaRPr lang="fr-FR" sz="2000" b="1" dirty="0" smtClean="0">
              <a:solidFill>
                <a:srgbClr val="FF0000"/>
              </a:solidFill>
            </a:endParaRPr>
          </a:p>
          <a:p>
            <a:r>
              <a:rPr lang="fr-FR" sz="2000" b="1" dirty="0" smtClean="0">
                <a:solidFill>
                  <a:srgbClr val="FF0000"/>
                </a:solidFill>
              </a:rPr>
              <a:t>étape1: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dirty="0" smtClean="0"/>
              <a:t>Configuration du fichier:</a:t>
            </a:r>
            <a:r>
              <a:rPr lang="fr-FR" sz="2000" b="1" dirty="0" smtClean="0"/>
              <a:t> </a:t>
            </a:r>
            <a:r>
              <a:rPr lang="fr-FR" sz="2000" b="1" i="1" dirty="0" err="1" smtClean="0"/>
              <a:t>req</a:t>
            </a:r>
            <a:r>
              <a:rPr lang="fr-FR" sz="2000" b="1" i="1" dirty="0" smtClean="0"/>
              <a:t>-server-</a:t>
            </a:r>
            <a:r>
              <a:rPr lang="fr-FR" sz="2000" b="1" i="1" dirty="0" err="1" smtClean="0"/>
              <a:t>cert.cnf</a:t>
            </a:r>
            <a:endParaRPr lang="fr-FR" sz="2000" b="1" i="1" dirty="0" smtClean="0"/>
          </a:p>
          <a:p>
            <a:endParaRPr lang="fr-FR" sz="2000" b="1" i="1" dirty="0" smtClean="0"/>
          </a:p>
          <a:p>
            <a:endParaRPr lang="fr-FR" sz="2000" b="1" i="1" dirty="0"/>
          </a:p>
          <a:p>
            <a:endParaRPr lang="fr-FR" sz="2000" b="1" i="1" dirty="0" smtClean="0"/>
          </a:p>
          <a:p>
            <a:r>
              <a:rPr lang="fr-FR" sz="2000" dirty="0" smtClean="0"/>
              <a:t>Préciser les informations relatives au </a:t>
            </a:r>
            <a:r>
              <a:rPr lang="fr-FR" sz="2000" b="1" dirty="0" err="1">
                <a:solidFill>
                  <a:srgbClr val="FF0000"/>
                </a:solidFill>
              </a:rPr>
              <a:t>serverWeb</a:t>
            </a:r>
            <a:endParaRPr lang="fr-FR" sz="2000" b="1" dirty="0" smtClean="0">
              <a:solidFill>
                <a:srgbClr val="FF0000"/>
              </a:solidFill>
            </a:endParaRPr>
          </a:p>
          <a:p>
            <a:endParaRPr lang="fr-FR" sz="2000" b="1" dirty="0">
              <a:solidFill>
                <a:srgbClr val="FF0000"/>
              </a:solidFill>
            </a:endParaRPr>
          </a:p>
          <a:p>
            <a:pPr lvl="0"/>
            <a:r>
              <a:rPr lang="fr-FR" sz="2000" b="1" dirty="0" smtClean="0">
                <a:solidFill>
                  <a:srgbClr val="FF0000"/>
                </a:solidFill>
              </a:rPr>
              <a:t>Étape2-3: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000" b="1" i="1" dirty="0" smtClean="0"/>
              <a:t>Création d’un certif temporaire</a:t>
            </a:r>
            <a:r>
              <a:rPr lang="fr-FR" sz="2000" i="1" dirty="0" smtClean="0"/>
              <a:t>: </a:t>
            </a:r>
            <a:r>
              <a:rPr lang="fr-FR" sz="2000" i="1" dirty="0" err="1" smtClean="0"/>
              <a:t>tempServerWeb.pem</a:t>
            </a:r>
            <a:r>
              <a:rPr lang="fr-FR" sz="2000" i="1" dirty="0" smtClean="0"/>
              <a:t> </a:t>
            </a:r>
          </a:p>
          <a:p>
            <a:pPr lvl="2"/>
            <a:r>
              <a:rPr lang="fr-FR" sz="2000" i="1" dirty="0" err="1" smtClean="0"/>
              <a:t>openssl</a:t>
            </a:r>
            <a:r>
              <a:rPr lang="fr-FR" sz="2000" i="1" dirty="0" smtClean="0"/>
              <a:t> </a:t>
            </a:r>
            <a:r>
              <a:rPr lang="fr-FR" sz="2000" i="1" dirty="0" err="1"/>
              <a:t>req</a:t>
            </a:r>
            <a:r>
              <a:rPr lang="fr-FR" sz="2000" i="1" dirty="0"/>
              <a:t> -config </a:t>
            </a:r>
            <a:r>
              <a:rPr lang="fr-FR" sz="2000" i="1" dirty="0" err="1" smtClean="0"/>
              <a:t>req-serverWeb-cert.cnf</a:t>
            </a:r>
            <a:r>
              <a:rPr lang="fr-FR" sz="2000" i="1" dirty="0" smtClean="0"/>
              <a:t> </a:t>
            </a:r>
            <a:r>
              <a:rPr lang="fr-FR" sz="2000" i="1" dirty="0"/>
              <a:t>-out </a:t>
            </a:r>
            <a:r>
              <a:rPr lang="fr-FR" sz="2000" b="1" i="1" dirty="0" err="1"/>
              <a:t>tempServerWeb.pem</a:t>
            </a:r>
            <a:r>
              <a:rPr lang="fr-FR" sz="2000" i="1" dirty="0"/>
              <a:t> -</a:t>
            </a:r>
            <a:r>
              <a:rPr lang="fr-FR" sz="2000" i="1" dirty="0" err="1"/>
              <a:t>newkey</a:t>
            </a:r>
            <a:r>
              <a:rPr lang="fr-FR" sz="2000" i="1" dirty="0"/>
              <a:t> rsa:1024 -</a:t>
            </a:r>
            <a:r>
              <a:rPr lang="fr-FR" sz="2000" i="1" dirty="0" err="1"/>
              <a:t>keyout</a:t>
            </a:r>
            <a:r>
              <a:rPr lang="fr-FR" sz="2000" i="1" dirty="0"/>
              <a:t> </a:t>
            </a:r>
            <a:r>
              <a:rPr lang="fr-FR" sz="2000" i="1" dirty="0" err="1" smtClean="0"/>
              <a:t>private</a:t>
            </a:r>
            <a:r>
              <a:rPr lang="fr-FR" sz="2000" i="1" dirty="0" smtClean="0"/>
              <a:t>/</a:t>
            </a:r>
            <a:r>
              <a:rPr lang="fr-FR" sz="2000" b="1" i="1" dirty="0" err="1" smtClean="0"/>
              <a:t>serverweb.key</a:t>
            </a:r>
            <a:r>
              <a:rPr lang="fr-FR" sz="2000" i="1" dirty="0" smtClean="0"/>
              <a:t> </a:t>
            </a:r>
            <a:r>
              <a:rPr lang="fr-FR" sz="2000" i="1" dirty="0"/>
              <a:t>–</a:t>
            </a:r>
            <a:r>
              <a:rPr lang="fr-FR" sz="2000" i="1" dirty="0" err="1"/>
              <a:t>days</a:t>
            </a:r>
            <a:r>
              <a:rPr lang="fr-FR" sz="2000" i="1" dirty="0"/>
              <a:t> </a:t>
            </a:r>
            <a:r>
              <a:rPr lang="fr-FR" sz="2000" i="1" dirty="0" smtClean="0"/>
              <a:t>365</a:t>
            </a:r>
          </a:p>
          <a:p>
            <a:pPr lvl="2"/>
            <a:endParaRPr lang="fr-FR" sz="2000" i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000" b="1" i="1" dirty="0" smtClean="0"/>
              <a:t>Demande de la signature auprès de l’AC intermédiaire: SERVER CA</a:t>
            </a:r>
          </a:p>
          <a:p>
            <a:pPr lvl="2"/>
            <a:r>
              <a:rPr lang="fr-FR" sz="2000" i="1" dirty="0" err="1" smtClean="0"/>
              <a:t>openssl</a:t>
            </a:r>
            <a:r>
              <a:rPr lang="fr-FR" sz="2000" i="1" dirty="0" smtClean="0"/>
              <a:t> </a:t>
            </a:r>
            <a:r>
              <a:rPr lang="fr-FR" sz="2000" i="1" dirty="0"/>
              <a:t>ca -in </a:t>
            </a:r>
            <a:r>
              <a:rPr lang="fr-FR" sz="2000" i="1" dirty="0" err="1"/>
              <a:t>tempServerWeb.pem</a:t>
            </a:r>
            <a:r>
              <a:rPr lang="fr-FR" sz="2000" i="1" dirty="0"/>
              <a:t> </a:t>
            </a:r>
            <a:r>
              <a:rPr lang="fr-FR" sz="2000" i="1" dirty="0" smtClean="0"/>
              <a:t>-</a:t>
            </a:r>
            <a:r>
              <a:rPr lang="fr-FR" sz="2000" i="1" dirty="0" err="1"/>
              <a:t>cert</a:t>
            </a:r>
            <a:r>
              <a:rPr lang="fr-FR" sz="2000" i="1" dirty="0"/>
              <a:t> $</a:t>
            </a:r>
            <a:r>
              <a:rPr lang="fr-FR" sz="2000" i="1" dirty="0" err="1"/>
              <a:t>dir</a:t>
            </a:r>
            <a:r>
              <a:rPr lang="fr-FR" sz="2000" i="1" dirty="0"/>
              <a:t>/</a:t>
            </a:r>
            <a:r>
              <a:rPr lang="fr-FR" sz="2000" i="1" dirty="0" err="1"/>
              <a:t>certs</a:t>
            </a:r>
            <a:r>
              <a:rPr lang="fr-FR" sz="2000" i="1" dirty="0"/>
              <a:t>/</a:t>
            </a:r>
            <a:r>
              <a:rPr lang="fr-FR" sz="2000" i="1" dirty="0" err="1"/>
              <a:t>serverca.pem</a:t>
            </a:r>
            <a:r>
              <a:rPr lang="fr-FR" sz="2000" i="1" dirty="0"/>
              <a:t> -</a:t>
            </a:r>
            <a:r>
              <a:rPr lang="fr-FR" sz="2000" i="1" dirty="0" err="1"/>
              <a:t>keyfile</a:t>
            </a:r>
            <a:r>
              <a:rPr lang="fr-FR" sz="2000" i="1" dirty="0"/>
              <a:t> </a:t>
            </a:r>
            <a:r>
              <a:rPr lang="fr-FR" sz="2000" i="1" dirty="0" err="1"/>
              <a:t>private</a:t>
            </a:r>
            <a:r>
              <a:rPr lang="fr-FR" sz="2000" i="1" dirty="0"/>
              <a:t>/</a:t>
            </a:r>
            <a:r>
              <a:rPr lang="fr-FR" sz="2000" i="1" dirty="0" err="1"/>
              <a:t>serverca.key</a:t>
            </a:r>
            <a:r>
              <a:rPr lang="fr-FR" sz="2000" i="1" dirty="0"/>
              <a:t> –</a:t>
            </a:r>
            <a:r>
              <a:rPr lang="fr-FR" sz="2000" i="1" dirty="0" err="1"/>
              <a:t>notext</a:t>
            </a:r>
            <a:r>
              <a:rPr lang="fr-FR" sz="2000" i="1" dirty="0"/>
              <a:t> -out </a:t>
            </a:r>
            <a:r>
              <a:rPr lang="fr-FR" sz="2000" b="1" i="1" dirty="0"/>
              <a:t>$</a:t>
            </a:r>
            <a:r>
              <a:rPr lang="fr-FR" sz="2000" b="1" i="1" dirty="0" err="1" smtClean="0"/>
              <a:t>d</a:t>
            </a:r>
            <a:r>
              <a:rPr lang="fr-FR" sz="2000" i="1" dirty="0" err="1" smtClean="0"/>
              <a:t>ir</a:t>
            </a:r>
            <a:r>
              <a:rPr lang="fr-FR" sz="2000" i="1" dirty="0" smtClean="0"/>
              <a:t>/</a:t>
            </a:r>
            <a:r>
              <a:rPr lang="fr-FR" sz="2000" i="1" dirty="0" err="1" smtClean="0"/>
              <a:t>certs</a:t>
            </a:r>
            <a:r>
              <a:rPr lang="fr-FR" sz="2000" i="1" dirty="0" smtClean="0"/>
              <a:t>/</a:t>
            </a:r>
            <a:r>
              <a:rPr lang="fr-FR" sz="2000" b="1" i="1" dirty="0" err="1" smtClean="0"/>
              <a:t>serverweb.pem</a:t>
            </a:r>
            <a:r>
              <a:rPr lang="fr-FR" sz="2000" i="1" smtClean="0"/>
              <a:t> </a:t>
            </a:r>
            <a:r>
              <a:rPr lang="fr-FR" sz="2000" i="1" smtClean="0"/>
              <a:t>-notext</a:t>
            </a:r>
            <a:r>
              <a:rPr lang="fr-FR" sz="2000" i="1" dirty="0" smtClean="0"/>
              <a:t> -config </a:t>
            </a:r>
            <a:r>
              <a:rPr lang="fr-FR" sz="2000" i="1" dirty="0" smtClean="0"/>
              <a:t>ca-server-</a:t>
            </a:r>
            <a:r>
              <a:rPr lang="fr-FR" sz="2000" i="1" dirty="0" err="1" smtClean="0"/>
              <a:t>cert.cnf</a:t>
            </a:r>
            <a:endParaRPr lang="fr-FR" sz="2000" i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b="1" i="1" dirty="0" smtClean="0"/>
              <a:t>Création </a:t>
            </a:r>
            <a:r>
              <a:rPr lang="fr-FR" b="1" i="1" dirty="0"/>
              <a:t>fichier H.0 du certif de</a:t>
            </a:r>
            <a:r>
              <a:rPr lang="fr-FR" i="1" dirty="0"/>
              <a:t> </a:t>
            </a:r>
            <a:r>
              <a:rPr lang="fr-FR" b="1" i="1" dirty="0" err="1"/>
              <a:t>serverweb.pem</a:t>
            </a:r>
            <a:endParaRPr lang="fr-FR" i="1" dirty="0"/>
          </a:p>
          <a:p>
            <a:r>
              <a:rPr lang="fr-FR" i="1" dirty="0"/>
              <a:t>	 </a:t>
            </a:r>
            <a:r>
              <a:rPr lang="fr-FR" i="1" dirty="0">
                <a:solidFill>
                  <a:srgbClr val="00B0F0"/>
                </a:solidFill>
              </a:rPr>
              <a:t>aller</a:t>
            </a:r>
            <a:r>
              <a:rPr lang="fr-FR" i="1" dirty="0"/>
              <a:t> dans </a:t>
            </a:r>
            <a:r>
              <a:rPr lang="fr-FR" i="1" dirty="0" err="1"/>
              <a:t>rep</a:t>
            </a:r>
            <a:r>
              <a:rPr lang="fr-FR" i="1" dirty="0"/>
              <a:t>/travail/</a:t>
            </a:r>
            <a:r>
              <a:rPr lang="fr-FR" b="1" dirty="0" err="1">
                <a:solidFill>
                  <a:srgbClr val="FF0000"/>
                </a:solidFill>
              </a:rPr>
              <a:t>certs</a:t>
            </a:r>
            <a:r>
              <a:rPr lang="fr-FR" b="1" dirty="0">
                <a:solidFill>
                  <a:srgbClr val="FF0000"/>
                </a:solidFill>
              </a:rPr>
              <a:t> </a:t>
            </a:r>
          </a:p>
          <a:p>
            <a:pPr lvl="2"/>
            <a:r>
              <a:rPr lang="fr-FR" i="1" dirty="0"/>
              <a:t>ln –s chemin/vers/</a:t>
            </a:r>
            <a:r>
              <a:rPr lang="fr-FR" i="1" dirty="0" err="1">
                <a:solidFill>
                  <a:srgbClr val="FF0000"/>
                </a:solidFill>
              </a:rPr>
              <a:t>serverca.pem</a:t>
            </a:r>
            <a:r>
              <a:rPr lang="fr-FR" b="1" i="1" dirty="0"/>
              <a:t> </a:t>
            </a:r>
            <a:r>
              <a:rPr lang="fr-FR" dirty="0"/>
              <a:t>`</a:t>
            </a:r>
            <a:r>
              <a:rPr lang="fr-FR" i="1" dirty="0" err="1"/>
              <a:t>openssl</a:t>
            </a:r>
            <a:r>
              <a:rPr lang="fr-FR" i="1" dirty="0"/>
              <a:t> x509 –hash –in chemin/vers/</a:t>
            </a:r>
            <a:r>
              <a:rPr lang="fr-FR" i="1" dirty="0" err="1">
                <a:solidFill>
                  <a:srgbClr val="FF0000"/>
                </a:solidFill>
              </a:rPr>
              <a:t>serverca.pem</a:t>
            </a:r>
            <a:r>
              <a:rPr lang="fr-FR" i="1" dirty="0"/>
              <a:t> –noout</a:t>
            </a:r>
            <a:r>
              <a:rPr lang="fr-FR" dirty="0"/>
              <a:t>`</a:t>
            </a:r>
            <a:r>
              <a:rPr lang="fr-FR" i="1" dirty="0"/>
              <a:t>.0</a:t>
            </a:r>
            <a:endParaRPr lang="fr-FR" dirty="0"/>
          </a:p>
          <a:p>
            <a:pPr lvl="2"/>
            <a:endParaRPr lang="fr-FR" sz="2000" i="1" dirty="0" smtClean="0"/>
          </a:p>
          <a:p>
            <a:pPr lvl="2"/>
            <a:endParaRPr lang="fr-FR" sz="2000" i="1" dirty="0"/>
          </a:p>
          <a:p>
            <a:endParaRPr lang="fr-FR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9324736" y="1323104"/>
            <a:ext cx="39069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le pays, l’organisation, @mail)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Pays : CI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Région: LAGUNE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Ville : Abidjan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Organisation: UPB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Département /sous-organisation: ASSRI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Nom commun: UPB ASSRI Server </a:t>
            </a:r>
            <a:r>
              <a:rPr lang="fr-FR" sz="1400" dirty="0" smtClean="0"/>
              <a:t>WEB</a:t>
            </a:r>
            <a:endParaRPr lang="fr-FR" sz="1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1400" dirty="0"/>
              <a:t>@mail: = </a:t>
            </a:r>
            <a:r>
              <a:rPr lang="fr-FR" sz="1400" dirty="0" smtClean="0">
                <a:hlinkClick r:id="rId4"/>
              </a:rPr>
              <a:t>serverweb.assri@upb.ci</a:t>
            </a:r>
            <a:endParaRPr lang="fr-FR" sz="1400" dirty="0" smtClean="0"/>
          </a:p>
        </p:txBody>
      </p:sp>
      <p:sp>
        <p:nvSpPr>
          <p:cNvPr id="5" name="Accolade ouvrante 4"/>
          <p:cNvSpPr/>
          <p:nvPr/>
        </p:nvSpPr>
        <p:spPr>
          <a:xfrm>
            <a:off x="9172626" y="1626781"/>
            <a:ext cx="180517" cy="14247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2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7" y="1314450"/>
            <a:ext cx="3851481" cy="3680244"/>
          </a:xfrm>
        </p:spPr>
        <p:txBody>
          <a:bodyPr>
            <a:normAutofit/>
          </a:bodyPr>
          <a:lstStyle/>
          <a:p>
            <a:r>
              <a:rPr lang="fr-FR" sz="2800" dirty="0" smtClean="0"/>
              <a:t>CONFIGURER UN SERVER WEB </a:t>
            </a:r>
            <a:br>
              <a:rPr lang="fr-FR" sz="2800" dirty="0" smtClean="0"/>
            </a:br>
            <a:r>
              <a:rPr lang="fr-FR" sz="2800" dirty="0" smtClean="0"/>
              <a:t>APACHE </a:t>
            </a: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25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260549" y="456342"/>
            <a:ext cx="7730836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rgbClr val="FF0000"/>
                </a:solidFill>
              </a:rPr>
              <a:t>Installer le serveur APACHE SUR Pc Server</a:t>
            </a:r>
          </a:p>
          <a:p>
            <a:endParaRPr lang="fr-FR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rgbClr val="FF0000"/>
                </a:solidFill>
              </a:rPr>
              <a:t>Préparer le serveur à recevoir des connexion sur son port </a:t>
            </a:r>
            <a:r>
              <a:rPr lang="fr-FR" sz="2800" dirty="0">
                <a:solidFill>
                  <a:srgbClr val="FF0000"/>
                </a:solidFill>
              </a:rPr>
              <a:t>3344 </a:t>
            </a:r>
            <a:r>
              <a:rPr lang="fr-FR" sz="2800" dirty="0" smtClean="0">
                <a:solidFill>
                  <a:srgbClr val="FF0000"/>
                </a:solidFill>
              </a:rPr>
              <a:t>: </a:t>
            </a:r>
            <a:r>
              <a:rPr lang="fr-FR" sz="2800" dirty="0" smtClean="0">
                <a:solidFill>
                  <a:srgbClr val="FF0000"/>
                </a:solidFill>
              </a:rPr>
              <a:t>Sur </a:t>
            </a:r>
            <a:r>
              <a:rPr lang="fr-FR" sz="2800" dirty="0" smtClean="0">
                <a:solidFill>
                  <a:srgbClr val="FF0000"/>
                </a:solidFill>
              </a:rPr>
              <a:t>le </a:t>
            </a:r>
            <a:r>
              <a:rPr lang="fr-FR" sz="2800" dirty="0" smtClean="0">
                <a:solidFill>
                  <a:srgbClr val="FF0000"/>
                </a:solidFill>
              </a:rPr>
              <a:t>server</a:t>
            </a:r>
          </a:p>
          <a:p>
            <a:r>
              <a:rPr lang="fr-FR" sz="2800" dirty="0" err="1" smtClean="0"/>
              <a:t>o</a:t>
            </a:r>
            <a:r>
              <a:rPr lang="fr-FR" sz="2800" dirty="0" err="1" smtClean="0"/>
              <a:t>penssl</a:t>
            </a:r>
            <a:r>
              <a:rPr lang="fr-FR" sz="2800" dirty="0" smtClean="0"/>
              <a:t> </a:t>
            </a:r>
            <a:r>
              <a:rPr lang="fr-FR" sz="2800" dirty="0" err="1" smtClean="0"/>
              <a:t>s_server</a:t>
            </a:r>
            <a:r>
              <a:rPr lang="fr-FR" sz="2800" dirty="0" smtClean="0"/>
              <a:t> –</a:t>
            </a:r>
            <a:r>
              <a:rPr lang="fr-FR" sz="2800" dirty="0" err="1" smtClean="0"/>
              <a:t>accept</a:t>
            </a:r>
            <a:r>
              <a:rPr lang="fr-FR" sz="2800" dirty="0" smtClean="0"/>
              <a:t> </a:t>
            </a:r>
            <a:r>
              <a:rPr lang="fr-FR" sz="2800" dirty="0" smtClean="0"/>
              <a:t>3344</a:t>
            </a:r>
            <a:r>
              <a:rPr lang="fr-FR" sz="2800" dirty="0" smtClean="0"/>
              <a:t> </a:t>
            </a:r>
            <a:r>
              <a:rPr lang="fr-FR" sz="2800" dirty="0" smtClean="0"/>
              <a:t>–no_ssl2 –</a:t>
            </a:r>
            <a:r>
              <a:rPr lang="fr-FR" sz="2800" dirty="0" err="1" smtClean="0"/>
              <a:t>no_dhe</a:t>
            </a:r>
            <a:r>
              <a:rPr lang="fr-FR" sz="2800" dirty="0" smtClean="0"/>
              <a:t> –</a:t>
            </a:r>
            <a:r>
              <a:rPr lang="fr-FR" sz="2800" dirty="0" err="1" smtClean="0"/>
              <a:t>cert</a:t>
            </a:r>
            <a:r>
              <a:rPr lang="fr-FR" sz="2800" dirty="0" smtClean="0"/>
              <a:t>  </a:t>
            </a:r>
            <a:r>
              <a:rPr lang="fr-FR" sz="2800" dirty="0"/>
              <a:t>/chemin/</a:t>
            </a:r>
            <a:r>
              <a:rPr lang="fr-FR" sz="2800" dirty="0" err="1"/>
              <a:t>rep</a:t>
            </a:r>
            <a:r>
              <a:rPr lang="fr-FR" sz="2800" dirty="0"/>
              <a:t>/</a:t>
            </a:r>
            <a:r>
              <a:rPr lang="fr-FR" sz="2800" dirty="0" err="1" smtClean="0"/>
              <a:t>certif_server.pem</a:t>
            </a:r>
            <a:r>
              <a:rPr lang="fr-FR" sz="2800" dirty="0" smtClean="0"/>
              <a:t> –key /chemin/</a:t>
            </a:r>
            <a:r>
              <a:rPr lang="fr-FR" sz="2800" dirty="0" err="1" smtClean="0"/>
              <a:t>rep</a:t>
            </a:r>
            <a:r>
              <a:rPr lang="fr-FR" sz="2800" dirty="0" smtClean="0"/>
              <a:t>/</a:t>
            </a:r>
            <a:r>
              <a:rPr lang="fr-FR" sz="2800" dirty="0" err="1" smtClean="0"/>
              <a:t>cle_server</a:t>
            </a:r>
            <a:endParaRPr lang="fr-FR" sz="2800" dirty="0" smtClean="0"/>
          </a:p>
          <a:p>
            <a:endParaRPr lang="fr-FR" sz="4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rgbClr val="FF0000"/>
                </a:solidFill>
              </a:rPr>
              <a:t>Se connecter sur le server Web</a:t>
            </a:r>
            <a:r>
              <a:rPr lang="fr-FR" sz="2800" dirty="0" smtClean="0">
                <a:solidFill>
                  <a:srgbClr val="FF0000"/>
                </a:solidFill>
              </a:rPr>
              <a:t>: </a:t>
            </a:r>
            <a:r>
              <a:rPr lang="fr-FR" sz="2800" dirty="0" smtClean="0">
                <a:solidFill>
                  <a:srgbClr val="FF0000"/>
                </a:solidFill>
              </a:rPr>
              <a:t>Sur </a:t>
            </a:r>
            <a:r>
              <a:rPr lang="fr-FR" sz="2800" dirty="0" smtClean="0">
                <a:solidFill>
                  <a:srgbClr val="FF0000"/>
                </a:solidFill>
              </a:rPr>
              <a:t>le client</a:t>
            </a:r>
            <a:endParaRPr lang="fr-FR" sz="4000" dirty="0" smtClean="0">
              <a:solidFill>
                <a:srgbClr val="FF0000"/>
              </a:solidFill>
            </a:endParaRPr>
          </a:p>
          <a:p>
            <a:r>
              <a:rPr lang="fr-FR" sz="4000" dirty="0" smtClean="0"/>
              <a:t> </a:t>
            </a:r>
            <a:r>
              <a:rPr lang="fr-FR" sz="2400" dirty="0" err="1" smtClean="0"/>
              <a:t>openssl</a:t>
            </a:r>
            <a:r>
              <a:rPr lang="fr-FR" sz="2400" dirty="0" smtClean="0"/>
              <a:t> </a:t>
            </a:r>
            <a:r>
              <a:rPr lang="fr-FR" sz="2400" dirty="0" err="1" smtClean="0"/>
              <a:t>s_client</a:t>
            </a:r>
            <a:r>
              <a:rPr lang="fr-FR" sz="2400" dirty="0" smtClean="0"/>
              <a:t> –</a:t>
            </a:r>
            <a:r>
              <a:rPr lang="fr-FR" sz="2400" dirty="0" err="1" smtClean="0"/>
              <a:t>connect</a:t>
            </a:r>
            <a:r>
              <a:rPr lang="fr-FR" sz="2400" dirty="0" smtClean="0"/>
              <a:t> @</a:t>
            </a:r>
            <a:r>
              <a:rPr lang="fr-FR" sz="2400" dirty="0" err="1" smtClean="0"/>
              <a:t>IP_server:port</a:t>
            </a:r>
            <a:r>
              <a:rPr lang="fr-FR" sz="2400" dirty="0" smtClean="0"/>
              <a:t> –</a:t>
            </a:r>
            <a:r>
              <a:rPr lang="fr-FR" sz="2400" dirty="0" err="1" smtClean="0"/>
              <a:t>msg</a:t>
            </a:r>
            <a:r>
              <a:rPr lang="fr-FR" sz="2400" dirty="0" smtClean="0"/>
              <a:t> –</a:t>
            </a:r>
            <a:r>
              <a:rPr lang="fr-FR" sz="2400" dirty="0" err="1" smtClean="0"/>
              <a:t>cert</a:t>
            </a:r>
            <a:r>
              <a:rPr lang="fr-FR" sz="2400" dirty="0" smtClean="0"/>
              <a:t> </a:t>
            </a:r>
            <a:r>
              <a:rPr lang="fr-FR" sz="2400" dirty="0"/>
              <a:t>/</a:t>
            </a:r>
            <a:r>
              <a:rPr lang="fr-FR" sz="2400" dirty="0" smtClean="0"/>
              <a:t>chemin/</a:t>
            </a:r>
            <a:r>
              <a:rPr lang="fr-FR" sz="2400" dirty="0" err="1" smtClean="0"/>
              <a:t>rep</a:t>
            </a:r>
            <a:r>
              <a:rPr lang="fr-FR" sz="2400" dirty="0" smtClean="0"/>
              <a:t>/</a:t>
            </a:r>
            <a:r>
              <a:rPr lang="fr-FR" sz="2400" dirty="0" err="1" smtClean="0"/>
              <a:t>certif_client.pem</a:t>
            </a:r>
            <a:r>
              <a:rPr lang="fr-FR" sz="2400" dirty="0" smtClean="0"/>
              <a:t> </a:t>
            </a:r>
            <a:r>
              <a:rPr lang="fr-FR" sz="2400" dirty="0"/>
              <a:t>–key /</a:t>
            </a:r>
            <a:r>
              <a:rPr lang="fr-FR" sz="2400" dirty="0" smtClean="0"/>
              <a:t>chemin/</a:t>
            </a:r>
            <a:r>
              <a:rPr lang="fr-FR" sz="2400" dirty="0" err="1" smtClean="0"/>
              <a:t>rep</a:t>
            </a:r>
            <a:r>
              <a:rPr lang="fr-FR" sz="2400" dirty="0" smtClean="0"/>
              <a:t>/</a:t>
            </a:r>
            <a:r>
              <a:rPr lang="fr-FR" sz="2400" dirty="0" err="1" smtClean="0"/>
              <a:t>cle_client.key</a:t>
            </a:r>
            <a:endParaRPr lang="fr-FR" sz="2400" dirty="0"/>
          </a:p>
          <a:p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27054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/>
              <a:t>Certificats</a:t>
            </a:r>
            <a:r>
              <a:rPr lang="fr-FR" sz="2800" b="1" dirty="0"/>
              <a:t/>
            </a:r>
            <a:br>
              <a:rPr lang="fr-FR" sz="2800" b="1" dirty="0"/>
            </a:b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3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152011" y="0"/>
            <a:ext cx="8039989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FF0000"/>
                </a:solidFill>
              </a:rPr>
              <a:t>Problème</a:t>
            </a:r>
            <a:r>
              <a:rPr lang="fr-FR" sz="2800" dirty="0" smtClean="0"/>
              <a:t> 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fr-FR" sz="2800" dirty="0" smtClean="0"/>
          </a:p>
          <a:p>
            <a:r>
              <a:rPr lang="fr-FR" sz="2800" dirty="0" smtClean="0"/>
              <a:t>Chiffrement, Hachage et Signatures </a:t>
            </a:r>
            <a:r>
              <a:rPr lang="fr-FR" sz="2800" dirty="0"/>
              <a:t>ne résolvent pas </a:t>
            </a:r>
            <a:r>
              <a:rPr lang="fr-FR" sz="2800" dirty="0" smtClean="0"/>
              <a:t>le </a:t>
            </a:r>
            <a:r>
              <a:rPr lang="fr-FR" sz="2800" dirty="0"/>
              <a:t>problème de l’authenticité. </a:t>
            </a:r>
            <a:endParaRPr lang="fr-FR" sz="2800" dirty="0" smtClean="0"/>
          </a:p>
          <a:p>
            <a:endParaRPr lang="fr-FR" sz="2800" dirty="0"/>
          </a:p>
          <a:p>
            <a:r>
              <a:rPr lang="fr-FR" sz="2800" dirty="0" smtClean="0"/>
              <a:t>Comment garantir AUTHENTICITE ?</a:t>
            </a:r>
          </a:p>
          <a:p>
            <a:endParaRPr lang="fr-FR" sz="2800" dirty="0"/>
          </a:p>
          <a:p>
            <a:r>
              <a:rPr lang="fr-FR" sz="2800" dirty="0" smtClean="0"/>
              <a:t> </a:t>
            </a:r>
          </a:p>
          <a:p>
            <a:r>
              <a:rPr lang="fr-FR" sz="2800" dirty="0"/>
              <a:t>	</a:t>
            </a:r>
            <a:r>
              <a:rPr lang="fr-FR" sz="2800" dirty="0" smtClean="0"/>
              <a:t>		CERTIFICAT </a:t>
            </a:r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3" name="Flèche droite 2"/>
          <p:cNvSpPr/>
          <p:nvPr/>
        </p:nvSpPr>
        <p:spPr>
          <a:xfrm>
            <a:off x="4357223" y="3766545"/>
            <a:ext cx="756745" cy="331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2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/>
              <a:t>Certificats</a:t>
            </a:r>
            <a:r>
              <a:rPr lang="fr-FR" sz="2800" b="1" dirty="0"/>
              <a:t/>
            </a:r>
            <a:br>
              <a:rPr lang="fr-FR" sz="2800" b="1" dirty="0"/>
            </a:b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4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089664" y="0"/>
            <a:ext cx="9012197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FF0000"/>
                </a:solidFill>
              </a:rPr>
              <a:t>Définition</a:t>
            </a:r>
            <a:r>
              <a:rPr lang="fr-FR" sz="2800" dirty="0" smtClean="0"/>
              <a:t>:</a:t>
            </a:r>
          </a:p>
          <a:p>
            <a:endParaRPr lang="fr-FR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600" dirty="0"/>
              <a:t>Un certificat est une donnée publique. </a:t>
            </a:r>
          </a:p>
          <a:p>
            <a:endParaRPr lang="fr-FR" sz="26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600" dirty="0" smtClean="0"/>
              <a:t>Un Moyen utiliser par autorité </a:t>
            </a:r>
            <a:r>
              <a:rPr lang="fr-FR" sz="2600" dirty="0"/>
              <a:t>pour prouver qu’une clé publique appartient bien </a:t>
            </a:r>
            <a:r>
              <a:rPr lang="fr-FR" sz="2600" dirty="0" smtClean="0"/>
              <a:t>à la </a:t>
            </a:r>
            <a:r>
              <a:rPr lang="fr-FR" sz="2600" dirty="0"/>
              <a:t>personne avec  laquelle l’on souhaite échanger des données</a:t>
            </a:r>
            <a:r>
              <a:rPr lang="fr-FR" sz="26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26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600" dirty="0"/>
              <a:t>U</a:t>
            </a:r>
            <a:r>
              <a:rPr lang="fr-FR" sz="2600" dirty="0" smtClean="0"/>
              <a:t>n </a:t>
            </a:r>
            <a:r>
              <a:rPr lang="fr-FR" sz="2600" dirty="0"/>
              <a:t>outil pour témoigner, de façon électroniquement sûre, d'une </a:t>
            </a:r>
            <a:r>
              <a:rPr lang="fr-FR" sz="2600" dirty="0" smtClean="0"/>
              <a:t>identité.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600" dirty="0" smtClean="0"/>
              <a:t>Il porte </a:t>
            </a:r>
            <a:r>
              <a:rPr lang="fr-FR" sz="2600" dirty="0"/>
              <a:t>les caractéristiques de son titulaire : </a:t>
            </a:r>
            <a:endParaRPr lang="fr-FR" sz="2600" dirty="0" smtClean="0"/>
          </a:p>
          <a:p>
            <a:pPr lvl="2"/>
            <a:r>
              <a:rPr lang="fr-FR" sz="2600" dirty="0" smtClean="0"/>
              <a:t>un </a:t>
            </a:r>
            <a:r>
              <a:rPr lang="fr-FR" sz="2600" dirty="0"/>
              <a:t>être </a:t>
            </a:r>
            <a:r>
              <a:rPr lang="fr-FR" sz="2600" dirty="0" smtClean="0"/>
              <a:t>humain: son </a:t>
            </a:r>
            <a:r>
              <a:rPr lang="fr-FR" sz="2600" dirty="0"/>
              <a:t>nom et son prénom, le nom de sa </a:t>
            </a:r>
            <a:r>
              <a:rPr lang="fr-FR" sz="2600" dirty="0" smtClean="0"/>
              <a:t>structure</a:t>
            </a:r>
          </a:p>
          <a:p>
            <a:pPr lvl="2"/>
            <a:r>
              <a:rPr lang="fr-FR" sz="2600" dirty="0"/>
              <a:t>équipement informatique </a:t>
            </a:r>
            <a:r>
              <a:rPr lang="fr-FR" sz="2600" dirty="0" smtClean="0"/>
              <a:t>(</a:t>
            </a:r>
            <a:r>
              <a:rPr lang="fr-FR" sz="2600" dirty="0" err="1" smtClean="0"/>
              <a:t>exple</a:t>
            </a:r>
            <a:r>
              <a:rPr lang="fr-FR" sz="2600" dirty="0" smtClean="0"/>
              <a:t>: serveur): nom </a:t>
            </a:r>
            <a:r>
              <a:rPr lang="fr-FR" sz="2600" dirty="0"/>
              <a:t>est remplacé par l'URI du service. </a:t>
            </a:r>
          </a:p>
          <a:p>
            <a:pPr lvl="2"/>
            <a:endParaRPr lang="fr-FR" sz="2800" dirty="0" smtClean="0"/>
          </a:p>
          <a:p>
            <a:pPr lvl="2"/>
            <a:endParaRPr lang="fr-FR" sz="2800" dirty="0"/>
          </a:p>
          <a:p>
            <a:endParaRPr lang="fr-FR" sz="2800" dirty="0"/>
          </a:p>
        </p:txBody>
      </p:sp>
      <p:sp>
        <p:nvSpPr>
          <p:cNvPr id="3" name="Flèche droite 2"/>
          <p:cNvSpPr/>
          <p:nvPr/>
        </p:nvSpPr>
        <p:spPr>
          <a:xfrm>
            <a:off x="1440529" y="4743246"/>
            <a:ext cx="756745" cy="331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3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/>
              <a:t>Certificats</a:t>
            </a:r>
            <a:r>
              <a:rPr lang="fr-FR" sz="2800" b="1" dirty="0"/>
              <a:t/>
            </a:r>
            <a:br>
              <a:rPr lang="fr-FR" sz="2800" b="1" dirty="0"/>
            </a:b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5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068882" y="0"/>
            <a:ext cx="9012197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FF0000"/>
                </a:solidFill>
              </a:rPr>
              <a:t>Intérêt</a:t>
            </a:r>
            <a:r>
              <a:rPr lang="fr-FR" sz="2800" dirty="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fr-FR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/>
              <a:t>Prouver </a:t>
            </a:r>
            <a:r>
              <a:rPr lang="fr-FR" sz="2800" b="1" dirty="0"/>
              <a:t>l’authenticité</a:t>
            </a:r>
            <a:r>
              <a:rPr lang="fr-FR" sz="2800" dirty="0"/>
              <a:t> d’une clé </a:t>
            </a:r>
            <a:r>
              <a:rPr lang="fr-FR" sz="2800" dirty="0" smtClean="0"/>
              <a:t>publique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/>
              <a:t>Prouver le lien qu’il y a entre une </a:t>
            </a:r>
            <a:r>
              <a:rPr lang="fr-FR" sz="2800" b="1" dirty="0"/>
              <a:t>identité</a:t>
            </a:r>
            <a:r>
              <a:rPr lang="fr-FR" sz="2800" dirty="0"/>
              <a:t> et une clé </a:t>
            </a:r>
            <a:r>
              <a:rPr lang="fr-FR" sz="2800" b="1" dirty="0"/>
              <a:t>paire de </a:t>
            </a:r>
            <a:r>
              <a:rPr lang="fr-FR" sz="2800" b="1" dirty="0" smtClean="0"/>
              <a:t>clé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/>
              <a:t>Établir un environnement de confiance entre 2 entités ayant besoin de communiquer et d’échanger des informations </a:t>
            </a:r>
            <a:r>
              <a:rPr lang="fr-FR" sz="2800" dirty="0" smtClean="0"/>
              <a:t>Confidentielles </a:t>
            </a:r>
            <a:r>
              <a:rPr lang="fr-FR" sz="2800" dirty="0"/>
              <a:t>et </a:t>
            </a:r>
            <a:r>
              <a:rPr lang="fr-FR" sz="2800" dirty="0" smtClean="0"/>
              <a:t>Non-</a:t>
            </a:r>
            <a:r>
              <a:rPr lang="fr-FR" sz="2800" dirty="0" err="1" smtClean="0"/>
              <a:t>repudiables</a:t>
            </a:r>
            <a:endParaRPr lang="fr-FR" sz="2800" dirty="0"/>
          </a:p>
          <a:p>
            <a:endParaRPr lang="fr-FR" sz="2800" dirty="0"/>
          </a:p>
        </p:txBody>
      </p:sp>
      <p:sp>
        <p:nvSpPr>
          <p:cNvPr id="3" name="Flèche droite 2"/>
          <p:cNvSpPr/>
          <p:nvPr/>
        </p:nvSpPr>
        <p:spPr>
          <a:xfrm>
            <a:off x="1440529" y="4743246"/>
            <a:ext cx="756745" cy="331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1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fr-FR" sz="2800" dirty="0">
                <a:solidFill>
                  <a:srgbClr val="FF0000"/>
                </a:solidFill>
              </a:rPr>
              <a:t>Structure générale</a:t>
            </a:r>
            <a:r>
              <a:rPr lang="fr-FR" sz="2800" b="1" dirty="0"/>
              <a:t/>
            </a:r>
            <a:br>
              <a:rPr lang="fr-FR" sz="2800" b="1" dirty="0"/>
            </a:b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6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068882" y="0"/>
            <a:ext cx="9122556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lvl="1">
              <a:lnSpc>
                <a:spcPct val="200000"/>
              </a:lnSpc>
            </a:pPr>
            <a:r>
              <a:rPr lang="fr-FR" sz="2800" dirty="0" smtClean="0"/>
              <a:t>Un certificat: 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dirty="0" smtClean="0"/>
              <a:t>Est délivré </a:t>
            </a:r>
            <a:r>
              <a:rPr lang="fr-FR" sz="2800" dirty="0"/>
              <a:t>par une </a:t>
            </a:r>
            <a:r>
              <a:rPr lang="fr-FR" sz="2800" b="1" dirty="0"/>
              <a:t>autorité de certification </a:t>
            </a:r>
            <a:r>
              <a:rPr lang="fr-FR" sz="2800" dirty="0"/>
              <a:t>(</a:t>
            </a:r>
            <a:r>
              <a:rPr lang="fr-FR" sz="2800" dirty="0" smtClean="0"/>
              <a:t>AC)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dirty="0" smtClean="0"/>
              <a:t>est </a:t>
            </a:r>
            <a:r>
              <a:rPr lang="fr-FR" sz="2800" b="1" dirty="0"/>
              <a:t>nominatif</a:t>
            </a:r>
            <a:r>
              <a:rPr lang="fr-FR" sz="2800" dirty="0"/>
              <a:t>, il appartient à </a:t>
            </a:r>
            <a:r>
              <a:rPr lang="fr-FR" sz="2800" dirty="0" smtClean="0"/>
              <a:t>un serveur/personne,…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dirty="0" smtClean="0"/>
              <a:t>a </a:t>
            </a:r>
            <a:r>
              <a:rPr lang="fr-FR" sz="2800" dirty="0"/>
              <a:t>une </a:t>
            </a:r>
            <a:r>
              <a:rPr lang="fr-FR" sz="2800" b="1" dirty="0"/>
              <a:t>durée de </a:t>
            </a:r>
            <a:r>
              <a:rPr lang="fr-FR" sz="2800" b="1" dirty="0" smtClean="0"/>
              <a:t>validité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dirty="0" smtClean="0"/>
              <a:t>est </a:t>
            </a:r>
            <a:r>
              <a:rPr lang="fr-FR" sz="2800" b="1" dirty="0"/>
              <a:t>révocable</a:t>
            </a:r>
            <a:r>
              <a:rPr lang="fr-FR" sz="2800" dirty="0"/>
              <a:t> </a:t>
            </a:r>
            <a:r>
              <a:rPr lang="fr-FR" sz="2800" dirty="0" smtClean="0"/>
              <a:t>: on </a:t>
            </a:r>
            <a:r>
              <a:rPr lang="fr-FR" sz="2800" dirty="0"/>
              <a:t>peut perdre la clé </a:t>
            </a:r>
            <a:r>
              <a:rPr lang="fr-FR" sz="2800" dirty="0" smtClean="0"/>
              <a:t>privé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dirty="0" smtClean="0"/>
              <a:t>est </a:t>
            </a:r>
            <a:r>
              <a:rPr lang="fr-FR" sz="2800" dirty="0"/>
              <a:t>à usage </a:t>
            </a:r>
            <a:r>
              <a:rPr lang="fr-FR" sz="2800" b="1" dirty="0"/>
              <a:t>UNIQUE</a:t>
            </a:r>
            <a:r>
              <a:rPr lang="fr-FR" sz="2800" dirty="0"/>
              <a:t>, il appartient à une </a:t>
            </a:r>
            <a:r>
              <a:rPr lang="fr-FR" sz="2800" dirty="0" smtClean="0"/>
              <a:t>seule personne/entreprise/serveur</a:t>
            </a:r>
          </a:p>
        </p:txBody>
      </p:sp>
      <p:sp>
        <p:nvSpPr>
          <p:cNvPr id="3" name="Flèche droite 2"/>
          <p:cNvSpPr/>
          <p:nvPr/>
        </p:nvSpPr>
        <p:spPr>
          <a:xfrm>
            <a:off x="1440529" y="4743246"/>
            <a:ext cx="756745" cy="331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3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fr-FR" sz="2800" dirty="0">
                <a:solidFill>
                  <a:srgbClr val="FF0000"/>
                </a:solidFill>
              </a:rPr>
              <a:t>Structure générale</a:t>
            </a:r>
            <a:r>
              <a:rPr lang="fr-FR" sz="2800" b="1" dirty="0"/>
              <a:t/>
            </a:r>
            <a:br>
              <a:rPr lang="fr-FR" sz="2800" b="1" dirty="0"/>
            </a:b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7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3954581" y="0"/>
            <a:ext cx="9122556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lvl="1">
              <a:lnSpc>
                <a:spcPct val="200000"/>
              </a:lnSpc>
            </a:pPr>
            <a:r>
              <a:rPr lang="fr-FR" sz="2600" dirty="0" smtClean="0"/>
              <a:t>Un certificat: 2 parties </a:t>
            </a:r>
          </a:p>
          <a:p>
            <a:pPr lvl="1">
              <a:lnSpc>
                <a:spcPct val="150000"/>
              </a:lnSpc>
            </a:pPr>
            <a:endParaRPr lang="fr-FR" sz="26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600" dirty="0" smtClean="0"/>
              <a:t>M </a:t>
            </a:r>
            <a:r>
              <a:rPr lang="fr-FR" sz="2600" dirty="0"/>
              <a:t>= Info sur le détenteur : nom, la validité, organisation, @mail, et certain nombre d’infos… et sa clef publique </a:t>
            </a:r>
            <a:r>
              <a:rPr lang="fr-FR" sz="26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fr-FR" sz="2600" dirty="0" smtClean="0"/>
              <a:t>	Ces infos sont </a:t>
            </a:r>
            <a:r>
              <a:rPr lang="fr-FR" sz="2600" dirty="0" err="1" smtClean="0"/>
              <a:t>Hashées</a:t>
            </a:r>
            <a:r>
              <a:rPr lang="fr-FR" sz="2600" dirty="0" smtClean="0"/>
              <a:t>: </a:t>
            </a:r>
            <a:r>
              <a:rPr lang="fr-FR" sz="2600" b="1" dirty="0" smtClean="0"/>
              <a:t>H(M), </a:t>
            </a:r>
            <a:r>
              <a:rPr lang="fr-FR" sz="2600" dirty="0"/>
              <a:t>H = fonction de </a:t>
            </a:r>
            <a:r>
              <a:rPr lang="fr-FR" sz="2600" dirty="0" err="1"/>
              <a:t>hashage</a:t>
            </a:r>
            <a:endParaRPr lang="fr-FR" sz="2600" b="1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600" dirty="0" smtClean="0"/>
              <a:t>S: Signature </a:t>
            </a:r>
            <a:r>
              <a:rPr lang="fr-FR" sz="2600" dirty="0"/>
              <a:t>avec la clé privée par l’autorité </a:t>
            </a:r>
            <a:r>
              <a:rPr lang="fr-FR" sz="2600" dirty="0" smtClean="0"/>
              <a:t>d’authentification AC: </a:t>
            </a:r>
            <a:r>
              <a:rPr lang="fr-FR" sz="2600" baseline="-25000" dirty="0" err="1" smtClean="0"/>
              <a:t>KprivéAC</a:t>
            </a:r>
            <a:endParaRPr lang="fr-FR" sz="2600" dirty="0"/>
          </a:p>
          <a:p>
            <a:pPr>
              <a:lnSpc>
                <a:spcPct val="200000"/>
              </a:lnSpc>
            </a:pPr>
            <a:r>
              <a:rPr lang="fr-FR" sz="2600" dirty="0" smtClean="0"/>
              <a:t>				S</a:t>
            </a:r>
            <a:r>
              <a:rPr lang="fr-FR" sz="2600" dirty="0"/>
              <a:t>= </a:t>
            </a:r>
            <a:r>
              <a:rPr lang="fr-FR" sz="2600" dirty="0" smtClean="0"/>
              <a:t>E(H(M)</a:t>
            </a:r>
            <a:r>
              <a:rPr lang="fr-FR" sz="2600" dirty="0"/>
              <a:t>)</a:t>
            </a:r>
            <a:r>
              <a:rPr lang="fr-FR" sz="2600" baseline="-25000" dirty="0" err="1" smtClean="0"/>
              <a:t>KprivéAC</a:t>
            </a:r>
            <a:r>
              <a:rPr lang="fr-FR" sz="2600" dirty="0" smtClean="0"/>
              <a:t> </a:t>
            </a:r>
            <a:endParaRPr lang="fr-FR" sz="2600" dirty="0"/>
          </a:p>
          <a:p>
            <a:endParaRPr lang="fr-FR" sz="2600" dirty="0"/>
          </a:p>
        </p:txBody>
      </p:sp>
      <p:sp>
        <p:nvSpPr>
          <p:cNvPr id="3" name="Flèche droite 2"/>
          <p:cNvSpPr/>
          <p:nvPr/>
        </p:nvSpPr>
        <p:spPr>
          <a:xfrm>
            <a:off x="5191582" y="5313434"/>
            <a:ext cx="756745" cy="331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3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fr-FR" sz="2800" dirty="0">
                <a:solidFill>
                  <a:srgbClr val="FF0000"/>
                </a:solidFill>
              </a:rPr>
              <a:t>Structure générale</a:t>
            </a:r>
            <a:r>
              <a:rPr lang="fr-FR" sz="2800" b="1" dirty="0"/>
              <a:t/>
            </a:r>
            <a:br>
              <a:rPr lang="fr-FR" sz="2800" b="1" dirty="0"/>
            </a:b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3861061" y="0"/>
            <a:ext cx="9164979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lvl="1">
              <a:lnSpc>
                <a:spcPct val="200000"/>
              </a:lnSpc>
            </a:pPr>
            <a:r>
              <a:rPr lang="fr-FR" sz="2600" b="1" dirty="0"/>
              <a:t>Les champs d’un certificat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600" dirty="0" smtClean="0"/>
              <a:t>Version </a:t>
            </a:r>
            <a:endParaRPr lang="fr-FR" sz="26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600" dirty="0" smtClean="0"/>
              <a:t>Numéro </a:t>
            </a:r>
            <a:r>
              <a:rPr lang="fr-FR" sz="2600" dirty="0"/>
              <a:t>de série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600" dirty="0" smtClean="0"/>
              <a:t>Algorithme </a:t>
            </a:r>
            <a:r>
              <a:rPr lang="fr-FR" sz="2600" dirty="0"/>
              <a:t>de signature du certificat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600" dirty="0" smtClean="0"/>
              <a:t>DN </a:t>
            </a:r>
            <a:r>
              <a:rPr lang="fr-FR" sz="2600" dirty="0"/>
              <a:t>(</a:t>
            </a:r>
            <a:r>
              <a:rPr lang="fr-FR" sz="2600" dirty="0" err="1"/>
              <a:t>Distinguished</a:t>
            </a:r>
            <a:r>
              <a:rPr lang="fr-FR" sz="2600" dirty="0"/>
              <a:t> Name) du délivreur (autorité de certification)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600" dirty="0" smtClean="0"/>
              <a:t>Validité </a:t>
            </a:r>
            <a:r>
              <a:rPr lang="fr-FR" sz="2600" dirty="0"/>
              <a:t>(dates limites)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600" dirty="0" smtClean="0"/>
              <a:t>DN </a:t>
            </a:r>
            <a:r>
              <a:rPr lang="fr-FR" sz="2600" dirty="0"/>
              <a:t>de l'objet du certificat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600" dirty="0" smtClean="0"/>
              <a:t>Informations </a:t>
            </a:r>
            <a:r>
              <a:rPr lang="fr-FR" sz="2600" dirty="0"/>
              <a:t>sur la clé publique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600" dirty="0" smtClean="0"/>
              <a:t>Identifiant </a:t>
            </a:r>
            <a:r>
              <a:rPr lang="fr-FR" sz="2600" dirty="0"/>
              <a:t>unique du signataire (optionnel, X.509v2)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600" dirty="0" smtClean="0"/>
              <a:t>Identifiant </a:t>
            </a:r>
            <a:r>
              <a:rPr lang="fr-FR" sz="2600" dirty="0"/>
              <a:t>unique du détenteur du certificat (optionnel, X.509v2)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600" dirty="0" smtClean="0"/>
              <a:t>Extensions </a:t>
            </a:r>
            <a:r>
              <a:rPr lang="fr-FR" sz="2600" dirty="0"/>
              <a:t>(optionnel, à partir de X.509v3)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FR" sz="2800" dirty="0" smtClean="0"/>
          </a:p>
          <a:p>
            <a:pPr>
              <a:lnSpc>
                <a:spcPct val="200000"/>
              </a:lnSpc>
            </a:pPr>
            <a:r>
              <a:rPr lang="fr-FR" sz="2800" dirty="0" smtClean="0"/>
              <a:t>				S</a:t>
            </a:r>
            <a:r>
              <a:rPr lang="fr-FR" sz="2800" dirty="0"/>
              <a:t>= </a:t>
            </a:r>
            <a:r>
              <a:rPr lang="fr-FR" sz="2800" dirty="0" smtClean="0"/>
              <a:t>E(H(M)</a:t>
            </a:r>
            <a:r>
              <a:rPr lang="fr-FR" sz="2800" dirty="0"/>
              <a:t>)</a:t>
            </a:r>
            <a:r>
              <a:rPr lang="fr-FR" sz="2800" baseline="-25000" dirty="0" err="1" smtClean="0"/>
              <a:t>KprivéAC</a:t>
            </a:r>
            <a:r>
              <a:rPr lang="fr-FR" sz="2800" dirty="0" smtClean="0"/>
              <a:t> </a:t>
            </a:r>
            <a:endParaRPr lang="fr-FR" sz="2800" dirty="0"/>
          </a:p>
          <a:p>
            <a:endParaRPr lang="fr-FR" sz="2800" dirty="0"/>
          </a:p>
        </p:txBody>
      </p:sp>
      <p:sp>
        <p:nvSpPr>
          <p:cNvPr id="3" name="Flèche droite 2"/>
          <p:cNvSpPr/>
          <p:nvPr/>
        </p:nvSpPr>
        <p:spPr>
          <a:xfrm>
            <a:off x="1255929" y="4942370"/>
            <a:ext cx="756745" cy="331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0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A9C15D4-2EE7-4D05-B87C-91D1F3B96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ED7B0FB-9654-4441-9545-02D458B686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72B6AE-D876-4096-B484-D2644D1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rgbClr val="FF0000"/>
                </a:solidFill>
              </a:rPr>
              <a:t>CERTIFICATION</a:t>
            </a:r>
            <a:r>
              <a:rPr lang="fr-FR" sz="2800" b="1" dirty="0"/>
              <a:t/>
            </a:r>
            <a:br>
              <a:rPr lang="fr-FR" sz="2800" b="1" dirty="0"/>
            </a:br>
            <a:r>
              <a:rPr lang="fr-FR" sz="2800" b="1" dirty="0" smtClean="0"/>
              <a:t>CREATION: ETAPES</a:t>
            </a:r>
            <a:endParaRPr lang="fr-FR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BB94C57-FDF3-45A3-9D1F-904523D79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8088F2-D0CE-4A25-A2C4-98AF3075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074" y="5883275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E7E03FD-5C44-425E-8DDF-53A2E67EFEAE}" type="datetime1">
              <a:rPr lang="fr-FR" smtClean="0"/>
              <a:pPr algn="l">
                <a:spcAft>
                  <a:spcPts val="600"/>
                </a:spcAft>
              </a:pPr>
              <a:t>13/07/2022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AEBDF1A-221A-4497-BBA9-57A70D161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F4B7CBF-53B2-4937-844F-F1514189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1FFEF8-1465-4542-85BA-CDA50EE8506D}" type="slidenum">
              <a:rPr lang="fr-FR" smtClean="0"/>
              <a:pPr>
                <a:spcAft>
                  <a:spcPts val="600"/>
                </a:spcAft>
              </a:pPr>
              <a:t>9</a:t>
            </a:fld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3996145" y="0"/>
            <a:ext cx="9122556" cy="68558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lvl="1">
              <a:lnSpc>
                <a:spcPct val="200000"/>
              </a:lnSpc>
            </a:pPr>
            <a:r>
              <a:rPr lang="fr-FR" sz="2800" dirty="0"/>
              <a:t>3</a:t>
            </a:r>
            <a:r>
              <a:rPr lang="fr-FR" sz="2800" dirty="0" smtClean="0"/>
              <a:t> étapes: </a:t>
            </a:r>
          </a:p>
          <a:p>
            <a:pPr marL="2286000" lvl="4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b="1" dirty="0" smtClean="0"/>
              <a:t>Vérification</a:t>
            </a:r>
            <a:r>
              <a:rPr lang="fr-FR" sz="2800" dirty="0" smtClean="0"/>
              <a:t> : infos l’identité et clé pub</a:t>
            </a:r>
          </a:p>
          <a:p>
            <a:pPr marL="2286000" lvl="4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fr-FR" sz="2800" dirty="0" smtClean="0"/>
          </a:p>
          <a:p>
            <a:pPr marL="2286000" lvl="4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b="1" dirty="0" err="1" smtClean="0"/>
              <a:t>Hashage</a:t>
            </a:r>
            <a:r>
              <a:rPr lang="fr-FR" sz="2800" dirty="0" smtClean="0"/>
              <a:t> : </a:t>
            </a:r>
            <a:r>
              <a:rPr lang="fr-FR" sz="2800" dirty="0"/>
              <a:t>infos l’identité et clé </a:t>
            </a:r>
            <a:r>
              <a:rPr lang="fr-FR" sz="2800" dirty="0" smtClean="0"/>
              <a:t>pub</a:t>
            </a:r>
          </a:p>
          <a:p>
            <a:pPr lvl="4">
              <a:lnSpc>
                <a:spcPct val="200000"/>
              </a:lnSpc>
            </a:pPr>
            <a:endParaRPr lang="fr-FR" sz="2800" dirty="0" smtClean="0"/>
          </a:p>
          <a:p>
            <a:pPr marL="2286000" lvl="4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800" b="1" dirty="0" smtClean="0"/>
              <a:t>Signature</a:t>
            </a:r>
            <a:r>
              <a:rPr lang="fr-FR" sz="2800" dirty="0" smtClean="0"/>
              <a:t>: </a:t>
            </a:r>
            <a:r>
              <a:rPr lang="fr-FR" sz="2800" dirty="0"/>
              <a:t>infos l’identité et clé </a:t>
            </a:r>
            <a:r>
              <a:rPr lang="fr-FR" sz="2800" dirty="0" smtClean="0"/>
              <a:t>pub</a:t>
            </a:r>
          </a:p>
        </p:txBody>
      </p:sp>
    </p:spTree>
    <p:extLst>
      <p:ext uri="{BB962C8B-B14F-4D97-AF65-F5344CB8AC3E}">
        <p14:creationId xmlns:p14="http://schemas.microsoft.com/office/powerpoint/2010/main" val="37555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1288</Words>
  <Application>Microsoft Office PowerPoint</Application>
  <PresentationFormat>Grand écran</PresentationFormat>
  <Paragraphs>373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Tw Cen MT</vt:lpstr>
      <vt:lpstr>Wingdings</vt:lpstr>
      <vt:lpstr>Ronds dans l’eau</vt:lpstr>
      <vt:lpstr>INFRASTRUCTURE D’AUTHENTIFICATION </vt:lpstr>
      <vt:lpstr>Certificats </vt:lpstr>
      <vt:lpstr>Certificats </vt:lpstr>
      <vt:lpstr>Certificats </vt:lpstr>
      <vt:lpstr>Certificats </vt:lpstr>
      <vt:lpstr>Structure générale </vt:lpstr>
      <vt:lpstr>Structure générale </vt:lpstr>
      <vt:lpstr>Structure générale </vt:lpstr>
      <vt:lpstr>CERTIFICATION CREATION: ETAPES</vt:lpstr>
      <vt:lpstr>CERTIFICATION  Utilisation ETAPES</vt:lpstr>
      <vt:lpstr>CERTIFICATION  PKI/IGC</vt:lpstr>
      <vt:lpstr>PKI/IGC</vt:lpstr>
      <vt:lpstr>PKI/IGC COMPOSANTS</vt:lpstr>
      <vt:lpstr>PKI/IGC ACTEURS</vt:lpstr>
      <vt:lpstr>PKI/IGC ACTEURS</vt:lpstr>
      <vt:lpstr>TP : Mise en place d'une Infrastructure de gestion des clés sous Linux à 3 niveaux</vt:lpstr>
      <vt:lpstr>TP : Mise en place PKI 3 niveaux OUTILS: openssl</vt:lpstr>
      <vt:lpstr>TP : Mise en place PKI 3 niveaux STRUTURE: openssl</vt:lpstr>
      <vt:lpstr>TP : Mise en place PKI 3 niveaux CREATION DES CERTIFICATS</vt:lpstr>
      <vt:lpstr>TP : Mise en place PKI 3 niveaux Autorité Racine</vt:lpstr>
      <vt:lpstr>TP : Mise en place PKI 3 niveaux Autorité Racine</vt:lpstr>
      <vt:lpstr>TP : Mise en place PKI 3 niveaux Autorité INTERMEDIAIRE</vt:lpstr>
      <vt:lpstr>TP : Mise en place PKI 3 niveaux Autorité INTERMEDIAIRE</vt:lpstr>
      <vt:lpstr>TP : Mise en place PKI 3 niveaux SERVER FEUILLE</vt:lpstr>
      <vt:lpstr>CONFIGURER UN SERVER WEB  APACHE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de Linux</dc:title>
  <dc:creator>Ulrich Monji</dc:creator>
  <cp:lastModifiedBy>Utilisateur Windows</cp:lastModifiedBy>
  <cp:revision>86</cp:revision>
  <dcterms:created xsi:type="dcterms:W3CDTF">2020-05-13T17:46:02Z</dcterms:created>
  <dcterms:modified xsi:type="dcterms:W3CDTF">2022-07-13T08:23:24Z</dcterms:modified>
</cp:coreProperties>
</file>