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57" r:id="rId4"/>
    <p:sldId id="271" r:id="rId5"/>
    <p:sldId id="272" r:id="rId6"/>
    <p:sldId id="273" r:id="rId7"/>
    <p:sldId id="274" r:id="rId8"/>
    <p:sldId id="276" r:id="rId9"/>
    <p:sldId id="277" r:id="rId10"/>
    <p:sldId id="275" r:id="rId11"/>
    <p:sldId id="270" r:id="rId12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FC"/>
    <a:srgbClr val="8E9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A2F81-DA1A-4266-AE1A-D5298D2DFD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3F884-4E3F-4274-BB4D-6313D1B622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029" y="3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A24F4-9572-4421-8CDC-D513D7C9F47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D845A-2285-430F-80D2-4A71E8C2FA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8829677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D073D-D0E7-44DF-864C-3A434C6CBD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029" y="8829677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40B6-9284-4FE5-831A-47E1901CD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1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95DE91F-99C5-4367-BC5D-827FEC4BDD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3"/>
            <a:ext cx="548640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9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706756-652E-4464-ABCF-101EC53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94C4E231-28FC-43B0-94B7-A4A77AFDF224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9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3F21-9C29-4E97-BC35-2DB36374CBFF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55-B9E1-44C3-B9DF-F75364B4AB0F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8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0457-5AF5-42BC-AA1F-37FFA2BC31A2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71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31E-BEB0-4A73-BA10-43432A4AC5C3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01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BCAD-AB60-4A00-8993-D30ABC2293B1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9ECB-1148-4564-B503-E090DBA01241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16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4B2-771B-441B-A820-F013B1ED9D04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6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ABEDC31-D473-40A8-A4F9-9E581AB3B921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4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ECCB-D6E5-4C91-90D0-5944920AEF04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9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1A5CD64-2149-43D8-9C09-4CD93EC6066B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7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B380-9C05-4C1F-8D43-45C37F025A68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E738-413C-436B-92C4-EAF95BB0F25B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6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77FE-A182-4BC6-B02D-B93B3EBF42EB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8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663B-086C-4105-A3D7-DAF97F03BDEC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1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8A10-DCD2-4E2D-8559-A4581C1141C4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8303-DF62-4ACB-B10D-86ECAABFCD92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9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F74A-9E65-4E18-B047-230E65BFF478}" type="datetime2">
              <a:rPr lang="fr-CA" smtClean="0"/>
              <a:t>mardi, 25 octobre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CEGEP Saint-Hyacinthe - 420.AC Techniques de l'Informatique - Gestion de Réseaux Informatiques - Session Hiver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9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1077-5EB8-4B52-B150-F5435B478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63" y="2619789"/>
            <a:ext cx="6018028" cy="1345116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ln w="31750">
                  <a:solidFill>
                    <a:schemeClr val="tx1"/>
                  </a:solidFill>
                </a:ln>
              </a:rPr>
              <a:t>Présentations</a:t>
            </a:r>
            <a:br>
              <a:rPr lang="en-US" sz="3600" b="1" dirty="0">
                <a:ln w="31750">
                  <a:solidFill>
                    <a:schemeClr val="tx1"/>
                  </a:solidFill>
                </a:ln>
              </a:rPr>
            </a:br>
            <a:r>
              <a:rPr lang="en-US" sz="3600" b="1" dirty="0">
                <a:ln w="31750">
                  <a:solidFill>
                    <a:schemeClr val="tx1"/>
                  </a:solidFill>
                </a:ln>
              </a:rPr>
              <a:t>Construction Lab </a:t>
            </a:r>
            <a:r>
              <a:rPr lang="en-US" sz="3600" b="1" dirty="0" err="1">
                <a:ln w="31750">
                  <a:solidFill>
                    <a:schemeClr val="tx1"/>
                  </a:solidFill>
                </a:ln>
              </a:rPr>
              <a:t>virtuel</a:t>
            </a:r>
            <a:endParaRPr lang="en-US" sz="3600" b="1" dirty="0">
              <a:ln w="31750">
                <a:solidFill>
                  <a:schemeClr val="tx1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B816C-70EF-4AD0-86BF-94082C256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3709" y="5575668"/>
            <a:ext cx="3020291" cy="65489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By Professor Robert Yavo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MSc. IT, GASTI, A+, PMP, MAJOR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1159C-C0BE-4F13-AD81-B34C39C5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1136" y="6264434"/>
            <a:ext cx="2192864" cy="365125"/>
          </a:xfrm>
        </p:spPr>
        <p:txBody>
          <a:bodyPr/>
          <a:lstStyle/>
          <a:p>
            <a:fld id="{0CF9DE24-B3EB-4E44-BE07-3673ACE33C76}" type="datetime2">
              <a:rPr lang="fr-CA" sz="1400">
                <a:solidFill>
                  <a:schemeClr val="tx1">
                    <a:lumMod val="95000"/>
                  </a:schemeClr>
                </a:solidFill>
              </a:rPr>
              <a:t>mardi, 25 octobre 2022</a:t>
            </a:fld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ACA44-6A79-48A5-A2BC-F6C00DED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34" y="6271175"/>
            <a:ext cx="5235329" cy="365125"/>
          </a:xfrm>
        </p:spPr>
        <p:txBody>
          <a:bodyPr/>
          <a:lstStyle/>
          <a:p>
            <a:r>
              <a:rPr lang="fr-FR" sz="1400" i="1" dirty="0">
                <a:solidFill>
                  <a:schemeClr val="bg1"/>
                </a:solidFill>
              </a:rPr>
              <a:t>Université Polytechnique de Bingerville -  Automne 2022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A009-D535-4671-A68C-F6FBBDB5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D7EDCF-D8A8-4D9F-86C1-B335610CE7F7}"/>
              </a:ext>
            </a:extLst>
          </p:cNvPr>
          <p:cNvSpPr/>
          <p:nvPr/>
        </p:nvSpPr>
        <p:spPr>
          <a:xfrm>
            <a:off x="1988421" y="1637944"/>
            <a:ext cx="4682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SEMAINE-01,  SÉANCE - 01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06659-A474-488B-859F-BA4C5A70263E}"/>
              </a:ext>
            </a:extLst>
          </p:cNvPr>
          <p:cNvSpPr txBox="1"/>
          <p:nvPr/>
        </p:nvSpPr>
        <p:spPr>
          <a:xfrm>
            <a:off x="4253618" y="455043"/>
            <a:ext cx="4729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2000" dirty="0">
                <a:solidFill>
                  <a:schemeClr val="bg1"/>
                </a:solidFill>
              </a:rPr>
              <a:t>Département Informatique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6CC63D-B8EB-4F57-A5DE-FB01579E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23" y="2714688"/>
            <a:ext cx="2111434" cy="13451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999C74-F9A8-4D4A-A7F2-083087007A29}"/>
              </a:ext>
            </a:extLst>
          </p:cNvPr>
          <p:cNvSpPr/>
          <p:nvPr/>
        </p:nvSpPr>
        <p:spPr>
          <a:xfrm>
            <a:off x="3354496" y="128853"/>
            <a:ext cx="565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Université Polytechnique de Bingerville (UPB)</a:t>
            </a:r>
            <a:endParaRPr lang="en-CA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90D027-175C-41BF-B185-25A038A6D05E}"/>
              </a:ext>
            </a:extLst>
          </p:cNvPr>
          <p:cNvSpPr/>
          <p:nvPr/>
        </p:nvSpPr>
        <p:spPr>
          <a:xfrm>
            <a:off x="2173932" y="825104"/>
            <a:ext cx="6832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Cours License 3: Administration et Sécurité des B.D.</a:t>
            </a:r>
            <a:endParaRPr lang="en-CA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FD9CB-3C63-6DE1-3B26-919FF37E1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27"/>
            <a:ext cx="3532974" cy="10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6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B097A4-FC96-4659-9B62-668BA386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4" y="716075"/>
            <a:ext cx="6990105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Séance-01 –  Configuration </a:t>
            </a:r>
            <a:r>
              <a:rPr lang="en-US" sz="4400" b="1" dirty="0" err="1"/>
              <a:t>Efficace</a:t>
            </a:r>
            <a:r>
              <a:rPr lang="en-US" sz="4400" b="1" dirty="0"/>
              <a:t> de SQL Server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10681-32CA-5930-7671-69AD3BAABAC2}"/>
              </a:ext>
            </a:extLst>
          </p:cNvPr>
          <p:cNvSpPr txBox="1"/>
          <p:nvPr/>
        </p:nvSpPr>
        <p:spPr>
          <a:xfrm>
            <a:off x="637309" y="3251199"/>
            <a:ext cx="747221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TD-2</a:t>
            </a:r>
          </a:p>
          <a:p>
            <a:pPr algn="ctr"/>
            <a:endParaRPr lang="en-CA" sz="2000" b="1" dirty="0">
              <a:solidFill>
                <a:schemeClr val="bg1"/>
              </a:solidFill>
            </a:endParaRPr>
          </a:p>
          <a:p>
            <a:pPr algn="ctr"/>
            <a:r>
              <a:rPr lang="en-CA" sz="2000" b="1" dirty="0">
                <a:solidFill>
                  <a:schemeClr val="bg1"/>
                </a:solidFill>
              </a:rPr>
              <a:t>Consulter le fichier:</a:t>
            </a:r>
          </a:p>
          <a:p>
            <a:pPr algn="ctr"/>
            <a:endParaRPr lang="en-CA" sz="2000" b="1" dirty="0">
              <a:solidFill>
                <a:schemeClr val="bg1"/>
              </a:solidFill>
            </a:endParaRPr>
          </a:p>
          <a:p>
            <a:pPr algn="ctr"/>
            <a:r>
              <a:rPr lang="en-CA" sz="2400" dirty="0">
                <a:solidFill>
                  <a:schemeClr val="bg1"/>
                </a:solidFill>
              </a:rPr>
              <a:t>00_Note-de-Cours-Semaine-01.pdf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240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96DC-BDB0-4EB6-B783-D1F1B53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7" y="876532"/>
            <a:ext cx="3657600" cy="88502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Questions ??</a:t>
            </a:r>
          </a:p>
        </p:txBody>
      </p:sp>
      <p:pic>
        <p:nvPicPr>
          <p:cNvPr id="2050" name="Picture 2" descr="Image result for Questions">
            <a:extLst>
              <a:ext uri="{FF2B5EF4-FFF2-40B4-BE49-F238E27FC236}">
                <a16:creationId xmlns:a16="http://schemas.microsoft.com/office/drawing/2014/main" id="{B39A7B1F-2988-4A0F-84E9-CC513CB67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6" y="2400068"/>
            <a:ext cx="63627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91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B097A4-FC96-4659-9B62-668BA386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87" y="717350"/>
            <a:ext cx="6727677" cy="1080938"/>
          </a:xfrm>
        </p:spPr>
        <p:txBody>
          <a:bodyPr>
            <a:normAutofit/>
          </a:bodyPr>
          <a:lstStyle/>
          <a:p>
            <a:r>
              <a:rPr lang="en-US" sz="4400" b="1" dirty="0"/>
              <a:t>Séance – 01:  Objectif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E27A07-7693-4140-A069-D64F82AF0478}"/>
              </a:ext>
            </a:extLst>
          </p:cNvPr>
          <p:cNvSpPr/>
          <p:nvPr/>
        </p:nvSpPr>
        <p:spPr>
          <a:xfrm>
            <a:off x="216989" y="3161145"/>
            <a:ext cx="85113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Construire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Laboratoire </a:t>
            </a: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Virtuel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l’Administration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bases de </a:t>
            </a: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 Server 2019 avec </a:t>
            </a: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l’outil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Oracle VM VirtualBox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Configurer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Réseau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Virtuel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contenant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Domain Controller et 2 ou 3 Machines </a:t>
            </a: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virtuels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de tester les connexions avec Windows Server 2019.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D’Installer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de </a:t>
            </a: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configurer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efficacement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Microsoft SQL Server 2019 et </a:t>
            </a:r>
            <a:r>
              <a:rPr lang="en-CA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l’utilitaire</a:t>
            </a:r>
            <a:r>
              <a:rPr lang="en-CA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SSMS (SQL Server Management Studio 2019)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1AA22-D1ED-C1E1-5E70-E412CF2D5434}"/>
              </a:ext>
            </a:extLst>
          </p:cNvPr>
          <p:cNvSpPr txBox="1"/>
          <p:nvPr/>
        </p:nvSpPr>
        <p:spPr>
          <a:xfrm>
            <a:off x="476687" y="2493818"/>
            <a:ext cx="773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A la fin de </a:t>
            </a:r>
            <a:r>
              <a:rPr lang="en-CA" sz="2000" dirty="0" err="1">
                <a:solidFill>
                  <a:schemeClr val="bg1"/>
                </a:solidFill>
              </a:rPr>
              <a:t>cette</a:t>
            </a:r>
            <a:r>
              <a:rPr lang="en-CA" sz="2000" dirty="0">
                <a:solidFill>
                  <a:schemeClr val="bg1"/>
                </a:solidFill>
              </a:rPr>
              <a:t> séance, </a:t>
            </a:r>
            <a:r>
              <a:rPr lang="en-CA" sz="2000" dirty="0" err="1">
                <a:solidFill>
                  <a:schemeClr val="bg1"/>
                </a:solidFill>
              </a:rPr>
              <a:t>l’étudiant</a:t>
            </a:r>
            <a:r>
              <a:rPr lang="en-CA" sz="2000" dirty="0">
                <a:solidFill>
                  <a:schemeClr val="bg1"/>
                </a:solidFill>
              </a:rPr>
              <a:t> </a:t>
            </a:r>
            <a:r>
              <a:rPr lang="en-CA" sz="2000" dirty="0" err="1">
                <a:solidFill>
                  <a:schemeClr val="bg1"/>
                </a:solidFill>
              </a:rPr>
              <a:t>serait</a:t>
            </a:r>
            <a:r>
              <a:rPr lang="en-CA" sz="2000" dirty="0">
                <a:solidFill>
                  <a:schemeClr val="bg1"/>
                </a:solidFill>
              </a:rPr>
              <a:t> capable:</a:t>
            </a:r>
            <a:endParaRPr lang="fr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96DC-BDB0-4EB6-B783-D1F1B53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2" y="693764"/>
            <a:ext cx="6295667" cy="108093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Plan de la Séance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54BFA-6C35-4BBC-8227-D3B4FD086BD9}"/>
              </a:ext>
            </a:extLst>
          </p:cNvPr>
          <p:cNvSpPr txBox="1"/>
          <p:nvPr/>
        </p:nvSpPr>
        <p:spPr>
          <a:xfrm>
            <a:off x="1330282" y="2649040"/>
            <a:ext cx="6797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Présentation du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Professeur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Présentation des étudiants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du Cours (Syllabus)</a:t>
            </a: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4. Construction du Laboratoire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Virtuel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(TD)</a:t>
            </a: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5. Installation et Configuration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efficace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d’un SGBDR (SQL Server 2019) – (TD)</a:t>
            </a: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6. Questions -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Réponses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7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B097A4-FC96-4659-9B62-668BA386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746751"/>
            <a:ext cx="6648645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Séance-01 – Présentation</a:t>
            </a:r>
            <a:br>
              <a:rPr lang="en-US" sz="4400" b="1" dirty="0"/>
            </a:br>
            <a:r>
              <a:rPr lang="en-US" sz="4400" b="1" dirty="0" err="1"/>
              <a:t>Professeur</a:t>
            </a:r>
            <a:r>
              <a:rPr lang="en-US" sz="4400" b="1" dirty="0"/>
              <a:t>, Robert Yavo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AF43C-5931-250D-9937-FBF3F562E102}"/>
              </a:ext>
            </a:extLst>
          </p:cNvPr>
          <p:cNvSpPr txBox="1"/>
          <p:nvPr/>
        </p:nvSpPr>
        <p:spPr>
          <a:xfrm>
            <a:off x="277091" y="2290618"/>
            <a:ext cx="385156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Education</a:t>
            </a:r>
          </a:p>
          <a:p>
            <a:r>
              <a:rPr lang="en-CA" dirty="0">
                <a:solidFill>
                  <a:schemeClr val="bg1"/>
                </a:solidFill>
              </a:rPr>
              <a:t>Master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T.I.</a:t>
            </a:r>
          </a:p>
          <a:p>
            <a:r>
              <a:rPr lang="en-CA" dirty="0">
                <a:solidFill>
                  <a:schemeClr val="bg1"/>
                </a:solidFill>
              </a:rPr>
              <a:t>Master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GASTI</a:t>
            </a:r>
          </a:p>
          <a:p>
            <a:r>
              <a:rPr lang="en-CA" dirty="0">
                <a:solidFill>
                  <a:schemeClr val="bg1"/>
                </a:solidFill>
              </a:rPr>
              <a:t>D.E.S.S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GASTI</a:t>
            </a:r>
          </a:p>
          <a:p>
            <a:r>
              <a:rPr lang="en-CA" dirty="0">
                <a:solidFill>
                  <a:schemeClr val="bg1"/>
                </a:solidFill>
              </a:rPr>
              <a:t>Project Management Fundamentals</a:t>
            </a:r>
          </a:p>
          <a:p>
            <a:r>
              <a:rPr lang="en-CA" dirty="0">
                <a:solidFill>
                  <a:schemeClr val="bg1"/>
                </a:solidFill>
              </a:rPr>
              <a:t>MAJOR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Education des </a:t>
            </a:r>
            <a:r>
              <a:rPr lang="en-CA" dirty="0" err="1">
                <a:solidFill>
                  <a:schemeClr val="bg1"/>
                </a:solidFill>
              </a:rPr>
              <a:t>Adultes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CompTIA A+ Certified Professional</a:t>
            </a:r>
          </a:p>
          <a:p>
            <a:r>
              <a:rPr lang="en-CA" dirty="0">
                <a:solidFill>
                  <a:schemeClr val="bg1"/>
                </a:solidFill>
              </a:rPr>
              <a:t>Vonage VOIP</a:t>
            </a:r>
          </a:p>
          <a:p>
            <a:r>
              <a:rPr lang="en-CA" dirty="0" err="1">
                <a:solidFill>
                  <a:schemeClr val="bg1"/>
                </a:solidFill>
              </a:rPr>
              <a:t>Brainbench</a:t>
            </a:r>
            <a:r>
              <a:rPr lang="en-CA" dirty="0">
                <a:solidFill>
                  <a:schemeClr val="bg1"/>
                </a:solidFill>
              </a:rPr>
              <a:t> Win XP</a:t>
            </a:r>
          </a:p>
          <a:p>
            <a:r>
              <a:rPr lang="en-CA" dirty="0">
                <a:solidFill>
                  <a:schemeClr val="bg1"/>
                </a:solidFill>
              </a:rPr>
              <a:t>Clarity Communication</a:t>
            </a:r>
          </a:p>
          <a:p>
            <a:r>
              <a:rPr lang="en-CA" dirty="0">
                <a:solidFill>
                  <a:schemeClr val="bg1"/>
                </a:solidFill>
              </a:rPr>
              <a:t>Etc..</a:t>
            </a:r>
          </a:p>
          <a:p>
            <a:endParaRPr lang="fr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4C628-78D8-1702-FF67-7BDEB09C2D0D}"/>
              </a:ext>
            </a:extLst>
          </p:cNvPr>
          <p:cNvSpPr txBox="1"/>
          <p:nvPr/>
        </p:nvSpPr>
        <p:spPr>
          <a:xfrm>
            <a:off x="4572000" y="2290617"/>
            <a:ext cx="385156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err="1">
                <a:solidFill>
                  <a:schemeClr val="bg1"/>
                </a:solidFill>
              </a:rPr>
              <a:t>Expériences</a:t>
            </a:r>
            <a:r>
              <a:rPr lang="en-CA" sz="2000" b="1" dirty="0">
                <a:solidFill>
                  <a:schemeClr val="bg1"/>
                </a:solidFill>
              </a:rPr>
              <a:t> </a:t>
            </a:r>
            <a:r>
              <a:rPr lang="en-CA" sz="2000" b="1" dirty="0" err="1">
                <a:solidFill>
                  <a:schemeClr val="bg1"/>
                </a:solidFill>
              </a:rPr>
              <a:t>Professionnelles</a:t>
            </a:r>
            <a:endParaRPr lang="en-CA" sz="2000" b="1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Université de Montréal</a:t>
            </a:r>
          </a:p>
          <a:p>
            <a:r>
              <a:rPr lang="en-CA" dirty="0">
                <a:solidFill>
                  <a:schemeClr val="bg1"/>
                </a:solidFill>
              </a:rPr>
              <a:t>HEC Montréal</a:t>
            </a:r>
          </a:p>
          <a:p>
            <a:r>
              <a:rPr lang="en-CA" dirty="0">
                <a:solidFill>
                  <a:schemeClr val="bg1"/>
                </a:solidFill>
              </a:rPr>
              <a:t>Microsoft Canada - Mississauga</a:t>
            </a:r>
          </a:p>
          <a:p>
            <a:r>
              <a:rPr lang="en-CA" dirty="0">
                <a:solidFill>
                  <a:schemeClr val="bg1"/>
                </a:solidFill>
              </a:rPr>
              <a:t>Citigroup – Citibank - Toronto</a:t>
            </a:r>
          </a:p>
          <a:p>
            <a:r>
              <a:rPr lang="en-CA" dirty="0">
                <a:solidFill>
                  <a:schemeClr val="bg1"/>
                </a:solidFill>
              </a:rPr>
              <a:t>Vonage Communication - Toronto</a:t>
            </a:r>
          </a:p>
          <a:p>
            <a:r>
              <a:rPr lang="en-CA" dirty="0">
                <a:solidFill>
                  <a:schemeClr val="bg1"/>
                </a:solidFill>
              </a:rPr>
              <a:t>Rogers Communication - Brampton</a:t>
            </a:r>
          </a:p>
          <a:p>
            <a:r>
              <a:rPr lang="en-CA" dirty="0">
                <a:solidFill>
                  <a:schemeClr val="bg1"/>
                </a:solidFill>
              </a:rPr>
              <a:t>SAP Canada - Toronto</a:t>
            </a:r>
          </a:p>
          <a:p>
            <a:r>
              <a:rPr lang="en-CA" dirty="0">
                <a:solidFill>
                  <a:schemeClr val="bg1"/>
                </a:solidFill>
              </a:rPr>
              <a:t>REXALL, MCKESSON - Toronto</a:t>
            </a:r>
          </a:p>
          <a:p>
            <a:r>
              <a:rPr lang="en-CA" dirty="0">
                <a:solidFill>
                  <a:schemeClr val="bg1"/>
                </a:solidFill>
              </a:rPr>
              <a:t>CGI Groups - Mississauga</a:t>
            </a:r>
          </a:p>
          <a:p>
            <a:r>
              <a:rPr lang="en-CA" dirty="0">
                <a:solidFill>
                  <a:schemeClr val="bg1"/>
                </a:solidFill>
              </a:rPr>
              <a:t>Morgan Stanley New York-Montreal</a:t>
            </a:r>
          </a:p>
          <a:p>
            <a:r>
              <a:rPr lang="en-CA" dirty="0">
                <a:solidFill>
                  <a:schemeClr val="bg1"/>
                </a:solidFill>
              </a:rPr>
              <a:t>MATRIX CEGEP</a:t>
            </a:r>
          </a:p>
          <a:p>
            <a:r>
              <a:rPr lang="en-CA" dirty="0">
                <a:solidFill>
                  <a:schemeClr val="bg1"/>
                </a:solidFill>
              </a:rPr>
              <a:t>Sherbrooke University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2318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B097A4-FC96-4659-9B62-668BA386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746751"/>
            <a:ext cx="6648645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Séance-01 – Présentation</a:t>
            </a:r>
            <a:br>
              <a:rPr lang="en-US" sz="4400" b="1" dirty="0"/>
            </a:br>
            <a:r>
              <a:rPr lang="en-US" sz="4400" b="1" dirty="0"/>
              <a:t>des Étudiants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AF43C-5931-250D-9937-FBF3F562E102}"/>
              </a:ext>
            </a:extLst>
          </p:cNvPr>
          <p:cNvSpPr txBox="1"/>
          <p:nvPr/>
        </p:nvSpPr>
        <p:spPr>
          <a:xfrm>
            <a:off x="637309" y="3251199"/>
            <a:ext cx="747221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err="1">
                <a:solidFill>
                  <a:schemeClr val="bg1"/>
                </a:solidFill>
              </a:rPr>
              <a:t>Remplir</a:t>
            </a:r>
            <a:r>
              <a:rPr lang="en-CA" sz="2000" b="1" dirty="0">
                <a:solidFill>
                  <a:schemeClr val="bg1"/>
                </a:solidFill>
              </a:rPr>
              <a:t> la </a:t>
            </a:r>
            <a:r>
              <a:rPr lang="en-CA" sz="2000" b="1" dirty="0" err="1">
                <a:solidFill>
                  <a:schemeClr val="bg1"/>
                </a:solidFill>
              </a:rPr>
              <a:t>feuille</a:t>
            </a:r>
            <a:r>
              <a:rPr lang="en-CA" sz="2000" b="1" dirty="0">
                <a:solidFill>
                  <a:schemeClr val="bg1"/>
                </a:solidFill>
              </a:rPr>
              <a:t> de </a:t>
            </a:r>
            <a:r>
              <a:rPr lang="en-CA" sz="2000" b="1" dirty="0" err="1">
                <a:solidFill>
                  <a:schemeClr val="bg1"/>
                </a:solidFill>
              </a:rPr>
              <a:t>renseignements</a:t>
            </a:r>
            <a:r>
              <a:rPr lang="en-CA" sz="2000" b="1" dirty="0">
                <a:solidFill>
                  <a:schemeClr val="bg1"/>
                </a:solidFill>
              </a:rPr>
              <a:t>: </a:t>
            </a:r>
          </a:p>
          <a:p>
            <a:pPr algn="ctr"/>
            <a:endParaRPr lang="en-CA" sz="2000" b="1" dirty="0">
              <a:solidFill>
                <a:schemeClr val="bg1"/>
              </a:solidFill>
            </a:endParaRPr>
          </a:p>
          <a:p>
            <a:pPr algn="ctr"/>
            <a:r>
              <a:rPr lang="en-CA" sz="2800" b="1" dirty="0" err="1">
                <a:solidFill>
                  <a:schemeClr val="bg1"/>
                </a:solidFill>
              </a:rPr>
              <a:t>Connaître</a:t>
            </a:r>
            <a:r>
              <a:rPr lang="en-CA" sz="2800" b="1" dirty="0">
                <a:solidFill>
                  <a:schemeClr val="bg1"/>
                </a:solidFill>
              </a:rPr>
              <a:t> les étudiants</a:t>
            </a:r>
            <a:endParaRPr lang="en-CA" sz="2800" dirty="0">
              <a:solidFill>
                <a:schemeClr val="bg1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309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B097A4-FC96-4659-9B62-668BA386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746751"/>
            <a:ext cx="6648645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Séance-01 – Présentation</a:t>
            </a:r>
            <a:br>
              <a:rPr lang="en-US" sz="4400" b="1" dirty="0"/>
            </a:br>
            <a:r>
              <a:rPr lang="en-US" sz="4400" b="1" dirty="0"/>
              <a:t>Syllabus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AF43C-5931-250D-9937-FBF3F562E102}"/>
              </a:ext>
            </a:extLst>
          </p:cNvPr>
          <p:cNvSpPr txBox="1"/>
          <p:nvPr/>
        </p:nvSpPr>
        <p:spPr>
          <a:xfrm>
            <a:off x="637309" y="3251199"/>
            <a:ext cx="74722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Consulter le fichier:</a:t>
            </a:r>
          </a:p>
          <a:p>
            <a:pPr algn="ctr"/>
            <a:endParaRPr lang="en-CA" sz="2000" b="1" dirty="0">
              <a:solidFill>
                <a:schemeClr val="bg1"/>
              </a:solidFill>
            </a:endParaRPr>
          </a:p>
          <a:p>
            <a:pPr algn="ctr"/>
            <a:r>
              <a:rPr lang="en-CA" sz="2400" dirty="0">
                <a:solidFill>
                  <a:schemeClr val="bg1"/>
                </a:solidFill>
              </a:rPr>
              <a:t>00_Syllabus-Admin-Sec-Base2Données-Ryavo.pdf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2599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B097A4-FC96-4659-9B62-668BA386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746751"/>
            <a:ext cx="6648645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Séance-01 –  Construction Laboratoire </a:t>
            </a:r>
            <a:r>
              <a:rPr lang="en-US" sz="4400" b="1" dirty="0" err="1"/>
              <a:t>Virtuel</a:t>
            </a:r>
            <a:r>
              <a:rPr lang="en-US" sz="4400" b="1" dirty="0"/>
              <a:t> (TD)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477A2-2B05-C7A7-EC16-A351A18648E1}"/>
              </a:ext>
            </a:extLst>
          </p:cNvPr>
          <p:cNvSpPr txBox="1"/>
          <p:nvPr/>
        </p:nvSpPr>
        <p:spPr>
          <a:xfrm>
            <a:off x="2447637" y="2275525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Les Prérequis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3BA76-AAC4-4EDA-FAE8-93978156C8B3}"/>
              </a:ext>
            </a:extLst>
          </p:cNvPr>
          <p:cNvSpPr txBox="1"/>
          <p:nvPr/>
        </p:nvSpPr>
        <p:spPr>
          <a:xfrm>
            <a:off x="628073" y="3246582"/>
            <a:ext cx="78878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CA" sz="2800" dirty="0">
                <a:solidFill>
                  <a:schemeClr val="bg1"/>
                </a:solidFill>
              </a:rPr>
              <a:t>Un PC ou Laptop (16 ou </a:t>
            </a:r>
            <a:r>
              <a:rPr lang="en-CA" sz="2800" dirty="0" err="1">
                <a:solidFill>
                  <a:schemeClr val="bg1"/>
                </a:solidFill>
              </a:rPr>
              <a:t>mieux</a:t>
            </a:r>
            <a:r>
              <a:rPr lang="en-CA" sz="2800" dirty="0">
                <a:solidFill>
                  <a:schemeClr val="bg1"/>
                </a:solidFill>
              </a:rPr>
              <a:t> 32GB RAM)</a:t>
            </a:r>
          </a:p>
          <a:p>
            <a:pPr marL="457200" indent="-457200">
              <a:buFontTx/>
              <a:buChar char="-"/>
            </a:pPr>
            <a:r>
              <a:rPr lang="en-CA" sz="2800" dirty="0" err="1">
                <a:solidFill>
                  <a:schemeClr val="bg1"/>
                </a:solidFill>
              </a:rPr>
              <a:t>Disque</a:t>
            </a:r>
            <a:r>
              <a:rPr lang="en-CA" sz="2800" dirty="0">
                <a:solidFill>
                  <a:schemeClr val="bg1"/>
                </a:solidFill>
              </a:rPr>
              <a:t> Dur (500 GB et Plus)</a:t>
            </a:r>
          </a:p>
          <a:p>
            <a:pPr marL="457200" indent="-457200">
              <a:buFontTx/>
              <a:buChar char="-"/>
            </a:pPr>
            <a:r>
              <a:rPr lang="en-CA" sz="2800" dirty="0">
                <a:solidFill>
                  <a:schemeClr val="bg1"/>
                </a:solidFill>
              </a:rPr>
              <a:t>Windows 10 </a:t>
            </a:r>
          </a:p>
          <a:p>
            <a:pPr marL="457200" indent="-457200">
              <a:buFontTx/>
              <a:buChar char="-"/>
            </a:pPr>
            <a:r>
              <a:rPr lang="en-CA" sz="2800" dirty="0" err="1">
                <a:solidFill>
                  <a:schemeClr val="bg1"/>
                </a:solidFill>
              </a:rPr>
              <a:t>Clé</a:t>
            </a:r>
            <a:r>
              <a:rPr lang="en-CA" sz="2800" dirty="0">
                <a:solidFill>
                  <a:schemeClr val="bg1"/>
                </a:solidFill>
              </a:rPr>
              <a:t> USB (64GB ou plus)</a:t>
            </a:r>
          </a:p>
          <a:p>
            <a:pPr marL="457200" indent="-457200">
              <a:buFontTx/>
              <a:buChar char="-"/>
            </a:pPr>
            <a:r>
              <a:rPr lang="en-CA" sz="2800" dirty="0" err="1">
                <a:solidFill>
                  <a:schemeClr val="bg1"/>
                </a:solidFill>
              </a:rPr>
              <a:t>Accès</a:t>
            </a:r>
            <a:r>
              <a:rPr lang="en-CA" sz="2800" dirty="0">
                <a:solidFill>
                  <a:schemeClr val="bg1"/>
                </a:solidFill>
              </a:rPr>
              <a:t> à Internet</a:t>
            </a:r>
          </a:p>
          <a:p>
            <a:pPr marL="457200" indent="-457200">
              <a:buFontTx/>
              <a:buChar char="-"/>
            </a:pPr>
            <a:r>
              <a:rPr lang="en-CA" sz="2800" dirty="0">
                <a:solidFill>
                  <a:schemeClr val="bg1"/>
                </a:solidFill>
              </a:rPr>
              <a:t>Fichiers ISO (</a:t>
            </a:r>
            <a:r>
              <a:rPr lang="en-CA" sz="2800" dirty="0" err="1">
                <a:solidFill>
                  <a:schemeClr val="bg1"/>
                </a:solidFill>
              </a:rPr>
              <a:t>voir</a:t>
            </a:r>
            <a:r>
              <a:rPr lang="en-CA" sz="2800" dirty="0">
                <a:solidFill>
                  <a:schemeClr val="bg1"/>
                </a:solidFill>
              </a:rPr>
              <a:t> page </a:t>
            </a:r>
            <a:r>
              <a:rPr lang="en-CA" sz="2800" dirty="0" err="1">
                <a:solidFill>
                  <a:schemeClr val="bg1"/>
                </a:solidFill>
              </a:rPr>
              <a:t>suivante</a:t>
            </a:r>
            <a:r>
              <a:rPr lang="en-CA" sz="2800" dirty="0">
                <a:solidFill>
                  <a:schemeClr val="bg1"/>
                </a:solidFill>
              </a:rPr>
              <a:t>)</a:t>
            </a:r>
          </a:p>
          <a:p>
            <a:endParaRPr lang="fr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0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B097A4-FC96-4659-9B62-668BA386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746751"/>
            <a:ext cx="6648645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Séance-01 –  Construction Laboratoire </a:t>
            </a:r>
            <a:r>
              <a:rPr lang="en-US" sz="4400" b="1" dirty="0" err="1"/>
              <a:t>Virtuel</a:t>
            </a:r>
            <a:r>
              <a:rPr lang="en-US" sz="4400" b="1" dirty="0"/>
              <a:t> (TD-1)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AF43C-5931-250D-9937-FBF3F562E102}"/>
              </a:ext>
            </a:extLst>
          </p:cNvPr>
          <p:cNvSpPr txBox="1"/>
          <p:nvPr/>
        </p:nvSpPr>
        <p:spPr>
          <a:xfrm>
            <a:off x="2433782" y="2264703"/>
            <a:ext cx="494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Les Prérequis (suite)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C6CD2-42FB-1169-DD8E-1B069B05B7BF}"/>
              </a:ext>
            </a:extLst>
          </p:cNvPr>
          <p:cNvSpPr txBox="1"/>
          <p:nvPr/>
        </p:nvSpPr>
        <p:spPr>
          <a:xfrm>
            <a:off x="463640" y="3043382"/>
            <a:ext cx="82000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Les fichiers ISO </a:t>
            </a:r>
            <a:r>
              <a:rPr lang="en-CA" sz="2800" dirty="0" err="1">
                <a:solidFill>
                  <a:schemeClr val="bg1"/>
                </a:solidFill>
              </a:rPr>
              <a:t>suivants</a:t>
            </a:r>
            <a:r>
              <a:rPr lang="en-CA" sz="28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</a:rPr>
              <a:t>en_windows_10_education_version_1607_updated_jul_2016_x64_dvd_9055880.iso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</a:rPr>
              <a:t>SQLServer2019-x64-ENU-Dev.iso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</a:rPr>
              <a:t>W</a:t>
            </a:r>
            <a:r>
              <a:rPr lang="en-US" sz="1600" dirty="0">
                <a:solidFill>
                  <a:schemeClr val="bg1"/>
                </a:solidFill>
              </a:rPr>
              <a:t>indowsServer-2019-17763.737.190906-2324.rs5_release_svc_refresh_SERVER_EVAL_x64FRE_en-us_1.iso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Et </a:t>
            </a:r>
            <a:r>
              <a:rPr lang="en-CA" sz="1600" dirty="0" err="1">
                <a:solidFill>
                  <a:schemeClr val="bg1"/>
                </a:solidFill>
              </a:rPr>
              <a:t>peut-être</a:t>
            </a:r>
            <a:r>
              <a:rPr lang="en-CA" sz="1600" dirty="0">
                <a:solidFill>
                  <a:schemeClr val="bg1"/>
                </a:solidFill>
              </a:rPr>
              <a:t> plus tard: macOS Catalina 10.15.5 (19F101).iso </a:t>
            </a:r>
          </a:p>
          <a:p>
            <a:r>
              <a:rPr lang="en-CA" sz="1600" dirty="0">
                <a:solidFill>
                  <a:schemeClr val="bg1"/>
                </a:solidFill>
              </a:rPr>
              <a:t>ubuntu-22.10-desktop-amd64.iso et/ou ubuntu-22.04.1-live-server-amd64.iso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885B7-9E65-0405-3955-A25BEC900E13}"/>
              </a:ext>
            </a:extLst>
          </p:cNvPr>
          <p:cNvSpPr txBox="1"/>
          <p:nvPr/>
        </p:nvSpPr>
        <p:spPr>
          <a:xfrm>
            <a:off x="775855" y="5619501"/>
            <a:ext cx="3740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err="1">
                <a:solidFill>
                  <a:schemeClr val="bg1"/>
                </a:solidFill>
              </a:rPr>
              <a:t>Autres</a:t>
            </a:r>
            <a:r>
              <a:rPr lang="en-CA" sz="2400" dirty="0">
                <a:solidFill>
                  <a:schemeClr val="bg1"/>
                </a:solidFill>
              </a:rPr>
              <a:t> Fichiers:</a:t>
            </a:r>
          </a:p>
          <a:p>
            <a:r>
              <a:rPr lang="fr-CA" dirty="0">
                <a:solidFill>
                  <a:schemeClr val="bg1"/>
                </a:solidFill>
              </a:rPr>
              <a:t>SSMS-Setup-ENU.exe</a:t>
            </a:r>
          </a:p>
          <a:p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6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B097A4-FC96-4659-9B62-668BA386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746751"/>
            <a:ext cx="6648645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Séance-01 –  Construction Laboratoire </a:t>
            </a:r>
            <a:r>
              <a:rPr lang="en-US" sz="4400" b="1" dirty="0" err="1"/>
              <a:t>Virtuel</a:t>
            </a:r>
            <a:r>
              <a:rPr lang="en-US" sz="4400" b="1" dirty="0"/>
              <a:t> (TD-1)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434BC-06D4-3DA2-0F82-0527BF4099EA}"/>
              </a:ext>
            </a:extLst>
          </p:cNvPr>
          <p:cNvSpPr txBox="1"/>
          <p:nvPr/>
        </p:nvSpPr>
        <p:spPr>
          <a:xfrm>
            <a:off x="637309" y="3251199"/>
            <a:ext cx="747221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Suite TD-1</a:t>
            </a:r>
          </a:p>
          <a:p>
            <a:pPr algn="ctr"/>
            <a:endParaRPr lang="en-CA" sz="2000" b="1" dirty="0">
              <a:solidFill>
                <a:schemeClr val="bg1"/>
              </a:solidFill>
            </a:endParaRPr>
          </a:p>
          <a:p>
            <a:pPr algn="ctr"/>
            <a:r>
              <a:rPr lang="en-CA" sz="2000" b="1" dirty="0">
                <a:solidFill>
                  <a:schemeClr val="bg1"/>
                </a:solidFill>
              </a:rPr>
              <a:t>Consulter le fichier:</a:t>
            </a:r>
          </a:p>
          <a:p>
            <a:pPr algn="ctr"/>
            <a:endParaRPr lang="en-CA" sz="2000" b="1" dirty="0">
              <a:solidFill>
                <a:schemeClr val="bg1"/>
              </a:solidFill>
            </a:endParaRPr>
          </a:p>
          <a:p>
            <a:pPr algn="ctr"/>
            <a:r>
              <a:rPr lang="en-CA" sz="2400" dirty="0">
                <a:solidFill>
                  <a:schemeClr val="bg1"/>
                </a:solidFill>
              </a:rPr>
              <a:t>00_Note-de-Cours-Semaine-01.pdf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840189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2536</TotalTime>
  <Words>485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Berlin</vt:lpstr>
      <vt:lpstr>Présentations Construction Lab virtuel</vt:lpstr>
      <vt:lpstr>Séance – 01:  Objectif</vt:lpstr>
      <vt:lpstr>Plan de la Séance</vt:lpstr>
      <vt:lpstr>Séance-01 – Présentation Professeur, Robert Yavo</vt:lpstr>
      <vt:lpstr>Séance-01 – Présentation des Étudiants</vt:lpstr>
      <vt:lpstr>Séance-01 – Présentation Syllabus</vt:lpstr>
      <vt:lpstr>Séance-01 –  Construction Laboratoire Virtuel (TD)</vt:lpstr>
      <vt:lpstr>Séance-01 –  Construction Laboratoire Virtuel (TD-1)</vt:lpstr>
      <vt:lpstr>Séance-01 –  Construction Laboratoire Virtuel (TD-1)</vt:lpstr>
      <vt:lpstr>Séance-01 –  Configuration Efficace de SQL Server 2019</vt:lpstr>
      <vt:lpstr>Questions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Yavo</dc:creator>
  <cp:lastModifiedBy>Robert Yavo</cp:lastModifiedBy>
  <cp:revision>177</cp:revision>
  <cp:lastPrinted>2022-10-26T01:05:00Z</cp:lastPrinted>
  <dcterms:created xsi:type="dcterms:W3CDTF">2017-12-09T05:19:46Z</dcterms:created>
  <dcterms:modified xsi:type="dcterms:W3CDTF">2022-10-26T01:08:57Z</dcterms:modified>
</cp:coreProperties>
</file>