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I"/>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B2BF6F-252D-4F22-86FB-1DFEA940455E}" type="datetimeFigureOut">
              <a:rPr lang="fr-CI" smtClean="0"/>
              <a:t>11/07/2022</a:t>
            </a:fld>
            <a:endParaRPr lang="fr-CI"/>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I"/>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I"/>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A5728-321E-4C14-941B-C978DB006647}" type="slidenum">
              <a:rPr lang="fr-CI" smtClean="0"/>
              <a:t>‹N°›</a:t>
            </a:fld>
            <a:endParaRPr lang="fr-CI"/>
          </a:p>
        </p:txBody>
      </p:sp>
    </p:spTree>
    <p:extLst>
      <p:ext uri="{BB962C8B-B14F-4D97-AF65-F5344CB8AC3E}">
        <p14:creationId xmlns:p14="http://schemas.microsoft.com/office/powerpoint/2010/main" val="261070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400BCF-348D-DB9C-10FE-E0375519DD8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I"/>
          </a:p>
        </p:txBody>
      </p:sp>
      <p:sp>
        <p:nvSpPr>
          <p:cNvPr id="3" name="Sous-titre 2">
            <a:extLst>
              <a:ext uri="{FF2B5EF4-FFF2-40B4-BE49-F238E27FC236}">
                <a16:creationId xmlns:a16="http://schemas.microsoft.com/office/drawing/2014/main" id="{5C432B9B-FF16-6D5D-02E3-A66BC0908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I"/>
          </a:p>
        </p:txBody>
      </p:sp>
      <p:sp>
        <p:nvSpPr>
          <p:cNvPr id="4" name="Espace réservé de la date 3">
            <a:extLst>
              <a:ext uri="{FF2B5EF4-FFF2-40B4-BE49-F238E27FC236}">
                <a16:creationId xmlns:a16="http://schemas.microsoft.com/office/drawing/2014/main" id="{E1B91CDE-4CBF-AB17-5981-AD22939FB254}"/>
              </a:ext>
            </a:extLst>
          </p:cNvPr>
          <p:cNvSpPr>
            <a:spLocks noGrp="1"/>
          </p:cNvSpPr>
          <p:nvPr>
            <p:ph type="dt" sz="half" idx="10"/>
          </p:nvPr>
        </p:nvSpPr>
        <p:spPr/>
        <p:txBody>
          <a:bodyPr/>
          <a:lstStyle/>
          <a:p>
            <a:fld id="{1F22737C-1649-4C33-B099-18C118D847DD}" type="datetime1">
              <a:rPr lang="fr-CI" smtClean="0"/>
              <a:t>11/07/2022</a:t>
            </a:fld>
            <a:endParaRPr lang="fr-CI"/>
          </a:p>
        </p:txBody>
      </p:sp>
      <p:sp>
        <p:nvSpPr>
          <p:cNvPr id="5" name="Espace réservé du pied de page 4">
            <a:extLst>
              <a:ext uri="{FF2B5EF4-FFF2-40B4-BE49-F238E27FC236}">
                <a16:creationId xmlns:a16="http://schemas.microsoft.com/office/drawing/2014/main" id="{A91A7AB5-F80A-7F25-3DAE-04AE7F96FAA4}"/>
              </a:ext>
            </a:extLst>
          </p:cNvPr>
          <p:cNvSpPr>
            <a:spLocks noGrp="1"/>
          </p:cNvSpPr>
          <p:nvPr>
            <p:ph type="ftr" sz="quarter" idx="11"/>
          </p:nvPr>
        </p:nvSpPr>
        <p:spPr/>
        <p:txBody>
          <a:bodyPr/>
          <a:lstStyle/>
          <a:p>
            <a:r>
              <a:rPr lang="fr-FR"/>
              <a:t>Dr. GOUHO BI JEAN BAPTISTE CONSULTANT-FORMATEUR EN CYBERSECURITE</a:t>
            </a:r>
            <a:endParaRPr lang="fr-CI"/>
          </a:p>
        </p:txBody>
      </p:sp>
      <p:sp>
        <p:nvSpPr>
          <p:cNvPr id="6" name="Espace réservé du numéro de diapositive 5">
            <a:extLst>
              <a:ext uri="{FF2B5EF4-FFF2-40B4-BE49-F238E27FC236}">
                <a16:creationId xmlns:a16="http://schemas.microsoft.com/office/drawing/2014/main" id="{43D7CF56-C89D-1E85-464E-A574A7232738}"/>
              </a:ext>
            </a:extLst>
          </p:cNvPr>
          <p:cNvSpPr>
            <a:spLocks noGrp="1"/>
          </p:cNvSpPr>
          <p:nvPr>
            <p:ph type="sldNum" sz="quarter" idx="12"/>
          </p:nvPr>
        </p:nvSpPr>
        <p:spPr/>
        <p:txBody>
          <a:bodyPr/>
          <a:lstStyle/>
          <a:p>
            <a:fld id="{56115928-A8DE-49AB-A2E9-F327DFDA31F4}" type="slidenum">
              <a:rPr lang="fr-CI" smtClean="0"/>
              <a:t>‹N°›</a:t>
            </a:fld>
            <a:endParaRPr lang="fr-CI"/>
          </a:p>
        </p:txBody>
      </p:sp>
    </p:spTree>
    <p:extLst>
      <p:ext uri="{BB962C8B-B14F-4D97-AF65-F5344CB8AC3E}">
        <p14:creationId xmlns:p14="http://schemas.microsoft.com/office/powerpoint/2010/main" val="132982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456187-4151-F486-3CF8-FE6BB42239E3}"/>
              </a:ext>
            </a:extLst>
          </p:cNvPr>
          <p:cNvSpPr>
            <a:spLocks noGrp="1"/>
          </p:cNvSpPr>
          <p:nvPr>
            <p:ph type="title"/>
          </p:nvPr>
        </p:nvSpPr>
        <p:spPr/>
        <p:txBody>
          <a:bodyPr/>
          <a:lstStyle/>
          <a:p>
            <a:r>
              <a:rPr lang="fr-FR"/>
              <a:t>Modifiez le style du titre</a:t>
            </a:r>
            <a:endParaRPr lang="fr-CI"/>
          </a:p>
        </p:txBody>
      </p:sp>
      <p:sp>
        <p:nvSpPr>
          <p:cNvPr id="3" name="Espace réservé du texte vertical 2">
            <a:extLst>
              <a:ext uri="{FF2B5EF4-FFF2-40B4-BE49-F238E27FC236}">
                <a16:creationId xmlns:a16="http://schemas.microsoft.com/office/drawing/2014/main" id="{442AA816-8A8B-156C-0F19-C164F568E23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3EA545D0-C8E6-F3F7-77E4-50E56C81D547}"/>
              </a:ext>
            </a:extLst>
          </p:cNvPr>
          <p:cNvSpPr>
            <a:spLocks noGrp="1"/>
          </p:cNvSpPr>
          <p:nvPr>
            <p:ph type="dt" sz="half" idx="10"/>
          </p:nvPr>
        </p:nvSpPr>
        <p:spPr/>
        <p:txBody>
          <a:bodyPr/>
          <a:lstStyle/>
          <a:p>
            <a:fld id="{EE6E71C2-8B86-4155-A9F2-314670C0DB34}" type="datetime1">
              <a:rPr lang="fr-CI" smtClean="0"/>
              <a:t>11/07/2022</a:t>
            </a:fld>
            <a:endParaRPr lang="fr-CI"/>
          </a:p>
        </p:txBody>
      </p:sp>
      <p:sp>
        <p:nvSpPr>
          <p:cNvPr id="5" name="Espace réservé du pied de page 4">
            <a:extLst>
              <a:ext uri="{FF2B5EF4-FFF2-40B4-BE49-F238E27FC236}">
                <a16:creationId xmlns:a16="http://schemas.microsoft.com/office/drawing/2014/main" id="{E1564771-0391-478E-3545-4C3591AF00A8}"/>
              </a:ext>
            </a:extLst>
          </p:cNvPr>
          <p:cNvSpPr>
            <a:spLocks noGrp="1"/>
          </p:cNvSpPr>
          <p:nvPr>
            <p:ph type="ftr" sz="quarter" idx="11"/>
          </p:nvPr>
        </p:nvSpPr>
        <p:spPr/>
        <p:txBody>
          <a:bodyPr/>
          <a:lstStyle/>
          <a:p>
            <a:r>
              <a:rPr lang="fr-FR"/>
              <a:t>Dr. GOUHO BI JEAN BAPTISTE CONSULTANT-FORMATEUR EN CYBERSECURITE</a:t>
            </a:r>
            <a:endParaRPr lang="fr-CI"/>
          </a:p>
        </p:txBody>
      </p:sp>
      <p:sp>
        <p:nvSpPr>
          <p:cNvPr id="6" name="Espace réservé du numéro de diapositive 5">
            <a:extLst>
              <a:ext uri="{FF2B5EF4-FFF2-40B4-BE49-F238E27FC236}">
                <a16:creationId xmlns:a16="http://schemas.microsoft.com/office/drawing/2014/main" id="{F53F1807-9A5F-B34B-EF6E-451F29CBFC2F}"/>
              </a:ext>
            </a:extLst>
          </p:cNvPr>
          <p:cNvSpPr>
            <a:spLocks noGrp="1"/>
          </p:cNvSpPr>
          <p:nvPr>
            <p:ph type="sldNum" sz="quarter" idx="12"/>
          </p:nvPr>
        </p:nvSpPr>
        <p:spPr/>
        <p:txBody>
          <a:bodyPr/>
          <a:lstStyle/>
          <a:p>
            <a:fld id="{56115928-A8DE-49AB-A2E9-F327DFDA31F4}" type="slidenum">
              <a:rPr lang="fr-CI" smtClean="0"/>
              <a:t>‹N°›</a:t>
            </a:fld>
            <a:endParaRPr lang="fr-CI"/>
          </a:p>
        </p:txBody>
      </p:sp>
    </p:spTree>
    <p:extLst>
      <p:ext uri="{BB962C8B-B14F-4D97-AF65-F5344CB8AC3E}">
        <p14:creationId xmlns:p14="http://schemas.microsoft.com/office/powerpoint/2010/main" val="86050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E326076-5822-D2C7-758C-16CA32F2F5CF}"/>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I"/>
          </a:p>
        </p:txBody>
      </p:sp>
      <p:sp>
        <p:nvSpPr>
          <p:cNvPr id="3" name="Espace réservé du texte vertical 2">
            <a:extLst>
              <a:ext uri="{FF2B5EF4-FFF2-40B4-BE49-F238E27FC236}">
                <a16:creationId xmlns:a16="http://schemas.microsoft.com/office/drawing/2014/main" id="{AEE682CC-828F-B8CA-7FA2-DE5446530AE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66C77E2A-506D-E310-2754-C2940CC1CDC0}"/>
              </a:ext>
            </a:extLst>
          </p:cNvPr>
          <p:cNvSpPr>
            <a:spLocks noGrp="1"/>
          </p:cNvSpPr>
          <p:nvPr>
            <p:ph type="dt" sz="half" idx="10"/>
          </p:nvPr>
        </p:nvSpPr>
        <p:spPr/>
        <p:txBody>
          <a:bodyPr/>
          <a:lstStyle/>
          <a:p>
            <a:fld id="{07FB2498-0A65-49D6-8B42-49F1AF3FA6D0}" type="datetime1">
              <a:rPr lang="fr-CI" smtClean="0"/>
              <a:t>11/07/2022</a:t>
            </a:fld>
            <a:endParaRPr lang="fr-CI"/>
          </a:p>
        </p:txBody>
      </p:sp>
      <p:sp>
        <p:nvSpPr>
          <p:cNvPr id="5" name="Espace réservé du pied de page 4">
            <a:extLst>
              <a:ext uri="{FF2B5EF4-FFF2-40B4-BE49-F238E27FC236}">
                <a16:creationId xmlns:a16="http://schemas.microsoft.com/office/drawing/2014/main" id="{91F8795C-D157-87B6-24C3-F9EF05861FF5}"/>
              </a:ext>
            </a:extLst>
          </p:cNvPr>
          <p:cNvSpPr>
            <a:spLocks noGrp="1"/>
          </p:cNvSpPr>
          <p:nvPr>
            <p:ph type="ftr" sz="quarter" idx="11"/>
          </p:nvPr>
        </p:nvSpPr>
        <p:spPr/>
        <p:txBody>
          <a:bodyPr/>
          <a:lstStyle/>
          <a:p>
            <a:r>
              <a:rPr lang="fr-FR"/>
              <a:t>Dr. GOUHO BI JEAN BAPTISTE CONSULTANT-FORMATEUR EN CYBERSECURITE</a:t>
            </a:r>
            <a:endParaRPr lang="fr-CI"/>
          </a:p>
        </p:txBody>
      </p:sp>
      <p:sp>
        <p:nvSpPr>
          <p:cNvPr id="6" name="Espace réservé du numéro de diapositive 5">
            <a:extLst>
              <a:ext uri="{FF2B5EF4-FFF2-40B4-BE49-F238E27FC236}">
                <a16:creationId xmlns:a16="http://schemas.microsoft.com/office/drawing/2014/main" id="{0A611C0B-E5C9-8634-2B6C-F8C7573C8566}"/>
              </a:ext>
            </a:extLst>
          </p:cNvPr>
          <p:cNvSpPr>
            <a:spLocks noGrp="1"/>
          </p:cNvSpPr>
          <p:nvPr>
            <p:ph type="sldNum" sz="quarter" idx="12"/>
          </p:nvPr>
        </p:nvSpPr>
        <p:spPr/>
        <p:txBody>
          <a:bodyPr/>
          <a:lstStyle/>
          <a:p>
            <a:fld id="{56115928-A8DE-49AB-A2E9-F327DFDA31F4}" type="slidenum">
              <a:rPr lang="fr-CI" smtClean="0"/>
              <a:t>‹N°›</a:t>
            </a:fld>
            <a:endParaRPr lang="fr-CI"/>
          </a:p>
        </p:txBody>
      </p:sp>
    </p:spTree>
    <p:extLst>
      <p:ext uri="{BB962C8B-B14F-4D97-AF65-F5344CB8AC3E}">
        <p14:creationId xmlns:p14="http://schemas.microsoft.com/office/powerpoint/2010/main" val="963525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0E2EF7-3017-6124-A388-5EACA8561214}"/>
              </a:ext>
            </a:extLst>
          </p:cNvPr>
          <p:cNvSpPr>
            <a:spLocks noGrp="1"/>
          </p:cNvSpPr>
          <p:nvPr>
            <p:ph type="title"/>
          </p:nvPr>
        </p:nvSpPr>
        <p:spPr/>
        <p:txBody>
          <a:bodyPr/>
          <a:lstStyle/>
          <a:p>
            <a:r>
              <a:rPr lang="fr-FR"/>
              <a:t>Modifiez le style du titre</a:t>
            </a:r>
            <a:endParaRPr lang="fr-CI"/>
          </a:p>
        </p:txBody>
      </p:sp>
      <p:sp>
        <p:nvSpPr>
          <p:cNvPr id="3" name="Espace réservé du contenu 2">
            <a:extLst>
              <a:ext uri="{FF2B5EF4-FFF2-40B4-BE49-F238E27FC236}">
                <a16:creationId xmlns:a16="http://schemas.microsoft.com/office/drawing/2014/main" id="{F0BD9C3C-C065-3CF7-206B-87B7B2173B0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4C9FE1DC-8AE7-EBD8-25FA-2EE259F5FA75}"/>
              </a:ext>
            </a:extLst>
          </p:cNvPr>
          <p:cNvSpPr>
            <a:spLocks noGrp="1"/>
          </p:cNvSpPr>
          <p:nvPr>
            <p:ph type="dt" sz="half" idx="10"/>
          </p:nvPr>
        </p:nvSpPr>
        <p:spPr/>
        <p:txBody>
          <a:bodyPr/>
          <a:lstStyle/>
          <a:p>
            <a:fld id="{32A4ADA5-2CC4-45CF-93C0-111EEFC53954}" type="datetime1">
              <a:rPr lang="fr-CI" smtClean="0"/>
              <a:t>11/07/2022</a:t>
            </a:fld>
            <a:endParaRPr lang="fr-CI"/>
          </a:p>
        </p:txBody>
      </p:sp>
      <p:sp>
        <p:nvSpPr>
          <p:cNvPr id="5" name="Espace réservé du pied de page 4">
            <a:extLst>
              <a:ext uri="{FF2B5EF4-FFF2-40B4-BE49-F238E27FC236}">
                <a16:creationId xmlns:a16="http://schemas.microsoft.com/office/drawing/2014/main" id="{0790D7F1-EBB2-40AC-7A50-9DDBE55DCB01}"/>
              </a:ext>
            </a:extLst>
          </p:cNvPr>
          <p:cNvSpPr>
            <a:spLocks noGrp="1"/>
          </p:cNvSpPr>
          <p:nvPr>
            <p:ph type="ftr" sz="quarter" idx="11"/>
          </p:nvPr>
        </p:nvSpPr>
        <p:spPr/>
        <p:txBody>
          <a:bodyPr/>
          <a:lstStyle/>
          <a:p>
            <a:r>
              <a:rPr lang="fr-FR"/>
              <a:t>Dr. GOUHO BI JEAN BAPTISTE CONSULTANT-FORMATEUR EN CYBERSECURITE</a:t>
            </a:r>
            <a:endParaRPr lang="fr-CI"/>
          </a:p>
        </p:txBody>
      </p:sp>
      <p:sp>
        <p:nvSpPr>
          <p:cNvPr id="6" name="Espace réservé du numéro de diapositive 5">
            <a:extLst>
              <a:ext uri="{FF2B5EF4-FFF2-40B4-BE49-F238E27FC236}">
                <a16:creationId xmlns:a16="http://schemas.microsoft.com/office/drawing/2014/main" id="{4EAC16D6-0053-2CFF-E3AC-A04613CB413F}"/>
              </a:ext>
            </a:extLst>
          </p:cNvPr>
          <p:cNvSpPr>
            <a:spLocks noGrp="1"/>
          </p:cNvSpPr>
          <p:nvPr>
            <p:ph type="sldNum" sz="quarter" idx="12"/>
          </p:nvPr>
        </p:nvSpPr>
        <p:spPr/>
        <p:txBody>
          <a:bodyPr/>
          <a:lstStyle/>
          <a:p>
            <a:fld id="{56115928-A8DE-49AB-A2E9-F327DFDA31F4}" type="slidenum">
              <a:rPr lang="fr-CI" smtClean="0"/>
              <a:t>‹N°›</a:t>
            </a:fld>
            <a:endParaRPr lang="fr-CI"/>
          </a:p>
        </p:txBody>
      </p:sp>
    </p:spTree>
    <p:extLst>
      <p:ext uri="{BB962C8B-B14F-4D97-AF65-F5344CB8AC3E}">
        <p14:creationId xmlns:p14="http://schemas.microsoft.com/office/powerpoint/2010/main" val="240978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44987F-CFC3-7A7B-FEBE-43DC12371C5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I"/>
          </a:p>
        </p:txBody>
      </p:sp>
      <p:sp>
        <p:nvSpPr>
          <p:cNvPr id="3" name="Espace réservé du texte 2">
            <a:extLst>
              <a:ext uri="{FF2B5EF4-FFF2-40B4-BE49-F238E27FC236}">
                <a16:creationId xmlns:a16="http://schemas.microsoft.com/office/drawing/2014/main" id="{C42070C8-DAB4-4339-D2B6-992F4AB98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C132651-1FE7-30A1-0C28-0A6E68999D77}"/>
              </a:ext>
            </a:extLst>
          </p:cNvPr>
          <p:cNvSpPr>
            <a:spLocks noGrp="1"/>
          </p:cNvSpPr>
          <p:nvPr>
            <p:ph type="dt" sz="half" idx="10"/>
          </p:nvPr>
        </p:nvSpPr>
        <p:spPr/>
        <p:txBody>
          <a:bodyPr/>
          <a:lstStyle/>
          <a:p>
            <a:fld id="{A4260812-2D44-43A2-9512-F1EB4F6378E5}" type="datetime1">
              <a:rPr lang="fr-CI" smtClean="0"/>
              <a:t>11/07/2022</a:t>
            </a:fld>
            <a:endParaRPr lang="fr-CI"/>
          </a:p>
        </p:txBody>
      </p:sp>
      <p:sp>
        <p:nvSpPr>
          <p:cNvPr id="5" name="Espace réservé du pied de page 4">
            <a:extLst>
              <a:ext uri="{FF2B5EF4-FFF2-40B4-BE49-F238E27FC236}">
                <a16:creationId xmlns:a16="http://schemas.microsoft.com/office/drawing/2014/main" id="{B8C13773-F23F-4D8A-26AF-117FD096EEB9}"/>
              </a:ext>
            </a:extLst>
          </p:cNvPr>
          <p:cNvSpPr>
            <a:spLocks noGrp="1"/>
          </p:cNvSpPr>
          <p:nvPr>
            <p:ph type="ftr" sz="quarter" idx="11"/>
          </p:nvPr>
        </p:nvSpPr>
        <p:spPr/>
        <p:txBody>
          <a:bodyPr/>
          <a:lstStyle/>
          <a:p>
            <a:r>
              <a:rPr lang="fr-FR"/>
              <a:t>Dr. GOUHO BI JEAN BAPTISTE CONSULTANT-FORMATEUR EN CYBERSECURITE</a:t>
            </a:r>
            <a:endParaRPr lang="fr-CI"/>
          </a:p>
        </p:txBody>
      </p:sp>
      <p:sp>
        <p:nvSpPr>
          <p:cNvPr id="6" name="Espace réservé du numéro de diapositive 5">
            <a:extLst>
              <a:ext uri="{FF2B5EF4-FFF2-40B4-BE49-F238E27FC236}">
                <a16:creationId xmlns:a16="http://schemas.microsoft.com/office/drawing/2014/main" id="{169ECBE1-5845-6FB7-4EA2-2535FFC4C857}"/>
              </a:ext>
            </a:extLst>
          </p:cNvPr>
          <p:cNvSpPr>
            <a:spLocks noGrp="1"/>
          </p:cNvSpPr>
          <p:nvPr>
            <p:ph type="sldNum" sz="quarter" idx="12"/>
          </p:nvPr>
        </p:nvSpPr>
        <p:spPr/>
        <p:txBody>
          <a:bodyPr/>
          <a:lstStyle/>
          <a:p>
            <a:fld id="{56115928-A8DE-49AB-A2E9-F327DFDA31F4}" type="slidenum">
              <a:rPr lang="fr-CI" smtClean="0"/>
              <a:t>‹N°›</a:t>
            </a:fld>
            <a:endParaRPr lang="fr-CI"/>
          </a:p>
        </p:txBody>
      </p:sp>
    </p:spTree>
    <p:extLst>
      <p:ext uri="{BB962C8B-B14F-4D97-AF65-F5344CB8AC3E}">
        <p14:creationId xmlns:p14="http://schemas.microsoft.com/office/powerpoint/2010/main" val="164711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11915-E939-8D34-33CC-B1072215274D}"/>
              </a:ext>
            </a:extLst>
          </p:cNvPr>
          <p:cNvSpPr>
            <a:spLocks noGrp="1"/>
          </p:cNvSpPr>
          <p:nvPr>
            <p:ph type="title"/>
          </p:nvPr>
        </p:nvSpPr>
        <p:spPr/>
        <p:txBody>
          <a:bodyPr/>
          <a:lstStyle/>
          <a:p>
            <a:r>
              <a:rPr lang="fr-FR"/>
              <a:t>Modifiez le style du titre</a:t>
            </a:r>
            <a:endParaRPr lang="fr-CI"/>
          </a:p>
        </p:txBody>
      </p:sp>
      <p:sp>
        <p:nvSpPr>
          <p:cNvPr id="3" name="Espace réservé du contenu 2">
            <a:extLst>
              <a:ext uri="{FF2B5EF4-FFF2-40B4-BE49-F238E27FC236}">
                <a16:creationId xmlns:a16="http://schemas.microsoft.com/office/drawing/2014/main" id="{D845E871-05B3-3FBF-2197-B9C7C0A8266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u contenu 3">
            <a:extLst>
              <a:ext uri="{FF2B5EF4-FFF2-40B4-BE49-F238E27FC236}">
                <a16:creationId xmlns:a16="http://schemas.microsoft.com/office/drawing/2014/main" id="{6FE77EF6-9DB9-A9A1-C725-539D36BE973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5" name="Espace réservé de la date 4">
            <a:extLst>
              <a:ext uri="{FF2B5EF4-FFF2-40B4-BE49-F238E27FC236}">
                <a16:creationId xmlns:a16="http://schemas.microsoft.com/office/drawing/2014/main" id="{324786D7-D414-3AEC-E275-0E04F9C37EB3}"/>
              </a:ext>
            </a:extLst>
          </p:cNvPr>
          <p:cNvSpPr>
            <a:spLocks noGrp="1"/>
          </p:cNvSpPr>
          <p:nvPr>
            <p:ph type="dt" sz="half" idx="10"/>
          </p:nvPr>
        </p:nvSpPr>
        <p:spPr/>
        <p:txBody>
          <a:bodyPr/>
          <a:lstStyle/>
          <a:p>
            <a:fld id="{CD904079-0CFA-4F9D-90DC-13BDEEF21796}" type="datetime1">
              <a:rPr lang="fr-CI" smtClean="0"/>
              <a:t>11/07/2022</a:t>
            </a:fld>
            <a:endParaRPr lang="fr-CI"/>
          </a:p>
        </p:txBody>
      </p:sp>
      <p:sp>
        <p:nvSpPr>
          <p:cNvPr id="6" name="Espace réservé du pied de page 5">
            <a:extLst>
              <a:ext uri="{FF2B5EF4-FFF2-40B4-BE49-F238E27FC236}">
                <a16:creationId xmlns:a16="http://schemas.microsoft.com/office/drawing/2014/main" id="{0382CC66-D290-7597-E354-8B0BDC71EDB4}"/>
              </a:ext>
            </a:extLst>
          </p:cNvPr>
          <p:cNvSpPr>
            <a:spLocks noGrp="1"/>
          </p:cNvSpPr>
          <p:nvPr>
            <p:ph type="ftr" sz="quarter" idx="11"/>
          </p:nvPr>
        </p:nvSpPr>
        <p:spPr/>
        <p:txBody>
          <a:bodyPr/>
          <a:lstStyle/>
          <a:p>
            <a:r>
              <a:rPr lang="fr-FR"/>
              <a:t>Dr. GOUHO BI JEAN BAPTISTE CONSULTANT-FORMATEUR EN CYBERSECURITE</a:t>
            </a:r>
            <a:endParaRPr lang="fr-CI"/>
          </a:p>
        </p:txBody>
      </p:sp>
      <p:sp>
        <p:nvSpPr>
          <p:cNvPr id="7" name="Espace réservé du numéro de diapositive 6">
            <a:extLst>
              <a:ext uri="{FF2B5EF4-FFF2-40B4-BE49-F238E27FC236}">
                <a16:creationId xmlns:a16="http://schemas.microsoft.com/office/drawing/2014/main" id="{72F49C22-009B-9C22-D034-1E407D027FD7}"/>
              </a:ext>
            </a:extLst>
          </p:cNvPr>
          <p:cNvSpPr>
            <a:spLocks noGrp="1"/>
          </p:cNvSpPr>
          <p:nvPr>
            <p:ph type="sldNum" sz="quarter" idx="12"/>
          </p:nvPr>
        </p:nvSpPr>
        <p:spPr/>
        <p:txBody>
          <a:bodyPr/>
          <a:lstStyle/>
          <a:p>
            <a:fld id="{56115928-A8DE-49AB-A2E9-F327DFDA31F4}" type="slidenum">
              <a:rPr lang="fr-CI" smtClean="0"/>
              <a:t>‹N°›</a:t>
            </a:fld>
            <a:endParaRPr lang="fr-CI"/>
          </a:p>
        </p:txBody>
      </p:sp>
    </p:spTree>
    <p:extLst>
      <p:ext uri="{BB962C8B-B14F-4D97-AF65-F5344CB8AC3E}">
        <p14:creationId xmlns:p14="http://schemas.microsoft.com/office/powerpoint/2010/main" val="344180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8F4CB6-5191-C003-36DD-E0A9621745AF}"/>
              </a:ext>
            </a:extLst>
          </p:cNvPr>
          <p:cNvSpPr>
            <a:spLocks noGrp="1"/>
          </p:cNvSpPr>
          <p:nvPr>
            <p:ph type="title"/>
          </p:nvPr>
        </p:nvSpPr>
        <p:spPr>
          <a:xfrm>
            <a:off x="839788" y="365125"/>
            <a:ext cx="10515600" cy="1325563"/>
          </a:xfrm>
        </p:spPr>
        <p:txBody>
          <a:bodyPr/>
          <a:lstStyle/>
          <a:p>
            <a:r>
              <a:rPr lang="fr-FR"/>
              <a:t>Modifiez le style du titre</a:t>
            </a:r>
            <a:endParaRPr lang="fr-CI"/>
          </a:p>
        </p:txBody>
      </p:sp>
      <p:sp>
        <p:nvSpPr>
          <p:cNvPr id="3" name="Espace réservé du texte 2">
            <a:extLst>
              <a:ext uri="{FF2B5EF4-FFF2-40B4-BE49-F238E27FC236}">
                <a16:creationId xmlns:a16="http://schemas.microsoft.com/office/drawing/2014/main" id="{4BA7035D-D46A-F0C3-4318-D78E4D3836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904162B-76D1-C48A-D504-DD7024BA042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5" name="Espace réservé du texte 4">
            <a:extLst>
              <a:ext uri="{FF2B5EF4-FFF2-40B4-BE49-F238E27FC236}">
                <a16:creationId xmlns:a16="http://schemas.microsoft.com/office/drawing/2014/main" id="{00160B2B-1086-6EF3-2F77-AEA79A91D1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8CBA467-2E73-3D0F-DC45-1C36772C982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7" name="Espace réservé de la date 6">
            <a:extLst>
              <a:ext uri="{FF2B5EF4-FFF2-40B4-BE49-F238E27FC236}">
                <a16:creationId xmlns:a16="http://schemas.microsoft.com/office/drawing/2014/main" id="{06ED59A0-D516-2BEB-6522-8FEAAF1B9547}"/>
              </a:ext>
            </a:extLst>
          </p:cNvPr>
          <p:cNvSpPr>
            <a:spLocks noGrp="1"/>
          </p:cNvSpPr>
          <p:nvPr>
            <p:ph type="dt" sz="half" idx="10"/>
          </p:nvPr>
        </p:nvSpPr>
        <p:spPr/>
        <p:txBody>
          <a:bodyPr/>
          <a:lstStyle/>
          <a:p>
            <a:fld id="{0C131E92-B216-4E13-89BE-255F4384AC03}" type="datetime1">
              <a:rPr lang="fr-CI" smtClean="0"/>
              <a:t>11/07/2022</a:t>
            </a:fld>
            <a:endParaRPr lang="fr-CI"/>
          </a:p>
        </p:txBody>
      </p:sp>
      <p:sp>
        <p:nvSpPr>
          <p:cNvPr id="8" name="Espace réservé du pied de page 7">
            <a:extLst>
              <a:ext uri="{FF2B5EF4-FFF2-40B4-BE49-F238E27FC236}">
                <a16:creationId xmlns:a16="http://schemas.microsoft.com/office/drawing/2014/main" id="{3FC47D87-A813-25B7-F12A-7BA0A3469A59}"/>
              </a:ext>
            </a:extLst>
          </p:cNvPr>
          <p:cNvSpPr>
            <a:spLocks noGrp="1"/>
          </p:cNvSpPr>
          <p:nvPr>
            <p:ph type="ftr" sz="quarter" idx="11"/>
          </p:nvPr>
        </p:nvSpPr>
        <p:spPr/>
        <p:txBody>
          <a:bodyPr/>
          <a:lstStyle/>
          <a:p>
            <a:r>
              <a:rPr lang="fr-FR"/>
              <a:t>Dr. GOUHO BI JEAN BAPTISTE CONSULTANT-FORMATEUR EN CYBERSECURITE</a:t>
            </a:r>
            <a:endParaRPr lang="fr-CI"/>
          </a:p>
        </p:txBody>
      </p:sp>
      <p:sp>
        <p:nvSpPr>
          <p:cNvPr id="9" name="Espace réservé du numéro de diapositive 8">
            <a:extLst>
              <a:ext uri="{FF2B5EF4-FFF2-40B4-BE49-F238E27FC236}">
                <a16:creationId xmlns:a16="http://schemas.microsoft.com/office/drawing/2014/main" id="{D584C1BA-ABEC-7176-4B3D-0DC4BFE196F4}"/>
              </a:ext>
            </a:extLst>
          </p:cNvPr>
          <p:cNvSpPr>
            <a:spLocks noGrp="1"/>
          </p:cNvSpPr>
          <p:nvPr>
            <p:ph type="sldNum" sz="quarter" idx="12"/>
          </p:nvPr>
        </p:nvSpPr>
        <p:spPr/>
        <p:txBody>
          <a:bodyPr/>
          <a:lstStyle/>
          <a:p>
            <a:fld id="{56115928-A8DE-49AB-A2E9-F327DFDA31F4}" type="slidenum">
              <a:rPr lang="fr-CI" smtClean="0"/>
              <a:t>‹N°›</a:t>
            </a:fld>
            <a:endParaRPr lang="fr-CI"/>
          </a:p>
        </p:txBody>
      </p:sp>
    </p:spTree>
    <p:extLst>
      <p:ext uri="{BB962C8B-B14F-4D97-AF65-F5344CB8AC3E}">
        <p14:creationId xmlns:p14="http://schemas.microsoft.com/office/powerpoint/2010/main" val="318067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B3A381-3DDA-FFDF-EE23-51C752809F01}"/>
              </a:ext>
            </a:extLst>
          </p:cNvPr>
          <p:cNvSpPr>
            <a:spLocks noGrp="1"/>
          </p:cNvSpPr>
          <p:nvPr>
            <p:ph type="title"/>
          </p:nvPr>
        </p:nvSpPr>
        <p:spPr/>
        <p:txBody>
          <a:bodyPr/>
          <a:lstStyle/>
          <a:p>
            <a:r>
              <a:rPr lang="fr-FR"/>
              <a:t>Modifiez le style du titre</a:t>
            </a:r>
            <a:endParaRPr lang="fr-CI"/>
          </a:p>
        </p:txBody>
      </p:sp>
      <p:sp>
        <p:nvSpPr>
          <p:cNvPr id="3" name="Espace réservé de la date 2">
            <a:extLst>
              <a:ext uri="{FF2B5EF4-FFF2-40B4-BE49-F238E27FC236}">
                <a16:creationId xmlns:a16="http://schemas.microsoft.com/office/drawing/2014/main" id="{7B75C160-858B-7BA9-4D1B-640C48ECB267}"/>
              </a:ext>
            </a:extLst>
          </p:cNvPr>
          <p:cNvSpPr>
            <a:spLocks noGrp="1"/>
          </p:cNvSpPr>
          <p:nvPr>
            <p:ph type="dt" sz="half" idx="10"/>
          </p:nvPr>
        </p:nvSpPr>
        <p:spPr/>
        <p:txBody>
          <a:bodyPr/>
          <a:lstStyle/>
          <a:p>
            <a:fld id="{32896D31-8802-4089-8884-2BB5927C4204}" type="datetime1">
              <a:rPr lang="fr-CI" smtClean="0"/>
              <a:t>11/07/2022</a:t>
            </a:fld>
            <a:endParaRPr lang="fr-CI"/>
          </a:p>
        </p:txBody>
      </p:sp>
      <p:sp>
        <p:nvSpPr>
          <p:cNvPr id="4" name="Espace réservé du pied de page 3">
            <a:extLst>
              <a:ext uri="{FF2B5EF4-FFF2-40B4-BE49-F238E27FC236}">
                <a16:creationId xmlns:a16="http://schemas.microsoft.com/office/drawing/2014/main" id="{9951D8D3-AC53-9F86-37D8-0FD8D2F2C3FD}"/>
              </a:ext>
            </a:extLst>
          </p:cNvPr>
          <p:cNvSpPr>
            <a:spLocks noGrp="1"/>
          </p:cNvSpPr>
          <p:nvPr>
            <p:ph type="ftr" sz="quarter" idx="11"/>
          </p:nvPr>
        </p:nvSpPr>
        <p:spPr/>
        <p:txBody>
          <a:bodyPr/>
          <a:lstStyle/>
          <a:p>
            <a:r>
              <a:rPr lang="fr-FR"/>
              <a:t>Dr. GOUHO BI JEAN BAPTISTE CONSULTANT-FORMATEUR EN CYBERSECURITE</a:t>
            </a:r>
            <a:endParaRPr lang="fr-CI"/>
          </a:p>
        </p:txBody>
      </p:sp>
      <p:sp>
        <p:nvSpPr>
          <p:cNvPr id="5" name="Espace réservé du numéro de diapositive 4">
            <a:extLst>
              <a:ext uri="{FF2B5EF4-FFF2-40B4-BE49-F238E27FC236}">
                <a16:creationId xmlns:a16="http://schemas.microsoft.com/office/drawing/2014/main" id="{2109939D-1406-69C7-C9CA-E3472FCF1AA9}"/>
              </a:ext>
            </a:extLst>
          </p:cNvPr>
          <p:cNvSpPr>
            <a:spLocks noGrp="1"/>
          </p:cNvSpPr>
          <p:nvPr>
            <p:ph type="sldNum" sz="quarter" idx="12"/>
          </p:nvPr>
        </p:nvSpPr>
        <p:spPr/>
        <p:txBody>
          <a:bodyPr/>
          <a:lstStyle/>
          <a:p>
            <a:fld id="{56115928-A8DE-49AB-A2E9-F327DFDA31F4}" type="slidenum">
              <a:rPr lang="fr-CI" smtClean="0"/>
              <a:t>‹N°›</a:t>
            </a:fld>
            <a:endParaRPr lang="fr-CI"/>
          </a:p>
        </p:txBody>
      </p:sp>
    </p:spTree>
    <p:extLst>
      <p:ext uri="{BB962C8B-B14F-4D97-AF65-F5344CB8AC3E}">
        <p14:creationId xmlns:p14="http://schemas.microsoft.com/office/powerpoint/2010/main" val="2906850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1BFA826-02B9-4A8C-47AE-A9D7F6C7457E}"/>
              </a:ext>
            </a:extLst>
          </p:cNvPr>
          <p:cNvSpPr>
            <a:spLocks noGrp="1"/>
          </p:cNvSpPr>
          <p:nvPr>
            <p:ph type="dt" sz="half" idx="10"/>
          </p:nvPr>
        </p:nvSpPr>
        <p:spPr/>
        <p:txBody>
          <a:bodyPr/>
          <a:lstStyle/>
          <a:p>
            <a:fld id="{C3E6737A-5C29-4B39-A212-F1B4CF827AFE}" type="datetime1">
              <a:rPr lang="fr-CI" smtClean="0"/>
              <a:t>11/07/2022</a:t>
            </a:fld>
            <a:endParaRPr lang="fr-CI"/>
          </a:p>
        </p:txBody>
      </p:sp>
      <p:sp>
        <p:nvSpPr>
          <p:cNvPr id="3" name="Espace réservé du pied de page 2">
            <a:extLst>
              <a:ext uri="{FF2B5EF4-FFF2-40B4-BE49-F238E27FC236}">
                <a16:creationId xmlns:a16="http://schemas.microsoft.com/office/drawing/2014/main" id="{80F5E2D4-2244-7BBC-971E-E1DCAC119B4C}"/>
              </a:ext>
            </a:extLst>
          </p:cNvPr>
          <p:cNvSpPr>
            <a:spLocks noGrp="1"/>
          </p:cNvSpPr>
          <p:nvPr>
            <p:ph type="ftr" sz="quarter" idx="11"/>
          </p:nvPr>
        </p:nvSpPr>
        <p:spPr/>
        <p:txBody>
          <a:bodyPr/>
          <a:lstStyle/>
          <a:p>
            <a:r>
              <a:rPr lang="fr-FR"/>
              <a:t>Dr. GOUHO BI JEAN BAPTISTE CONSULTANT-FORMATEUR EN CYBERSECURITE</a:t>
            </a:r>
            <a:endParaRPr lang="fr-CI"/>
          </a:p>
        </p:txBody>
      </p:sp>
      <p:sp>
        <p:nvSpPr>
          <p:cNvPr id="4" name="Espace réservé du numéro de diapositive 3">
            <a:extLst>
              <a:ext uri="{FF2B5EF4-FFF2-40B4-BE49-F238E27FC236}">
                <a16:creationId xmlns:a16="http://schemas.microsoft.com/office/drawing/2014/main" id="{6EF0BFE7-744B-BEA8-E462-C62519A9EA68}"/>
              </a:ext>
            </a:extLst>
          </p:cNvPr>
          <p:cNvSpPr>
            <a:spLocks noGrp="1"/>
          </p:cNvSpPr>
          <p:nvPr>
            <p:ph type="sldNum" sz="quarter" idx="12"/>
          </p:nvPr>
        </p:nvSpPr>
        <p:spPr/>
        <p:txBody>
          <a:bodyPr/>
          <a:lstStyle/>
          <a:p>
            <a:fld id="{56115928-A8DE-49AB-A2E9-F327DFDA31F4}" type="slidenum">
              <a:rPr lang="fr-CI" smtClean="0"/>
              <a:t>‹N°›</a:t>
            </a:fld>
            <a:endParaRPr lang="fr-CI"/>
          </a:p>
        </p:txBody>
      </p:sp>
    </p:spTree>
    <p:extLst>
      <p:ext uri="{BB962C8B-B14F-4D97-AF65-F5344CB8AC3E}">
        <p14:creationId xmlns:p14="http://schemas.microsoft.com/office/powerpoint/2010/main" val="3433387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87B10D-9E78-1FD7-5EE2-FABD666A473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I"/>
          </a:p>
        </p:txBody>
      </p:sp>
      <p:sp>
        <p:nvSpPr>
          <p:cNvPr id="3" name="Espace réservé du contenu 2">
            <a:extLst>
              <a:ext uri="{FF2B5EF4-FFF2-40B4-BE49-F238E27FC236}">
                <a16:creationId xmlns:a16="http://schemas.microsoft.com/office/drawing/2014/main" id="{16A2EE67-D206-DBBF-4628-88780F516D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u texte 3">
            <a:extLst>
              <a:ext uri="{FF2B5EF4-FFF2-40B4-BE49-F238E27FC236}">
                <a16:creationId xmlns:a16="http://schemas.microsoft.com/office/drawing/2014/main" id="{7260323E-BD13-21B2-C737-FF83103B2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2D0CDFF-B207-8E76-CC85-8BE8E34E3315}"/>
              </a:ext>
            </a:extLst>
          </p:cNvPr>
          <p:cNvSpPr>
            <a:spLocks noGrp="1"/>
          </p:cNvSpPr>
          <p:nvPr>
            <p:ph type="dt" sz="half" idx="10"/>
          </p:nvPr>
        </p:nvSpPr>
        <p:spPr/>
        <p:txBody>
          <a:bodyPr/>
          <a:lstStyle/>
          <a:p>
            <a:fld id="{C2E309B0-2E80-49CC-B93D-1294147C1856}" type="datetime1">
              <a:rPr lang="fr-CI" smtClean="0"/>
              <a:t>11/07/2022</a:t>
            </a:fld>
            <a:endParaRPr lang="fr-CI"/>
          </a:p>
        </p:txBody>
      </p:sp>
      <p:sp>
        <p:nvSpPr>
          <p:cNvPr id="6" name="Espace réservé du pied de page 5">
            <a:extLst>
              <a:ext uri="{FF2B5EF4-FFF2-40B4-BE49-F238E27FC236}">
                <a16:creationId xmlns:a16="http://schemas.microsoft.com/office/drawing/2014/main" id="{6E21F8EC-8220-E047-78EE-F4F5C518A0C3}"/>
              </a:ext>
            </a:extLst>
          </p:cNvPr>
          <p:cNvSpPr>
            <a:spLocks noGrp="1"/>
          </p:cNvSpPr>
          <p:nvPr>
            <p:ph type="ftr" sz="quarter" idx="11"/>
          </p:nvPr>
        </p:nvSpPr>
        <p:spPr/>
        <p:txBody>
          <a:bodyPr/>
          <a:lstStyle/>
          <a:p>
            <a:r>
              <a:rPr lang="fr-FR"/>
              <a:t>Dr. GOUHO BI JEAN BAPTISTE CONSULTANT-FORMATEUR EN CYBERSECURITE</a:t>
            </a:r>
            <a:endParaRPr lang="fr-CI"/>
          </a:p>
        </p:txBody>
      </p:sp>
      <p:sp>
        <p:nvSpPr>
          <p:cNvPr id="7" name="Espace réservé du numéro de diapositive 6">
            <a:extLst>
              <a:ext uri="{FF2B5EF4-FFF2-40B4-BE49-F238E27FC236}">
                <a16:creationId xmlns:a16="http://schemas.microsoft.com/office/drawing/2014/main" id="{99837779-B997-14C6-A1FD-72896B574E2A}"/>
              </a:ext>
            </a:extLst>
          </p:cNvPr>
          <p:cNvSpPr>
            <a:spLocks noGrp="1"/>
          </p:cNvSpPr>
          <p:nvPr>
            <p:ph type="sldNum" sz="quarter" idx="12"/>
          </p:nvPr>
        </p:nvSpPr>
        <p:spPr/>
        <p:txBody>
          <a:bodyPr/>
          <a:lstStyle/>
          <a:p>
            <a:fld id="{56115928-A8DE-49AB-A2E9-F327DFDA31F4}" type="slidenum">
              <a:rPr lang="fr-CI" smtClean="0"/>
              <a:t>‹N°›</a:t>
            </a:fld>
            <a:endParaRPr lang="fr-CI"/>
          </a:p>
        </p:txBody>
      </p:sp>
    </p:spTree>
    <p:extLst>
      <p:ext uri="{BB962C8B-B14F-4D97-AF65-F5344CB8AC3E}">
        <p14:creationId xmlns:p14="http://schemas.microsoft.com/office/powerpoint/2010/main" val="134352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5F77ED-AE5A-A5B1-0F90-5BEABD02567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I"/>
          </a:p>
        </p:txBody>
      </p:sp>
      <p:sp>
        <p:nvSpPr>
          <p:cNvPr id="3" name="Espace réservé pour une image  2">
            <a:extLst>
              <a:ext uri="{FF2B5EF4-FFF2-40B4-BE49-F238E27FC236}">
                <a16:creationId xmlns:a16="http://schemas.microsoft.com/office/drawing/2014/main" id="{41BDF276-3BAF-54CD-73EF-7A97305091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I"/>
          </a:p>
        </p:txBody>
      </p:sp>
      <p:sp>
        <p:nvSpPr>
          <p:cNvPr id="4" name="Espace réservé du texte 3">
            <a:extLst>
              <a:ext uri="{FF2B5EF4-FFF2-40B4-BE49-F238E27FC236}">
                <a16:creationId xmlns:a16="http://schemas.microsoft.com/office/drawing/2014/main" id="{E5B29526-D971-C67D-0560-1AE3A2621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73E576-A730-4DE5-0608-F5EB934C3092}"/>
              </a:ext>
            </a:extLst>
          </p:cNvPr>
          <p:cNvSpPr>
            <a:spLocks noGrp="1"/>
          </p:cNvSpPr>
          <p:nvPr>
            <p:ph type="dt" sz="half" idx="10"/>
          </p:nvPr>
        </p:nvSpPr>
        <p:spPr/>
        <p:txBody>
          <a:bodyPr/>
          <a:lstStyle/>
          <a:p>
            <a:fld id="{E933A8EE-3384-4CFD-86AD-D7748217EF61}" type="datetime1">
              <a:rPr lang="fr-CI" smtClean="0"/>
              <a:t>11/07/2022</a:t>
            </a:fld>
            <a:endParaRPr lang="fr-CI"/>
          </a:p>
        </p:txBody>
      </p:sp>
      <p:sp>
        <p:nvSpPr>
          <p:cNvPr id="6" name="Espace réservé du pied de page 5">
            <a:extLst>
              <a:ext uri="{FF2B5EF4-FFF2-40B4-BE49-F238E27FC236}">
                <a16:creationId xmlns:a16="http://schemas.microsoft.com/office/drawing/2014/main" id="{E8BA281F-64B0-6955-0BC4-07C1CB3B4DEE}"/>
              </a:ext>
            </a:extLst>
          </p:cNvPr>
          <p:cNvSpPr>
            <a:spLocks noGrp="1"/>
          </p:cNvSpPr>
          <p:nvPr>
            <p:ph type="ftr" sz="quarter" idx="11"/>
          </p:nvPr>
        </p:nvSpPr>
        <p:spPr/>
        <p:txBody>
          <a:bodyPr/>
          <a:lstStyle/>
          <a:p>
            <a:r>
              <a:rPr lang="fr-FR"/>
              <a:t>Dr. GOUHO BI JEAN BAPTISTE CONSULTANT-FORMATEUR EN CYBERSECURITE</a:t>
            </a:r>
            <a:endParaRPr lang="fr-CI"/>
          </a:p>
        </p:txBody>
      </p:sp>
      <p:sp>
        <p:nvSpPr>
          <p:cNvPr id="7" name="Espace réservé du numéro de diapositive 6">
            <a:extLst>
              <a:ext uri="{FF2B5EF4-FFF2-40B4-BE49-F238E27FC236}">
                <a16:creationId xmlns:a16="http://schemas.microsoft.com/office/drawing/2014/main" id="{7DA655AA-CD64-8269-D731-FC03878097C0}"/>
              </a:ext>
            </a:extLst>
          </p:cNvPr>
          <p:cNvSpPr>
            <a:spLocks noGrp="1"/>
          </p:cNvSpPr>
          <p:nvPr>
            <p:ph type="sldNum" sz="quarter" idx="12"/>
          </p:nvPr>
        </p:nvSpPr>
        <p:spPr/>
        <p:txBody>
          <a:bodyPr/>
          <a:lstStyle/>
          <a:p>
            <a:fld id="{56115928-A8DE-49AB-A2E9-F327DFDA31F4}" type="slidenum">
              <a:rPr lang="fr-CI" smtClean="0"/>
              <a:t>‹N°›</a:t>
            </a:fld>
            <a:endParaRPr lang="fr-CI"/>
          </a:p>
        </p:txBody>
      </p:sp>
    </p:spTree>
    <p:extLst>
      <p:ext uri="{BB962C8B-B14F-4D97-AF65-F5344CB8AC3E}">
        <p14:creationId xmlns:p14="http://schemas.microsoft.com/office/powerpoint/2010/main" val="194265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DE42FFE-A0F6-C66E-ECB6-895A61A05C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I"/>
          </a:p>
        </p:txBody>
      </p:sp>
      <p:sp>
        <p:nvSpPr>
          <p:cNvPr id="3" name="Espace réservé du texte 2">
            <a:extLst>
              <a:ext uri="{FF2B5EF4-FFF2-40B4-BE49-F238E27FC236}">
                <a16:creationId xmlns:a16="http://schemas.microsoft.com/office/drawing/2014/main" id="{B980E276-D3F3-5049-B2A0-B6CE202619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FF9C1898-ECC5-6FE8-7FCB-DAB1442BFC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5F643C-434F-4D44-90AE-E435F2D765FF}" type="datetime1">
              <a:rPr lang="fr-CI" smtClean="0"/>
              <a:t>11/07/2022</a:t>
            </a:fld>
            <a:endParaRPr lang="fr-CI"/>
          </a:p>
        </p:txBody>
      </p:sp>
      <p:sp>
        <p:nvSpPr>
          <p:cNvPr id="5" name="Espace réservé du pied de page 4">
            <a:extLst>
              <a:ext uri="{FF2B5EF4-FFF2-40B4-BE49-F238E27FC236}">
                <a16:creationId xmlns:a16="http://schemas.microsoft.com/office/drawing/2014/main" id="{17260BF5-4FC1-CEE5-4E67-24C34A9E4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Dr. GOUHO BI JEAN BAPTISTE CONSULTANT-FORMATEUR EN CYBERSECURITE</a:t>
            </a:r>
            <a:endParaRPr lang="fr-CI"/>
          </a:p>
        </p:txBody>
      </p:sp>
      <p:sp>
        <p:nvSpPr>
          <p:cNvPr id="6" name="Espace réservé du numéro de diapositive 5">
            <a:extLst>
              <a:ext uri="{FF2B5EF4-FFF2-40B4-BE49-F238E27FC236}">
                <a16:creationId xmlns:a16="http://schemas.microsoft.com/office/drawing/2014/main" id="{5D67ADA1-3EC0-C90B-D4F3-45D99C82C1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15928-A8DE-49AB-A2E9-F327DFDA31F4}" type="slidenum">
              <a:rPr lang="fr-CI" smtClean="0"/>
              <a:t>‹N°›</a:t>
            </a:fld>
            <a:endParaRPr lang="fr-CI"/>
          </a:p>
        </p:txBody>
      </p:sp>
    </p:spTree>
    <p:extLst>
      <p:ext uri="{BB962C8B-B14F-4D97-AF65-F5344CB8AC3E}">
        <p14:creationId xmlns:p14="http://schemas.microsoft.com/office/powerpoint/2010/main" val="297418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0158EF25-5289-E98A-E21B-6FB6357F69C9}"/>
              </a:ext>
            </a:extLst>
          </p:cNvPr>
          <p:cNvSpPr>
            <a:spLocks noGrp="1"/>
          </p:cNvSpPr>
          <p:nvPr>
            <p:ph type="subTitle" idx="1"/>
          </p:nvPr>
        </p:nvSpPr>
        <p:spPr/>
        <p:txBody>
          <a:bodyPr/>
          <a:lstStyle/>
          <a:p>
            <a:endParaRPr lang="fr-CI" dirty="0"/>
          </a:p>
        </p:txBody>
      </p:sp>
      <p:pic>
        <p:nvPicPr>
          <p:cNvPr id="4" name="Picture 3">
            <a:extLst>
              <a:ext uri="{FF2B5EF4-FFF2-40B4-BE49-F238E27FC236}">
                <a16:creationId xmlns:a16="http://schemas.microsoft.com/office/drawing/2014/main" id="{D3789C05-ACCA-25CC-5C58-FE75AC0E9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050" y="534501"/>
            <a:ext cx="37719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BADE42A4-2951-30DA-125B-EFE91CCB22E7}"/>
              </a:ext>
            </a:extLst>
          </p:cNvPr>
          <p:cNvSpPr>
            <a:spLocks noGrp="1" noChangeArrowheads="1"/>
          </p:cNvSpPr>
          <p:nvPr>
            <p:ph type="ctrTitle"/>
          </p:nvPr>
        </p:nvSpPr>
        <p:spPr bwMode="auto">
          <a:xfrm>
            <a:off x="1925217" y="3036709"/>
            <a:ext cx="7526694" cy="1130657"/>
          </a:xfrm>
          <a:prstGeom prst="rect">
            <a:avLst/>
          </a:prstGeom>
          <a:solidFill>
            <a:srgbClr val="FFFFFF"/>
          </a:solidFill>
          <a:ln w="57150" cmpd="thickThi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fr-FR" altLang="fr-FR"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FORMATION  SUR LE PARE FEU  FORTIGATE </a:t>
            </a:r>
            <a:endParaRPr kumimoji="0" lang="fr-FR" altLang="fr-FR"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Espace réservé du pied de page 7">
            <a:extLst>
              <a:ext uri="{FF2B5EF4-FFF2-40B4-BE49-F238E27FC236}">
                <a16:creationId xmlns:a16="http://schemas.microsoft.com/office/drawing/2014/main" id="{A28031F5-46C1-7EA0-E83C-087E360FEFCE}"/>
              </a:ext>
            </a:extLst>
          </p:cNvPr>
          <p:cNvSpPr>
            <a:spLocks noGrp="1"/>
          </p:cNvSpPr>
          <p:nvPr>
            <p:ph type="ftr" sz="quarter" idx="11"/>
          </p:nvPr>
        </p:nvSpPr>
        <p:spPr>
          <a:xfrm>
            <a:off x="3004457" y="6356350"/>
            <a:ext cx="6046237" cy="365125"/>
          </a:xfrm>
        </p:spPr>
        <p:txBody>
          <a:bodyPr/>
          <a:lstStyle/>
          <a:p>
            <a:r>
              <a:rPr lang="fr-FR" b="1" dirty="0"/>
              <a:t>Dr. GOUHO BI JEAN BAPTISTE CONSULTANT-FORMATEUR EN CYBERSECURITE</a:t>
            </a:r>
            <a:endParaRPr lang="fr-CI" b="1" dirty="0"/>
          </a:p>
        </p:txBody>
      </p:sp>
      <p:sp>
        <p:nvSpPr>
          <p:cNvPr id="9" name="Espace réservé du numéro de diapositive 8">
            <a:extLst>
              <a:ext uri="{FF2B5EF4-FFF2-40B4-BE49-F238E27FC236}">
                <a16:creationId xmlns:a16="http://schemas.microsoft.com/office/drawing/2014/main" id="{FEEDBB32-DB59-CD44-87B7-A11FD78CF23C}"/>
              </a:ext>
            </a:extLst>
          </p:cNvPr>
          <p:cNvSpPr>
            <a:spLocks noGrp="1"/>
          </p:cNvSpPr>
          <p:nvPr>
            <p:ph type="sldNum" sz="quarter" idx="12"/>
          </p:nvPr>
        </p:nvSpPr>
        <p:spPr/>
        <p:txBody>
          <a:bodyPr/>
          <a:lstStyle/>
          <a:p>
            <a:fld id="{56115928-A8DE-49AB-A2E9-F327DFDA31F4}" type="slidenum">
              <a:rPr lang="fr-CI" smtClean="0"/>
              <a:t>1</a:t>
            </a:fld>
            <a:endParaRPr lang="fr-CI"/>
          </a:p>
        </p:txBody>
      </p:sp>
    </p:spTree>
    <p:extLst>
      <p:ext uri="{BB962C8B-B14F-4D97-AF65-F5344CB8AC3E}">
        <p14:creationId xmlns:p14="http://schemas.microsoft.com/office/powerpoint/2010/main" val="91520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pied de page 7">
            <a:extLst>
              <a:ext uri="{FF2B5EF4-FFF2-40B4-BE49-F238E27FC236}">
                <a16:creationId xmlns:a16="http://schemas.microsoft.com/office/drawing/2014/main" id="{A28031F5-46C1-7EA0-E83C-087E360FEFCE}"/>
              </a:ext>
            </a:extLst>
          </p:cNvPr>
          <p:cNvSpPr>
            <a:spLocks noGrp="1"/>
          </p:cNvSpPr>
          <p:nvPr>
            <p:ph type="ftr" sz="quarter" idx="11"/>
          </p:nvPr>
        </p:nvSpPr>
        <p:spPr>
          <a:xfrm>
            <a:off x="3004457" y="6356350"/>
            <a:ext cx="6046237" cy="365125"/>
          </a:xfrm>
        </p:spPr>
        <p:txBody>
          <a:bodyPr/>
          <a:lstStyle/>
          <a:p>
            <a:r>
              <a:rPr lang="fr-FR" b="1" dirty="0"/>
              <a:t>Dr. GOUHO BI JEAN BAPTISTE CONSULTANT-FORMATEUR EN CYBERSECURITE</a:t>
            </a:r>
            <a:endParaRPr lang="fr-CI" b="1" dirty="0"/>
          </a:p>
        </p:txBody>
      </p:sp>
      <p:sp>
        <p:nvSpPr>
          <p:cNvPr id="9" name="Espace réservé du numéro de diapositive 8">
            <a:extLst>
              <a:ext uri="{FF2B5EF4-FFF2-40B4-BE49-F238E27FC236}">
                <a16:creationId xmlns:a16="http://schemas.microsoft.com/office/drawing/2014/main" id="{FEEDBB32-DB59-CD44-87B7-A11FD78CF23C}"/>
              </a:ext>
            </a:extLst>
          </p:cNvPr>
          <p:cNvSpPr>
            <a:spLocks noGrp="1"/>
          </p:cNvSpPr>
          <p:nvPr>
            <p:ph type="sldNum" sz="quarter" idx="12"/>
          </p:nvPr>
        </p:nvSpPr>
        <p:spPr/>
        <p:txBody>
          <a:bodyPr/>
          <a:lstStyle/>
          <a:p>
            <a:fld id="{56115928-A8DE-49AB-A2E9-F327DFDA31F4}" type="slidenum">
              <a:rPr lang="fr-CI" smtClean="0"/>
              <a:t>10</a:t>
            </a:fld>
            <a:endParaRPr lang="fr-CI"/>
          </a:p>
        </p:txBody>
      </p:sp>
      <p:sp>
        <p:nvSpPr>
          <p:cNvPr id="10" name="ZoneTexte 9">
            <a:extLst>
              <a:ext uri="{FF2B5EF4-FFF2-40B4-BE49-F238E27FC236}">
                <a16:creationId xmlns:a16="http://schemas.microsoft.com/office/drawing/2014/main" id="{FA61067E-B1C8-9A9D-267A-CAA4DA6D0135}"/>
              </a:ext>
            </a:extLst>
          </p:cNvPr>
          <p:cNvSpPr txBox="1"/>
          <p:nvPr/>
        </p:nvSpPr>
        <p:spPr>
          <a:xfrm>
            <a:off x="1524000" y="531237"/>
            <a:ext cx="7724968" cy="369332"/>
          </a:xfrm>
          <a:prstGeom prst="rect">
            <a:avLst/>
          </a:prstGeom>
          <a:noFill/>
        </p:spPr>
        <p:txBody>
          <a:bodyPr wrap="square">
            <a:spAutoFit/>
          </a:bodyPr>
          <a:lstStyle/>
          <a:p>
            <a:pPr algn="ctr"/>
            <a:r>
              <a:rPr kumimoji="0" lang="fr-F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GENERALITES  SUR LE PARE-FEU FORTIGATE</a:t>
            </a:r>
            <a:endParaRPr lang="fr-CI" b="1" dirty="0"/>
          </a:p>
        </p:txBody>
      </p:sp>
      <p:sp>
        <p:nvSpPr>
          <p:cNvPr id="7" name="Titre 6">
            <a:extLst>
              <a:ext uri="{FF2B5EF4-FFF2-40B4-BE49-F238E27FC236}">
                <a16:creationId xmlns:a16="http://schemas.microsoft.com/office/drawing/2014/main" id="{0F2F1029-C0CD-32C9-AB3C-2A51DBC9734D}"/>
              </a:ext>
            </a:extLst>
          </p:cNvPr>
          <p:cNvSpPr txBox="1">
            <a:spLocks noGrp="1"/>
          </p:cNvSpPr>
          <p:nvPr>
            <p:ph type="ctrTitle"/>
          </p:nvPr>
        </p:nvSpPr>
        <p:spPr>
          <a:xfrm>
            <a:off x="1524000" y="4142669"/>
            <a:ext cx="9144000" cy="480131"/>
          </a:xfrm>
          <a:prstGeom prst="rect">
            <a:avLst/>
          </a:prstGeom>
          <a:noFill/>
        </p:spPr>
        <p:txBody>
          <a:bodyPr wrap="square">
            <a:spAutoFit/>
          </a:bodyPr>
          <a:lstStyle/>
          <a:p>
            <a:pPr marL="342900" indent="-342900" algn="just">
              <a:lnSpc>
                <a:spcPct val="90000"/>
              </a:lnSpc>
              <a:spcAft>
                <a:spcPts val="800"/>
              </a:spcAft>
              <a:buFont typeface="Wingdings" panose="05000000000000000000" pitchFamily="2" charset="2"/>
              <a:buChar char="q"/>
            </a:pPr>
            <a:endParaRPr lang="fr-CI"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Image 11">
            <a:extLst>
              <a:ext uri="{FF2B5EF4-FFF2-40B4-BE49-F238E27FC236}">
                <a16:creationId xmlns:a16="http://schemas.microsoft.com/office/drawing/2014/main" id="{E8496C9E-087A-AD8B-D696-799A9F12AB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28547" y="1383487"/>
            <a:ext cx="7741328" cy="4368476"/>
          </a:xfrm>
          <a:prstGeom prst="rect">
            <a:avLst/>
          </a:prstGeom>
          <a:noFill/>
          <a:ln>
            <a:noFill/>
          </a:ln>
        </p:spPr>
      </p:pic>
      <p:sp>
        <p:nvSpPr>
          <p:cNvPr id="13" name="ZoneTexte 12">
            <a:extLst>
              <a:ext uri="{FF2B5EF4-FFF2-40B4-BE49-F238E27FC236}">
                <a16:creationId xmlns:a16="http://schemas.microsoft.com/office/drawing/2014/main" id="{5F7C2983-EC94-4C7C-C068-9749134C33D6}"/>
              </a:ext>
            </a:extLst>
          </p:cNvPr>
          <p:cNvSpPr txBox="1"/>
          <p:nvPr/>
        </p:nvSpPr>
        <p:spPr>
          <a:xfrm>
            <a:off x="3675355" y="5865549"/>
            <a:ext cx="6094520" cy="369332"/>
          </a:xfrm>
          <a:prstGeom prst="rect">
            <a:avLst/>
          </a:prstGeom>
          <a:noFill/>
        </p:spPr>
        <p:txBody>
          <a:bodyPr wrap="square">
            <a:spAutoFit/>
          </a:bodyPr>
          <a:lstStyle/>
          <a:p>
            <a:r>
              <a:rPr lang="fr-FR" sz="1800" b="1" dirty="0">
                <a:effectLst/>
                <a:latin typeface="Times New Roman" panose="02020603050405020304" pitchFamily="18" charset="0"/>
                <a:ea typeface="Calibri" panose="020F0502020204030204" pitchFamily="34" charset="0"/>
              </a:rPr>
              <a:t>Design de la plateforme de Fortinet </a:t>
            </a:r>
            <a:endParaRPr lang="fr-CI" dirty="0"/>
          </a:p>
        </p:txBody>
      </p:sp>
    </p:spTree>
    <p:extLst>
      <p:ext uri="{BB962C8B-B14F-4D97-AF65-F5344CB8AC3E}">
        <p14:creationId xmlns:p14="http://schemas.microsoft.com/office/powerpoint/2010/main" val="733540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pied de page 7">
            <a:extLst>
              <a:ext uri="{FF2B5EF4-FFF2-40B4-BE49-F238E27FC236}">
                <a16:creationId xmlns:a16="http://schemas.microsoft.com/office/drawing/2014/main" id="{A28031F5-46C1-7EA0-E83C-087E360FEFCE}"/>
              </a:ext>
            </a:extLst>
          </p:cNvPr>
          <p:cNvSpPr>
            <a:spLocks noGrp="1"/>
          </p:cNvSpPr>
          <p:nvPr>
            <p:ph type="ftr" sz="quarter" idx="11"/>
          </p:nvPr>
        </p:nvSpPr>
        <p:spPr>
          <a:xfrm>
            <a:off x="3004457" y="6356350"/>
            <a:ext cx="6046237" cy="365125"/>
          </a:xfrm>
        </p:spPr>
        <p:txBody>
          <a:bodyPr/>
          <a:lstStyle/>
          <a:p>
            <a:r>
              <a:rPr lang="fr-FR" b="1" dirty="0"/>
              <a:t>Dr. GOUHO BI JEAN BAPTISTE CONSULTANT-FORMATEUR EN CYBERSECURITE</a:t>
            </a:r>
            <a:endParaRPr lang="fr-CI" b="1" dirty="0"/>
          </a:p>
        </p:txBody>
      </p:sp>
      <p:sp>
        <p:nvSpPr>
          <p:cNvPr id="9" name="Espace réservé du numéro de diapositive 8">
            <a:extLst>
              <a:ext uri="{FF2B5EF4-FFF2-40B4-BE49-F238E27FC236}">
                <a16:creationId xmlns:a16="http://schemas.microsoft.com/office/drawing/2014/main" id="{FEEDBB32-DB59-CD44-87B7-A11FD78CF23C}"/>
              </a:ext>
            </a:extLst>
          </p:cNvPr>
          <p:cNvSpPr>
            <a:spLocks noGrp="1"/>
          </p:cNvSpPr>
          <p:nvPr>
            <p:ph type="sldNum" sz="quarter" idx="12"/>
          </p:nvPr>
        </p:nvSpPr>
        <p:spPr/>
        <p:txBody>
          <a:bodyPr/>
          <a:lstStyle/>
          <a:p>
            <a:fld id="{56115928-A8DE-49AB-A2E9-F327DFDA31F4}" type="slidenum">
              <a:rPr lang="fr-CI" smtClean="0"/>
              <a:t>11</a:t>
            </a:fld>
            <a:endParaRPr lang="fr-CI"/>
          </a:p>
        </p:txBody>
      </p:sp>
      <p:sp>
        <p:nvSpPr>
          <p:cNvPr id="10" name="ZoneTexte 9">
            <a:extLst>
              <a:ext uri="{FF2B5EF4-FFF2-40B4-BE49-F238E27FC236}">
                <a16:creationId xmlns:a16="http://schemas.microsoft.com/office/drawing/2014/main" id="{FA61067E-B1C8-9A9D-267A-CAA4DA6D0135}"/>
              </a:ext>
            </a:extLst>
          </p:cNvPr>
          <p:cNvSpPr txBox="1"/>
          <p:nvPr/>
        </p:nvSpPr>
        <p:spPr>
          <a:xfrm>
            <a:off x="1524000" y="531237"/>
            <a:ext cx="7724968" cy="369332"/>
          </a:xfrm>
          <a:prstGeom prst="rect">
            <a:avLst/>
          </a:prstGeom>
          <a:noFill/>
        </p:spPr>
        <p:txBody>
          <a:bodyPr wrap="square">
            <a:spAutoFit/>
          </a:bodyPr>
          <a:lstStyle/>
          <a:p>
            <a:pPr algn="ctr"/>
            <a:r>
              <a:rPr kumimoji="0" lang="fr-F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GENERALITES  SUR LE PARE-FEU FORTIGATE</a:t>
            </a:r>
            <a:endParaRPr lang="fr-CI" b="1" dirty="0"/>
          </a:p>
        </p:txBody>
      </p:sp>
      <p:sp>
        <p:nvSpPr>
          <p:cNvPr id="7" name="Titre 6">
            <a:extLst>
              <a:ext uri="{FF2B5EF4-FFF2-40B4-BE49-F238E27FC236}">
                <a16:creationId xmlns:a16="http://schemas.microsoft.com/office/drawing/2014/main" id="{0F2F1029-C0CD-32C9-AB3C-2A51DBC9734D}"/>
              </a:ext>
            </a:extLst>
          </p:cNvPr>
          <p:cNvSpPr txBox="1">
            <a:spLocks noGrp="1"/>
          </p:cNvSpPr>
          <p:nvPr>
            <p:ph type="ctrTitle"/>
          </p:nvPr>
        </p:nvSpPr>
        <p:spPr>
          <a:xfrm>
            <a:off x="1524000" y="4142669"/>
            <a:ext cx="9144000" cy="480131"/>
          </a:xfrm>
          <a:prstGeom prst="rect">
            <a:avLst/>
          </a:prstGeom>
          <a:noFill/>
        </p:spPr>
        <p:txBody>
          <a:bodyPr wrap="square">
            <a:spAutoFit/>
          </a:bodyPr>
          <a:lstStyle/>
          <a:p>
            <a:pPr marL="342900" indent="-342900" algn="just">
              <a:lnSpc>
                <a:spcPct val="90000"/>
              </a:lnSpc>
              <a:spcAft>
                <a:spcPts val="800"/>
              </a:spcAft>
              <a:buFont typeface="Wingdings" panose="05000000000000000000" pitchFamily="2" charset="2"/>
              <a:buChar char="q"/>
            </a:pPr>
            <a:endParaRPr lang="fr-CI"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ZoneTexte 10">
            <a:extLst>
              <a:ext uri="{FF2B5EF4-FFF2-40B4-BE49-F238E27FC236}">
                <a16:creationId xmlns:a16="http://schemas.microsoft.com/office/drawing/2014/main" id="{5E8B76DE-071D-DB13-E009-335265E30B78}"/>
              </a:ext>
            </a:extLst>
          </p:cNvPr>
          <p:cNvSpPr txBox="1"/>
          <p:nvPr/>
        </p:nvSpPr>
        <p:spPr>
          <a:xfrm>
            <a:off x="1644588" y="1448031"/>
            <a:ext cx="6094520" cy="1764714"/>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L’interface « port1 », adresse IP : 192.168.1.99/24</a:t>
            </a:r>
            <a:endParaRPr lang="fr-CI"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Les protocoles d’administration sont activés par défaut : HTTP, HTTPS, ping </a:t>
            </a:r>
            <a:endParaRPr lang="fr-CI"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 serveur DHCP est activé sur l’interface « port1 » pour certains modèles </a:t>
            </a:r>
            <a:endParaRPr lang="fr-CI"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ZoneTexte 13">
            <a:extLst>
              <a:ext uri="{FF2B5EF4-FFF2-40B4-BE49-F238E27FC236}">
                <a16:creationId xmlns:a16="http://schemas.microsoft.com/office/drawing/2014/main" id="{A881E3E5-C543-8029-774A-8BB4AB8A915E}"/>
              </a:ext>
            </a:extLst>
          </p:cNvPr>
          <p:cNvSpPr txBox="1"/>
          <p:nvPr/>
        </p:nvSpPr>
        <p:spPr>
          <a:xfrm>
            <a:off x="1644588" y="3280231"/>
            <a:ext cx="6094520" cy="117198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Connexion par défaut : </a:t>
            </a:r>
            <a:endParaRPr lang="fr-CI"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User : admin </a:t>
            </a:r>
            <a:endParaRPr lang="fr-CI"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Password</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 blanc </a:t>
            </a:r>
            <a:endParaRPr lang="fr-CI"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Image 14">
            <a:extLst>
              <a:ext uri="{FF2B5EF4-FFF2-40B4-BE49-F238E27FC236}">
                <a16:creationId xmlns:a16="http://schemas.microsoft.com/office/drawing/2014/main" id="{85B1D1B7-892F-E497-5BDA-ECDE20F72853}"/>
              </a:ext>
            </a:extLst>
          </p:cNvPr>
          <p:cNvPicPr/>
          <p:nvPr/>
        </p:nvPicPr>
        <p:blipFill rotWithShape="1">
          <a:blip r:embed="rId2">
            <a:extLst>
              <a:ext uri="{28A0092B-C50C-407E-A947-70E740481C1C}">
                <a14:useLocalDpi xmlns:a14="http://schemas.microsoft.com/office/drawing/2010/main" val="0"/>
              </a:ext>
            </a:extLst>
          </a:blip>
          <a:srcRect l="67593" t="51380" b="13396"/>
          <a:stretch/>
        </p:blipFill>
        <p:spPr bwMode="auto">
          <a:xfrm>
            <a:off x="7859696" y="1526959"/>
            <a:ext cx="3219636" cy="2334827"/>
          </a:xfrm>
          <a:prstGeom prst="rect">
            <a:avLst/>
          </a:prstGeom>
          <a:ln>
            <a:noFill/>
          </a:ln>
          <a:extLst>
            <a:ext uri="{53640926-AAD7-44D8-BBD7-CCE9431645EC}">
              <a14:shadowObscured xmlns:a14="http://schemas.microsoft.com/office/drawing/2010/main"/>
            </a:ext>
          </a:extLst>
        </p:spPr>
      </p:pic>
      <p:sp>
        <p:nvSpPr>
          <p:cNvPr id="16" name="ZoneTexte 15">
            <a:extLst>
              <a:ext uri="{FF2B5EF4-FFF2-40B4-BE49-F238E27FC236}">
                <a16:creationId xmlns:a16="http://schemas.microsoft.com/office/drawing/2014/main" id="{C520E4A9-1B73-4B5E-037E-B026BF65E121}"/>
              </a:ext>
            </a:extLst>
          </p:cNvPr>
          <p:cNvSpPr txBox="1"/>
          <p:nvPr/>
        </p:nvSpPr>
        <p:spPr>
          <a:xfrm>
            <a:off x="3048740" y="4942982"/>
            <a:ext cx="6094520" cy="369332"/>
          </a:xfrm>
          <a:prstGeom prst="rect">
            <a:avLst/>
          </a:prstGeom>
          <a:noFill/>
        </p:spPr>
        <p:txBody>
          <a:bodyPr wrap="square">
            <a:spAutoFit/>
          </a:bodyPr>
          <a:lstStyle/>
          <a:p>
            <a:r>
              <a:rPr lang="fr-FR" sz="1800" b="1" dirty="0">
                <a:effectLst/>
                <a:latin typeface="Times New Roman" panose="02020603050405020304" pitchFamily="18" charset="0"/>
                <a:ea typeface="Calibri" panose="020F0502020204030204" pitchFamily="34" charset="0"/>
              </a:rPr>
              <a:t>illustration de la connexion à un </a:t>
            </a:r>
            <a:r>
              <a:rPr lang="fr-FR" sz="1800" b="1" dirty="0" err="1">
                <a:effectLst/>
                <a:latin typeface="Times New Roman" panose="02020603050405020304" pitchFamily="18" charset="0"/>
                <a:ea typeface="Calibri" panose="020F0502020204030204" pitchFamily="34" charset="0"/>
              </a:rPr>
              <a:t>FortiGate</a:t>
            </a:r>
            <a:r>
              <a:rPr lang="fr-FR" sz="1800" b="1" dirty="0">
                <a:effectLst/>
                <a:latin typeface="Times New Roman" panose="02020603050405020304" pitchFamily="18" charset="0"/>
                <a:ea typeface="Calibri" panose="020F0502020204030204" pitchFamily="34" charset="0"/>
              </a:rPr>
              <a:t> </a:t>
            </a:r>
            <a:endParaRPr lang="fr-CI" dirty="0"/>
          </a:p>
        </p:txBody>
      </p:sp>
    </p:spTree>
    <p:extLst>
      <p:ext uri="{BB962C8B-B14F-4D97-AF65-F5344CB8AC3E}">
        <p14:creationId xmlns:p14="http://schemas.microsoft.com/office/powerpoint/2010/main" val="71520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pied de page 7">
            <a:extLst>
              <a:ext uri="{FF2B5EF4-FFF2-40B4-BE49-F238E27FC236}">
                <a16:creationId xmlns:a16="http://schemas.microsoft.com/office/drawing/2014/main" id="{A28031F5-46C1-7EA0-E83C-087E360FEFCE}"/>
              </a:ext>
            </a:extLst>
          </p:cNvPr>
          <p:cNvSpPr>
            <a:spLocks noGrp="1"/>
          </p:cNvSpPr>
          <p:nvPr>
            <p:ph type="ftr" sz="quarter" idx="11"/>
          </p:nvPr>
        </p:nvSpPr>
        <p:spPr>
          <a:xfrm>
            <a:off x="3004457" y="6356350"/>
            <a:ext cx="6046237" cy="365125"/>
          </a:xfrm>
        </p:spPr>
        <p:txBody>
          <a:bodyPr/>
          <a:lstStyle/>
          <a:p>
            <a:r>
              <a:rPr lang="fr-FR" b="1" dirty="0"/>
              <a:t>Dr. GOUHO BI JEAN BAPTISTE CONSULTANT-FORMATEUR EN CYBERSECURITE</a:t>
            </a:r>
            <a:endParaRPr lang="fr-CI" b="1" dirty="0"/>
          </a:p>
        </p:txBody>
      </p:sp>
      <p:sp>
        <p:nvSpPr>
          <p:cNvPr id="9" name="Espace réservé du numéro de diapositive 8">
            <a:extLst>
              <a:ext uri="{FF2B5EF4-FFF2-40B4-BE49-F238E27FC236}">
                <a16:creationId xmlns:a16="http://schemas.microsoft.com/office/drawing/2014/main" id="{FEEDBB32-DB59-CD44-87B7-A11FD78CF23C}"/>
              </a:ext>
            </a:extLst>
          </p:cNvPr>
          <p:cNvSpPr>
            <a:spLocks noGrp="1"/>
          </p:cNvSpPr>
          <p:nvPr>
            <p:ph type="sldNum" sz="quarter" idx="12"/>
          </p:nvPr>
        </p:nvSpPr>
        <p:spPr/>
        <p:txBody>
          <a:bodyPr/>
          <a:lstStyle/>
          <a:p>
            <a:fld id="{56115928-A8DE-49AB-A2E9-F327DFDA31F4}" type="slidenum">
              <a:rPr lang="fr-CI" smtClean="0"/>
              <a:t>12</a:t>
            </a:fld>
            <a:endParaRPr lang="fr-CI"/>
          </a:p>
        </p:txBody>
      </p:sp>
      <p:sp>
        <p:nvSpPr>
          <p:cNvPr id="10" name="ZoneTexte 9">
            <a:extLst>
              <a:ext uri="{FF2B5EF4-FFF2-40B4-BE49-F238E27FC236}">
                <a16:creationId xmlns:a16="http://schemas.microsoft.com/office/drawing/2014/main" id="{FA61067E-B1C8-9A9D-267A-CAA4DA6D0135}"/>
              </a:ext>
            </a:extLst>
          </p:cNvPr>
          <p:cNvSpPr txBox="1"/>
          <p:nvPr/>
        </p:nvSpPr>
        <p:spPr>
          <a:xfrm>
            <a:off x="1524000" y="531237"/>
            <a:ext cx="7724968" cy="369332"/>
          </a:xfrm>
          <a:prstGeom prst="rect">
            <a:avLst/>
          </a:prstGeom>
          <a:noFill/>
        </p:spPr>
        <p:txBody>
          <a:bodyPr wrap="square">
            <a:spAutoFit/>
          </a:bodyPr>
          <a:lstStyle/>
          <a:p>
            <a:pPr algn="ctr"/>
            <a:r>
              <a:rPr kumimoji="0" lang="fr-F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GENERALITES  SUR LE PARE-FEU FORTIGATE</a:t>
            </a:r>
            <a:endParaRPr lang="fr-CI" b="1" dirty="0"/>
          </a:p>
        </p:txBody>
      </p:sp>
      <p:sp>
        <p:nvSpPr>
          <p:cNvPr id="7" name="Titre 6">
            <a:extLst>
              <a:ext uri="{FF2B5EF4-FFF2-40B4-BE49-F238E27FC236}">
                <a16:creationId xmlns:a16="http://schemas.microsoft.com/office/drawing/2014/main" id="{0F2F1029-C0CD-32C9-AB3C-2A51DBC9734D}"/>
              </a:ext>
            </a:extLst>
          </p:cNvPr>
          <p:cNvSpPr txBox="1">
            <a:spLocks noGrp="1"/>
          </p:cNvSpPr>
          <p:nvPr>
            <p:ph type="ctrTitle"/>
          </p:nvPr>
        </p:nvSpPr>
        <p:spPr>
          <a:xfrm>
            <a:off x="1524000" y="4142669"/>
            <a:ext cx="9144000" cy="480131"/>
          </a:xfrm>
          <a:prstGeom prst="rect">
            <a:avLst/>
          </a:prstGeom>
          <a:noFill/>
        </p:spPr>
        <p:txBody>
          <a:bodyPr wrap="square">
            <a:spAutoFit/>
          </a:bodyPr>
          <a:lstStyle/>
          <a:p>
            <a:pPr marL="342900" indent="-342900" algn="just">
              <a:lnSpc>
                <a:spcPct val="90000"/>
              </a:lnSpc>
              <a:spcAft>
                <a:spcPts val="800"/>
              </a:spcAft>
              <a:buFont typeface="Wingdings" panose="05000000000000000000" pitchFamily="2" charset="2"/>
              <a:buChar char="q"/>
            </a:pPr>
            <a:endParaRPr lang="fr-CI"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Image 11">
            <a:extLst>
              <a:ext uri="{FF2B5EF4-FFF2-40B4-BE49-F238E27FC236}">
                <a16:creationId xmlns:a16="http://schemas.microsoft.com/office/drawing/2014/main" id="{BF86B17E-DA82-1FF4-9F3E-EFFC789999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68045" y="1121393"/>
            <a:ext cx="7341833" cy="4065973"/>
          </a:xfrm>
          <a:prstGeom prst="rect">
            <a:avLst/>
          </a:prstGeom>
          <a:noFill/>
          <a:ln>
            <a:noFill/>
          </a:ln>
        </p:spPr>
      </p:pic>
      <p:sp>
        <p:nvSpPr>
          <p:cNvPr id="13" name="ZoneTexte 12">
            <a:extLst>
              <a:ext uri="{FF2B5EF4-FFF2-40B4-BE49-F238E27FC236}">
                <a16:creationId xmlns:a16="http://schemas.microsoft.com/office/drawing/2014/main" id="{4A76BDAC-6E14-6F10-48CF-6F7D0BCAAB8C}"/>
              </a:ext>
            </a:extLst>
          </p:cNvPr>
          <p:cNvSpPr txBox="1"/>
          <p:nvPr/>
        </p:nvSpPr>
        <p:spPr>
          <a:xfrm>
            <a:off x="3759694" y="5696759"/>
            <a:ext cx="6094520" cy="369332"/>
          </a:xfrm>
          <a:prstGeom prst="rect">
            <a:avLst/>
          </a:prstGeom>
          <a:noFill/>
        </p:spPr>
        <p:txBody>
          <a:bodyPr wrap="square">
            <a:spAutoFit/>
          </a:bodyPr>
          <a:lstStyle/>
          <a:p>
            <a:r>
              <a:rPr lang="fr-FR" sz="1800" b="1" dirty="0">
                <a:effectLst/>
                <a:latin typeface="Times New Roman" panose="02020603050405020304" pitchFamily="18" charset="0"/>
                <a:ea typeface="Calibri" panose="020F0502020204030204" pitchFamily="34" charset="0"/>
              </a:rPr>
              <a:t>Méthodes d’administration du </a:t>
            </a:r>
            <a:r>
              <a:rPr lang="fr-FR" sz="1800" b="1" dirty="0" err="1">
                <a:effectLst/>
                <a:latin typeface="Times New Roman" panose="02020603050405020304" pitchFamily="18" charset="0"/>
                <a:ea typeface="Calibri" panose="020F0502020204030204" pitchFamily="34" charset="0"/>
              </a:rPr>
              <a:t>FortiGate</a:t>
            </a:r>
            <a:endParaRPr lang="fr-CI" dirty="0"/>
          </a:p>
        </p:txBody>
      </p:sp>
    </p:spTree>
    <p:extLst>
      <p:ext uri="{BB962C8B-B14F-4D97-AF65-F5344CB8AC3E}">
        <p14:creationId xmlns:p14="http://schemas.microsoft.com/office/powerpoint/2010/main" val="2833223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pied de page 7">
            <a:extLst>
              <a:ext uri="{FF2B5EF4-FFF2-40B4-BE49-F238E27FC236}">
                <a16:creationId xmlns:a16="http://schemas.microsoft.com/office/drawing/2014/main" id="{A28031F5-46C1-7EA0-E83C-087E360FEFCE}"/>
              </a:ext>
            </a:extLst>
          </p:cNvPr>
          <p:cNvSpPr>
            <a:spLocks noGrp="1"/>
          </p:cNvSpPr>
          <p:nvPr>
            <p:ph type="ftr" sz="quarter" idx="11"/>
          </p:nvPr>
        </p:nvSpPr>
        <p:spPr>
          <a:xfrm>
            <a:off x="3004457" y="6356350"/>
            <a:ext cx="6046237" cy="365125"/>
          </a:xfrm>
        </p:spPr>
        <p:txBody>
          <a:bodyPr/>
          <a:lstStyle/>
          <a:p>
            <a:r>
              <a:rPr lang="fr-FR" b="1" dirty="0"/>
              <a:t>Dr. GOUHO BI JEAN BAPTISTE CONSULTANT-FORMATEUR EN CYBERSECURITE</a:t>
            </a:r>
            <a:endParaRPr lang="fr-CI" b="1" dirty="0"/>
          </a:p>
        </p:txBody>
      </p:sp>
      <p:sp>
        <p:nvSpPr>
          <p:cNvPr id="9" name="Espace réservé du numéro de diapositive 8">
            <a:extLst>
              <a:ext uri="{FF2B5EF4-FFF2-40B4-BE49-F238E27FC236}">
                <a16:creationId xmlns:a16="http://schemas.microsoft.com/office/drawing/2014/main" id="{FEEDBB32-DB59-CD44-87B7-A11FD78CF23C}"/>
              </a:ext>
            </a:extLst>
          </p:cNvPr>
          <p:cNvSpPr>
            <a:spLocks noGrp="1"/>
          </p:cNvSpPr>
          <p:nvPr>
            <p:ph type="sldNum" sz="quarter" idx="12"/>
          </p:nvPr>
        </p:nvSpPr>
        <p:spPr/>
        <p:txBody>
          <a:bodyPr/>
          <a:lstStyle/>
          <a:p>
            <a:fld id="{56115928-A8DE-49AB-A2E9-F327DFDA31F4}" type="slidenum">
              <a:rPr lang="fr-CI" smtClean="0"/>
              <a:t>13</a:t>
            </a:fld>
            <a:endParaRPr lang="fr-CI"/>
          </a:p>
        </p:txBody>
      </p:sp>
      <p:sp>
        <p:nvSpPr>
          <p:cNvPr id="7" name="Titre 6">
            <a:extLst>
              <a:ext uri="{FF2B5EF4-FFF2-40B4-BE49-F238E27FC236}">
                <a16:creationId xmlns:a16="http://schemas.microsoft.com/office/drawing/2014/main" id="{0F2F1029-C0CD-32C9-AB3C-2A51DBC9734D}"/>
              </a:ext>
            </a:extLst>
          </p:cNvPr>
          <p:cNvSpPr txBox="1">
            <a:spLocks noGrp="1"/>
          </p:cNvSpPr>
          <p:nvPr>
            <p:ph type="ctrTitle"/>
          </p:nvPr>
        </p:nvSpPr>
        <p:spPr>
          <a:xfrm>
            <a:off x="1524000" y="4142669"/>
            <a:ext cx="9144000" cy="480131"/>
          </a:xfrm>
          <a:prstGeom prst="rect">
            <a:avLst/>
          </a:prstGeom>
          <a:noFill/>
        </p:spPr>
        <p:txBody>
          <a:bodyPr wrap="square">
            <a:spAutoFit/>
          </a:bodyPr>
          <a:lstStyle/>
          <a:p>
            <a:pPr marL="342900" indent="-342900" algn="just">
              <a:lnSpc>
                <a:spcPct val="90000"/>
              </a:lnSpc>
              <a:spcAft>
                <a:spcPts val="800"/>
              </a:spcAft>
              <a:buFont typeface="Wingdings" panose="05000000000000000000" pitchFamily="2" charset="2"/>
              <a:buChar char="q"/>
            </a:pPr>
            <a:endParaRPr lang="fr-CI"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Espace réservé du contenu 3">
            <a:extLst>
              <a:ext uri="{FF2B5EF4-FFF2-40B4-BE49-F238E27FC236}">
                <a16:creationId xmlns:a16="http://schemas.microsoft.com/office/drawing/2014/main" id="{B4912B3E-41AA-6B4E-C90D-A409A505D971}"/>
              </a:ext>
            </a:extLst>
          </p:cNvPr>
          <p:cNvPicPr>
            <a:picLocks noChangeAspect="1"/>
          </p:cNvPicPr>
          <p:nvPr/>
        </p:nvPicPr>
        <p:blipFill>
          <a:blip r:embed="rId2"/>
          <a:stretch>
            <a:fillRect/>
          </a:stretch>
        </p:blipFill>
        <p:spPr>
          <a:xfrm>
            <a:off x="547032" y="478971"/>
            <a:ext cx="10269715" cy="5654449"/>
          </a:xfrm>
          <a:prstGeom prst="rect">
            <a:avLst/>
          </a:prstGeom>
        </p:spPr>
      </p:pic>
    </p:spTree>
    <p:extLst>
      <p:ext uri="{BB962C8B-B14F-4D97-AF65-F5344CB8AC3E}">
        <p14:creationId xmlns:p14="http://schemas.microsoft.com/office/powerpoint/2010/main" val="1951401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pied de page 7">
            <a:extLst>
              <a:ext uri="{FF2B5EF4-FFF2-40B4-BE49-F238E27FC236}">
                <a16:creationId xmlns:a16="http://schemas.microsoft.com/office/drawing/2014/main" id="{A28031F5-46C1-7EA0-E83C-087E360FEFCE}"/>
              </a:ext>
            </a:extLst>
          </p:cNvPr>
          <p:cNvSpPr>
            <a:spLocks noGrp="1"/>
          </p:cNvSpPr>
          <p:nvPr>
            <p:ph type="ftr" sz="quarter" idx="11"/>
          </p:nvPr>
        </p:nvSpPr>
        <p:spPr>
          <a:xfrm>
            <a:off x="3004457" y="6356350"/>
            <a:ext cx="6046237" cy="365125"/>
          </a:xfrm>
        </p:spPr>
        <p:txBody>
          <a:bodyPr/>
          <a:lstStyle/>
          <a:p>
            <a:r>
              <a:rPr lang="fr-FR" b="1" dirty="0"/>
              <a:t>Dr. GOUHO BI JEAN BAPTISTE CONSULTANT-FORMATEUR EN CYBERSECURITE</a:t>
            </a:r>
            <a:endParaRPr lang="fr-CI" b="1" dirty="0"/>
          </a:p>
        </p:txBody>
      </p:sp>
      <p:sp>
        <p:nvSpPr>
          <p:cNvPr id="9" name="Espace réservé du numéro de diapositive 8">
            <a:extLst>
              <a:ext uri="{FF2B5EF4-FFF2-40B4-BE49-F238E27FC236}">
                <a16:creationId xmlns:a16="http://schemas.microsoft.com/office/drawing/2014/main" id="{FEEDBB32-DB59-CD44-87B7-A11FD78CF23C}"/>
              </a:ext>
            </a:extLst>
          </p:cNvPr>
          <p:cNvSpPr>
            <a:spLocks noGrp="1"/>
          </p:cNvSpPr>
          <p:nvPr>
            <p:ph type="sldNum" sz="quarter" idx="12"/>
          </p:nvPr>
        </p:nvSpPr>
        <p:spPr/>
        <p:txBody>
          <a:bodyPr/>
          <a:lstStyle/>
          <a:p>
            <a:fld id="{56115928-A8DE-49AB-A2E9-F327DFDA31F4}" type="slidenum">
              <a:rPr lang="fr-CI" smtClean="0"/>
              <a:t>14</a:t>
            </a:fld>
            <a:endParaRPr lang="fr-CI"/>
          </a:p>
        </p:txBody>
      </p:sp>
      <p:sp>
        <p:nvSpPr>
          <p:cNvPr id="7" name="Titre 6">
            <a:extLst>
              <a:ext uri="{FF2B5EF4-FFF2-40B4-BE49-F238E27FC236}">
                <a16:creationId xmlns:a16="http://schemas.microsoft.com/office/drawing/2014/main" id="{0F2F1029-C0CD-32C9-AB3C-2A51DBC9734D}"/>
              </a:ext>
            </a:extLst>
          </p:cNvPr>
          <p:cNvSpPr txBox="1">
            <a:spLocks noGrp="1"/>
          </p:cNvSpPr>
          <p:nvPr>
            <p:ph type="ctrTitle"/>
          </p:nvPr>
        </p:nvSpPr>
        <p:spPr>
          <a:xfrm>
            <a:off x="1524000" y="4142669"/>
            <a:ext cx="9144000" cy="480131"/>
          </a:xfrm>
          <a:prstGeom prst="rect">
            <a:avLst/>
          </a:prstGeom>
          <a:noFill/>
        </p:spPr>
        <p:txBody>
          <a:bodyPr wrap="square">
            <a:spAutoFit/>
          </a:bodyPr>
          <a:lstStyle/>
          <a:p>
            <a:pPr marL="342900" indent="-342900" algn="just">
              <a:lnSpc>
                <a:spcPct val="90000"/>
              </a:lnSpc>
              <a:spcAft>
                <a:spcPts val="800"/>
              </a:spcAft>
              <a:buFont typeface="Wingdings" panose="05000000000000000000" pitchFamily="2" charset="2"/>
              <a:buChar char="q"/>
            </a:pPr>
            <a:endParaRPr lang="fr-CI"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Espace réservé du contenu 3">
            <a:extLst>
              <a:ext uri="{FF2B5EF4-FFF2-40B4-BE49-F238E27FC236}">
                <a16:creationId xmlns:a16="http://schemas.microsoft.com/office/drawing/2014/main" id="{578F8415-C7A0-861B-095D-809A3A17E73E}"/>
              </a:ext>
            </a:extLst>
          </p:cNvPr>
          <p:cNvPicPr>
            <a:picLocks noChangeAspect="1"/>
          </p:cNvPicPr>
          <p:nvPr/>
        </p:nvPicPr>
        <p:blipFill>
          <a:blip r:embed="rId2"/>
          <a:stretch>
            <a:fillRect/>
          </a:stretch>
        </p:blipFill>
        <p:spPr>
          <a:xfrm>
            <a:off x="507849" y="478971"/>
            <a:ext cx="10752213" cy="5849257"/>
          </a:xfrm>
          <a:prstGeom prst="rect">
            <a:avLst/>
          </a:prstGeom>
        </p:spPr>
      </p:pic>
    </p:spTree>
    <p:extLst>
      <p:ext uri="{BB962C8B-B14F-4D97-AF65-F5344CB8AC3E}">
        <p14:creationId xmlns:p14="http://schemas.microsoft.com/office/powerpoint/2010/main" val="402857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0158EF25-5289-E98A-E21B-6FB6357F69C9}"/>
              </a:ext>
            </a:extLst>
          </p:cNvPr>
          <p:cNvSpPr>
            <a:spLocks noGrp="1"/>
          </p:cNvSpPr>
          <p:nvPr>
            <p:ph type="subTitle" idx="1"/>
          </p:nvPr>
        </p:nvSpPr>
        <p:spPr/>
        <p:txBody>
          <a:bodyPr/>
          <a:lstStyle/>
          <a:p>
            <a:endParaRPr lang="fr-CI" dirty="0"/>
          </a:p>
        </p:txBody>
      </p:sp>
      <p:sp>
        <p:nvSpPr>
          <p:cNvPr id="8" name="Espace réservé du pied de page 7">
            <a:extLst>
              <a:ext uri="{FF2B5EF4-FFF2-40B4-BE49-F238E27FC236}">
                <a16:creationId xmlns:a16="http://schemas.microsoft.com/office/drawing/2014/main" id="{A28031F5-46C1-7EA0-E83C-087E360FEFCE}"/>
              </a:ext>
            </a:extLst>
          </p:cNvPr>
          <p:cNvSpPr>
            <a:spLocks noGrp="1"/>
          </p:cNvSpPr>
          <p:nvPr>
            <p:ph type="ftr" sz="quarter" idx="11"/>
          </p:nvPr>
        </p:nvSpPr>
        <p:spPr>
          <a:xfrm>
            <a:off x="3004457" y="6356350"/>
            <a:ext cx="6046237" cy="365125"/>
          </a:xfrm>
        </p:spPr>
        <p:txBody>
          <a:bodyPr/>
          <a:lstStyle/>
          <a:p>
            <a:r>
              <a:rPr lang="fr-FR" b="1" dirty="0"/>
              <a:t>Dr. GOUHO BI JEAN BAPTISTE CONSULTANT-FORMATEUR EN CYBERSECURITE</a:t>
            </a:r>
            <a:endParaRPr lang="fr-CI" b="1" dirty="0"/>
          </a:p>
        </p:txBody>
      </p:sp>
      <p:sp>
        <p:nvSpPr>
          <p:cNvPr id="9" name="Espace réservé du numéro de diapositive 8">
            <a:extLst>
              <a:ext uri="{FF2B5EF4-FFF2-40B4-BE49-F238E27FC236}">
                <a16:creationId xmlns:a16="http://schemas.microsoft.com/office/drawing/2014/main" id="{FEEDBB32-DB59-CD44-87B7-A11FD78CF23C}"/>
              </a:ext>
            </a:extLst>
          </p:cNvPr>
          <p:cNvSpPr>
            <a:spLocks noGrp="1"/>
          </p:cNvSpPr>
          <p:nvPr>
            <p:ph type="sldNum" sz="quarter" idx="12"/>
          </p:nvPr>
        </p:nvSpPr>
        <p:spPr/>
        <p:txBody>
          <a:bodyPr/>
          <a:lstStyle/>
          <a:p>
            <a:fld id="{56115928-A8DE-49AB-A2E9-F327DFDA31F4}" type="slidenum">
              <a:rPr lang="fr-CI" smtClean="0"/>
              <a:t>2</a:t>
            </a:fld>
            <a:endParaRPr lang="fr-CI"/>
          </a:p>
        </p:txBody>
      </p:sp>
      <p:sp>
        <p:nvSpPr>
          <p:cNvPr id="10" name="ZoneTexte 9">
            <a:extLst>
              <a:ext uri="{FF2B5EF4-FFF2-40B4-BE49-F238E27FC236}">
                <a16:creationId xmlns:a16="http://schemas.microsoft.com/office/drawing/2014/main" id="{FA61067E-B1C8-9A9D-267A-CAA4DA6D0135}"/>
              </a:ext>
            </a:extLst>
          </p:cNvPr>
          <p:cNvSpPr txBox="1"/>
          <p:nvPr/>
        </p:nvSpPr>
        <p:spPr>
          <a:xfrm>
            <a:off x="1524000" y="531237"/>
            <a:ext cx="7724968" cy="369332"/>
          </a:xfrm>
          <a:prstGeom prst="rect">
            <a:avLst/>
          </a:prstGeom>
          <a:noFill/>
        </p:spPr>
        <p:txBody>
          <a:bodyPr wrap="square">
            <a:spAutoFit/>
          </a:bodyPr>
          <a:lstStyle/>
          <a:p>
            <a:pPr algn="ctr"/>
            <a:r>
              <a:rPr kumimoji="0" lang="fr-F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GENERALITES  SUR LES PARE-FEUX </a:t>
            </a:r>
            <a:endParaRPr lang="fr-CI" b="1" dirty="0"/>
          </a:p>
        </p:txBody>
      </p:sp>
      <p:sp>
        <p:nvSpPr>
          <p:cNvPr id="11" name="Titre 10">
            <a:extLst>
              <a:ext uri="{FF2B5EF4-FFF2-40B4-BE49-F238E27FC236}">
                <a16:creationId xmlns:a16="http://schemas.microsoft.com/office/drawing/2014/main" id="{B81D4481-F32C-78E9-CEDE-4D102F980854}"/>
              </a:ext>
            </a:extLst>
          </p:cNvPr>
          <p:cNvSpPr txBox="1">
            <a:spLocks noGrp="1"/>
          </p:cNvSpPr>
          <p:nvPr>
            <p:ph type="ctrTitle"/>
          </p:nvPr>
        </p:nvSpPr>
        <p:spPr>
          <a:xfrm>
            <a:off x="1524000" y="1857799"/>
            <a:ext cx="9411478" cy="2751522"/>
          </a:xfrm>
          <a:prstGeom prst="rect">
            <a:avLst/>
          </a:prstGeom>
          <a:noFill/>
        </p:spPr>
        <p:txBody>
          <a:bodyPr wrap="square">
            <a:spAutoFit/>
          </a:bodyPr>
          <a:lstStyle/>
          <a:p>
            <a:pPr marL="457200" indent="-457200" algn="just">
              <a:buFont typeface="Wingdings" panose="05000000000000000000" pitchFamily="2" charset="2"/>
              <a:buChar char="q"/>
            </a:pPr>
            <a:r>
              <a:rPr lang="fr-FR" sz="3200" dirty="0">
                <a:latin typeface="Times New Roman" panose="02020603050405020304" pitchFamily="18" charset="0"/>
                <a:cs typeface="Times New Roman" panose="02020603050405020304" pitchFamily="18" charset="0"/>
              </a:rPr>
              <a:t>L’élément central utilisé pour la sécurisation d’une infrastructure est le pare feu.</a:t>
            </a:r>
          </a:p>
          <a:p>
            <a:pPr algn="just"/>
            <a:endParaRPr lang="fr-FR"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fr-FR" sz="3200" dirty="0">
                <a:latin typeface="Times New Roman" panose="02020603050405020304" pitchFamily="18" charset="0"/>
                <a:cs typeface="Times New Roman" panose="02020603050405020304" pitchFamily="18" charset="0"/>
              </a:rPr>
              <a:t>Il permet d’interconnecter deux environnements de niveaux de sensibilité différents afin de contrôler les flux entrants et sortants qui le traversent. </a:t>
            </a:r>
          </a:p>
        </p:txBody>
      </p:sp>
    </p:spTree>
    <p:extLst>
      <p:ext uri="{BB962C8B-B14F-4D97-AF65-F5344CB8AC3E}">
        <p14:creationId xmlns:p14="http://schemas.microsoft.com/office/powerpoint/2010/main" val="268724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pied de page 7">
            <a:extLst>
              <a:ext uri="{FF2B5EF4-FFF2-40B4-BE49-F238E27FC236}">
                <a16:creationId xmlns:a16="http://schemas.microsoft.com/office/drawing/2014/main" id="{A28031F5-46C1-7EA0-E83C-087E360FEFCE}"/>
              </a:ext>
            </a:extLst>
          </p:cNvPr>
          <p:cNvSpPr>
            <a:spLocks noGrp="1"/>
          </p:cNvSpPr>
          <p:nvPr>
            <p:ph type="ftr" sz="quarter" idx="11"/>
          </p:nvPr>
        </p:nvSpPr>
        <p:spPr>
          <a:xfrm>
            <a:off x="3004457" y="6356350"/>
            <a:ext cx="6046237" cy="365125"/>
          </a:xfrm>
        </p:spPr>
        <p:txBody>
          <a:bodyPr/>
          <a:lstStyle/>
          <a:p>
            <a:r>
              <a:rPr lang="fr-FR" b="1" dirty="0"/>
              <a:t>Dr. GOUHO BI JEAN BAPTISTE CONSULTANT-FORMATEUR EN CYBERSECURITE</a:t>
            </a:r>
            <a:endParaRPr lang="fr-CI" b="1" dirty="0"/>
          </a:p>
        </p:txBody>
      </p:sp>
      <p:sp>
        <p:nvSpPr>
          <p:cNvPr id="9" name="Espace réservé du numéro de diapositive 8">
            <a:extLst>
              <a:ext uri="{FF2B5EF4-FFF2-40B4-BE49-F238E27FC236}">
                <a16:creationId xmlns:a16="http://schemas.microsoft.com/office/drawing/2014/main" id="{FEEDBB32-DB59-CD44-87B7-A11FD78CF23C}"/>
              </a:ext>
            </a:extLst>
          </p:cNvPr>
          <p:cNvSpPr>
            <a:spLocks noGrp="1"/>
          </p:cNvSpPr>
          <p:nvPr>
            <p:ph type="sldNum" sz="quarter" idx="12"/>
          </p:nvPr>
        </p:nvSpPr>
        <p:spPr/>
        <p:txBody>
          <a:bodyPr/>
          <a:lstStyle/>
          <a:p>
            <a:fld id="{56115928-A8DE-49AB-A2E9-F327DFDA31F4}" type="slidenum">
              <a:rPr lang="fr-CI" smtClean="0"/>
              <a:t>3</a:t>
            </a:fld>
            <a:endParaRPr lang="fr-CI"/>
          </a:p>
        </p:txBody>
      </p:sp>
      <p:sp>
        <p:nvSpPr>
          <p:cNvPr id="10" name="ZoneTexte 9">
            <a:extLst>
              <a:ext uri="{FF2B5EF4-FFF2-40B4-BE49-F238E27FC236}">
                <a16:creationId xmlns:a16="http://schemas.microsoft.com/office/drawing/2014/main" id="{FA61067E-B1C8-9A9D-267A-CAA4DA6D0135}"/>
              </a:ext>
            </a:extLst>
          </p:cNvPr>
          <p:cNvSpPr txBox="1"/>
          <p:nvPr/>
        </p:nvSpPr>
        <p:spPr>
          <a:xfrm>
            <a:off x="1524000" y="531237"/>
            <a:ext cx="7724968" cy="369332"/>
          </a:xfrm>
          <a:prstGeom prst="rect">
            <a:avLst/>
          </a:prstGeom>
          <a:noFill/>
        </p:spPr>
        <p:txBody>
          <a:bodyPr wrap="square">
            <a:spAutoFit/>
          </a:bodyPr>
          <a:lstStyle/>
          <a:p>
            <a:pPr algn="ctr"/>
            <a:r>
              <a:rPr kumimoji="0" lang="fr-F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GENERALITES  SUR LES PARE-FEUX </a:t>
            </a:r>
            <a:endParaRPr lang="fr-CI" b="1" dirty="0"/>
          </a:p>
        </p:txBody>
      </p:sp>
      <p:grpSp>
        <p:nvGrpSpPr>
          <p:cNvPr id="19" name="Groupe 18">
            <a:extLst>
              <a:ext uri="{FF2B5EF4-FFF2-40B4-BE49-F238E27FC236}">
                <a16:creationId xmlns:a16="http://schemas.microsoft.com/office/drawing/2014/main" id="{53C6E7A9-AD54-A905-BEF6-AD2EED0C2B9F}"/>
              </a:ext>
            </a:extLst>
          </p:cNvPr>
          <p:cNvGrpSpPr/>
          <p:nvPr/>
        </p:nvGrpSpPr>
        <p:grpSpPr>
          <a:xfrm>
            <a:off x="2663301" y="2242184"/>
            <a:ext cx="6968971" cy="3759121"/>
            <a:chOff x="0" y="0"/>
            <a:chExt cx="4825729" cy="2373998"/>
          </a:xfrm>
        </p:grpSpPr>
        <p:sp>
          <p:nvSpPr>
            <p:cNvPr id="20" name="AutoShape 3">
              <a:extLst>
                <a:ext uri="{FF2B5EF4-FFF2-40B4-BE49-F238E27FC236}">
                  <a16:creationId xmlns:a16="http://schemas.microsoft.com/office/drawing/2014/main" id="{5FE4AC31-D5A6-CEDA-0E4E-7DD85E23A724}"/>
                </a:ext>
              </a:extLst>
            </p:cNvPr>
            <p:cNvSpPr>
              <a:spLocks noChangeArrowheads="1"/>
            </p:cNvSpPr>
            <p:nvPr/>
          </p:nvSpPr>
          <p:spPr bwMode="blackWhite">
            <a:xfrm>
              <a:off x="0" y="63554"/>
              <a:ext cx="1185545" cy="738505"/>
            </a:xfrm>
            <a:prstGeom prst="roundRect">
              <a:avLst>
                <a:gd name="adj" fmla="val 16667"/>
              </a:avLst>
            </a:prstGeom>
            <a:solidFill>
              <a:srgbClr val="EAEAEA"/>
            </a:solidFill>
            <a:ln w="9525">
              <a:noFill/>
              <a:round/>
              <a:headEnd/>
              <a:tailEnd/>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anchor="ctr">
              <a:noAutofit/>
            </a:bodyPr>
            <a:lstStyle/>
            <a:p>
              <a:pPr algn="ctr" eaLnBrk="0" hangingPunct="0">
                <a:lnSpc>
                  <a:spcPct val="107000"/>
                </a:lnSpc>
                <a:spcAft>
                  <a:spcPts val="800"/>
                </a:spcAft>
              </a:pPr>
              <a:r>
                <a:rPr lang="fr-CH" sz="10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Environnements</a:t>
              </a:r>
              <a:endParaRPr lang="fr-CI" sz="1100">
                <a:effectLst/>
                <a:latin typeface="Calibri" panose="020F0502020204030204" pitchFamily="34" charset="0"/>
                <a:ea typeface="Calibri" panose="020F0502020204030204" pitchFamily="34" charset="0"/>
                <a:cs typeface="Times New Roman" panose="02020603050405020304" pitchFamily="18" charset="0"/>
              </a:endParaRPr>
            </a:p>
            <a:p>
              <a:pPr algn="ctr" eaLnBrk="0" hangingPunct="0">
                <a:lnSpc>
                  <a:spcPct val="107000"/>
                </a:lnSpc>
                <a:spcAft>
                  <a:spcPts val="800"/>
                </a:spcAft>
              </a:pPr>
              <a:r>
                <a:rPr lang="fr-CH" sz="10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privés</a:t>
              </a:r>
              <a:endParaRPr lang="fr-CI"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AutoShape 9">
              <a:extLst>
                <a:ext uri="{FF2B5EF4-FFF2-40B4-BE49-F238E27FC236}">
                  <a16:creationId xmlns:a16="http://schemas.microsoft.com/office/drawing/2014/main" id="{033A323E-DBD8-09AD-EFD8-F7055939519F}"/>
                </a:ext>
              </a:extLst>
            </p:cNvPr>
            <p:cNvSpPr>
              <a:spLocks noChangeArrowheads="1"/>
            </p:cNvSpPr>
            <p:nvPr/>
          </p:nvSpPr>
          <p:spPr bwMode="ltGray">
            <a:xfrm>
              <a:off x="1177578" y="272303"/>
              <a:ext cx="688201" cy="263769"/>
            </a:xfrm>
            <a:prstGeom prst="leftRightArrow">
              <a:avLst>
                <a:gd name="adj1" fmla="val 50000"/>
                <a:gd name="adj2" fmla="val 80265"/>
              </a:avLst>
            </a:prstGeom>
            <a:noFill/>
            <a:ln w="9525">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endParaRPr lang="fr-CI"/>
            </a:p>
          </p:txBody>
        </p:sp>
        <p:pic>
          <p:nvPicPr>
            <p:cNvPr id="22" name="Picture 6">
              <a:extLst>
                <a:ext uri="{FF2B5EF4-FFF2-40B4-BE49-F238E27FC236}">
                  <a16:creationId xmlns:a16="http://schemas.microsoft.com/office/drawing/2014/main" id="{97B362CE-9990-4A79-DBFD-58A87F989A20}"/>
                </a:ext>
              </a:extLst>
            </p:cNvPr>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a:xfrm>
              <a:off x="1957987" y="0"/>
              <a:ext cx="883285" cy="883285"/>
            </a:xfrm>
            <a:prstGeom prst="rect">
              <a:avLst/>
            </a:prstGeom>
            <a:noFill/>
          </p:spPr>
        </p:pic>
        <p:sp>
          <p:nvSpPr>
            <p:cNvPr id="23" name="AutoShape 9">
              <a:extLst>
                <a:ext uri="{FF2B5EF4-FFF2-40B4-BE49-F238E27FC236}">
                  <a16:creationId xmlns:a16="http://schemas.microsoft.com/office/drawing/2014/main" id="{D8069E28-0996-7AF1-6395-217692BD29C4}"/>
                </a:ext>
              </a:extLst>
            </p:cNvPr>
            <p:cNvSpPr>
              <a:spLocks noChangeArrowheads="1"/>
            </p:cNvSpPr>
            <p:nvPr/>
          </p:nvSpPr>
          <p:spPr bwMode="ltGray">
            <a:xfrm>
              <a:off x="2944906" y="279987"/>
              <a:ext cx="688201" cy="263769"/>
            </a:xfrm>
            <a:prstGeom prst="leftRightArrow">
              <a:avLst>
                <a:gd name="adj1" fmla="val 50000"/>
                <a:gd name="adj2" fmla="val 80265"/>
              </a:avLst>
            </a:prstGeom>
            <a:noFill/>
            <a:ln w="9525">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endParaRPr lang="fr-CI"/>
            </a:p>
          </p:txBody>
        </p:sp>
        <p:sp>
          <p:nvSpPr>
            <p:cNvPr id="24" name="AutoShape 4">
              <a:extLst>
                <a:ext uri="{FF2B5EF4-FFF2-40B4-BE49-F238E27FC236}">
                  <a16:creationId xmlns:a16="http://schemas.microsoft.com/office/drawing/2014/main" id="{CE48FD2E-26BF-FE0E-5BA6-2BD298F5FEA1}"/>
                </a:ext>
              </a:extLst>
            </p:cNvPr>
            <p:cNvSpPr>
              <a:spLocks noChangeArrowheads="1"/>
            </p:cNvSpPr>
            <p:nvPr/>
          </p:nvSpPr>
          <p:spPr bwMode="blackWhite">
            <a:xfrm>
              <a:off x="3693146" y="132327"/>
              <a:ext cx="1132583" cy="863443"/>
            </a:xfrm>
            <a:prstGeom prst="roundRect">
              <a:avLst>
                <a:gd name="adj" fmla="val 16667"/>
              </a:avLst>
            </a:prstGeom>
            <a:solidFill>
              <a:srgbClr val="B2B2B2"/>
            </a:solidFill>
            <a:ln w="9525">
              <a:noFill/>
              <a:round/>
              <a:headEnd/>
              <a:tailEnd/>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wrap="none" anchor="ctr"/>
            <a:lstStyle/>
            <a:p>
              <a:pPr algn="ctr" eaLnBrk="0" hangingPunct="0">
                <a:lnSpc>
                  <a:spcPct val="107000"/>
                </a:lnSpc>
                <a:spcAft>
                  <a:spcPts val="800"/>
                </a:spcAft>
              </a:pPr>
              <a:r>
                <a:rPr lang="fr-CH" sz="10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Environnement</a:t>
              </a:r>
              <a:endParaRPr lang="fr-CI" sz="1100" dirty="0">
                <a:effectLst/>
                <a:latin typeface="Calibri" panose="020F0502020204030204" pitchFamily="34" charset="0"/>
                <a:ea typeface="Calibri" panose="020F0502020204030204" pitchFamily="34" charset="0"/>
                <a:cs typeface="Times New Roman" panose="02020603050405020304" pitchFamily="18" charset="0"/>
              </a:endParaRPr>
            </a:p>
            <a:p>
              <a:pPr algn="ctr" eaLnBrk="0" hangingPunct="0">
                <a:lnSpc>
                  <a:spcPct val="107000"/>
                </a:lnSpc>
                <a:spcAft>
                  <a:spcPts val="800"/>
                </a:spcAft>
              </a:pPr>
              <a:r>
                <a:rPr lang="fr-CH" sz="10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Externe</a:t>
              </a:r>
              <a:endParaRPr lang="fr-CI"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Picture 8">
              <a:extLst>
                <a:ext uri="{FF2B5EF4-FFF2-40B4-BE49-F238E27FC236}">
                  <a16:creationId xmlns:a16="http://schemas.microsoft.com/office/drawing/2014/main" id="{EFA088E5-E8FC-9F25-EC4F-138F26E8B3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6572" y="1659752"/>
              <a:ext cx="699135" cy="699135"/>
            </a:xfrm>
            <a:prstGeom prst="rect">
              <a:avLst/>
            </a:prstGeom>
            <a:noFill/>
            <a:ln>
              <a:noFill/>
            </a:ln>
          </p:spPr>
        </p:pic>
        <p:pic>
          <p:nvPicPr>
            <p:cNvPr id="26" name="Picture 25">
              <a:extLst>
                <a:ext uri="{FF2B5EF4-FFF2-40B4-BE49-F238E27FC236}">
                  <a16:creationId xmlns:a16="http://schemas.microsoft.com/office/drawing/2014/main" id="{6C852DBA-CFE7-4181-483F-D3A8037625A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6028" y="1644383"/>
              <a:ext cx="729615" cy="729615"/>
            </a:xfrm>
            <a:prstGeom prst="rect">
              <a:avLst/>
            </a:prstGeom>
            <a:noFill/>
            <a:ln>
              <a:noFill/>
            </a:ln>
          </p:spPr>
        </p:pic>
      </p:grpSp>
      <p:sp>
        <p:nvSpPr>
          <p:cNvPr id="27" name="Text Box 7">
            <a:extLst>
              <a:ext uri="{FF2B5EF4-FFF2-40B4-BE49-F238E27FC236}">
                <a16:creationId xmlns:a16="http://schemas.microsoft.com/office/drawing/2014/main" id="{41931B57-A24E-129C-45CF-D9681F19A6AC}"/>
              </a:ext>
            </a:extLst>
          </p:cNvPr>
          <p:cNvSpPr txBox="1">
            <a:spLocks noGrp="1" noChangeArrowheads="1"/>
          </p:cNvSpPr>
          <p:nvPr>
            <p:ph type="ctrTitle"/>
          </p:nvPr>
        </p:nvSpPr>
        <p:spPr bwMode="auto">
          <a:xfrm>
            <a:off x="3898672" y="1640748"/>
            <a:ext cx="4521750" cy="28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07000"/>
              </a:lnSpc>
              <a:spcAft>
                <a:spcPts val="800"/>
              </a:spcAft>
            </a:pPr>
            <a:r>
              <a:rPr lang="fr-CH" sz="12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PARE FEU</a:t>
            </a:r>
            <a:endParaRPr lang="fr-CI"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Text Box 8">
            <a:extLst>
              <a:ext uri="{FF2B5EF4-FFF2-40B4-BE49-F238E27FC236}">
                <a16:creationId xmlns:a16="http://schemas.microsoft.com/office/drawing/2014/main" id="{C2EB1784-FABF-2F7B-E329-CB583817914C}"/>
              </a:ext>
            </a:extLst>
          </p:cNvPr>
          <p:cNvSpPr txBox="1">
            <a:spLocks noGrp="1" noChangeArrowheads="1"/>
          </p:cNvSpPr>
          <p:nvPr>
            <p:ph type="subTitle" idx="1"/>
          </p:nvPr>
        </p:nvSpPr>
        <p:spPr bwMode="auto">
          <a:xfrm>
            <a:off x="1524000" y="3602038"/>
            <a:ext cx="91440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07000"/>
              </a:lnSpc>
              <a:spcAft>
                <a:spcPts val="800"/>
              </a:spcAft>
            </a:pPr>
            <a:r>
              <a:rPr lang="fr-CH" sz="10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FILTRE DE CONFIANCE</a:t>
            </a:r>
            <a:endParaRPr lang="fr-CI"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Text Box 12">
            <a:extLst>
              <a:ext uri="{FF2B5EF4-FFF2-40B4-BE49-F238E27FC236}">
                <a16:creationId xmlns:a16="http://schemas.microsoft.com/office/drawing/2014/main" id="{F72BD605-5F02-44EB-303D-4D9416B933F0}"/>
              </a:ext>
            </a:extLst>
          </p:cNvPr>
          <p:cNvSpPr txBox="1">
            <a:spLocks noChangeArrowheads="1"/>
          </p:cNvSpPr>
          <p:nvPr/>
        </p:nvSpPr>
        <p:spPr bwMode="auto">
          <a:xfrm>
            <a:off x="2960832" y="3930063"/>
            <a:ext cx="100838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07000"/>
              </a:lnSpc>
              <a:spcAft>
                <a:spcPts val="800"/>
              </a:spcAft>
            </a:pPr>
            <a:r>
              <a:rPr lang="fr-CH" sz="10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Entités à priori </a:t>
            </a:r>
            <a:endParaRPr lang="fr-CI"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fr-CH" sz="10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 confiance</a:t>
            </a:r>
            <a:endParaRPr lang="fr-CI"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 Box 12">
            <a:extLst>
              <a:ext uri="{FF2B5EF4-FFF2-40B4-BE49-F238E27FC236}">
                <a16:creationId xmlns:a16="http://schemas.microsoft.com/office/drawing/2014/main" id="{502995BA-8B91-F956-2639-A5389A516574}"/>
              </a:ext>
            </a:extLst>
          </p:cNvPr>
          <p:cNvSpPr txBox="1">
            <a:spLocks noChangeArrowheads="1"/>
          </p:cNvSpPr>
          <p:nvPr/>
        </p:nvSpPr>
        <p:spPr bwMode="auto">
          <a:xfrm>
            <a:off x="8420422" y="4089049"/>
            <a:ext cx="10083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p>
            <a:pPr algn="ctr">
              <a:lnSpc>
                <a:spcPct val="107000"/>
              </a:lnSpc>
              <a:spcAft>
                <a:spcPts val="800"/>
              </a:spcAft>
            </a:pPr>
            <a:r>
              <a:rPr lang="fr-CH" sz="10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Entités à priori </a:t>
            </a:r>
            <a:endParaRPr lang="fr-CI"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fr-CH" sz="10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hostiles</a:t>
            </a:r>
            <a:endParaRPr lang="fr-CI"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ZoneTexte 30">
            <a:extLst>
              <a:ext uri="{FF2B5EF4-FFF2-40B4-BE49-F238E27FC236}">
                <a16:creationId xmlns:a16="http://schemas.microsoft.com/office/drawing/2014/main" id="{EB37CC24-0EC7-FD45-C9D7-994093C9E49B}"/>
              </a:ext>
            </a:extLst>
          </p:cNvPr>
          <p:cNvSpPr txBox="1"/>
          <p:nvPr/>
        </p:nvSpPr>
        <p:spPr>
          <a:xfrm>
            <a:off x="3242569" y="5799734"/>
            <a:ext cx="6094520" cy="374077"/>
          </a:xfrm>
          <a:prstGeom prst="rect">
            <a:avLst/>
          </a:prstGeom>
          <a:noFill/>
        </p:spPr>
        <p:txBody>
          <a:bodyPr wrap="square">
            <a:spAutoFit/>
          </a:bodyPr>
          <a:lstStyle/>
          <a:p>
            <a:pPr algn="ctr">
              <a:lnSpc>
                <a:spcPct val="107000"/>
              </a:lnSpc>
              <a:spcAft>
                <a:spcPts val="800"/>
              </a:spcAft>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Rôle d’un système pare-feu</a:t>
            </a:r>
            <a:endParaRPr lang="fr-CI"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035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pied de page 7">
            <a:extLst>
              <a:ext uri="{FF2B5EF4-FFF2-40B4-BE49-F238E27FC236}">
                <a16:creationId xmlns:a16="http://schemas.microsoft.com/office/drawing/2014/main" id="{A28031F5-46C1-7EA0-E83C-087E360FEFCE}"/>
              </a:ext>
            </a:extLst>
          </p:cNvPr>
          <p:cNvSpPr>
            <a:spLocks noGrp="1"/>
          </p:cNvSpPr>
          <p:nvPr>
            <p:ph type="ftr" sz="quarter" idx="11"/>
          </p:nvPr>
        </p:nvSpPr>
        <p:spPr>
          <a:xfrm>
            <a:off x="3004457" y="6356350"/>
            <a:ext cx="6046237" cy="365125"/>
          </a:xfrm>
        </p:spPr>
        <p:txBody>
          <a:bodyPr/>
          <a:lstStyle/>
          <a:p>
            <a:r>
              <a:rPr lang="fr-FR" b="1" dirty="0"/>
              <a:t>Dr. GOUHO BI JEAN BAPTISTE CONSULTANT-FORMATEUR EN CYBERSECURITE</a:t>
            </a:r>
            <a:endParaRPr lang="fr-CI" b="1" dirty="0"/>
          </a:p>
        </p:txBody>
      </p:sp>
      <p:sp>
        <p:nvSpPr>
          <p:cNvPr id="9" name="Espace réservé du numéro de diapositive 8">
            <a:extLst>
              <a:ext uri="{FF2B5EF4-FFF2-40B4-BE49-F238E27FC236}">
                <a16:creationId xmlns:a16="http://schemas.microsoft.com/office/drawing/2014/main" id="{FEEDBB32-DB59-CD44-87B7-A11FD78CF23C}"/>
              </a:ext>
            </a:extLst>
          </p:cNvPr>
          <p:cNvSpPr>
            <a:spLocks noGrp="1"/>
          </p:cNvSpPr>
          <p:nvPr>
            <p:ph type="sldNum" sz="quarter" idx="12"/>
          </p:nvPr>
        </p:nvSpPr>
        <p:spPr/>
        <p:txBody>
          <a:bodyPr/>
          <a:lstStyle/>
          <a:p>
            <a:fld id="{56115928-A8DE-49AB-A2E9-F327DFDA31F4}" type="slidenum">
              <a:rPr lang="fr-CI" smtClean="0"/>
              <a:t>4</a:t>
            </a:fld>
            <a:endParaRPr lang="fr-CI"/>
          </a:p>
        </p:txBody>
      </p:sp>
      <p:sp>
        <p:nvSpPr>
          <p:cNvPr id="10" name="ZoneTexte 9">
            <a:extLst>
              <a:ext uri="{FF2B5EF4-FFF2-40B4-BE49-F238E27FC236}">
                <a16:creationId xmlns:a16="http://schemas.microsoft.com/office/drawing/2014/main" id="{FA61067E-B1C8-9A9D-267A-CAA4DA6D0135}"/>
              </a:ext>
            </a:extLst>
          </p:cNvPr>
          <p:cNvSpPr txBox="1"/>
          <p:nvPr/>
        </p:nvSpPr>
        <p:spPr>
          <a:xfrm>
            <a:off x="1524000" y="531237"/>
            <a:ext cx="7724968" cy="369332"/>
          </a:xfrm>
          <a:prstGeom prst="rect">
            <a:avLst/>
          </a:prstGeom>
          <a:noFill/>
        </p:spPr>
        <p:txBody>
          <a:bodyPr wrap="square">
            <a:spAutoFit/>
          </a:bodyPr>
          <a:lstStyle/>
          <a:p>
            <a:pPr algn="ctr"/>
            <a:r>
              <a:rPr kumimoji="0" lang="fr-F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GENERALITES  SUR LES PARE-FEUX </a:t>
            </a:r>
            <a:endParaRPr lang="fr-CI" b="1" dirty="0"/>
          </a:p>
        </p:txBody>
      </p:sp>
      <p:sp>
        <p:nvSpPr>
          <p:cNvPr id="2" name="Titre 1">
            <a:extLst>
              <a:ext uri="{FF2B5EF4-FFF2-40B4-BE49-F238E27FC236}">
                <a16:creationId xmlns:a16="http://schemas.microsoft.com/office/drawing/2014/main" id="{3A2F42D6-6860-9808-F6C3-9F860C64B0F7}"/>
              </a:ext>
            </a:extLst>
          </p:cNvPr>
          <p:cNvSpPr>
            <a:spLocks noGrp="1"/>
          </p:cNvSpPr>
          <p:nvPr>
            <p:ph type="ctrTitle"/>
          </p:nvPr>
        </p:nvSpPr>
        <p:spPr>
          <a:xfrm>
            <a:off x="1524000" y="2235200"/>
            <a:ext cx="9144000" cy="2387600"/>
          </a:xfrm>
        </p:spPr>
        <p:txBody>
          <a:bodyPr/>
          <a:lstStyle/>
          <a:p>
            <a:endParaRPr lang="fr-CI" dirty="0"/>
          </a:p>
        </p:txBody>
      </p:sp>
      <p:sp>
        <p:nvSpPr>
          <p:cNvPr id="33" name="ZoneTexte 32">
            <a:extLst>
              <a:ext uri="{FF2B5EF4-FFF2-40B4-BE49-F238E27FC236}">
                <a16:creationId xmlns:a16="http://schemas.microsoft.com/office/drawing/2014/main" id="{E7BF5DDF-356C-3019-6ABE-01733549EF59}"/>
              </a:ext>
            </a:extLst>
          </p:cNvPr>
          <p:cNvSpPr txBox="1"/>
          <p:nvPr/>
        </p:nvSpPr>
        <p:spPr>
          <a:xfrm>
            <a:off x="932155" y="1454587"/>
            <a:ext cx="10609812" cy="4237827"/>
          </a:xfrm>
          <a:prstGeom prst="rect">
            <a:avLst/>
          </a:prstGeom>
          <a:noFill/>
        </p:spPr>
        <p:txBody>
          <a:bodyPr wrap="square">
            <a:spAutoFit/>
          </a:bodyPr>
          <a:lstStyle/>
          <a:p>
            <a:pPr algn="just">
              <a:lnSpc>
                <a:spcPct val="107000"/>
              </a:lnSpc>
              <a:spcAft>
                <a:spcPts val="800"/>
              </a:spcAft>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Plusieurs constructeurs offrent en version « </a:t>
            </a:r>
            <a:r>
              <a:rPr lang="fr-FR" sz="2400" dirty="0" err="1">
                <a:effectLst/>
                <a:latin typeface="Times New Roman" panose="02020603050405020304" pitchFamily="18" charset="0"/>
                <a:ea typeface="Calibri" panose="020F0502020204030204" pitchFamily="34" charset="0"/>
                <a:cs typeface="Times New Roman" panose="02020603050405020304" pitchFamily="18" charset="0"/>
              </a:rPr>
              <a:t>appliance</a:t>
            </a: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 » des </a:t>
            </a:r>
            <a:r>
              <a:rPr lang="fr-FR" sz="2400" dirty="0" err="1">
                <a:effectLst/>
                <a:latin typeface="Times New Roman" panose="02020603050405020304" pitchFamily="18" charset="0"/>
                <a:ea typeface="Calibri" panose="020F0502020204030204" pitchFamily="34" charset="0"/>
                <a:cs typeface="Times New Roman" panose="02020603050405020304" pitchFamily="18" charset="0"/>
              </a:rPr>
              <a:t>pare-feux</a:t>
            </a: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 multifonctions. Ces boîtiers peuvent jouer les fonctions principales suivantes : </a:t>
            </a:r>
            <a:endParaRPr lang="fr-CI"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Times New Roman" panose="02020603050405020304" pitchFamily="18" charset="0"/>
              <a:buChar char="-"/>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Routeur</a:t>
            </a:r>
            <a:endParaRPr lang="fr-CI"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Times New Roman" panose="02020603050405020304" pitchFamily="18" charset="0"/>
              <a:buChar char="-"/>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Pare-feu</a:t>
            </a:r>
            <a:endParaRPr lang="fr-CI"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Times New Roman" panose="02020603050405020304" pitchFamily="18" charset="0"/>
              <a:buChar char="-"/>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Antivirus</a:t>
            </a:r>
            <a:endParaRPr lang="fr-CI"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Times New Roman" panose="02020603050405020304" pitchFamily="18" charset="0"/>
              <a:buChar char="-"/>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Filtre web</a:t>
            </a:r>
            <a:endParaRPr lang="fr-CI"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Times New Roman" panose="02020603050405020304" pitchFamily="18" charset="0"/>
              <a:buChar char="-"/>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Prévention d’intrusion</a:t>
            </a:r>
            <a:endParaRPr lang="fr-CI"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Dans ce domaine compétissent plusieurs sociétés comme : Cisco, Juniper, Huawei, Fortinet, Palo Alto, Sophos, Check Point, Stormshield, </a:t>
            </a:r>
            <a:r>
              <a:rPr lang="fr-FR" sz="2400" dirty="0" err="1">
                <a:effectLst/>
                <a:latin typeface="Times New Roman" panose="02020603050405020304" pitchFamily="18" charset="0"/>
                <a:ea typeface="Calibri" panose="020F0502020204030204" pitchFamily="34" charset="0"/>
                <a:cs typeface="Times New Roman" panose="02020603050405020304" pitchFamily="18" charset="0"/>
              </a:rPr>
              <a:t>Clavister</a:t>
            </a: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 etc.</a:t>
            </a:r>
            <a:endParaRPr lang="fr-CI"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4443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pied de page 7">
            <a:extLst>
              <a:ext uri="{FF2B5EF4-FFF2-40B4-BE49-F238E27FC236}">
                <a16:creationId xmlns:a16="http://schemas.microsoft.com/office/drawing/2014/main" id="{A28031F5-46C1-7EA0-E83C-087E360FEFCE}"/>
              </a:ext>
            </a:extLst>
          </p:cNvPr>
          <p:cNvSpPr>
            <a:spLocks noGrp="1"/>
          </p:cNvSpPr>
          <p:nvPr>
            <p:ph type="ftr" sz="quarter" idx="11"/>
          </p:nvPr>
        </p:nvSpPr>
        <p:spPr>
          <a:xfrm>
            <a:off x="3004457" y="6356350"/>
            <a:ext cx="6046237" cy="365125"/>
          </a:xfrm>
        </p:spPr>
        <p:txBody>
          <a:bodyPr/>
          <a:lstStyle/>
          <a:p>
            <a:r>
              <a:rPr lang="fr-FR" b="1" dirty="0"/>
              <a:t>Dr. GOUHO BI JEAN BAPTISTE CONSULTANT-FORMATEUR EN CYBERSECURITE</a:t>
            </a:r>
            <a:endParaRPr lang="fr-CI" b="1" dirty="0"/>
          </a:p>
        </p:txBody>
      </p:sp>
      <p:sp>
        <p:nvSpPr>
          <p:cNvPr id="9" name="Espace réservé du numéro de diapositive 8">
            <a:extLst>
              <a:ext uri="{FF2B5EF4-FFF2-40B4-BE49-F238E27FC236}">
                <a16:creationId xmlns:a16="http://schemas.microsoft.com/office/drawing/2014/main" id="{FEEDBB32-DB59-CD44-87B7-A11FD78CF23C}"/>
              </a:ext>
            </a:extLst>
          </p:cNvPr>
          <p:cNvSpPr>
            <a:spLocks noGrp="1"/>
          </p:cNvSpPr>
          <p:nvPr>
            <p:ph type="sldNum" sz="quarter" idx="12"/>
          </p:nvPr>
        </p:nvSpPr>
        <p:spPr/>
        <p:txBody>
          <a:bodyPr/>
          <a:lstStyle/>
          <a:p>
            <a:fld id="{56115928-A8DE-49AB-A2E9-F327DFDA31F4}" type="slidenum">
              <a:rPr lang="fr-CI" smtClean="0"/>
              <a:t>5</a:t>
            </a:fld>
            <a:endParaRPr lang="fr-CI"/>
          </a:p>
        </p:txBody>
      </p:sp>
      <p:sp>
        <p:nvSpPr>
          <p:cNvPr id="10" name="ZoneTexte 9">
            <a:extLst>
              <a:ext uri="{FF2B5EF4-FFF2-40B4-BE49-F238E27FC236}">
                <a16:creationId xmlns:a16="http://schemas.microsoft.com/office/drawing/2014/main" id="{FA61067E-B1C8-9A9D-267A-CAA4DA6D0135}"/>
              </a:ext>
            </a:extLst>
          </p:cNvPr>
          <p:cNvSpPr txBox="1"/>
          <p:nvPr/>
        </p:nvSpPr>
        <p:spPr>
          <a:xfrm>
            <a:off x="1524000" y="531237"/>
            <a:ext cx="7724968" cy="369332"/>
          </a:xfrm>
          <a:prstGeom prst="rect">
            <a:avLst/>
          </a:prstGeom>
          <a:noFill/>
        </p:spPr>
        <p:txBody>
          <a:bodyPr wrap="square">
            <a:spAutoFit/>
          </a:bodyPr>
          <a:lstStyle/>
          <a:p>
            <a:pPr algn="ctr"/>
            <a:r>
              <a:rPr kumimoji="0" lang="fr-F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GENERALITES  SUR LE PARE FEU FORTIGATE </a:t>
            </a:r>
            <a:endParaRPr lang="fr-CI" b="1" dirty="0"/>
          </a:p>
        </p:txBody>
      </p:sp>
      <p:sp>
        <p:nvSpPr>
          <p:cNvPr id="7" name="Titre 6">
            <a:extLst>
              <a:ext uri="{FF2B5EF4-FFF2-40B4-BE49-F238E27FC236}">
                <a16:creationId xmlns:a16="http://schemas.microsoft.com/office/drawing/2014/main" id="{0F2F1029-C0CD-32C9-AB3C-2A51DBC9734D}"/>
              </a:ext>
            </a:extLst>
          </p:cNvPr>
          <p:cNvSpPr txBox="1">
            <a:spLocks noGrp="1"/>
          </p:cNvSpPr>
          <p:nvPr>
            <p:ph type="ctrTitle"/>
          </p:nvPr>
        </p:nvSpPr>
        <p:spPr>
          <a:xfrm>
            <a:off x="1524000" y="2235200"/>
            <a:ext cx="9144000" cy="2387600"/>
          </a:xfrm>
          <a:prstGeom prst="rect">
            <a:avLst/>
          </a:prstGeom>
          <a:noFill/>
        </p:spPr>
        <p:txBody>
          <a:bodyPr wrap="square">
            <a:spAutoFit/>
          </a:bodyPr>
          <a:lstStyle/>
          <a:p>
            <a:pPr marL="342900" indent="-342900" algn="just">
              <a:lnSpc>
                <a:spcPct val="90000"/>
              </a:lnSpc>
              <a:spcAft>
                <a:spcPts val="800"/>
              </a:spcAft>
              <a:buFont typeface="Wingdings" panose="05000000000000000000" pitchFamily="2" charset="2"/>
              <a:buChar char="q"/>
            </a:pPr>
            <a:r>
              <a:rPr lang="fr-FR" sz="2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Fortinet est une des sociétés leader dans le domaine des solutions UTM (</a:t>
            </a:r>
            <a:r>
              <a:rPr lang="fr-FR" sz="28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Unified</a:t>
            </a:r>
            <a:r>
              <a:rPr lang="fr-FR" sz="2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8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Threat</a:t>
            </a:r>
            <a:r>
              <a:rPr lang="fr-FR" sz="2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Management) et NGFW (Next </a:t>
            </a:r>
            <a:r>
              <a:rPr lang="fr-FR" sz="28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Generation</a:t>
            </a:r>
            <a:r>
              <a:rPr lang="fr-FR" sz="2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8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FireWall</a:t>
            </a:r>
            <a:r>
              <a:rPr lang="fr-FR" sz="2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lnSpc>
                <a:spcPct val="90000"/>
              </a:lnSpc>
              <a:spcAft>
                <a:spcPts val="800"/>
              </a:spcAft>
              <a:buFont typeface="Wingdings" panose="05000000000000000000" pitchFamily="2" charset="2"/>
              <a:buChar char="q"/>
            </a:pPr>
            <a:endParaRPr lang="fr-FR" sz="2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90000"/>
              </a:lnSpc>
              <a:spcAft>
                <a:spcPts val="800"/>
              </a:spcAft>
              <a:buFont typeface="Wingdings" panose="05000000000000000000" pitchFamily="2" charset="2"/>
              <a:buChar char="q"/>
            </a:pPr>
            <a:r>
              <a:rPr lang="fr-FR" sz="2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8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FortiGate</a:t>
            </a:r>
            <a:r>
              <a:rPr lang="fr-FR" sz="2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 la solution proposée par Fortinet dans le vaste marché évolutif des technologies de gestion de menaces unifiées.</a:t>
            </a:r>
            <a:endParaRPr lang="fr-CI"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0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pied de page 7">
            <a:extLst>
              <a:ext uri="{FF2B5EF4-FFF2-40B4-BE49-F238E27FC236}">
                <a16:creationId xmlns:a16="http://schemas.microsoft.com/office/drawing/2014/main" id="{A28031F5-46C1-7EA0-E83C-087E360FEFCE}"/>
              </a:ext>
            </a:extLst>
          </p:cNvPr>
          <p:cNvSpPr>
            <a:spLocks noGrp="1"/>
          </p:cNvSpPr>
          <p:nvPr>
            <p:ph type="ftr" sz="quarter" idx="11"/>
          </p:nvPr>
        </p:nvSpPr>
        <p:spPr>
          <a:xfrm>
            <a:off x="3004457" y="6356350"/>
            <a:ext cx="6046237" cy="365125"/>
          </a:xfrm>
        </p:spPr>
        <p:txBody>
          <a:bodyPr/>
          <a:lstStyle/>
          <a:p>
            <a:r>
              <a:rPr lang="fr-FR" b="1" dirty="0"/>
              <a:t>Dr. GOUHO BI JEAN BAPTISTE CONSULTANT-FORMATEUR EN CYBERSECURITE</a:t>
            </a:r>
            <a:endParaRPr lang="fr-CI" b="1" dirty="0"/>
          </a:p>
        </p:txBody>
      </p:sp>
      <p:sp>
        <p:nvSpPr>
          <p:cNvPr id="9" name="Espace réservé du numéro de diapositive 8">
            <a:extLst>
              <a:ext uri="{FF2B5EF4-FFF2-40B4-BE49-F238E27FC236}">
                <a16:creationId xmlns:a16="http://schemas.microsoft.com/office/drawing/2014/main" id="{FEEDBB32-DB59-CD44-87B7-A11FD78CF23C}"/>
              </a:ext>
            </a:extLst>
          </p:cNvPr>
          <p:cNvSpPr>
            <a:spLocks noGrp="1"/>
          </p:cNvSpPr>
          <p:nvPr>
            <p:ph type="sldNum" sz="quarter" idx="12"/>
          </p:nvPr>
        </p:nvSpPr>
        <p:spPr/>
        <p:txBody>
          <a:bodyPr/>
          <a:lstStyle/>
          <a:p>
            <a:fld id="{56115928-A8DE-49AB-A2E9-F327DFDA31F4}" type="slidenum">
              <a:rPr lang="fr-CI" smtClean="0"/>
              <a:t>6</a:t>
            </a:fld>
            <a:endParaRPr lang="fr-CI"/>
          </a:p>
        </p:txBody>
      </p:sp>
      <p:sp>
        <p:nvSpPr>
          <p:cNvPr id="10" name="ZoneTexte 9">
            <a:extLst>
              <a:ext uri="{FF2B5EF4-FFF2-40B4-BE49-F238E27FC236}">
                <a16:creationId xmlns:a16="http://schemas.microsoft.com/office/drawing/2014/main" id="{FA61067E-B1C8-9A9D-267A-CAA4DA6D0135}"/>
              </a:ext>
            </a:extLst>
          </p:cNvPr>
          <p:cNvSpPr txBox="1"/>
          <p:nvPr/>
        </p:nvSpPr>
        <p:spPr>
          <a:xfrm>
            <a:off x="1524000" y="531237"/>
            <a:ext cx="7724968" cy="369332"/>
          </a:xfrm>
          <a:prstGeom prst="rect">
            <a:avLst/>
          </a:prstGeom>
          <a:noFill/>
        </p:spPr>
        <p:txBody>
          <a:bodyPr wrap="square">
            <a:spAutoFit/>
          </a:bodyPr>
          <a:lstStyle/>
          <a:p>
            <a:pPr algn="ctr"/>
            <a:r>
              <a:rPr kumimoji="0" lang="fr-F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GENERALITES  SUR LE PARE-FEU FORTIGATE</a:t>
            </a:r>
            <a:endParaRPr lang="fr-CI" b="1" dirty="0"/>
          </a:p>
        </p:txBody>
      </p:sp>
      <p:sp>
        <p:nvSpPr>
          <p:cNvPr id="7" name="Titre 6">
            <a:extLst>
              <a:ext uri="{FF2B5EF4-FFF2-40B4-BE49-F238E27FC236}">
                <a16:creationId xmlns:a16="http://schemas.microsoft.com/office/drawing/2014/main" id="{0F2F1029-C0CD-32C9-AB3C-2A51DBC9734D}"/>
              </a:ext>
            </a:extLst>
          </p:cNvPr>
          <p:cNvSpPr txBox="1">
            <a:spLocks noGrp="1"/>
          </p:cNvSpPr>
          <p:nvPr>
            <p:ph type="ctrTitle"/>
          </p:nvPr>
        </p:nvSpPr>
        <p:spPr>
          <a:xfrm>
            <a:off x="1524000" y="4142669"/>
            <a:ext cx="9144000" cy="480131"/>
          </a:xfrm>
          <a:prstGeom prst="rect">
            <a:avLst/>
          </a:prstGeom>
          <a:noFill/>
        </p:spPr>
        <p:txBody>
          <a:bodyPr wrap="square">
            <a:spAutoFit/>
          </a:bodyPr>
          <a:lstStyle/>
          <a:p>
            <a:pPr marL="342900" indent="-342900" algn="just">
              <a:lnSpc>
                <a:spcPct val="90000"/>
              </a:lnSpc>
              <a:spcAft>
                <a:spcPts val="800"/>
              </a:spcAft>
              <a:buFont typeface="Wingdings" panose="05000000000000000000" pitchFamily="2" charset="2"/>
              <a:buChar char="q"/>
            </a:pPr>
            <a:endParaRPr lang="fr-CI"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a:extLst>
              <a:ext uri="{FF2B5EF4-FFF2-40B4-BE49-F238E27FC236}">
                <a16:creationId xmlns:a16="http://schemas.microsoft.com/office/drawing/2014/main" id="{BDED9A6F-12A1-9189-81BF-0B3D2230C0AD}"/>
              </a:ext>
            </a:extLst>
          </p:cNvPr>
          <p:cNvPicPr>
            <a:picLocks noChangeAspect="1"/>
          </p:cNvPicPr>
          <p:nvPr/>
        </p:nvPicPr>
        <p:blipFill rotWithShape="1">
          <a:blip r:embed="rId2">
            <a:extLst>
              <a:ext uri="{28A0092B-C50C-407E-A947-70E740481C1C}">
                <a14:useLocalDpi xmlns:a14="http://schemas.microsoft.com/office/drawing/2010/main" val="0"/>
              </a:ext>
            </a:extLst>
          </a:blip>
          <a:srcRect t="6026"/>
          <a:stretch/>
        </p:blipFill>
        <p:spPr>
          <a:xfrm>
            <a:off x="3004457" y="1037264"/>
            <a:ext cx="5288853" cy="5417437"/>
          </a:xfrm>
          <a:prstGeom prst="rect">
            <a:avLst/>
          </a:prstGeom>
        </p:spPr>
      </p:pic>
    </p:spTree>
    <p:extLst>
      <p:ext uri="{BB962C8B-B14F-4D97-AF65-F5344CB8AC3E}">
        <p14:creationId xmlns:p14="http://schemas.microsoft.com/office/powerpoint/2010/main" val="236585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pied de page 7">
            <a:extLst>
              <a:ext uri="{FF2B5EF4-FFF2-40B4-BE49-F238E27FC236}">
                <a16:creationId xmlns:a16="http://schemas.microsoft.com/office/drawing/2014/main" id="{A28031F5-46C1-7EA0-E83C-087E360FEFCE}"/>
              </a:ext>
            </a:extLst>
          </p:cNvPr>
          <p:cNvSpPr>
            <a:spLocks noGrp="1"/>
          </p:cNvSpPr>
          <p:nvPr>
            <p:ph type="ftr" sz="quarter" idx="11"/>
          </p:nvPr>
        </p:nvSpPr>
        <p:spPr>
          <a:xfrm>
            <a:off x="3004457" y="6356350"/>
            <a:ext cx="6046237" cy="365125"/>
          </a:xfrm>
        </p:spPr>
        <p:txBody>
          <a:bodyPr/>
          <a:lstStyle/>
          <a:p>
            <a:r>
              <a:rPr lang="fr-FR" b="1" dirty="0"/>
              <a:t>Dr. GOUHO BI JEAN BAPTISTE CONSULTANT-FORMATEUR EN CYBERSECURITE</a:t>
            </a:r>
            <a:endParaRPr lang="fr-CI" b="1" dirty="0"/>
          </a:p>
        </p:txBody>
      </p:sp>
      <p:sp>
        <p:nvSpPr>
          <p:cNvPr id="9" name="Espace réservé du numéro de diapositive 8">
            <a:extLst>
              <a:ext uri="{FF2B5EF4-FFF2-40B4-BE49-F238E27FC236}">
                <a16:creationId xmlns:a16="http://schemas.microsoft.com/office/drawing/2014/main" id="{FEEDBB32-DB59-CD44-87B7-A11FD78CF23C}"/>
              </a:ext>
            </a:extLst>
          </p:cNvPr>
          <p:cNvSpPr>
            <a:spLocks noGrp="1"/>
          </p:cNvSpPr>
          <p:nvPr>
            <p:ph type="sldNum" sz="quarter" idx="12"/>
          </p:nvPr>
        </p:nvSpPr>
        <p:spPr/>
        <p:txBody>
          <a:bodyPr/>
          <a:lstStyle/>
          <a:p>
            <a:fld id="{56115928-A8DE-49AB-A2E9-F327DFDA31F4}" type="slidenum">
              <a:rPr lang="fr-CI" smtClean="0"/>
              <a:t>7</a:t>
            </a:fld>
            <a:endParaRPr lang="fr-CI"/>
          </a:p>
        </p:txBody>
      </p:sp>
      <p:sp>
        <p:nvSpPr>
          <p:cNvPr id="10" name="ZoneTexte 9">
            <a:extLst>
              <a:ext uri="{FF2B5EF4-FFF2-40B4-BE49-F238E27FC236}">
                <a16:creationId xmlns:a16="http://schemas.microsoft.com/office/drawing/2014/main" id="{FA61067E-B1C8-9A9D-267A-CAA4DA6D0135}"/>
              </a:ext>
            </a:extLst>
          </p:cNvPr>
          <p:cNvSpPr txBox="1"/>
          <p:nvPr/>
        </p:nvSpPr>
        <p:spPr>
          <a:xfrm>
            <a:off x="1524000" y="531237"/>
            <a:ext cx="7724968" cy="369332"/>
          </a:xfrm>
          <a:prstGeom prst="rect">
            <a:avLst/>
          </a:prstGeom>
          <a:noFill/>
        </p:spPr>
        <p:txBody>
          <a:bodyPr wrap="square">
            <a:spAutoFit/>
          </a:bodyPr>
          <a:lstStyle/>
          <a:p>
            <a:pPr algn="ctr"/>
            <a:r>
              <a:rPr kumimoji="0" lang="fr-F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GENERALITES  SUR LE PARE-FEU FORTIGATE</a:t>
            </a:r>
            <a:endParaRPr lang="fr-CI" b="1" dirty="0"/>
          </a:p>
        </p:txBody>
      </p:sp>
      <p:sp>
        <p:nvSpPr>
          <p:cNvPr id="7" name="Titre 6">
            <a:extLst>
              <a:ext uri="{FF2B5EF4-FFF2-40B4-BE49-F238E27FC236}">
                <a16:creationId xmlns:a16="http://schemas.microsoft.com/office/drawing/2014/main" id="{0F2F1029-C0CD-32C9-AB3C-2A51DBC9734D}"/>
              </a:ext>
            </a:extLst>
          </p:cNvPr>
          <p:cNvSpPr txBox="1">
            <a:spLocks noGrp="1"/>
          </p:cNvSpPr>
          <p:nvPr>
            <p:ph type="ctrTitle"/>
          </p:nvPr>
        </p:nvSpPr>
        <p:spPr>
          <a:xfrm>
            <a:off x="1524000" y="4142669"/>
            <a:ext cx="9144000" cy="480131"/>
          </a:xfrm>
          <a:prstGeom prst="rect">
            <a:avLst/>
          </a:prstGeom>
          <a:noFill/>
        </p:spPr>
        <p:txBody>
          <a:bodyPr wrap="square">
            <a:spAutoFit/>
          </a:bodyPr>
          <a:lstStyle/>
          <a:p>
            <a:pPr marL="342900" indent="-342900" algn="just">
              <a:lnSpc>
                <a:spcPct val="90000"/>
              </a:lnSpc>
              <a:spcAft>
                <a:spcPts val="800"/>
              </a:spcAft>
              <a:buFont typeface="Wingdings" panose="05000000000000000000" pitchFamily="2" charset="2"/>
              <a:buChar char="q"/>
            </a:pPr>
            <a:endParaRPr lang="fr-CI"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2">
            <a:extLst>
              <a:ext uri="{FF2B5EF4-FFF2-40B4-BE49-F238E27FC236}">
                <a16:creationId xmlns:a16="http://schemas.microsoft.com/office/drawing/2014/main" id="{5A50B986-EF06-9859-298F-9EA594C6D5EA}"/>
              </a:ext>
            </a:extLst>
          </p:cNvPr>
          <p:cNvSpPr>
            <a:spLocks noChangeArrowheads="1"/>
          </p:cNvSpPr>
          <p:nvPr/>
        </p:nvSpPr>
        <p:spPr bwMode="auto">
          <a:xfrm>
            <a:off x="1997476" y="1846076"/>
            <a:ext cx="9504525"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 boîtier   </a:t>
            </a:r>
            <a:r>
              <a:rPr kumimoji="0" lang="fr-FR" altLang="fr-FR" sz="20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FortiGate</a:t>
            </a:r>
            <a:r>
              <a:rPr kumimoji="0" lang="fr-FR" altLang="fr-FR"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est un boîtier multifonctions   qui a les fonctionnalités suivantes : </a:t>
            </a:r>
            <a:endParaRPr kumimoji="0" lang="fr-CI"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VPN,   IPS, filtrage web, optimisation WAN, antispam, antivirus, pare feu </a:t>
            </a:r>
            <a:r>
              <a:rPr kumimoji="0" lang="fr-FR" altLang="fr-FR" sz="20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etc</a:t>
            </a:r>
            <a:r>
              <a:rPr kumimoji="0" lang="fr-FR" altLang="fr-FR"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CI"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CI" altLang="fr-FR" sz="1800" b="0" i="0" u="none" strike="noStrike" cap="none" normalizeH="0" baseline="0" dirty="0">
              <a:ln>
                <a:noFill/>
              </a:ln>
              <a:solidFill>
                <a:schemeClr val="tx1"/>
              </a:solidFill>
              <a:effectLst/>
              <a:latin typeface="Arial" panose="020B0604020202020204" pitchFamily="34" charset="0"/>
            </a:endParaRPr>
          </a:p>
        </p:txBody>
      </p:sp>
      <p:sp>
        <p:nvSpPr>
          <p:cNvPr id="12" name="ZoneTexte 11">
            <a:extLst>
              <a:ext uri="{FF2B5EF4-FFF2-40B4-BE49-F238E27FC236}">
                <a16:creationId xmlns:a16="http://schemas.microsoft.com/office/drawing/2014/main" id="{18ABA255-196C-13F3-E923-F30E85606CDE}"/>
              </a:ext>
            </a:extLst>
          </p:cNvPr>
          <p:cNvSpPr txBox="1"/>
          <p:nvPr/>
        </p:nvSpPr>
        <p:spPr>
          <a:xfrm>
            <a:off x="1997476" y="2967334"/>
            <a:ext cx="9194780" cy="707886"/>
          </a:xfrm>
          <a:prstGeom prst="rect">
            <a:avLst/>
          </a:prstGeom>
          <a:noFill/>
        </p:spPr>
        <p:txBody>
          <a:bodyPr wrap="square">
            <a:spAutoFit/>
          </a:bodyPr>
          <a:lstStyle/>
          <a:p>
            <a:pPr marL="285750" indent="-285750">
              <a:buFont typeface="Wingdings" panose="05000000000000000000" pitchFamily="2" charset="2"/>
              <a:buChar char="q"/>
            </a:pPr>
            <a:r>
              <a:rPr lang="fr-FR" sz="2000" kern="1200" dirty="0" err="1">
                <a:solidFill>
                  <a:srgbClr val="000000"/>
                </a:solidFill>
                <a:effectLst/>
                <a:latin typeface="Times New Roman" panose="02020603050405020304" pitchFamily="18" charset="0"/>
                <a:ea typeface="Times New Roman" panose="02020603050405020304" pitchFamily="18" charset="0"/>
              </a:rPr>
              <a:t>FortiGate</a:t>
            </a:r>
            <a:r>
              <a:rPr lang="fr-FR" sz="2000" kern="1200" dirty="0">
                <a:solidFill>
                  <a:srgbClr val="000000"/>
                </a:solidFill>
                <a:effectLst/>
                <a:latin typeface="Times New Roman" panose="02020603050405020304" pitchFamily="18" charset="0"/>
                <a:ea typeface="Times New Roman" panose="02020603050405020304" pitchFamily="18" charset="0"/>
              </a:rPr>
              <a:t> existe  en  plusieurs  boîtier  couvrant les besoins  de  sécurité  des petites  entreprises au grandes entreprises  et Fournisseur d’Accès Internet  (FAI)</a:t>
            </a:r>
            <a:endParaRPr lang="fr-CI" sz="2000" dirty="0"/>
          </a:p>
        </p:txBody>
      </p:sp>
    </p:spTree>
    <p:extLst>
      <p:ext uri="{BB962C8B-B14F-4D97-AF65-F5344CB8AC3E}">
        <p14:creationId xmlns:p14="http://schemas.microsoft.com/office/powerpoint/2010/main" val="100829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pied de page 7">
            <a:extLst>
              <a:ext uri="{FF2B5EF4-FFF2-40B4-BE49-F238E27FC236}">
                <a16:creationId xmlns:a16="http://schemas.microsoft.com/office/drawing/2014/main" id="{A28031F5-46C1-7EA0-E83C-087E360FEFCE}"/>
              </a:ext>
            </a:extLst>
          </p:cNvPr>
          <p:cNvSpPr>
            <a:spLocks noGrp="1"/>
          </p:cNvSpPr>
          <p:nvPr>
            <p:ph type="ftr" sz="quarter" idx="11"/>
          </p:nvPr>
        </p:nvSpPr>
        <p:spPr>
          <a:xfrm>
            <a:off x="3004457" y="6356350"/>
            <a:ext cx="6046237" cy="365125"/>
          </a:xfrm>
        </p:spPr>
        <p:txBody>
          <a:bodyPr/>
          <a:lstStyle/>
          <a:p>
            <a:r>
              <a:rPr lang="fr-FR" b="1" dirty="0"/>
              <a:t>Dr. GOUHO BI JEAN BAPTISTE CONSULTANT-FORMATEUR EN CYBERSECURITE</a:t>
            </a:r>
            <a:endParaRPr lang="fr-CI" b="1" dirty="0"/>
          </a:p>
        </p:txBody>
      </p:sp>
      <p:sp>
        <p:nvSpPr>
          <p:cNvPr id="9" name="Espace réservé du numéro de diapositive 8">
            <a:extLst>
              <a:ext uri="{FF2B5EF4-FFF2-40B4-BE49-F238E27FC236}">
                <a16:creationId xmlns:a16="http://schemas.microsoft.com/office/drawing/2014/main" id="{FEEDBB32-DB59-CD44-87B7-A11FD78CF23C}"/>
              </a:ext>
            </a:extLst>
          </p:cNvPr>
          <p:cNvSpPr>
            <a:spLocks noGrp="1"/>
          </p:cNvSpPr>
          <p:nvPr>
            <p:ph type="sldNum" sz="quarter" idx="12"/>
          </p:nvPr>
        </p:nvSpPr>
        <p:spPr/>
        <p:txBody>
          <a:bodyPr/>
          <a:lstStyle/>
          <a:p>
            <a:fld id="{56115928-A8DE-49AB-A2E9-F327DFDA31F4}" type="slidenum">
              <a:rPr lang="fr-CI" smtClean="0"/>
              <a:t>8</a:t>
            </a:fld>
            <a:endParaRPr lang="fr-CI"/>
          </a:p>
        </p:txBody>
      </p:sp>
      <p:sp>
        <p:nvSpPr>
          <p:cNvPr id="10" name="ZoneTexte 9">
            <a:extLst>
              <a:ext uri="{FF2B5EF4-FFF2-40B4-BE49-F238E27FC236}">
                <a16:creationId xmlns:a16="http://schemas.microsoft.com/office/drawing/2014/main" id="{FA61067E-B1C8-9A9D-267A-CAA4DA6D0135}"/>
              </a:ext>
            </a:extLst>
          </p:cNvPr>
          <p:cNvSpPr txBox="1"/>
          <p:nvPr/>
        </p:nvSpPr>
        <p:spPr>
          <a:xfrm>
            <a:off x="1524000" y="531237"/>
            <a:ext cx="7724968" cy="369332"/>
          </a:xfrm>
          <a:prstGeom prst="rect">
            <a:avLst/>
          </a:prstGeom>
          <a:noFill/>
        </p:spPr>
        <p:txBody>
          <a:bodyPr wrap="square">
            <a:spAutoFit/>
          </a:bodyPr>
          <a:lstStyle/>
          <a:p>
            <a:pPr algn="ctr"/>
            <a:r>
              <a:rPr kumimoji="0" lang="fr-F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GENERALITES  SUR LE PARE-FEU FORTIGATE</a:t>
            </a:r>
            <a:endParaRPr lang="fr-CI" b="1" dirty="0"/>
          </a:p>
        </p:txBody>
      </p:sp>
      <p:sp>
        <p:nvSpPr>
          <p:cNvPr id="7" name="Titre 6">
            <a:extLst>
              <a:ext uri="{FF2B5EF4-FFF2-40B4-BE49-F238E27FC236}">
                <a16:creationId xmlns:a16="http://schemas.microsoft.com/office/drawing/2014/main" id="{0F2F1029-C0CD-32C9-AB3C-2A51DBC9734D}"/>
              </a:ext>
            </a:extLst>
          </p:cNvPr>
          <p:cNvSpPr txBox="1">
            <a:spLocks noGrp="1"/>
          </p:cNvSpPr>
          <p:nvPr>
            <p:ph type="ctrTitle"/>
          </p:nvPr>
        </p:nvSpPr>
        <p:spPr>
          <a:xfrm>
            <a:off x="1524000" y="4142669"/>
            <a:ext cx="9144000" cy="480131"/>
          </a:xfrm>
          <a:prstGeom prst="rect">
            <a:avLst/>
          </a:prstGeom>
          <a:noFill/>
        </p:spPr>
        <p:txBody>
          <a:bodyPr wrap="square">
            <a:spAutoFit/>
          </a:bodyPr>
          <a:lstStyle/>
          <a:p>
            <a:pPr marL="342900" indent="-342900" algn="just">
              <a:lnSpc>
                <a:spcPct val="90000"/>
              </a:lnSpc>
              <a:spcAft>
                <a:spcPts val="800"/>
              </a:spcAft>
              <a:buFont typeface="Wingdings" panose="05000000000000000000" pitchFamily="2" charset="2"/>
              <a:buChar char="q"/>
            </a:pPr>
            <a:endParaRPr lang="fr-CI"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 12">
            <a:extLst>
              <a:ext uri="{FF2B5EF4-FFF2-40B4-BE49-F238E27FC236}">
                <a16:creationId xmlns:a16="http://schemas.microsoft.com/office/drawing/2014/main" id="{A610B4ED-51AD-1CC2-615D-2C6321038769}"/>
              </a:ext>
            </a:extLst>
          </p:cNvPr>
          <p:cNvPicPr/>
          <p:nvPr/>
        </p:nvPicPr>
        <p:blipFill>
          <a:blip r:embed="rId2">
            <a:extLst>
              <a:ext uri="{28A0092B-C50C-407E-A947-70E740481C1C}">
                <a14:useLocalDpi xmlns:a14="http://schemas.microsoft.com/office/drawing/2010/main" val="0"/>
              </a:ext>
            </a:extLst>
          </a:blip>
          <a:stretch>
            <a:fillRect/>
          </a:stretch>
        </p:blipFill>
        <p:spPr>
          <a:xfrm>
            <a:off x="1714500" y="1357884"/>
            <a:ext cx="8490204" cy="4503420"/>
          </a:xfrm>
          <a:prstGeom prst="rect">
            <a:avLst/>
          </a:prstGeom>
        </p:spPr>
      </p:pic>
    </p:spTree>
    <p:extLst>
      <p:ext uri="{BB962C8B-B14F-4D97-AF65-F5344CB8AC3E}">
        <p14:creationId xmlns:p14="http://schemas.microsoft.com/office/powerpoint/2010/main" val="252419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pied de page 7">
            <a:extLst>
              <a:ext uri="{FF2B5EF4-FFF2-40B4-BE49-F238E27FC236}">
                <a16:creationId xmlns:a16="http://schemas.microsoft.com/office/drawing/2014/main" id="{A28031F5-46C1-7EA0-E83C-087E360FEFCE}"/>
              </a:ext>
            </a:extLst>
          </p:cNvPr>
          <p:cNvSpPr>
            <a:spLocks noGrp="1"/>
          </p:cNvSpPr>
          <p:nvPr>
            <p:ph type="ftr" sz="quarter" idx="11"/>
          </p:nvPr>
        </p:nvSpPr>
        <p:spPr>
          <a:xfrm>
            <a:off x="3004457" y="6356350"/>
            <a:ext cx="6046237" cy="365125"/>
          </a:xfrm>
        </p:spPr>
        <p:txBody>
          <a:bodyPr/>
          <a:lstStyle/>
          <a:p>
            <a:r>
              <a:rPr lang="fr-FR" b="1" dirty="0"/>
              <a:t>Dr. GOUHO BI JEAN BAPTISTE CONSULTANT-FORMATEUR EN CYBERSECURITE</a:t>
            </a:r>
            <a:endParaRPr lang="fr-CI" b="1" dirty="0"/>
          </a:p>
        </p:txBody>
      </p:sp>
      <p:sp>
        <p:nvSpPr>
          <p:cNvPr id="9" name="Espace réservé du numéro de diapositive 8">
            <a:extLst>
              <a:ext uri="{FF2B5EF4-FFF2-40B4-BE49-F238E27FC236}">
                <a16:creationId xmlns:a16="http://schemas.microsoft.com/office/drawing/2014/main" id="{FEEDBB32-DB59-CD44-87B7-A11FD78CF23C}"/>
              </a:ext>
            </a:extLst>
          </p:cNvPr>
          <p:cNvSpPr>
            <a:spLocks noGrp="1"/>
          </p:cNvSpPr>
          <p:nvPr>
            <p:ph type="sldNum" sz="quarter" idx="12"/>
          </p:nvPr>
        </p:nvSpPr>
        <p:spPr/>
        <p:txBody>
          <a:bodyPr/>
          <a:lstStyle/>
          <a:p>
            <a:fld id="{56115928-A8DE-49AB-A2E9-F327DFDA31F4}" type="slidenum">
              <a:rPr lang="fr-CI" smtClean="0"/>
              <a:t>9</a:t>
            </a:fld>
            <a:endParaRPr lang="fr-CI"/>
          </a:p>
        </p:txBody>
      </p:sp>
      <p:sp>
        <p:nvSpPr>
          <p:cNvPr id="10" name="ZoneTexte 9">
            <a:extLst>
              <a:ext uri="{FF2B5EF4-FFF2-40B4-BE49-F238E27FC236}">
                <a16:creationId xmlns:a16="http://schemas.microsoft.com/office/drawing/2014/main" id="{FA61067E-B1C8-9A9D-267A-CAA4DA6D0135}"/>
              </a:ext>
            </a:extLst>
          </p:cNvPr>
          <p:cNvSpPr txBox="1"/>
          <p:nvPr/>
        </p:nvSpPr>
        <p:spPr>
          <a:xfrm>
            <a:off x="1524000" y="531237"/>
            <a:ext cx="7724968" cy="369332"/>
          </a:xfrm>
          <a:prstGeom prst="rect">
            <a:avLst/>
          </a:prstGeom>
          <a:noFill/>
        </p:spPr>
        <p:txBody>
          <a:bodyPr wrap="square">
            <a:spAutoFit/>
          </a:bodyPr>
          <a:lstStyle/>
          <a:p>
            <a:pPr algn="ctr"/>
            <a:r>
              <a:rPr kumimoji="0" lang="fr-FR"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GENERALITES  SUR LE PARE-FEU FORTIGATE</a:t>
            </a:r>
            <a:endParaRPr lang="fr-CI" b="1" dirty="0"/>
          </a:p>
        </p:txBody>
      </p:sp>
      <p:sp>
        <p:nvSpPr>
          <p:cNvPr id="7" name="Titre 6">
            <a:extLst>
              <a:ext uri="{FF2B5EF4-FFF2-40B4-BE49-F238E27FC236}">
                <a16:creationId xmlns:a16="http://schemas.microsoft.com/office/drawing/2014/main" id="{0F2F1029-C0CD-32C9-AB3C-2A51DBC9734D}"/>
              </a:ext>
            </a:extLst>
          </p:cNvPr>
          <p:cNvSpPr txBox="1">
            <a:spLocks noGrp="1"/>
          </p:cNvSpPr>
          <p:nvPr>
            <p:ph type="ctrTitle"/>
          </p:nvPr>
        </p:nvSpPr>
        <p:spPr>
          <a:xfrm>
            <a:off x="1524000" y="4142669"/>
            <a:ext cx="9144000" cy="480131"/>
          </a:xfrm>
          <a:prstGeom prst="rect">
            <a:avLst/>
          </a:prstGeom>
          <a:noFill/>
        </p:spPr>
        <p:txBody>
          <a:bodyPr wrap="square">
            <a:spAutoFit/>
          </a:bodyPr>
          <a:lstStyle/>
          <a:p>
            <a:pPr marL="342900" indent="-342900" algn="just">
              <a:lnSpc>
                <a:spcPct val="90000"/>
              </a:lnSpc>
              <a:spcAft>
                <a:spcPts val="800"/>
              </a:spcAft>
              <a:buFont typeface="Wingdings" panose="05000000000000000000" pitchFamily="2" charset="2"/>
              <a:buChar char="q"/>
            </a:pPr>
            <a:endParaRPr lang="fr-CI"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Espace réservé du contenu 5">
            <a:extLst>
              <a:ext uri="{FF2B5EF4-FFF2-40B4-BE49-F238E27FC236}">
                <a16:creationId xmlns:a16="http://schemas.microsoft.com/office/drawing/2014/main" id="{A3734DC9-44E0-1BCD-9299-DF742A64E7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11550" y="1421141"/>
            <a:ext cx="8602462" cy="4458632"/>
          </a:xfrm>
          <a:prstGeom prst="rect">
            <a:avLst/>
          </a:prstGeom>
          <a:noFill/>
          <a:ln>
            <a:noFill/>
          </a:ln>
        </p:spPr>
      </p:pic>
      <p:sp>
        <p:nvSpPr>
          <p:cNvPr id="12" name="ZoneTexte 11">
            <a:extLst>
              <a:ext uri="{FF2B5EF4-FFF2-40B4-BE49-F238E27FC236}">
                <a16:creationId xmlns:a16="http://schemas.microsoft.com/office/drawing/2014/main" id="{F554E95D-D224-17B7-B1BC-10D5EB54DDC8}"/>
              </a:ext>
            </a:extLst>
          </p:cNvPr>
          <p:cNvSpPr txBox="1"/>
          <p:nvPr/>
        </p:nvSpPr>
        <p:spPr>
          <a:xfrm>
            <a:off x="3797046" y="5879773"/>
            <a:ext cx="6094476" cy="369332"/>
          </a:xfrm>
          <a:prstGeom prst="rect">
            <a:avLst/>
          </a:prstGeom>
          <a:noFill/>
        </p:spPr>
        <p:txBody>
          <a:bodyPr wrap="square">
            <a:spAutoFit/>
          </a:bodyPr>
          <a:lstStyle/>
          <a:p>
            <a:r>
              <a:rPr lang="fr-FR" sz="1800" b="1" dirty="0">
                <a:effectLst/>
                <a:latin typeface="Times New Roman" panose="02020603050405020304" pitchFamily="18" charset="0"/>
                <a:ea typeface="Calibri" panose="020F0502020204030204" pitchFamily="34" charset="0"/>
              </a:rPr>
              <a:t>Vue avant et arrière d’un </a:t>
            </a:r>
            <a:r>
              <a:rPr lang="fr-FR" sz="1800" b="1" dirty="0" err="1">
                <a:effectLst/>
                <a:latin typeface="Times New Roman" panose="02020603050405020304" pitchFamily="18" charset="0"/>
                <a:ea typeface="Calibri" panose="020F0502020204030204" pitchFamily="34" charset="0"/>
              </a:rPr>
              <a:t>FortiGate</a:t>
            </a:r>
            <a:r>
              <a:rPr lang="fr-FR" sz="1800" b="1" dirty="0">
                <a:effectLst/>
                <a:latin typeface="Times New Roman" panose="02020603050405020304" pitchFamily="18" charset="0"/>
                <a:ea typeface="Calibri" panose="020F0502020204030204" pitchFamily="34" charset="0"/>
              </a:rPr>
              <a:t> 100 D</a:t>
            </a:r>
            <a:endParaRPr lang="fr-CI" dirty="0"/>
          </a:p>
        </p:txBody>
      </p:sp>
    </p:spTree>
    <p:extLst>
      <p:ext uri="{BB962C8B-B14F-4D97-AF65-F5344CB8AC3E}">
        <p14:creationId xmlns:p14="http://schemas.microsoft.com/office/powerpoint/2010/main" val="228089706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481</Words>
  <Application>Microsoft Office PowerPoint</Application>
  <PresentationFormat>Grand écran</PresentationFormat>
  <Paragraphs>77</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Calibri Light</vt:lpstr>
      <vt:lpstr>Symbol</vt:lpstr>
      <vt:lpstr>Times New Roman</vt:lpstr>
      <vt:lpstr>Wingdings</vt:lpstr>
      <vt:lpstr>Thème Office</vt:lpstr>
      <vt:lpstr>FORMATION  SUR LE PARE FEU  FORTIGATE </vt:lpstr>
      <vt:lpstr>L’élément central utilisé pour la sécurisation d’une infrastructure est le pare feu.  Il permet d’interconnecter deux environnements de niveaux de sensibilité différents afin de contrôler les flux entrants et sortants qui le traversent. </vt:lpstr>
      <vt:lpstr>PARE FEU</vt:lpstr>
      <vt:lpstr>Présentation PowerPoint</vt:lpstr>
      <vt:lpstr>Fortinet est une des sociétés leader dans le domaine des solutions UTM (Unified Threat Management) et NGFW (Next Generation FireWall).   FortiGate est la solution proposée par Fortinet dans le vaste marché évolutif des technologies de gestion de menaces unifiées.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SEMINAIRE  SUR LE PARE FEU  FORTIGATE </dc:title>
  <dc:creator>bi jean baptiste gouho</dc:creator>
  <cp:lastModifiedBy>bi jean baptiste gouho</cp:lastModifiedBy>
  <cp:revision>7</cp:revision>
  <dcterms:created xsi:type="dcterms:W3CDTF">2022-07-11T00:49:12Z</dcterms:created>
  <dcterms:modified xsi:type="dcterms:W3CDTF">2022-07-11T01:24:13Z</dcterms:modified>
</cp:coreProperties>
</file>