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9" r:id="rId7"/>
    <p:sldId id="270" r:id="rId8"/>
    <p:sldId id="271" r:id="rId9"/>
    <p:sldId id="272" r:id="rId10"/>
    <p:sldId id="266" r:id="rId11"/>
    <p:sldId id="261" r:id="rId12"/>
    <p:sldId id="275" r:id="rId13"/>
    <p:sldId id="276" r:id="rId14"/>
    <p:sldId id="277" r:id="rId15"/>
    <p:sldId id="278" r:id="rId16"/>
    <p:sldId id="279" r:id="rId17"/>
    <p:sldId id="280" r:id="rId18"/>
    <p:sldId id="283" r:id="rId19"/>
    <p:sldId id="267" r:id="rId20"/>
    <p:sldId id="264" r:id="rId21"/>
    <p:sldId id="268" r:id="rId22"/>
    <p:sldId id="265" r:id="rId23"/>
    <p:sldId id="282"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721B631-DC20-9900-54C7-47AF6112A7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3EEBF4D-0D9A-9E81-7261-8C51921F8E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7E63A2-BD52-4B2B-8775-D4AE624659BA}" type="datetimeFigureOut">
              <a:rPr lang="fr-FR" smtClean="0"/>
              <a:t>14/12/2023</a:t>
            </a:fld>
            <a:endParaRPr lang="fr-FR"/>
          </a:p>
        </p:txBody>
      </p:sp>
      <p:sp>
        <p:nvSpPr>
          <p:cNvPr id="4" name="Espace réservé du pied de page 3">
            <a:extLst>
              <a:ext uri="{FF2B5EF4-FFF2-40B4-BE49-F238E27FC236}">
                <a16:creationId xmlns:a16="http://schemas.microsoft.com/office/drawing/2014/main" id="{4C9582C9-1769-4A0D-B452-8B83444F79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44C607B-442C-39A7-803E-08D6BF1D1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063AD8-218B-4F10-90FB-9660E47BE784}" type="slidenum">
              <a:rPr lang="fr-FR" smtClean="0"/>
              <a:t>‹N°›</a:t>
            </a:fld>
            <a:endParaRPr lang="fr-FR"/>
          </a:p>
        </p:txBody>
      </p:sp>
    </p:spTree>
    <p:extLst>
      <p:ext uri="{BB962C8B-B14F-4D97-AF65-F5344CB8AC3E}">
        <p14:creationId xmlns:p14="http://schemas.microsoft.com/office/powerpoint/2010/main" val="2896254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EDF41-73FB-416E-8B2A-FB4661EF800F}" type="datetimeFigureOut">
              <a:rPr lang="fr-FR" smtClean="0"/>
              <a:t>14/12/2023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03704-6E1F-4E33-9E53-135A2AA97AEE}" type="slidenum">
              <a:rPr lang="fr-FR" smtClean="0"/>
              <a:t>‹N°›</a:t>
            </a:fld>
            <a:endParaRPr lang="fr-FR"/>
          </a:p>
        </p:txBody>
      </p:sp>
    </p:spTree>
    <p:extLst>
      <p:ext uri="{BB962C8B-B14F-4D97-AF65-F5344CB8AC3E}">
        <p14:creationId xmlns:p14="http://schemas.microsoft.com/office/powerpoint/2010/main" val="124501135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64000A0-3F70-4696-AF19-9FF1A26E23DC}" type="datetime1">
              <a:rPr lang="en-US" smtClean="0"/>
              <a:t>12/14/2023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C677B4A-CA64-42B8-90D8-5AD58A48E951}"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EAD5EAD-6A9C-4064-A0F6-DCB6663898CA}"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F0965BF-6A0F-4558-9D1D-715167C2EBEF}"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8905556-7647-49CE-B711-F76CF8C6F755}"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DA299EB-F408-4139-A36C-EE88ABB2EA5C}" type="datetime1">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C70BAC3-A1D9-49AF-9AB0-3D7E86A917F9}" type="datetime1">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565F1D7-FBBF-4AD4-93A8-68D0117D45F3}"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37340C-B4AD-482C-BDB0-5EF6A7228402}"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520DCC-B385-4863-B2E9-34C04F12EB9B}"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D6767F4-E8D0-44FD-9C55-785627EC2253}"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2EC3666-090D-49AE-A1B2-9B0C49231515}"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9C1EFD7-3343-4863-9CB4-58057B11D2CC}" type="datetime1">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0681756-E4DA-45D7-9F5E-CDC4E1E1EB87}" type="datetime1">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1D710-4C71-40A1-B57B-2FA28DF2298B}" type="datetime1">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C971CD-C05E-438E-A1FE-E1F6B09DE65B}"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9AC3E8-4EF0-4266-B2A4-332B694FCC8B}"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4A4F8A-D006-4A1C-BC71-D3764BF3A9A1}" type="datetime1">
              <a:rPr lang="en-US" smtClean="0"/>
              <a:t>12/14/2023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2E7CAE23-0CD0-6E54-E37D-74DF9E45EAB2}"/>
              </a:ext>
            </a:extLst>
          </p:cNvPr>
          <p:cNvSpPr txBox="1"/>
          <p:nvPr/>
        </p:nvSpPr>
        <p:spPr>
          <a:xfrm>
            <a:off x="4252702" y="4494791"/>
            <a:ext cx="2178858" cy="333040"/>
          </a:xfrm>
          <a:prstGeom prst="rect">
            <a:avLst/>
          </a:prstGeom>
        </p:spPr>
        <p:txBody>
          <a:bodyPr lIns="0" tIns="0" rIns="0" bIns="0" rtlCol="0" anchor="t">
            <a:spAutoFit/>
          </a:bodyPr>
          <a:lstStyle/>
          <a:p>
            <a:pPr defTabSz="609630">
              <a:lnSpc>
                <a:spcPts val="2941"/>
              </a:lnSpc>
            </a:pPr>
            <a:r>
              <a:rPr lang="en-US" b="1" dirty="0">
                <a:latin typeface="Times New Roman" panose="02020603050405020304" pitchFamily="18" charset="0"/>
                <a:cs typeface="Times New Roman" panose="02020603050405020304" pitchFamily="18" charset="0"/>
              </a:rPr>
              <a:t>Presenter par : </a:t>
            </a:r>
          </a:p>
        </p:txBody>
      </p:sp>
      <p:sp>
        <p:nvSpPr>
          <p:cNvPr id="6" name="TextBox 7">
            <a:extLst>
              <a:ext uri="{FF2B5EF4-FFF2-40B4-BE49-F238E27FC236}">
                <a16:creationId xmlns:a16="http://schemas.microsoft.com/office/drawing/2014/main" id="{C00065A7-5877-3AE6-FD02-19C06522F6F7}"/>
              </a:ext>
            </a:extLst>
          </p:cNvPr>
          <p:cNvSpPr txBox="1"/>
          <p:nvPr/>
        </p:nvSpPr>
        <p:spPr>
          <a:xfrm>
            <a:off x="5798147" y="4519958"/>
            <a:ext cx="4246340" cy="333040"/>
          </a:xfrm>
          <a:prstGeom prst="rect">
            <a:avLst/>
          </a:prstGeom>
        </p:spPr>
        <p:txBody>
          <a:bodyPr wrap="square" lIns="0" tIns="0" rIns="0" bIns="0" rtlCol="0" anchor="t">
            <a:spAutoFit/>
          </a:bodyPr>
          <a:lstStyle/>
          <a:p>
            <a:pPr defTabSz="609630">
              <a:lnSpc>
                <a:spcPts val="2941"/>
              </a:lnSpc>
            </a:pPr>
            <a:r>
              <a:rPr lang="en-US" dirty="0">
                <a:solidFill>
                  <a:prstClr val="black"/>
                </a:solidFill>
                <a:latin typeface="Times New Roman" panose="02020603050405020304" pitchFamily="18" charset="0"/>
                <a:cs typeface="Times New Roman" panose="02020603050405020304" pitchFamily="18" charset="0"/>
              </a:rPr>
              <a:t>BAMBA N’GIANTCHAN ALLASSANE</a:t>
            </a:r>
          </a:p>
        </p:txBody>
      </p:sp>
      <p:sp>
        <p:nvSpPr>
          <p:cNvPr id="7" name="TextBox 9">
            <a:extLst>
              <a:ext uri="{FF2B5EF4-FFF2-40B4-BE49-F238E27FC236}">
                <a16:creationId xmlns:a16="http://schemas.microsoft.com/office/drawing/2014/main" id="{1F348B0E-EDBE-E0E7-8FBF-D31478B9A17A}"/>
              </a:ext>
            </a:extLst>
          </p:cNvPr>
          <p:cNvSpPr txBox="1"/>
          <p:nvPr/>
        </p:nvSpPr>
        <p:spPr>
          <a:xfrm>
            <a:off x="6431561" y="6164381"/>
            <a:ext cx="1722538" cy="233269"/>
          </a:xfrm>
          <a:prstGeom prst="rect">
            <a:avLst/>
          </a:prstGeom>
        </p:spPr>
        <p:txBody>
          <a:bodyPr wrap="square" lIns="0" tIns="0" rIns="0" bIns="0" rtlCol="0" anchor="t">
            <a:spAutoFit/>
          </a:bodyPr>
          <a:lstStyle/>
          <a:p>
            <a:pPr defTabSz="609630">
              <a:lnSpc>
                <a:spcPts val="1959"/>
              </a:lnSpc>
            </a:pPr>
            <a:r>
              <a:rPr lang="en-US" sz="1400" dirty="0">
                <a:solidFill>
                  <a:srgbClr val="000000"/>
                </a:solidFill>
                <a:latin typeface="Times New Roman" panose="02020603050405020304" pitchFamily="18" charset="0"/>
                <a:cs typeface="Times New Roman" panose="02020603050405020304" pitchFamily="18" charset="0"/>
              </a:rPr>
              <a:t>ASSRI | 2023 - 2024</a:t>
            </a:r>
          </a:p>
        </p:txBody>
      </p:sp>
      <p:pic>
        <p:nvPicPr>
          <p:cNvPr id="9" name="Image 8">
            <a:extLst>
              <a:ext uri="{FF2B5EF4-FFF2-40B4-BE49-F238E27FC236}">
                <a16:creationId xmlns:a16="http://schemas.microsoft.com/office/drawing/2014/main" id="{E3A72BD0-7C20-8526-65ED-AF8D58389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485" y="523350"/>
            <a:ext cx="1175398" cy="1175398"/>
          </a:xfrm>
          <a:prstGeom prst="rect">
            <a:avLst/>
          </a:prstGeom>
        </p:spPr>
      </p:pic>
      <p:sp>
        <p:nvSpPr>
          <p:cNvPr id="10" name="ZoneTexte 9">
            <a:extLst>
              <a:ext uri="{FF2B5EF4-FFF2-40B4-BE49-F238E27FC236}">
                <a16:creationId xmlns:a16="http://schemas.microsoft.com/office/drawing/2014/main" id="{B1AEC7B1-C2C8-BA03-1B9B-678D77217F32}"/>
              </a:ext>
            </a:extLst>
          </p:cNvPr>
          <p:cNvSpPr txBox="1"/>
          <p:nvPr/>
        </p:nvSpPr>
        <p:spPr>
          <a:xfrm>
            <a:off x="2874047" y="3041677"/>
            <a:ext cx="8257521" cy="1200329"/>
          </a:xfrm>
          <a:prstGeom prst="rect">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defTabSz="609630"/>
            <a:r>
              <a:rPr lang="fr-FR" sz="2400" dirty="0">
                <a:latin typeface="Times New Roman" panose="02020603050405020304" pitchFamily="18" charset="0"/>
                <a:cs typeface="Times New Roman" panose="02020603050405020304" pitchFamily="18" charset="0"/>
              </a:rPr>
              <a:t>ETUDE ET MISE EN PLACE D'UNE SOLUTION D'AUTOMATISATION DE TACHES AVEC RUNDECK : CAS DE SMILE GROUPE AFRIQUE</a:t>
            </a:r>
            <a:endParaRPr lang="en-US" sz="2133" b="1" dirty="0">
              <a:solidFill>
                <a:schemeClr val="tx1"/>
              </a:solidFill>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08D616E0-8F7B-C576-B78A-A9E3A636E2A2}"/>
              </a:ext>
            </a:extLst>
          </p:cNvPr>
          <p:cNvSpPr txBox="1"/>
          <p:nvPr/>
        </p:nvSpPr>
        <p:spPr>
          <a:xfrm>
            <a:off x="2874047" y="5296278"/>
            <a:ext cx="2988382" cy="328231"/>
          </a:xfrm>
          <a:prstGeom prst="rect">
            <a:avLst/>
          </a:prstGeom>
          <a:noFill/>
        </p:spPr>
        <p:txBody>
          <a:bodyPr wrap="none" rtlCol="0">
            <a:spAutoFit/>
          </a:bodyPr>
          <a:lstStyle/>
          <a:p>
            <a:pPr defTabSz="609630"/>
            <a:r>
              <a:rPr lang="fr-FR" sz="1533" b="1" dirty="0">
                <a:latin typeface="Times New Roman" panose="02020603050405020304" pitchFamily="18" charset="0"/>
                <a:cs typeface="Times New Roman" panose="02020603050405020304" pitchFamily="18" charset="0"/>
              </a:rPr>
              <a:t>ENCADRANT ACADEMIQUE :</a:t>
            </a:r>
            <a:endParaRPr lang="fr-CI" sz="1533" b="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1919E462-E607-743F-9081-D83A4E4D9B01}"/>
              </a:ext>
            </a:extLst>
          </p:cNvPr>
          <p:cNvSpPr txBox="1"/>
          <p:nvPr/>
        </p:nvSpPr>
        <p:spPr>
          <a:xfrm>
            <a:off x="9102423" y="5296278"/>
            <a:ext cx="2136932" cy="328231"/>
          </a:xfrm>
          <a:prstGeom prst="rect">
            <a:avLst/>
          </a:prstGeom>
          <a:noFill/>
        </p:spPr>
        <p:txBody>
          <a:bodyPr wrap="none" rtlCol="0">
            <a:spAutoFit/>
          </a:bodyPr>
          <a:lstStyle/>
          <a:p>
            <a:pPr defTabSz="609630"/>
            <a:r>
              <a:rPr lang="fr-FR" sz="1533" b="1" dirty="0">
                <a:latin typeface="Times New Roman" panose="02020603050405020304" pitchFamily="18" charset="0"/>
                <a:cs typeface="Times New Roman" panose="02020603050405020304" pitchFamily="18" charset="0"/>
              </a:rPr>
              <a:t>MAITRE DE STAGE :</a:t>
            </a:r>
            <a:endParaRPr lang="fr-CI" sz="1533"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7DDAE2C2-7F34-3245-D4B3-CC747C7050F4}"/>
              </a:ext>
            </a:extLst>
          </p:cNvPr>
          <p:cNvSpPr txBox="1"/>
          <p:nvPr/>
        </p:nvSpPr>
        <p:spPr>
          <a:xfrm>
            <a:off x="9326971" y="5633701"/>
            <a:ext cx="1804597" cy="338554"/>
          </a:xfrm>
          <a:prstGeom prst="rect">
            <a:avLst/>
          </a:prstGeom>
          <a:noFill/>
        </p:spPr>
        <p:txBody>
          <a:bodyPr wrap="none" rtlCol="0">
            <a:spAutoFit/>
          </a:bodyPr>
          <a:lstStyle/>
          <a:p>
            <a:pPr defTabSz="609630"/>
            <a:r>
              <a:rPr lang="fr-FR" sz="1600" dirty="0">
                <a:solidFill>
                  <a:schemeClr val="bg1"/>
                </a:solidFill>
                <a:latin typeface="Times New Roman" panose="02020603050405020304" pitchFamily="18" charset="0"/>
                <a:cs typeface="Times New Roman" panose="02020603050405020304" pitchFamily="18" charset="0"/>
              </a:rPr>
              <a:t>M. DALE Wilfried </a:t>
            </a:r>
            <a:endParaRPr lang="fr-CI" sz="1533" b="1" dirty="0">
              <a:solidFill>
                <a:schemeClr val="bg1"/>
              </a:solidFill>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59A6351C-5029-88C1-FB30-F282332818F4}"/>
              </a:ext>
            </a:extLst>
          </p:cNvPr>
          <p:cNvSpPr txBox="1"/>
          <p:nvPr/>
        </p:nvSpPr>
        <p:spPr>
          <a:xfrm>
            <a:off x="3087184" y="5633701"/>
            <a:ext cx="2832683" cy="338554"/>
          </a:xfrm>
          <a:prstGeom prst="rect">
            <a:avLst/>
          </a:prstGeom>
          <a:noFill/>
        </p:spPr>
        <p:txBody>
          <a:bodyPr wrap="square" rtlCol="0">
            <a:spAutoFit/>
          </a:bodyPr>
          <a:lstStyle/>
          <a:p>
            <a:pPr defTabSz="609630"/>
            <a:r>
              <a:rPr lang="fr-FR" sz="1600" dirty="0">
                <a:solidFill>
                  <a:schemeClr val="bg1"/>
                </a:solidFill>
                <a:latin typeface="Times New Roman" panose="02020603050405020304" pitchFamily="18" charset="0"/>
                <a:cs typeface="Times New Roman" panose="02020603050405020304" pitchFamily="18" charset="0"/>
              </a:rPr>
              <a:t>Dr GOUHO BI Jean Baptiste </a:t>
            </a:r>
            <a:endParaRPr lang="fr-CI" sz="1533" b="1" dirty="0">
              <a:solidFill>
                <a:schemeClr val="bg1"/>
              </a:solidFill>
              <a:latin typeface="Times New Roman" panose="02020603050405020304" pitchFamily="18" charset="0"/>
              <a:cs typeface="Times New Roman" panose="02020603050405020304" pitchFamily="18" charset="0"/>
            </a:endParaRPr>
          </a:p>
        </p:txBody>
      </p:sp>
      <p:pic>
        <p:nvPicPr>
          <p:cNvPr id="15" name="Image 14">
            <a:extLst>
              <a:ext uri="{FF2B5EF4-FFF2-40B4-BE49-F238E27FC236}">
                <a16:creationId xmlns:a16="http://schemas.microsoft.com/office/drawing/2014/main" id="{B08C853C-2FEB-5AC2-2DA4-AD8E93D2F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212" y="460350"/>
            <a:ext cx="3281386" cy="1575065"/>
          </a:xfrm>
          <a:prstGeom prst="rect">
            <a:avLst/>
          </a:prstGeom>
        </p:spPr>
      </p:pic>
      <p:sp>
        <p:nvSpPr>
          <p:cNvPr id="16" name="ZoneTexte 15">
            <a:extLst>
              <a:ext uri="{FF2B5EF4-FFF2-40B4-BE49-F238E27FC236}">
                <a16:creationId xmlns:a16="http://schemas.microsoft.com/office/drawing/2014/main" id="{B11FCAFE-895A-566A-5960-4B1D41347CD2}"/>
              </a:ext>
            </a:extLst>
          </p:cNvPr>
          <p:cNvSpPr txBox="1"/>
          <p:nvPr/>
        </p:nvSpPr>
        <p:spPr>
          <a:xfrm>
            <a:off x="3472208" y="2001895"/>
            <a:ext cx="7061201" cy="8309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defTabSz="609630"/>
            <a:r>
              <a:rPr lang="fr-FR" sz="1600" dirty="0">
                <a:solidFill>
                  <a:schemeClr val="bg1"/>
                </a:solidFill>
                <a:latin typeface="Times New Roman" panose="02020603050405020304" pitchFamily="18" charset="0"/>
                <a:cs typeface="Times New Roman" panose="02020603050405020304" pitchFamily="18" charset="0"/>
              </a:rPr>
              <a:t>MÉMOIRE DE FIN DE CYCLE EN VUE DE L’OBTENTION DE LA LICENCE EN ADMINISTRATION ET </a:t>
            </a:r>
            <a:r>
              <a:rPr lang="en-CA" sz="1600" dirty="0">
                <a:solidFill>
                  <a:schemeClr val="bg1"/>
                </a:solidFill>
                <a:latin typeface="Times New Roman" panose="02020603050405020304" pitchFamily="18" charset="0"/>
                <a:cs typeface="Times New Roman" panose="02020603050405020304" pitchFamily="18" charset="0"/>
              </a:rPr>
              <a:t>SÉCURITÉ DES SYSTÈMES ET DES RÉSEAUX INFORMATIQUE</a:t>
            </a:r>
            <a:endParaRPr lang="fr-CI" sz="1600" dirty="0">
              <a:solidFill>
                <a:schemeClr val="bg1"/>
              </a:solidFill>
              <a:latin typeface="Times New Roman" panose="02020603050405020304" pitchFamily="18" charset="0"/>
              <a:cs typeface="Times New Roman" panose="02020603050405020304" pitchFamily="18" charset="0"/>
            </a:endParaRPr>
          </a:p>
        </p:txBody>
      </p:sp>
      <p:pic>
        <p:nvPicPr>
          <p:cNvPr id="18" name="Image 17">
            <a:extLst>
              <a:ext uri="{FF2B5EF4-FFF2-40B4-BE49-F238E27FC236}">
                <a16:creationId xmlns:a16="http://schemas.microsoft.com/office/drawing/2014/main" id="{7AECC15C-032A-5D76-5837-66F7A2CA29AC}"/>
              </a:ext>
            </a:extLst>
          </p:cNvPr>
          <p:cNvPicPr>
            <a:picLocks noChangeAspect="1"/>
          </p:cNvPicPr>
          <p:nvPr/>
        </p:nvPicPr>
        <p:blipFill>
          <a:blip r:embed="rId4"/>
          <a:stretch>
            <a:fillRect/>
          </a:stretch>
        </p:blipFill>
        <p:spPr>
          <a:xfrm>
            <a:off x="9002539" y="582184"/>
            <a:ext cx="2336700" cy="976431"/>
          </a:xfrm>
          <a:prstGeom prst="rect">
            <a:avLst/>
          </a:prstGeom>
        </p:spPr>
      </p:pic>
    </p:spTree>
    <p:extLst>
      <p:ext uri="{BB962C8B-B14F-4D97-AF65-F5344CB8AC3E}">
        <p14:creationId xmlns:p14="http://schemas.microsoft.com/office/powerpoint/2010/main" val="197869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DFB657D-0DB4-F269-C19D-ACEEAC503F26}"/>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3" name="Image 2">
            <a:extLst>
              <a:ext uri="{FF2B5EF4-FFF2-40B4-BE49-F238E27FC236}">
                <a16:creationId xmlns:a16="http://schemas.microsoft.com/office/drawing/2014/main" id="{395D284F-4199-9A5D-4896-EABB6BC28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35" y="47689"/>
            <a:ext cx="881278" cy="881278"/>
          </a:xfrm>
          <a:prstGeom prst="rect">
            <a:avLst/>
          </a:prstGeom>
        </p:spPr>
      </p:pic>
      <p:pic>
        <p:nvPicPr>
          <p:cNvPr id="4" name="Image 3">
            <a:extLst>
              <a:ext uri="{FF2B5EF4-FFF2-40B4-BE49-F238E27FC236}">
                <a16:creationId xmlns:a16="http://schemas.microsoft.com/office/drawing/2014/main" id="{ECDD39AE-9817-A43D-8AAC-BDA80A875D42}"/>
              </a:ext>
            </a:extLst>
          </p:cNvPr>
          <p:cNvPicPr>
            <a:picLocks noChangeAspect="1"/>
          </p:cNvPicPr>
          <p:nvPr/>
        </p:nvPicPr>
        <p:blipFill>
          <a:blip r:embed="rId3"/>
          <a:stretch>
            <a:fillRect/>
          </a:stretch>
        </p:blipFill>
        <p:spPr>
          <a:xfrm>
            <a:off x="8710710" y="246624"/>
            <a:ext cx="1632916" cy="682343"/>
          </a:xfrm>
          <a:prstGeom prst="rect">
            <a:avLst/>
          </a:prstGeom>
        </p:spPr>
      </p:pic>
      <p:sp>
        <p:nvSpPr>
          <p:cNvPr id="5" name="ZoneTexte 4">
            <a:extLst>
              <a:ext uri="{FF2B5EF4-FFF2-40B4-BE49-F238E27FC236}">
                <a16:creationId xmlns:a16="http://schemas.microsoft.com/office/drawing/2014/main" id="{8A41CF9E-9A61-2DB5-527F-D7924F7F8BDC}"/>
              </a:ext>
            </a:extLst>
          </p:cNvPr>
          <p:cNvSpPr txBox="1"/>
          <p:nvPr/>
        </p:nvSpPr>
        <p:spPr>
          <a:xfrm>
            <a:off x="3900881" y="227256"/>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9B0D330C-4A00-2C99-0CC5-24808CCB2C44}"/>
              </a:ext>
            </a:extLst>
          </p:cNvPr>
          <p:cNvSpPr txBox="1"/>
          <p:nvPr/>
        </p:nvSpPr>
        <p:spPr>
          <a:xfrm>
            <a:off x="1543575" y="1659285"/>
            <a:ext cx="9280321" cy="3539430"/>
          </a:xfrm>
          <a:prstGeom prst="rect">
            <a:avLst/>
          </a:prstGeom>
          <a:noFill/>
        </p:spPr>
        <p:txBody>
          <a:bodyPr wrap="square">
            <a:spAutoFit/>
          </a:bodyPr>
          <a:lstStyle/>
          <a:p>
            <a:pPr algn="ctr"/>
            <a:r>
              <a:rPr lang="fr-FR" sz="8800" dirty="0">
                <a:solidFill>
                  <a:schemeClr val="bg1"/>
                </a:solidFill>
                <a:latin typeface="Times New Roman" panose="02020603050405020304" pitchFamily="18" charset="0"/>
                <a:cs typeface="Times New Roman" panose="02020603050405020304" pitchFamily="18" charset="0"/>
              </a:rPr>
              <a:t>ETUDE CONCEPTUELLE</a:t>
            </a:r>
          </a:p>
          <a:p>
            <a:pPr algn="ctr"/>
            <a:endParaRPr lang="fr-FR" sz="4800" dirty="0">
              <a:solidFill>
                <a:schemeClr val="bg1"/>
              </a:solidFill>
            </a:endParaRPr>
          </a:p>
        </p:txBody>
      </p:sp>
    </p:spTree>
    <p:extLst>
      <p:ext uri="{BB962C8B-B14F-4D97-AF65-F5344CB8AC3E}">
        <p14:creationId xmlns:p14="http://schemas.microsoft.com/office/powerpoint/2010/main" val="324413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1" name="ZoneTexte 10">
            <a:extLst>
              <a:ext uri="{FF2B5EF4-FFF2-40B4-BE49-F238E27FC236}">
                <a16:creationId xmlns:a16="http://schemas.microsoft.com/office/drawing/2014/main" id="{BA443F60-56FB-E67B-2560-62759F54EE41}"/>
              </a:ext>
            </a:extLst>
          </p:cNvPr>
          <p:cNvSpPr txBox="1"/>
          <p:nvPr/>
        </p:nvSpPr>
        <p:spPr>
          <a:xfrm>
            <a:off x="3124899" y="2235021"/>
            <a:ext cx="7789177" cy="2862322"/>
          </a:xfrm>
          <a:prstGeom prst="rect">
            <a:avLst/>
          </a:prstGeom>
          <a:noFill/>
        </p:spPr>
        <p:txBody>
          <a:bodyPr wrap="square">
            <a:spAutoFit/>
          </a:bodyPr>
          <a:lstStyle/>
          <a:p>
            <a:r>
              <a:rPr lang="fr-FR" dirty="0"/>
              <a:t>L'automatisation en informatique fait référence à l'utilisation de technologies et d'outils pour exécuter des tâches, des processus ou des opérations de manière autonome, sans intervention humaine directe. Elle vise à simplifier, accélérer et rendre plus efficaces les activités répétitives ou complexes.</a:t>
            </a:r>
          </a:p>
          <a:p>
            <a:endParaRPr lang="fr-FR" dirty="0"/>
          </a:p>
          <a:p>
            <a:r>
              <a:rPr lang="fr-FR" dirty="0"/>
              <a:t>Elle peut être utilisée pour :</a:t>
            </a:r>
          </a:p>
          <a:p>
            <a:pPr marL="285750" indent="-285750">
              <a:buFont typeface="Wingdings" panose="05000000000000000000" pitchFamily="2" charset="2"/>
              <a:buChar char="Ø"/>
            </a:pPr>
            <a:r>
              <a:rPr lang="fr-FR" dirty="0"/>
              <a:t>Le déploiement de logiciels </a:t>
            </a:r>
          </a:p>
          <a:p>
            <a:pPr marL="285750" indent="-285750">
              <a:buFont typeface="Wingdings" panose="05000000000000000000" pitchFamily="2" charset="2"/>
              <a:buChar char="Ø"/>
            </a:pPr>
            <a:r>
              <a:rPr lang="fr-FR" dirty="0"/>
              <a:t>La gestion des infrastructures</a:t>
            </a:r>
          </a:p>
          <a:p>
            <a:pPr marL="285750" indent="-285750">
              <a:buFont typeface="Wingdings" panose="05000000000000000000" pitchFamily="2" charset="2"/>
              <a:buChar char="Ø"/>
            </a:pPr>
            <a:r>
              <a:rPr lang="fr-FR" dirty="0"/>
              <a:t>La surveillance des systèmes </a:t>
            </a:r>
          </a:p>
          <a:p>
            <a:pPr marL="285750" indent="-285750">
              <a:buFont typeface="Wingdings" panose="05000000000000000000" pitchFamily="2" charset="2"/>
              <a:buChar char="Ø"/>
            </a:pPr>
            <a:r>
              <a:rPr lang="fr-FR" dirty="0"/>
              <a:t>La maintenance des systèmes </a:t>
            </a:r>
          </a:p>
        </p:txBody>
      </p:sp>
      <p:sp>
        <p:nvSpPr>
          <p:cNvPr id="12" name="ZoneTexte 11">
            <a:extLst>
              <a:ext uri="{FF2B5EF4-FFF2-40B4-BE49-F238E27FC236}">
                <a16:creationId xmlns:a16="http://schemas.microsoft.com/office/drawing/2014/main" id="{776F066F-DC1A-30E6-BD78-22395197B6D3}"/>
              </a:ext>
            </a:extLst>
          </p:cNvPr>
          <p:cNvSpPr txBox="1"/>
          <p:nvPr/>
        </p:nvSpPr>
        <p:spPr>
          <a:xfrm>
            <a:off x="3003259" y="1426128"/>
            <a:ext cx="6333688" cy="461665"/>
          </a:xfrm>
          <a:prstGeom prst="rect">
            <a:avLst/>
          </a:prstGeom>
          <a:noFill/>
        </p:spPr>
        <p:txBody>
          <a:bodyPr wrap="square" rtlCol="0">
            <a:spAutoFit/>
          </a:bodyPr>
          <a:lstStyle/>
          <a:p>
            <a:r>
              <a:rPr lang="fr-FR" sz="2400" b="1" u="sng" dirty="0">
                <a:solidFill>
                  <a:schemeClr val="bg1"/>
                </a:solidFill>
                <a:latin typeface="Times New Roman" panose="02020603050405020304" pitchFamily="18" charset="0"/>
                <a:cs typeface="Times New Roman" panose="02020603050405020304" pitchFamily="18" charset="0"/>
              </a:rPr>
              <a:t>DÉFINITION</a:t>
            </a:r>
            <a:r>
              <a:rPr lang="fr-FR" sz="2400" b="1" dirty="0">
                <a:solidFill>
                  <a:schemeClr val="bg1"/>
                </a:solidFill>
                <a:latin typeface="Times New Roman" panose="02020603050405020304" pitchFamily="18" charset="0"/>
                <a:cs typeface="Times New Roman" panose="02020603050405020304" pitchFamily="18" charset="0"/>
              </a:rPr>
              <a:t> : AUTOMATISATION</a:t>
            </a:r>
            <a:endParaRPr lang="fr-FR" sz="2400" b="1" dirty="0">
              <a:solidFill>
                <a:schemeClr val="bg1"/>
              </a:solidFill>
            </a:endParaRPr>
          </a:p>
        </p:txBody>
      </p:sp>
      <p:pic>
        <p:nvPicPr>
          <p:cNvPr id="18" name="Image 17">
            <a:extLst>
              <a:ext uri="{FF2B5EF4-FFF2-40B4-BE49-F238E27FC236}">
                <a16:creationId xmlns:a16="http://schemas.microsoft.com/office/drawing/2014/main" id="{F0915D47-8F1C-6589-F6E2-EAD5CA366AB1}"/>
              </a:ext>
            </a:extLst>
          </p:cNvPr>
          <p:cNvPicPr>
            <a:picLocks noChangeAspect="1"/>
          </p:cNvPicPr>
          <p:nvPr/>
        </p:nvPicPr>
        <p:blipFill>
          <a:blip r:embed="rId4"/>
          <a:stretch>
            <a:fillRect/>
          </a:stretch>
        </p:blipFill>
        <p:spPr>
          <a:xfrm>
            <a:off x="7019487" y="3666182"/>
            <a:ext cx="4104316" cy="2421319"/>
          </a:xfrm>
          <a:prstGeom prst="rect">
            <a:avLst/>
          </a:prstGeom>
        </p:spPr>
      </p:pic>
    </p:spTree>
    <p:extLst>
      <p:ext uri="{BB962C8B-B14F-4D97-AF65-F5344CB8AC3E}">
        <p14:creationId xmlns:p14="http://schemas.microsoft.com/office/powerpoint/2010/main" val="163891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1" name="ZoneTexte 10">
            <a:extLst>
              <a:ext uri="{FF2B5EF4-FFF2-40B4-BE49-F238E27FC236}">
                <a16:creationId xmlns:a16="http://schemas.microsoft.com/office/drawing/2014/main" id="{BA443F60-56FB-E67B-2560-62759F54EE41}"/>
              </a:ext>
            </a:extLst>
          </p:cNvPr>
          <p:cNvSpPr txBox="1"/>
          <p:nvPr/>
        </p:nvSpPr>
        <p:spPr>
          <a:xfrm>
            <a:off x="3003258" y="2702495"/>
            <a:ext cx="7789177" cy="2308324"/>
          </a:xfrm>
          <a:prstGeom prst="rect">
            <a:avLst/>
          </a:prstGeom>
          <a:noFill/>
        </p:spPr>
        <p:txBody>
          <a:bodyPr wrap="square">
            <a:spAutoFit/>
          </a:bodyPr>
          <a:lstStyle/>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L'automatisation des processus métier </a:t>
            </a:r>
            <a:r>
              <a:rPr lang="fr-FR" dirty="0">
                <a:latin typeface="Times New Roman" panose="02020603050405020304" pitchFamily="18" charset="0"/>
                <a:cs typeface="Times New Roman" panose="02020603050405020304" pitchFamily="18" charset="0"/>
              </a:rPr>
              <a:t>consiste à automatiser les tâches liées aux processus métier.</a:t>
            </a:r>
          </a:p>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L'automatisation des tâches informatiques </a:t>
            </a:r>
            <a:r>
              <a:rPr lang="fr-FR" dirty="0">
                <a:latin typeface="Times New Roman" panose="02020603050405020304" pitchFamily="18" charset="0"/>
                <a:cs typeface="Times New Roman" panose="02020603050405020304" pitchFamily="18" charset="0"/>
              </a:rPr>
              <a:t>consiste à automatiser les tâches liées à la gestion des infrastructures informatiques.</a:t>
            </a:r>
          </a:p>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L'automatisation des tests </a:t>
            </a:r>
            <a:r>
              <a:rPr lang="fr-FR" dirty="0">
                <a:latin typeface="Times New Roman" panose="02020603050405020304" pitchFamily="18" charset="0"/>
                <a:cs typeface="Times New Roman" panose="02020603050405020304" pitchFamily="18" charset="0"/>
              </a:rPr>
              <a:t>consiste à automatiser les tests de logiciels et de systèmes, ce qui peut aider à réduire les coûts et les délais de test.</a:t>
            </a:r>
          </a:p>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L'automatisation de la sécurité </a:t>
            </a:r>
            <a:r>
              <a:rPr lang="fr-FR" dirty="0">
                <a:latin typeface="Times New Roman" panose="02020603050405020304" pitchFamily="18" charset="0"/>
                <a:cs typeface="Times New Roman" panose="02020603050405020304" pitchFamily="18" charset="0"/>
              </a:rPr>
              <a:t>consiste à automatiser les tâches liées à la sécurité informatique.</a:t>
            </a:r>
          </a:p>
        </p:txBody>
      </p:sp>
      <p:sp>
        <p:nvSpPr>
          <p:cNvPr id="12" name="ZoneTexte 11">
            <a:extLst>
              <a:ext uri="{FF2B5EF4-FFF2-40B4-BE49-F238E27FC236}">
                <a16:creationId xmlns:a16="http://schemas.microsoft.com/office/drawing/2014/main" id="{776F066F-DC1A-30E6-BD78-22395197B6D3}"/>
              </a:ext>
            </a:extLst>
          </p:cNvPr>
          <p:cNvSpPr txBox="1"/>
          <p:nvPr/>
        </p:nvSpPr>
        <p:spPr>
          <a:xfrm>
            <a:off x="3003258" y="1426128"/>
            <a:ext cx="8422548" cy="830997"/>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LES DIFFÉRENTS TYPES D'AUTOMATISATION EN INFORMATIQUE</a:t>
            </a:r>
          </a:p>
        </p:txBody>
      </p:sp>
      <p:pic>
        <p:nvPicPr>
          <p:cNvPr id="10" name="Image 9">
            <a:extLst>
              <a:ext uri="{FF2B5EF4-FFF2-40B4-BE49-F238E27FC236}">
                <a16:creationId xmlns:a16="http://schemas.microsoft.com/office/drawing/2014/main" id="{4D52B004-851B-B3A5-E6E9-5546707F9EBF}"/>
              </a:ext>
            </a:extLst>
          </p:cNvPr>
          <p:cNvPicPr>
            <a:picLocks noChangeAspect="1"/>
          </p:cNvPicPr>
          <p:nvPr/>
        </p:nvPicPr>
        <p:blipFill>
          <a:blip r:embed="rId4"/>
          <a:stretch>
            <a:fillRect/>
          </a:stretch>
        </p:blipFill>
        <p:spPr>
          <a:xfrm>
            <a:off x="5929670" y="1717812"/>
            <a:ext cx="2224430" cy="1251242"/>
          </a:xfrm>
          <a:prstGeom prst="rect">
            <a:avLst/>
          </a:prstGeom>
        </p:spPr>
      </p:pic>
    </p:spTree>
    <p:extLst>
      <p:ext uri="{BB962C8B-B14F-4D97-AF65-F5344CB8AC3E}">
        <p14:creationId xmlns:p14="http://schemas.microsoft.com/office/powerpoint/2010/main" val="332820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0" name="ZoneTexte 9">
            <a:extLst>
              <a:ext uri="{FF2B5EF4-FFF2-40B4-BE49-F238E27FC236}">
                <a16:creationId xmlns:a16="http://schemas.microsoft.com/office/drawing/2014/main" id="{94F8ABC8-8738-2B6D-B38A-5F3BA4C9C299}"/>
              </a:ext>
            </a:extLst>
          </p:cNvPr>
          <p:cNvSpPr txBox="1"/>
          <p:nvPr/>
        </p:nvSpPr>
        <p:spPr>
          <a:xfrm>
            <a:off x="3262137" y="1597391"/>
            <a:ext cx="7123434" cy="1107996"/>
          </a:xfrm>
          <a:prstGeom prst="rect">
            <a:avLst/>
          </a:prstGeom>
          <a:noFill/>
        </p:spPr>
        <p:txBody>
          <a:bodyPr wrap="square">
            <a:spAutoFit/>
          </a:bodyPr>
          <a:lstStyle/>
          <a:p>
            <a:r>
              <a:rPr lang="fr-FR" sz="2400" b="1" dirty="0">
                <a:solidFill>
                  <a:schemeClr val="bg1"/>
                </a:solidFill>
              </a:rPr>
              <a:t>LES TECHNOLOGIES D'AUTOMATISATION EN INFORMATIQUE</a:t>
            </a:r>
          </a:p>
          <a:p>
            <a:endParaRPr lang="fr-FR" dirty="0"/>
          </a:p>
        </p:txBody>
      </p:sp>
      <p:sp>
        <p:nvSpPr>
          <p:cNvPr id="16" name="ZoneTexte 15">
            <a:extLst>
              <a:ext uri="{FF2B5EF4-FFF2-40B4-BE49-F238E27FC236}">
                <a16:creationId xmlns:a16="http://schemas.microsoft.com/office/drawing/2014/main" id="{DD985F97-5E5E-A640-8DE4-6E24BA0226F3}"/>
              </a:ext>
            </a:extLst>
          </p:cNvPr>
          <p:cNvSpPr txBox="1"/>
          <p:nvPr/>
        </p:nvSpPr>
        <p:spPr>
          <a:xfrm>
            <a:off x="3285100" y="2721453"/>
            <a:ext cx="5874241" cy="286232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Il existe un certain nombre de technologies différentes qui peuvent être utilisées pour l'automatisation en informatique.</a:t>
            </a:r>
          </a:p>
          <a:p>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Les langages de programmation </a:t>
            </a:r>
            <a:r>
              <a:rPr lang="fr-FR" dirty="0">
                <a:latin typeface="Times New Roman" panose="02020603050405020304" pitchFamily="18" charset="0"/>
                <a:cs typeface="Times New Roman" panose="02020603050405020304" pitchFamily="18" charset="0"/>
              </a:rPr>
              <a:t>sont les outils les plus fondamentaux pour l'automatisation. </a:t>
            </a:r>
          </a:p>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Les outils d'automatisation </a:t>
            </a:r>
            <a:r>
              <a:rPr lang="fr-FR" dirty="0">
                <a:latin typeface="Times New Roman" panose="02020603050405020304" pitchFamily="18" charset="0"/>
                <a:cs typeface="Times New Roman" panose="02020603050405020304" pitchFamily="18" charset="0"/>
              </a:rPr>
              <a:t>sont des logiciels spécialisés qui sont conçus pour automatiser des tâches courantes. </a:t>
            </a:r>
          </a:p>
          <a:p>
            <a:pPr marL="285750" indent="-285750">
              <a:buFont typeface="Wingdings" panose="05000000000000000000" pitchFamily="2" charset="2"/>
              <a:buChar char="Ø"/>
            </a:pPr>
            <a:r>
              <a:rPr lang="fr-FR" b="1" dirty="0">
                <a:solidFill>
                  <a:schemeClr val="bg1"/>
                </a:solidFill>
                <a:latin typeface="Times New Roman" panose="02020603050405020304" pitchFamily="18" charset="0"/>
                <a:cs typeface="Times New Roman" panose="02020603050405020304" pitchFamily="18" charset="0"/>
              </a:rPr>
              <a:t>Les plates-formes d'automatisation </a:t>
            </a:r>
            <a:r>
              <a:rPr lang="fr-FR" dirty="0">
                <a:latin typeface="Times New Roman" panose="02020603050405020304" pitchFamily="18" charset="0"/>
                <a:cs typeface="Times New Roman" panose="02020603050405020304" pitchFamily="18" charset="0"/>
              </a:rPr>
              <a:t>sont des environnements complets qui fournissent des outils et des services pour l'automatisation. </a:t>
            </a:r>
          </a:p>
        </p:txBody>
      </p:sp>
    </p:spTree>
    <p:extLst>
      <p:ext uri="{BB962C8B-B14F-4D97-AF65-F5344CB8AC3E}">
        <p14:creationId xmlns:p14="http://schemas.microsoft.com/office/powerpoint/2010/main" val="118953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0" name="ZoneTexte 9">
            <a:extLst>
              <a:ext uri="{FF2B5EF4-FFF2-40B4-BE49-F238E27FC236}">
                <a16:creationId xmlns:a16="http://schemas.microsoft.com/office/drawing/2014/main" id="{6626895E-B041-9684-6972-807C57D04AB8}"/>
              </a:ext>
            </a:extLst>
          </p:cNvPr>
          <p:cNvSpPr txBox="1"/>
          <p:nvPr/>
        </p:nvSpPr>
        <p:spPr>
          <a:xfrm>
            <a:off x="3262137" y="1565420"/>
            <a:ext cx="5715698"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PRESENTATION DE RUNDECK</a:t>
            </a:r>
          </a:p>
        </p:txBody>
      </p:sp>
      <p:sp>
        <p:nvSpPr>
          <p:cNvPr id="12" name="ZoneTexte 11">
            <a:extLst>
              <a:ext uri="{FF2B5EF4-FFF2-40B4-BE49-F238E27FC236}">
                <a16:creationId xmlns:a16="http://schemas.microsoft.com/office/drawing/2014/main" id="{FD7F0803-D8A4-E7E6-A96C-2A63C23763E6}"/>
              </a:ext>
            </a:extLst>
          </p:cNvPr>
          <p:cNvSpPr txBox="1"/>
          <p:nvPr/>
        </p:nvSpPr>
        <p:spPr>
          <a:xfrm>
            <a:off x="3160238" y="2228671"/>
            <a:ext cx="7493779" cy="923330"/>
          </a:xfrm>
          <a:prstGeom prst="rect">
            <a:avLst/>
          </a:prstGeom>
          <a:noFill/>
        </p:spPr>
        <p:txBody>
          <a:bodyPr wrap="square">
            <a:spAutoFit/>
          </a:bodyPr>
          <a:lstStyle/>
          <a:p>
            <a:r>
              <a:rPr lang="fr-FR" dirty="0" err="1">
                <a:latin typeface="Times New Roman" panose="02020603050405020304" pitchFamily="18" charset="0"/>
                <a:cs typeface="Times New Roman" panose="02020603050405020304" pitchFamily="18" charset="0"/>
              </a:rPr>
              <a:t>Rundeck</a:t>
            </a:r>
            <a:r>
              <a:rPr lang="fr-FR" dirty="0">
                <a:latin typeface="Times New Roman" panose="02020603050405020304" pitchFamily="18" charset="0"/>
                <a:cs typeface="Times New Roman" panose="02020603050405020304" pitchFamily="18" charset="0"/>
              </a:rPr>
              <a:t> est un outil d'automatisation des tâches open source qui permet aux organisations de créer et d'exécuter des workflows complexes. Il est basé sur un modèle déclaratif, ce qui le rend facile à apprendre et à utiliser.</a:t>
            </a:r>
          </a:p>
        </p:txBody>
      </p:sp>
      <p:pic>
        <p:nvPicPr>
          <p:cNvPr id="16" name="Image 15">
            <a:extLst>
              <a:ext uri="{FF2B5EF4-FFF2-40B4-BE49-F238E27FC236}">
                <a16:creationId xmlns:a16="http://schemas.microsoft.com/office/drawing/2014/main" id="{CD6E3F98-AD00-C857-AA4C-B397CEB8CE96}"/>
              </a:ext>
            </a:extLst>
          </p:cNvPr>
          <p:cNvPicPr>
            <a:picLocks noChangeAspect="1"/>
          </p:cNvPicPr>
          <p:nvPr/>
        </p:nvPicPr>
        <p:blipFill>
          <a:blip r:embed="rId4"/>
          <a:stretch>
            <a:fillRect/>
          </a:stretch>
        </p:blipFill>
        <p:spPr>
          <a:xfrm>
            <a:off x="4468727" y="3608464"/>
            <a:ext cx="4876800" cy="2438400"/>
          </a:xfrm>
          <a:prstGeom prst="rect">
            <a:avLst/>
          </a:prstGeom>
        </p:spPr>
      </p:pic>
    </p:spTree>
    <p:extLst>
      <p:ext uri="{BB962C8B-B14F-4D97-AF65-F5344CB8AC3E}">
        <p14:creationId xmlns:p14="http://schemas.microsoft.com/office/powerpoint/2010/main" val="345530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0" name="ZoneTexte 9">
            <a:extLst>
              <a:ext uri="{FF2B5EF4-FFF2-40B4-BE49-F238E27FC236}">
                <a16:creationId xmlns:a16="http://schemas.microsoft.com/office/drawing/2014/main" id="{99FA5033-9DE3-B737-41F8-791494E403C3}"/>
              </a:ext>
            </a:extLst>
          </p:cNvPr>
          <p:cNvSpPr txBox="1"/>
          <p:nvPr/>
        </p:nvSpPr>
        <p:spPr>
          <a:xfrm>
            <a:off x="3262137" y="2087061"/>
            <a:ext cx="6123962" cy="2862322"/>
          </a:xfrm>
          <a:prstGeom prst="rect">
            <a:avLst/>
          </a:prstGeom>
          <a:noFill/>
        </p:spPr>
        <p:txBody>
          <a:bodyPr wrap="square">
            <a:spAutoFit/>
          </a:bodyPr>
          <a:lstStyle/>
          <a:p>
            <a:pPr marL="285750" indent="-285750">
              <a:buFont typeface="Wingdings" panose="05000000000000000000" pitchFamily="2" charset="2"/>
              <a:buChar char="Ø"/>
            </a:pPr>
            <a:r>
              <a:rPr lang="fr-FR" dirty="0"/>
              <a:t>Exécution de commandes distribuées ; </a:t>
            </a:r>
          </a:p>
          <a:p>
            <a:pPr marL="285750" indent="-285750">
              <a:buFont typeface="Wingdings" panose="05000000000000000000" pitchFamily="2" charset="2"/>
              <a:buChar char="Ø"/>
            </a:pPr>
            <a:r>
              <a:rPr lang="fr-FR" dirty="0"/>
              <a:t>Flux de travail ;  </a:t>
            </a:r>
          </a:p>
          <a:p>
            <a:pPr marL="285750" indent="-285750">
              <a:buFont typeface="Wingdings" panose="05000000000000000000" pitchFamily="2" charset="2"/>
              <a:buChar char="Ø"/>
            </a:pPr>
            <a:r>
              <a:rPr lang="fr-FR" dirty="0"/>
              <a:t>Système d'exécution enfichable ; </a:t>
            </a:r>
          </a:p>
          <a:p>
            <a:pPr marL="285750" indent="-285750">
              <a:buFont typeface="Wingdings" panose="05000000000000000000" pitchFamily="2" charset="2"/>
              <a:buChar char="Ø"/>
            </a:pPr>
            <a:r>
              <a:rPr lang="fr-FR" dirty="0"/>
              <a:t>Modèle de ressources enfichable ; </a:t>
            </a:r>
          </a:p>
          <a:p>
            <a:pPr marL="285750" indent="-285750">
              <a:buFont typeface="Wingdings" panose="05000000000000000000" pitchFamily="2" charset="2"/>
              <a:buChar char="Ø"/>
            </a:pPr>
            <a:r>
              <a:rPr lang="fr-FR" dirty="0"/>
              <a:t>Exécution de tâches à la demande ou planifiée ; </a:t>
            </a:r>
          </a:p>
          <a:p>
            <a:pPr marL="285750" indent="-285750">
              <a:buFont typeface="Wingdings" panose="05000000000000000000" pitchFamily="2" charset="2"/>
              <a:buChar char="Ø"/>
            </a:pPr>
            <a:r>
              <a:rPr lang="fr-FR" dirty="0"/>
              <a:t>Magasin de clés sécurisé pour les mots de passe et les clés ; </a:t>
            </a:r>
          </a:p>
          <a:p>
            <a:pPr marL="285750" indent="-285750">
              <a:buFont typeface="Wingdings" panose="05000000000000000000" pitchFamily="2" charset="2"/>
              <a:buChar char="Ø"/>
            </a:pPr>
            <a:r>
              <a:rPr lang="fr-FR" dirty="0"/>
              <a:t>Politique de contrôle d'accès basée sur les rôles avec prise en charge de LDAP/</a:t>
            </a:r>
            <a:r>
              <a:rPr lang="fr-FR" dirty="0" err="1"/>
              <a:t>ActiveDirectory</a:t>
            </a:r>
            <a:r>
              <a:rPr lang="fr-FR" dirty="0"/>
              <a:t>/SSO ; </a:t>
            </a:r>
          </a:p>
          <a:p>
            <a:pPr marL="285750" indent="-285750">
              <a:buFont typeface="Wingdings" panose="05000000000000000000" pitchFamily="2" charset="2"/>
              <a:buChar char="Ø"/>
            </a:pPr>
            <a:r>
              <a:rPr lang="fr-FR" dirty="0"/>
              <a:t>Historique et journaux d'audit ; </a:t>
            </a:r>
          </a:p>
          <a:p>
            <a:pPr marL="285750" indent="-285750">
              <a:buFont typeface="Wingdings" panose="05000000000000000000" pitchFamily="2" charset="2"/>
              <a:buChar char="Ø"/>
            </a:pPr>
            <a:r>
              <a:rPr lang="fr-FR" dirty="0"/>
              <a:t>Utilisez n’importe quel langage de script.</a:t>
            </a:r>
          </a:p>
        </p:txBody>
      </p:sp>
      <p:sp>
        <p:nvSpPr>
          <p:cNvPr id="11" name="ZoneTexte 10">
            <a:extLst>
              <a:ext uri="{FF2B5EF4-FFF2-40B4-BE49-F238E27FC236}">
                <a16:creationId xmlns:a16="http://schemas.microsoft.com/office/drawing/2014/main" id="{5A68C061-379A-6EE2-BC74-46CFE7EE1AA5}"/>
              </a:ext>
            </a:extLst>
          </p:cNvPr>
          <p:cNvSpPr txBox="1"/>
          <p:nvPr/>
        </p:nvSpPr>
        <p:spPr>
          <a:xfrm>
            <a:off x="3347207" y="1434517"/>
            <a:ext cx="6493079"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FONCTIONNALITÉS DE RUNDECK</a:t>
            </a:r>
          </a:p>
        </p:txBody>
      </p:sp>
    </p:spTree>
    <p:extLst>
      <p:ext uri="{BB962C8B-B14F-4D97-AF65-F5344CB8AC3E}">
        <p14:creationId xmlns:p14="http://schemas.microsoft.com/office/powerpoint/2010/main" val="72207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0" name="ZoneTexte 9">
            <a:extLst>
              <a:ext uri="{FF2B5EF4-FFF2-40B4-BE49-F238E27FC236}">
                <a16:creationId xmlns:a16="http://schemas.microsoft.com/office/drawing/2014/main" id="{BDA5867C-EF56-23B0-1F85-537647B09BBA}"/>
              </a:ext>
            </a:extLst>
          </p:cNvPr>
          <p:cNvSpPr txBox="1"/>
          <p:nvPr/>
        </p:nvSpPr>
        <p:spPr>
          <a:xfrm>
            <a:off x="3262137" y="1424798"/>
            <a:ext cx="6123962"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CONCEPTS DE RUNDECK</a:t>
            </a:r>
          </a:p>
        </p:txBody>
      </p:sp>
      <p:sp>
        <p:nvSpPr>
          <p:cNvPr id="12" name="ZoneTexte 11">
            <a:extLst>
              <a:ext uri="{FF2B5EF4-FFF2-40B4-BE49-F238E27FC236}">
                <a16:creationId xmlns:a16="http://schemas.microsoft.com/office/drawing/2014/main" id="{701B4F10-6D2A-9FA0-6FA7-A870F43EE612}"/>
              </a:ext>
            </a:extLst>
          </p:cNvPr>
          <p:cNvSpPr txBox="1"/>
          <p:nvPr/>
        </p:nvSpPr>
        <p:spPr>
          <a:xfrm>
            <a:off x="3262137" y="2136338"/>
            <a:ext cx="6123962" cy="2585323"/>
          </a:xfrm>
          <a:prstGeom prst="rect">
            <a:avLst/>
          </a:prstGeom>
          <a:noFill/>
        </p:spPr>
        <p:txBody>
          <a:bodyPr wrap="square">
            <a:spAutoFit/>
          </a:bodyPr>
          <a:lstStyle/>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Projets </a:t>
            </a:r>
          </a:p>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Inventaire ou source de modèle de ressource </a:t>
            </a:r>
          </a:p>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Jobs </a:t>
            </a:r>
          </a:p>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Workflow (Flux de travaux) </a:t>
            </a:r>
          </a:p>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Nœud </a:t>
            </a:r>
          </a:p>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Commande </a:t>
            </a:r>
          </a:p>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Activité </a:t>
            </a:r>
          </a:p>
          <a:p>
            <a:pPr marL="285750" indent="-285750">
              <a:buFont typeface="Wingdings" panose="05000000000000000000" pitchFamily="2" charset="2"/>
              <a:buChar char="Ø"/>
            </a:pPr>
            <a:r>
              <a:rPr lang="fr-FR" dirty="0" err="1">
                <a:latin typeface="Times New Roman" panose="02020603050405020304" pitchFamily="18" charset="0"/>
                <a:cs typeface="Times New Roman" panose="02020603050405020304" pitchFamily="18" charset="0"/>
              </a:rPr>
              <a:t>Webhooks</a:t>
            </a:r>
            <a:r>
              <a:rPr lang="fr-FR" dirty="0">
                <a:latin typeface="Times New Roman" panose="02020603050405020304" pitchFamily="18" charset="0"/>
                <a:cs typeface="Times New Roman" panose="02020603050405020304" pitchFamily="18" charset="0"/>
              </a:rPr>
              <a:t> </a:t>
            </a:r>
          </a:p>
          <a:p>
            <a:r>
              <a:rPr lang="fr-FR" dirty="0"/>
              <a:t> </a:t>
            </a:r>
          </a:p>
        </p:txBody>
      </p:sp>
    </p:spTree>
    <p:extLst>
      <p:ext uri="{BB962C8B-B14F-4D97-AF65-F5344CB8AC3E}">
        <p14:creationId xmlns:p14="http://schemas.microsoft.com/office/powerpoint/2010/main" val="115931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0" name="ZoneTexte 9">
            <a:extLst>
              <a:ext uri="{FF2B5EF4-FFF2-40B4-BE49-F238E27FC236}">
                <a16:creationId xmlns:a16="http://schemas.microsoft.com/office/drawing/2014/main" id="{BDA5867C-EF56-23B0-1F85-537647B09BBA}"/>
              </a:ext>
            </a:extLst>
          </p:cNvPr>
          <p:cNvSpPr txBox="1"/>
          <p:nvPr/>
        </p:nvSpPr>
        <p:spPr>
          <a:xfrm>
            <a:off x="4075869" y="1129891"/>
            <a:ext cx="6123962"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FONCTIONNEMENT DE RUNDECK</a:t>
            </a:r>
          </a:p>
        </p:txBody>
      </p:sp>
      <p:pic>
        <p:nvPicPr>
          <p:cNvPr id="11" name="Image 10">
            <a:extLst>
              <a:ext uri="{FF2B5EF4-FFF2-40B4-BE49-F238E27FC236}">
                <a16:creationId xmlns:a16="http://schemas.microsoft.com/office/drawing/2014/main" id="{3C50CF0D-E6A3-0667-A4A8-6D089C52AB44}"/>
              </a:ext>
            </a:extLst>
          </p:cNvPr>
          <p:cNvPicPr>
            <a:picLocks noChangeAspect="1"/>
          </p:cNvPicPr>
          <p:nvPr/>
        </p:nvPicPr>
        <p:blipFill>
          <a:blip r:embed="rId4"/>
          <a:stretch>
            <a:fillRect/>
          </a:stretch>
        </p:blipFill>
        <p:spPr>
          <a:xfrm>
            <a:off x="2687969" y="1605260"/>
            <a:ext cx="8899761" cy="5006116"/>
          </a:xfrm>
          <a:prstGeom prst="rect">
            <a:avLst/>
          </a:prstGeom>
        </p:spPr>
      </p:pic>
    </p:spTree>
    <p:extLst>
      <p:ext uri="{BB962C8B-B14F-4D97-AF65-F5344CB8AC3E}">
        <p14:creationId xmlns:p14="http://schemas.microsoft.com/office/powerpoint/2010/main" val="212999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6" name="Rectangle : coins arrondis 5">
            <a:extLst>
              <a:ext uri="{FF2B5EF4-FFF2-40B4-BE49-F238E27FC236}">
                <a16:creationId xmlns:a16="http://schemas.microsoft.com/office/drawing/2014/main" id="{E260AF4B-31B3-CD85-48B1-D1543C186A6E}"/>
              </a:ext>
            </a:extLst>
          </p:cNvPr>
          <p:cNvSpPr/>
          <p:nvPr/>
        </p:nvSpPr>
        <p:spPr>
          <a:xfrm>
            <a:off x="188316"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854B21C1-395F-0F19-7E2C-6C2D536FB366}"/>
              </a:ext>
            </a:extLst>
          </p:cNvPr>
          <p:cNvSpPr/>
          <p:nvPr/>
        </p:nvSpPr>
        <p:spPr>
          <a:xfrm>
            <a:off x="12918" y="2235021"/>
            <a:ext cx="2164359"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Etude conceptuelle</a:t>
            </a:r>
          </a:p>
        </p:txBody>
      </p:sp>
      <p:sp>
        <p:nvSpPr>
          <p:cNvPr id="10" name="ZoneTexte 9">
            <a:extLst>
              <a:ext uri="{FF2B5EF4-FFF2-40B4-BE49-F238E27FC236}">
                <a16:creationId xmlns:a16="http://schemas.microsoft.com/office/drawing/2014/main" id="{BDA5867C-EF56-23B0-1F85-537647B09BBA}"/>
              </a:ext>
            </a:extLst>
          </p:cNvPr>
          <p:cNvSpPr txBox="1"/>
          <p:nvPr/>
        </p:nvSpPr>
        <p:spPr>
          <a:xfrm>
            <a:off x="3262137" y="1424798"/>
            <a:ext cx="6123962"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ALTERNATIVES</a:t>
            </a:r>
          </a:p>
        </p:txBody>
      </p:sp>
      <p:pic>
        <p:nvPicPr>
          <p:cNvPr id="16" name="Image 15">
            <a:extLst>
              <a:ext uri="{FF2B5EF4-FFF2-40B4-BE49-F238E27FC236}">
                <a16:creationId xmlns:a16="http://schemas.microsoft.com/office/drawing/2014/main" id="{62595C0F-8DD7-913C-0BDB-A3070641A343}"/>
              </a:ext>
            </a:extLst>
          </p:cNvPr>
          <p:cNvPicPr>
            <a:picLocks noChangeAspect="1"/>
          </p:cNvPicPr>
          <p:nvPr/>
        </p:nvPicPr>
        <p:blipFill>
          <a:blip r:embed="rId4"/>
          <a:stretch>
            <a:fillRect/>
          </a:stretch>
        </p:blipFill>
        <p:spPr>
          <a:xfrm>
            <a:off x="2498103" y="2198696"/>
            <a:ext cx="3945933" cy="1524367"/>
          </a:xfrm>
          <a:prstGeom prst="rect">
            <a:avLst/>
          </a:prstGeom>
        </p:spPr>
      </p:pic>
      <p:pic>
        <p:nvPicPr>
          <p:cNvPr id="20" name="Image 19">
            <a:extLst>
              <a:ext uri="{FF2B5EF4-FFF2-40B4-BE49-F238E27FC236}">
                <a16:creationId xmlns:a16="http://schemas.microsoft.com/office/drawing/2014/main" id="{0879F2DB-5803-5A9C-2BE9-CA91023F8835}"/>
              </a:ext>
            </a:extLst>
          </p:cNvPr>
          <p:cNvPicPr>
            <a:picLocks noChangeAspect="1"/>
          </p:cNvPicPr>
          <p:nvPr/>
        </p:nvPicPr>
        <p:blipFill>
          <a:blip r:embed="rId5"/>
          <a:stretch>
            <a:fillRect/>
          </a:stretch>
        </p:blipFill>
        <p:spPr>
          <a:xfrm>
            <a:off x="7458304" y="1815021"/>
            <a:ext cx="4065166" cy="2032583"/>
          </a:xfrm>
          <a:prstGeom prst="rect">
            <a:avLst/>
          </a:prstGeom>
        </p:spPr>
      </p:pic>
      <p:pic>
        <p:nvPicPr>
          <p:cNvPr id="22" name="Image 21">
            <a:extLst>
              <a:ext uri="{FF2B5EF4-FFF2-40B4-BE49-F238E27FC236}">
                <a16:creationId xmlns:a16="http://schemas.microsoft.com/office/drawing/2014/main" id="{B35BC1EC-9332-822A-8527-693AEA157B9F}"/>
              </a:ext>
            </a:extLst>
          </p:cNvPr>
          <p:cNvPicPr>
            <a:picLocks noChangeAspect="1"/>
          </p:cNvPicPr>
          <p:nvPr/>
        </p:nvPicPr>
        <p:blipFill>
          <a:blip r:embed="rId6"/>
          <a:stretch>
            <a:fillRect/>
          </a:stretch>
        </p:blipFill>
        <p:spPr>
          <a:xfrm>
            <a:off x="2756483" y="3847604"/>
            <a:ext cx="3810000" cy="2333625"/>
          </a:xfrm>
          <a:prstGeom prst="rect">
            <a:avLst/>
          </a:prstGeom>
        </p:spPr>
      </p:pic>
      <p:pic>
        <p:nvPicPr>
          <p:cNvPr id="24" name="Image 23">
            <a:extLst>
              <a:ext uri="{FF2B5EF4-FFF2-40B4-BE49-F238E27FC236}">
                <a16:creationId xmlns:a16="http://schemas.microsoft.com/office/drawing/2014/main" id="{3AEFA9B1-3F54-F827-3B33-B94594AC8A63}"/>
              </a:ext>
            </a:extLst>
          </p:cNvPr>
          <p:cNvPicPr>
            <a:picLocks noChangeAspect="1"/>
          </p:cNvPicPr>
          <p:nvPr/>
        </p:nvPicPr>
        <p:blipFill>
          <a:blip r:embed="rId7"/>
          <a:stretch>
            <a:fillRect/>
          </a:stretch>
        </p:blipFill>
        <p:spPr>
          <a:xfrm>
            <a:off x="7699590" y="4371599"/>
            <a:ext cx="3391948" cy="1091783"/>
          </a:xfrm>
          <a:prstGeom prst="rect">
            <a:avLst/>
          </a:prstGeom>
        </p:spPr>
      </p:pic>
    </p:spTree>
    <p:extLst>
      <p:ext uri="{BB962C8B-B14F-4D97-AF65-F5344CB8AC3E}">
        <p14:creationId xmlns:p14="http://schemas.microsoft.com/office/powerpoint/2010/main" val="400960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DFB657D-0DB4-F269-C19D-ACEEAC503F26}"/>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3" name="Image 2">
            <a:extLst>
              <a:ext uri="{FF2B5EF4-FFF2-40B4-BE49-F238E27FC236}">
                <a16:creationId xmlns:a16="http://schemas.microsoft.com/office/drawing/2014/main" id="{395D284F-4199-9A5D-4896-EABB6BC28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35" y="47689"/>
            <a:ext cx="881278" cy="881278"/>
          </a:xfrm>
          <a:prstGeom prst="rect">
            <a:avLst/>
          </a:prstGeom>
        </p:spPr>
      </p:pic>
      <p:pic>
        <p:nvPicPr>
          <p:cNvPr id="4" name="Image 3">
            <a:extLst>
              <a:ext uri="{FF2B5EF4-FFF2-40B4-BE49-F238E27FC236}">
                <a16:creationId xmlns:a16="http://schemas.microsoft.com/office/drawing/2014/main" id="{ECDD39AE-9817-A43D-8AAC-BDA80A875D42}"/>
              </a:ext>
            </a:extLst>
          </p:cNvPr>
          <p:cNvPicPr>
            <a:picLocks noChangeAspect="1"/>
          </p:cNvPicPr>
          <p:nvPr/>
        </p:nvPicPr>
        <p:blipFill>
          <a:blip r:embed="rId3"/>
          <a:stretch>
            <a:fillRect/>
          </a:stretch>
        </p:blipFill>
        <p:spPr>
          <a:xfrm>
            <a:off x="8710710" y="246624"/>
            <a:ext cx="1632916" cy="682343"/>
          </a:xfrm>
          <a:prstGeom prst="rect">
            <a:avLst/>
          </a:prstGeom>
        </p:spPr>
      </p:pic>
      <p:sp>
        <p:nvSpPr>
          <p:cNvPr id="5" name="ZoneTexte 4">
            <a:extLst>
              <a:ext uri="{FF2B5EF4-FFF2-40B4-BE49-F238E27FC236}">
                <a16:creationId xmlns:a16="http://schemas.microsoft.com/office/drawing/2014/main" id="{8A41CF9E-9A61-2DB5-527F-D7924F7F8BDC}"/>
              </a:ext>
            </a:extLst>
          </p:cNvPr>
          <p:cNvSpPr txBox="1"/>
          <p:nvPr/>
        </p:nvSpPr>
        <p:spPr>
          <a:xfrm>
            <a:off x="3900881" y="227256"/>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9B0D330C-4A00-2C99-0CC5-24808CCB2C44}"/>
              </a:ext>
            </a:extLst>
          </p:cNvPr>
          <p:cNvSpPr txBox="1"/>
          <p:nvPr/>
        </p:nvSpPr>
        <p:spPr>
          <a:xfrm>
            <a:off x="2176436" y="2801815"/>
            <a:ext cx="7993118" cy="2185214"/>
          </a:xfrm>
          <a:prstGeom prst="rect">
            <a:avLst/>
          </a:prstGeom>
          <a:noFill/>
        </p:spPr>
        <p:txBody>
          <a:bodyPr wrap="square">
            <a:spAutoFit/>
          </a:bodyPr>
          <a:lstStyle/>
          <a:p>
            <a:pPr algn="ctr"/>
            <a:r>
              <a:rPr lang="fr-FR" sz="8800" dirty="0">
                <a:solidFill>
                  <a:schemeClr val="bg1"/>
                </a:solidFill>
                <a:latin typeface="Times New Roman" panose="02020603050405020304" pitchFamily="18" charset="0"/>
                <a:cs typeface="Times New Roman" panose="02020603050405020304" pitchFamily="18" charset="0"/>
              </a:rPr>
              <a:t>RÉSULTATS</a:t>
            </a:r>
          </a:p>
          <a:p>
            <a:pPr algn="ctr"/>
            <a:endParaRPr lang="fr-FR" sz="4800" dirty="0">
              <a:solidFill>
                <a:schemeClr val="bg1"/>
              </a:solidFill>
            </a:endParaRPr>
          </a:p>
        </p:txBody>
      </p:sp>
    </p:spTree>
    <p:extLst>
      <p:ext uri="{BB962C8B-B14F-4D97-AF65-F5344CB8AC3E}">
        <p14:creationId xmlns:p14="http://schemas.microsoft.com/office/powerpoint/2010/main" val="19693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9CC8ECC-D21B-FCA2-E840-141A8D8A3F5A}"/>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6" name="Image 5">
            <a:extLst>
              <a:ext uri="{FF2B5EF4-FFF2-40B4-BE49-F238E27FC236}">
                <a16:creationId xmlns:a16="http://schemas.microsoft.com/office/drawing/2014/main" id="{7BDE911B-FFEC-F93A-933A-A2A4F5AAC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35" y="47689"/>
            <a:ext cx="881278" cy="881278"/>
          </a:xfrm>
          <a:prstGeom prst="rect">
            <a:avLst/>
          </a:prstGeom>
        </p:spPr>
      </p:pic>
      <p:pic>
        <p:nvPicPr>
          <p:cNvPr id="7" name="Image 6">
            <a:extLst>
              <a:ext uri="{FF2B5EF4-FFF2-40B4-BE49-F238E27FC236}">
                <a16:creationId xmlns:a16="http://schemas.microsoft.com/office/drawing/2014/main" id="{098B5975-9536-C2FE-8F01-6B48D7EF9BFC}"/>
              </a:ext>
            </a:extLst>
          </p:cNvPr>
          <p:cNvPicPr>
            <a:picLocks noChangeAspect="1"/>
          </p:cNvPicPr>
          <p:nvPr/>
        </p:nvPicPr>
        <p:blipFill>
          <a:blip r:embed="rId3"/>
          <a:stretch>
            <a:fillRect/>
          </a:stretch>
        </p:blipFill>
        <p:spPr>
          <a:xfrm>
            <a:off x="8710710" y="246624"/>
            <a:ext cx="1632916" cy="682343"/>
          </a:xfrm>
          <a:prstGeom prst="rect">
            <a:avLst/>
          </a:prstGeom>
        </p:spPr>
      </p:pic>
      <p:sp>
        <p:nvSpPr>
          <p:cNvPr id="8" name="ZoneTexte 7">
            <a:extLst>
              <a:ext uri="{FF2B5EF4-FFF2-40B4-BE49-F238E27FC236}">
                <a16:creationId xmlns:a16="http://schemas.microsoft.com/office/drawing/2014/main" id="{D662CDF5-2AA6-D6F4-9E07-D99A78482EA8}"/>
              </a:ext>
            </a:extLst>
          </p:cNvPr>
          <p:cNvSpPr txBox="1"/>
          <p:nvPr/>
        </p:nvSpPr>
        <p:spPr>
          <a:xfrm>
            <a:off x="3900881" y="227256"/>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9" name="ZoneTexte 8">
            <a:extLst>
              <a:ext uri="{FF2B5EF4-FFF2-40B4-BE49-F238E27FC236}">
                <a16:creationId xmlns:a16="http://schemas.microsoft.com/office/drawing/2014/main" id="{9D4101F3-0F70-82C5-16C8-55E5E4230399}"/>
              </a:ext>
            </a:extLst>
          </p:cNvPr>
          <p:cNvSpPr txBox="1"/>
          <p:nvPr/>
        </p:nvSpPr>
        <p:spPr>
          <a:xfrm>
            <a:off x="1325460" y="2324131"/>
            <a:ext cx="10150679" cy="1446550"/>
          </a:xfrm>
          <a:prstGeom prst="rect">
            <a:avLst/>
          </a:prstGeom>
          <a:noFill/>
        </p:spPr>
        <p:txBody>
          <a:bodyPr wrap="square" rtlCol="0">
            <a:spAutoFit/>
          </a:bodyPr>
          <a:lstStyle/>
          <a:p>
            <a:pPr algn="ctr"/>
            <a:r>
              <a:rPr lang="fr-FR" sz="8800"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6670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317644"/>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6" name="Rectangle : coins arrondis 5">
            <a:extLst>
              <a:ext uri="{FF2B5EF4-FFF2-40B4-BE49-F238E27FC236}">
                <a16:creationId xmlns:a16="http://schemas.microsoft.com/office/drawing/2014/main" id="{1C62BBA4-11BC-B96A-5DD8-6BBD046FEBE6}"/>
              </a:ext>
            </a:extLst>
          </p:cNvPr>
          <p:cNvSpPr/>
          <p:nvPr/>
        </p:nvSpPr>
        <p:spPr>
          <a:xfrm>
            <a:off x="174552"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endParaRPr>
          </a:p>
        </p:txBody>
      </p:sp>
      <p:sp>
        <p:nvSpPr>
          <p:cNvPr id="8" name="Rectangle : coins arrondis 7">
            <a:extLst>
              <a:ext uri="{FF2B5EF4-FFF2-40B4-BE49-F238E27FC236}">
                <a16:creationId xmlns:a16="http://schemas.microsoft.com/office/drawing/2014/main" id="{26F1BC69-7262-B3AB-913F-6DC0FCD23F0D}"/>
              </a:ext>
            </a:extLst>
          </p:cNvPr>
          <p:cNvSpPr/>
          <p:nvPr/>
        </p:nvSpPr>
        <p:spPr>
          <a:xfrm>
            <a:off x="51418" y="3240784"/>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Résultats</a:t>
            </a:r>
            <a:endParaRPr lang="fr-FR" sz="2800" b="1" dirty="0">
              <a:solidFill>
                <a:schemeClr val="bg1"/>
              </a:solidFill>
            </a:endParaRPr>
          </a:p>
        </p:txBody>
      </p:sp>
      <p:sp>
        <p:nvSpPr>
          <p:cNvPr id="9" name="ZoneTexte 8">
            <a:extLst>
              <a:ext uri="{FF2B5EF4-FFF2-40B4-BE49-F238E27FC236}">
                <a16:creationId xmlns:a16="http://schemas.microsoft.com/office/drawing/2014/main" id="{4EC5C199-5DFD-C9AA-203E-20E5D9CA2791}"/>
              </a:ext>
            </a:extLst>
          </p:cNvPr>
          <p:cNvSpPr txBox="1"/>
          <p:nvPr/>
        </p:nvSpPr>
        <p:spPr>
          <a:xfrm>
            <a:off x="3984771" y="2895787"/>
            <a:ext cx="5738068" cy="830997"/>
          </a:xfrm>
          <a:prstGeom prst="rect">
            <a:avLst/>
          </a:prstGeom>
          <a:noFill/>
        </p:spPr>
        <p:txBody>
          <a:bodyPr wrap="square" rtlCol="0">
            <a:spAutoFit/>
          </a:bodyPr>
          <a:lstStyle/>
          <a:p>
            <a:pPr algn="ctr"/>
            <a:r>
              <a:rPr lang="fr-FR" sz="2400" b="1" dirty="0">
                <a:solidFill>
                  <a:schemeClr val="bg1"/>
                </a:solidFill>
                <a:latin typeface="Times New Roman" panose="02020603050405020304" pitchFamily="18" charset="0"/>
                <a:cs typeface="Times New Roman" panose="02020603050405020304" pitchFamily="18" charset="0"/>
              </a:rPr>
              <a:t>PRÉSENTATION DE L’ENVIRONNEMENT DE TEST </a:t>
            </a:r>
          </a:p>
        </p:txBody>
      </p:sp>
    </p:spTree>
    <p:extLst>
      <p:ext uri="{BB962C8B-B14F-4D97-AF65-F5344CB8AC3E}">
        <p14:creationId xmlns:p14="http://schemas.microsoft.com/office/powerpoint/2010/main" val="64424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DFB657D-0DB4-F269-C19D-ACEEAC503F26}"/>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3" name="Image 2">
            <a:extLst>
              <a:ext uri="{FF2B5EF4-FFF2-40B4-BE49-F238E27FC236}">
                <a16:creationId xmlns:a16="http://schemas.microsoft.com/office/drawing/2014/main" id="{395D284F-4199-9A5D-4896-EABB6BC28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35" y="47689"/>
            <a:ext cx="881278" cy="881278"/>
          </a:xfrm>
          <a:prstGeom prst="rect">
            <a:avLst/>
          </a:prstGeom>
        </p:spPr>
      </p:pic>
      <p:pic>
        <p:nvPicPr>
          <p:cNvPr id="4" name="Image 3">
            <a:extLst>
              <a:ext uri="{FF2B5EF4-FFF2-40B4-BE49-F238E27FC236}">
                <a16:creationId xmlns:a16="http://schemas.microsoft.com/office/drawing/2014/main" id="{ECDD39AE-9817-A43D-8AAC-BDA80A875D42}"/>
              </a:ext>
            </a:extLst>
          </p:cNvPr>
          <p:cNvPicPr>
            <a:picLocks noChangeAspect="1"/>
          </p:cNvPicPr>
          <p:nvPr/>
        </p:nvPicPr>
        <p:blipFill>
          <a:blip r:embed="rId3"/>
          <a:stretch>
            <a:fillRect/>
          </a:stretch>
        </p:blipFill>
        <p:spPr>
          <a:xfrm>
            <a:off x="8710710" y="246624"/>
            <a:ext cx="1632916" cy="682343"/>
          </a:xfrm>
          <a:prstGeom prst="rect">
            <a:avLst/>
          </a:prstGeom>
        </p:spPr>
      </p:pic>
      <p:sp>
        <p:nvSpPr>
          <p:cNvPr id="5" name="ZoneTexte 4">
            <a:extLst>
              <a:ext uri="{FF2B5EF4-FFF2-40B4-BE49-F238E27FC236}">
                <a16:creationId xmlns:a16="http://schemas.microsoft.com/office/drawing/2014/main" id="{8A41CF9E-9A61-2DB5-527F-D7924F7F8BDC}"/>
              </a:ext>
            </a:extLst>
          </p:cNvPr>
          <p:cNvSpPr txBox="1"/>
          <p:nvPr/>
        </p:nvSpPr>
        <p:spPr>
          <a:xfrm>
            <a:off x="3900881" y="227256"/>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9B0D330C-4A00-2C99-0CC5-24808CCB2C44}"/>
              </a:ext>
            </a:extLst>
          </p:cNvPr>
          <p:cNvSpPr txBox="1"/>
          <p:nvPr/>
        </p:nvSpPr>
        <p:spPr>
          <a:xfrm>
            <a:off x="2176436" y="2801815"/>
            <a:ext cx="7993118" cy="2185214"/>
          </a:xfrm>
          <a:prstGeom prst="rect">
            <a:avLst/>
          </a:prstGeom>
          <a:noFill/>
        </p:spPr>
        <p:txBody>
          <a:bodyPr wrap="square">
            <a:spAutoFit/>
          </a:bodyPr>
          <a:lstStyle/>
          <a:p>
            <a:pPr algn="ctr"/>
            <a:r>
              <a:rPr lang="fr-FR" sz="8800" dirty="0">
                <a:solidFill>
                  <a:schemeClr val="bg1"/>
                </a:solidFill>
                <a:latin typeface="Times New Roman" panose="02020603050405020304" pitchFamily="18" charset="0"/>
                <a:cs typeface="Times New Roman" panose="02020603050405020304" pitchFamily="18" charset="0"/>
              </a:rPr>
              <a:t>CONCLUSION</a:t>
            </a:r>
          </a:p>
          <a:p>
            <a:pPr algn="ctr"/>
            <a:endParaRPr lang="fr-FR" sz="4800" dirty="0">
              <a:solidFill>
                <a:schemeClr val="bg1"/>
              </a:solidFill>
            </a:endParaRPr>
          </a:p>
        </p:txBody>
      </p:sp>
    </p:spTree>
    <p:extLst>
      <p:ext uri="{BB962C8B-B14F-4D97-AF65-F5344CB8AC3E}">
        <p14:creationId xmlns:p14="http://schemas.microsoft.com/office/powerpoint/2010/main" val="41432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317644"/>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6" name="Rectangle : coins arrondis 5">
            <a:extLst>
              <a:ext uri="{FF2B5EF4-FFF2-40B4-BE49-F238E27FC236}">
                <a16:creationId xmlns:a16="http://schemas.microsoft.com/office/drawing/2014/main" id="{1C62BBA4-11BC-B96A-5DD8-6BBD046FEBE6}"/>
              </a:ext>
            </a:extLst>
          </p:cNvPr>
          <p:cNvSpPr/>
          <p:nvPr/>
        </p:nvSpPr>
        <p:spPr>
          <a:xfrm>
            <a:off x="174552" y="1308320"/>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solidFill>
                  <a:schemeClr val="tx1"/>
                </a:solidFill>
                <a:latin typeface="Times New Roman" panose="02020603050405020304" pitchFamily="18" charset="0"/>
                <a:cs typeface="Times New Roman" panose="02020603050405020304" pitchFamily="18" charset="0"/>
              </a:rPr>
              <a:t>Généralités</a:t>
            </a:r>
            <a:endParaRPr lang="fr-FR" dirty="0">
              <a:solidFill>
                <a:schemeClr val="tx1"/>
              </a:solidFill>
            </a:endParaRPr>
          </a:p>
        </p:txBody>
      </p:sp>
      <p:sp>
        <p:nvSpPr>
          <p:cNvPr id="9" name="Rectangle : coins arrondis 8">
            <a:extLst>
              <a:ext uri="{FF2B5EF4-FFF2-40B4-BE49-F238E27FC236}">
                <a16:creationId xmlns:a16="http://schemas.microsoft.com/office/drawing/2014/main" id="{617624C9-E115-E63C-9A66-BD946A7AD8BD}"/>
              </a:ext>
            </a:extLst>
          </p:cNvPr>
          <p:cNvSpPr/>
          <p:nvPr/>
        </p:nvSpPr>
        <p:spPr>
          <a:xfrm>
            <a:off x="163801" y="3240784"/>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b="1" dirty="0">
                <a:solidFill>
                  <a:schemeClr val="tx1"/>
                </a:solidFill>
                <a:latin typeface="Times New Roman" panose="02020603050405020304" pitchFamily="18" charset="0"/>
                <a:cs typeface="Times New Roman" panose="02020603050405020304" pitchFamily="18" charset="0"/>
              </a:rPr>
              <a:t>Résultats</a:t>
            </a:r>
            <a:endParaRPr lang="fr-FR" dirty="0">
              <a:solidFill>
                <a:schemeClr val="tx1"/>
              </a:solidFill>
            </a:endParaRPr>
          </a:p>
        </p:txBody>
      </p:sp>
      <p:sp>
        <p:nvSpPr>
          <p:cNvPr id="10" name="Rectangle : coins arrondis 9">
            <a:extLst>
              <a:ext uri="{FF2B5EF4-FFF2-40B4-BE49-F238E27FC236}">
                <a16:creationId xmlns:a16="http://schemas.microsoft.com/office/drawing/2014/main" id="{40FA25BB-913B-BDC4-DEE7-CBAE19AF81D0}"/>
              </a:ext>
            </a:extLst>
          </p:cNvPr>
          <p:cNvSpPr/>
          <p:nvPr/>
        </p:nvSpPr>
        <p:spPr>
          <a:xfrm>
            <a:off x="49172" y="4094497"/>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Conclusion</a:t>
            </a:r>
            <a:endParaRPr lang="fr-FR" sz="2800" b="1" dirty="0">
              <a:solidFill>
                <a:schemeClr val="bg1"/>
              </a:solidFill>
            </a:endParaRPr>
          </a:p>
        </p:txBody>
      </p:sp>
      <p:sp>
        <p:nvSpPr>
          <p:cNvPr id="11" name="ZoneTexte 10">
            <a:extLst>
              <a:ext uri="{FF2B5EF4-FFF2-40B4-BE49-F238E27FC236}">
                <a16:creationId xmlns:a16="http://schemas.microsoft.com/office/drawing/2014/main" id="{1898C4D3-6BE0-1AF0-0200-A3C94321FDA1}"/>
              </a:ext>
            </a:extLst>
          </p:cNvPr>
          <p:cNvSpPr txBox="1"/>
          <p:nvPr/>
        </p:nvSpPr>
        <p:spPr>
          <a:xfrm>
            <a:off x="3498210" y="2196856"/>
            <a:ext cx="7424257" cy="286232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Ce mémoire visait à développer une stratégie d'automatisation des tâches pour SMILE GROUPE AFRIQUE, en commençant par une compréhension approfondie de l'automatisation en informatique. Nous avons identifié et examiné les outils les plus adaptés pour automatiser efficacement les tâches sur les serveurs distants. Notre étude souligne l'importance cruciale de l'automatisation dans l'amélioration des performances et la facilitation d'une évolutivité rapide et fluide des infrastructures. L'application de ces techniques au sein de SMILE GROUPE AFRIQUE promet non seulement une optimisation des processus existants, mais aussi une base solide pour la croissance et l'innovation futures.</a:t>
            </a:r>
          </a:p>
        </p:txBody>
      </p:sp>
    </p:spTree>
    <p:extLst>
      <p:ext uri="{BB962C8B-B14F-4D97-AF65-F5344CB8AC3E}">
        <p14:creationId xmlns:p14="http://schemas.microsoft.com/office/powerpoint/2010/main" val="3501813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06E1980-63CD-B494-BE43-0E4A72F9C9FB}"/>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3" name="Google Shape;1022;p39">
            <a:extLst>
              <a:ext uri="{FF2B5EF4-FFF2-40B4-BE49-F238E27FC236}">
                <a16:creationId xmlns:a16="http://schemas.microsoft.com/office/drawing/2014/main" id="{54D5FD44-54D7-AED2-65C2-9A6EAB93D053}"/>
              </a:ext>
            </a:extLst>
          </p:cNvPr>
          <p:cNvSpPr txBox="1">
            <a:spLocks/>
          </p:cNvSpPr>
          <p:nvPr/>
        </p:nvSpPr>
        <p:spPr>
          <a:xfrm>
            <a:off x="1365055" y="1080082"/>
            <a:ext cx="9461890" cy="4697835"/>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fr-FR" sz="5400" b="1" dirty="0">
                <a:solidFill>
                  <a:schemeClr val="bg1"/>
                </a:solidFill>
                <a:latin typeface="Times New Roman" panose="02020603050405020304" pitchFamily="18" charset="0"/>
                <a:cs typeface="Times New Roman" panose="02020603050405020304" pitchFamily="18" charset="0"/>
              </a:rPr>
              <a:t>QUESTIONS ? </a:t>
            </a:r>
          </a:p>
          <a:p>
            <a:pPr algn="ctr"/>
            <a:endParaRPr lang="fr-FR" sz="5400" b="1" dirty="0">
              <a:solidFill>
                <a:schemeClr val="bg1"/>
              </a:solidFill>
              <a:latin typeface="Times New Roman" panose="02020603050405020304" pitchFamily="18" charset="0"/>
              <a:cs typeface="Times New Roman" panose="02020603050405020304" pitchFamily="18" charset="0"/>
            </a:endParaRPr>
          </a:p>
          <a:p>
            <a:pPr algn="ctr"/>
            <a:r>
              <a:rPr lang="fr-FR" sz="5400" b="1" dirty="0">
                <a:solidFill>
                  <a:schemeClr val="bg1"/>
                </a:solidFill>
                <a:latin typeface="Times New Roman" panose="02020603050405020304" pitchFamily="18" charset="0"/>
                <a:cs typeface="Times New Roman" panose="02020603050405020304" pitchFamily="18" charset="0"/>
              </a:rPr>
              <a:t>CRITIQUES</a:t>
            </a:r>
          </a:p>
          <a:p>
            <a:pPr algn="ctr"/>
            <a:br>
              <a:rPr lang="fr-FR" sz="5400" b="1" dirty="0">
                <a:solidFill>
                  <a:schemeClr val="bg1"/>
                </a:solidFill>
                <a:latin typeface="Times New Roman" panose="02020603050405020304" pitchFamily="18" charset="0"/>
                <a:cs typeface="Times New Roman" panose="02020603050405020304" pitchFamily="18" charset="0"/>
              </a:rPr>
            </a:br>
            <a:r>
              <a:rPr lang="fr-FR" sz="5400" b="1" dirty="0">
                <a:solidFill>
                  <a:schemeClr val="bg1"/>
                </a:solidFill>
                <a:latin typeface="Times New Roman" panose="02020603050405020304" pitchFamily="18" charset="0"/>
                <a:cs typeface="Times New Roman" panose="02020603050405020304" pitchFamily="18" charset="0"/>
              </a:rPr>
              <a:t>RECOMMANDATIONS</a:t>
            </a:r>
          </a:p>
        </p:txBody>
      </p:sp>
    </p:spTree>
    <p:extLst>
      <p:ext uri="{BB962C8B-B14F-4D97-AF65-F5344CB8AC3E}">
        <p14:creationId xmlns:p14="http://schemas.microsoft.com/office/powerpoint/2010/main" val="1840109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0518099-AE8C-0253-998A-D56F76BB4733}"/>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4" name="Image 3">
            <a:extLst>
              <a:ext uri="{FF2B5EF4-FFF2-40B4-BE49-F238E27FC236}">
                <a16:creationId xmlns:a16="http://schemas.microsoft.com/office/drawing/2014/main" id="{8C35B55C-5606-6BEB-6389-2046D81D6F47}"/>
              </a:ext>
            </a:extLst>
          </p:cNvPr>
          <p:cNvPicPr>
            <a:picLocks noChangeAspect="1"/>
          </p:cNvPicPr>
          <p:nvPr/>
        </p:nvPicPr>
        <p:blipFill>
          <a:blip r:embed="rId2"/>
          <a:stretch>
            <a:fillRect/>
          </a:stretch>
        </p:blipFill>
        <p:spPr>
          <a:xfrm>
            <a:off x="3995164" y="2208229"/>
            <a:ext cx="4201672" cy="3532834"/>
          </a:xfrm>
          <a:prstGeom prst="rect">
            <a:avLst/>
          </a:prstGeom>
        </p:spPr>
      </p:pic>
      <p:sp>
        <p:nvSpPr>
          <p:cNvPr id="5" name="ZoneTexte 4">
            <a:extLst>
              <a:ext uri="{FF2B5EF4-FFF2-40B4-BE49-F238E27FC236}">
                <a16:creationId xmlns:a16="http://schemas.microsoft.com/office/drawing/2014/main" id="{1A405BBB-1556-E13E-87B2-99358F7D247C}"/>
              </a:ext>
            </a:extLst>
          </p:cNvPr>
          <p:cNvSpPr txBox="1"/>
          <p:nvPr/>
        </p:nvSpPr>
        <p:spPr>
          <a:xfrm>
            <a:off x="3415717" y="612395"/>
            <a:ext cx="5360565" cy="1862048"/>
          </a:xfrm>
          <a:prstGeom prst="rect">
            <a:avLst/>
          </a:prstGeom>
          <a:noFill/>
        </p:spPr>
        <p:txBody>
          <a:bodyPr wrap="square" rtlCol="0">
            <a:spAutoFit/>
          </a:bodyPr>
          <a:lstStyle/>
          <a:p>
            <a:pPr algn="ctr"/>
            <a:r>
              <a:rPr lang="fr-FR" sz="11500" dirty="0">
                <a:solidFill>
                  <a:schemeClr val="bg1"/>
                </a:solidFill>
                <a:latin typeface="Times New Roman" panose="02020603050405020304" pitchFamily="18" charset="0"/>
                <a:cs typeface="Times New Roman" panose="02020603050405020304" pitchFamily="18" charset="0"/>
              </a:rPr>
              <a:t>MERCI</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7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BE2155C-70C6-E58E-4749-A7D673D742E6}"/>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3" name="Image 2">
            <a:extLst>
              <a:ext uri="{FF2B5EF4-FFF2-40B4-BE49-F238E27FC236}">
                <a16:creationId xmlns:a16="http://schemas.microsoft.com/office/drawing/2014/main" id="{C4BDF987-29D3-129A-A0DA-1B48FD28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35" y="47689"/>
            <a:ext cx="881278" cy="881278"/>
          </a:xfrm>
          <a:prstGeom prst="rect">
            <a:avLst/>
          </a:prstGeom>
        </p:spPr>
      </p:pic>
      <p:pic>
        <p:nvPicPr>
          <p:cNvPr id="4" name="Image 3">
            <a:extLst>
              <a:ext uri="{FF2B5EF4-FFF2-40B4-BE49-F238E27FC236}">
                <a16:creationId xmlns:a16="http://schemas.microsoft.com/office/drawing/2014/main" id="{5D83F3EC-398D-6F24-F1B7-A688C74FCB55}"/>
              </a:ext>
            </a:extLst>
          </p:cNvPr>
          <p:cNvPicPr>
            <a:picLocks noChangeAspect="1"/>
          </p:cNvPicPr>
          <p:nvPr/>
        </p:nvPicPr>
        <p:blipFill>
          <a:blip r:embed="rId3"/>
          <a:stretch>
            <a:fillRect/>
          </a:stretch>
        </p:blipFill>
        <p:spPr>
          <a:xfrm>
            <a:off x="8710710" y="246624"/>
            <a:ext cx="1632916" cy="682343"/>
          </a:xfrm>
          <a:prstGeom prst="rect">
            <a:avLst/>
          </a:prstGeom>
        </p:spPr>
      </p:pic>
      <p:sp>
        <p:nvSpPr>
          <p:cNvPr id="5" name="ZoneTexte 4">
            <a:extLst>
              <a:ext uri="{FF2B5EF4-FFF2-40B4-BE49-F238E27FC236}">
                <a16:creationId xmlns:a16="http://schemas.microsoft.com/office/drawing/2014/main" id="{C8805288-D8DA-8A0B-90D2-CB6505660148}"/>
              </a:ext>
            </a:extLst>
          </p:cNvPr>
          <p:cNvSpPr txBox="1"/>
          <p:nvPr/>
        </p:nvSpPr>
        <p:spPr>
          <a:xfrm>
            <a:off x="3900881" y="227256"/>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6" name="ZoneTexte 5">
            <a:extLst>
              <a:ext uri="{FF2B5EF4-FFF2-40B4-BE49-F238E27FC236}">
                <a16:creationId xmlns:a16="http://schemas.microsoft.com/office/drawing/2014/main" id="{5B96D238-A46A-A834-1206-78AD1CD2924B}"/>
              </a:ext>
            </a:extLst>
          </p:cNvPr>
          <p:cNvSpPr txBox="1"/>
          <p:nvPr/>
        </p:nvSpPr>
        <p:spPr>
          <a:xfrm>
            <a:off x="4405618" y="1317071"/>
            <a:ext cx="3380763" cy="1015663"/>
          </a:xfrm>
          <a:prstGeom prst="rect">
            <a:avLst/>
          </a:prstGeom>
          <a:noFill/>
        </p:spPr>
        <p:txBody>
          <a:bodyPr wrap="square" rtlCol="0">
            <a:spAutoFit/>
          </a:bodyPr>
          <a:lstStyle/>
          <a:p>
            <a:pPr algn="ctr"/>
            <a:r>
              <a:rPr lang="fr-FR" sz="6000" u="sng" dirty="0">
                <a:solidFill>
                  <a:schemeClr val="bg1"/>
                </a:solidFill>
                <a:latin typeface="Times New Roman" panose="02020603050405020304" pitchFamily="18" charset="0"/>
                <a:cs typeface="Times New Roman" panose="02020603050405020304" pitchFamily="18" charset="0"/>
              </a:rPr>
              <a:t>PLAN</a:t>
            </a:r>
            <a:endParaRPr lang="fr-FR" u="sng" dirty="0">
              <a:solidFill>
                <a:schemeClr val="bg1"/>
              </a:solidFill>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C6864F97-646D-ABFF-4914-16ED98D4B417}"/>
              </a:ext>
            </a:extLst>
          </p:cNvPr>
          <p:cNvSpPr txBox="1"/>
          <p:nvPr/>
        </p:nvSpPr>
        <p:spPr>
          <a:xfrm>
            <a:off x="2081059" y="2375275"/>
            <a:ext cx="8029880" cy="3046988"/>
          </a:xfrm>
          <a:prstGeom prst="rect">
            <a:avLst/>
          </a:prstGeom>
          <a:noFill/>
        </p:spPr>
        <p:txBody>
          <a:bodyPr wrap="square" rtlCol="0">
            <a:spAutoFit/>
          </a:bodyPr>
          <a:lstStyle/>
          <a:p>
            <a:r>
              <a:rPr lang="fr-FR" sz="4800" dirty="0">
                <a:latin typeface="Times New Roman" panose="02020603050405020304" pitchFamily="18" charset="0"/>
                <a:cs typeface="Times New Roman" panose="02020603050405020304" pitchFamily="18" charset="0"/>
              </a:rPr>
              <a:t>Généralités</a:t>
            </a:r>
          </a:p>
          <a:p>
            <a:r>
              <a:rPr lang="fr-FR" sz="4800" dirty="0">
                <a:latin typeface="Times New Roman" panose="02020603050405020304" pitchFamily="18" charset="0"/>
                <a:cs typeface="Times New Roman" panose="02020603050405020304" pitchFamily="18" charset="0"/>
              </a:rPr>
              <a:t>Etude conceptuelle</a:t>
            </a:r>
          </a:p>
          <a:p>
            <a:r>
              <a:rPr lang="fr-FR" sz="4800" dirty="0">
                <a:latin typeface="Times New Roman" panose="02020603050405020304" pitchFamily="18" charset="0"/>
                <a:cs typeface="Times New Roman" panose="02020603050405020304" pitchFamily="18" charset="0"/>
              </a:rPr>
              <a:t>Résultats</a:t>
            </a:r>
          </a:p>
          <a:p>
            <a:r>
              <a:rPr lang="fr-FR" sz="4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0818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DFB657D-0DB4-F269-C19D-ACEEAC503F26}"/>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3" name="Image 2">
            <a:extLst>
              <a:ext uri="{FF2B5EF4-FFF2-40B4-BE49-F238E27FC236}">
                <a16:creationId xmlns:a16="http://schemas.microsoft.com/office/drawing/2014/main" id="{395D284F-4199-9A5D-4896-EABB6BC28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35" y="47689"/>
            <a:ext cx="881278" cy="881278"/>
          </a:xfrm>
          <a:prstGeom prst="rect">
            <a:avLst/>
          </a:prstGeom>
        </p:spPr>
      </p:pic>
      <p:pic>
        <p:nvPicPr>
          <p:cNvPr id="4" name="Image 3">
            <a:extLst>
              <a:ext uri="{FF2B5EF4-FFF2-40B4-BE49-F238E27FC236}">
                <a16:creationId xmlns:a16="http://schemas.microsoft.com/office/drawing/2014/main" id="{ECDD39AE-9817-A43D-8AAC-BDA80A875D42}"/>
              </a:ext>
            </a:extLst>
          </p:cNvPr>
          <p:cNvPicPr>
            <a:picLocks noChangeAspect="1"/>
          </p:cNvPicPr>
          <p:nvPr/>
        </p:nvPicPr>
        <p:blipFill>
          <a:blip r:embed="rId3"/>
          <a:stretch>
            <a:fillRect/>
          </a:stretch>
        </p:blipFill>
        <p:spPr>
          <a:xfrm>
            <a:off x="8710710" y="246624"/>
            <a:ext cx="1632916" cy="682343"/>
          </a:xfrm>
          <a:prstGeom prst="rect">
            <a:avLst/>
          </a:prstGeom>
        </p:spPr>
      </p:pic>
      <p:sp>
        <p:nvSpPr>
          <p:cNvPr id="5" name="ZoneTexte 4">
            <a:extLst>
              <a:ext uri="{FF2B5EF4-FFF2-40B4-BE49-F238E27FC236}">
                <a16:creationId xmlns:a16="http://schemas.microsoft.com/office/drawing/2014/main" id="{8A41CF9E-9A61-2DB5-527F-D7924F7F8BDC}"/>
              </a:ext>
            </a:extLst>
          </p:cNvPr>
          <p:cNvSpPr txBox="1"/>
          <p:nvPr/>
        </p:nvSpPr>
        <p:spPr>
          <a:xfrm>
            <a:off x="3900881" y="227256"/>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9B0D330C-4A00-2C99-0CC5-24808CCB2C44}"/>
              </a:ext>
            </a:extLst>
          </p:cNvPr>
          <p:cNvSpPr txBox="1"/>
          <p:nvPr/>
        </p:nvSpPr>
        <p:spPr>
          <a:xfrm>
            <a:off x="2176436" y="2801815"/>
            <a:ext cx="7993118" cy="1446550"/>
          </a:xfrm>
          <a:prstGeom prst="rect">
            <a:avLst/>
          </a:prstGeom>
          <a:noFill/>
        </p:spPr>
        <p:txBody>
          <a:bodyPr wrap="square">
            <a:spAutoFit/>
          </a:bodyPr>
          <a:lstStyle/>
          <a:p>
            <a:pPr algn="ctr"/>
            <a:r>
              <a:rPr lang="fr-FR" sz="8800" dirty="0">
                <a:solidFill>
                  <a:schemeClr val="bg1"/>
                </a:solidFill>
                <a:latin typeface="Times New Roman" panose="02020603050405020304" pitchFamily="18" charset="0"/>
                <a:cs typeface="Times New Roman" panose="02020603050405020304" pitchFamily="18" charset="0"/>
              </a:rPr>
              <a:t>GÉNÉRALITÉS</a:t>
            </a:r>
            <a:endParaRPr lang="fr-FR" sz="4800" dirty="0">
              <a:solidFill>
                <a:schemeClr val="bg1"/>
              </a:solidFill>
            </a:endParaRPr>
          </a:p>
        </p:txBody>
      </p:sp>
    </p:spTree>
    <p:extLst>
      <p:ext uri="{BB962C8B-B14F-4D97-AF65-F5344CB8AC3E}">
        <p14:creationId xmlns:p14="http://schemas.microsoft.com/office/powerpoint/2010/main" val="250126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510591"/>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16" name="Rectangle : coins arrondis 15">
            <a:extLst>
              <a:ext uri="{FF2B5EF4-FFF2-40B4-BE49-F238E27FC236}">
                <a16:creationId xmlns:a16="http://schemas.microsoft.com/office/drawing/2014/main" id="{656F69F9-CC2F-5D24-19A1-5E3FACC7E252}"/>
              </a:ext>
            </a:extLst>
          </p:cNvPr>
          <p:cNvSpPr/>
          <p:nvPr/>
        </p:nvSpPr>
        <p:spPr>
          <a:xfrm>
            <a:off x="51418" y="1308320"/>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Généralités</a:t>
            </a:r>
            <a:endParaRPr lang="fr-FR" sz="2800" b="1" dirty="0"/>
          </a:p>
        </p:txBody>
      </p:sp>
      <p:sp>
        <p:nvSpPr>
          <p:cNvPr id="18" name="ZoneTexte 17">
            <a:extLst>
              <a:ext uri="{FF2B5EF4-FFF2-40B4-BE49-F238E27FC236}">
                <a16:creationId xmlns:a16="http://schemas.microsoft.com/office/drawing/2014/main" id="{A717E77C-577F-4500-063B-7C5C33EE419D}"/>
              </a:ext>
            </a:extLst>
          </p:cNvPr>
          <p:cNvSpPr txBox="1"/>
          <p:nvPr/>
        </p:nvSpPr>
        <p:spPr>
          <a:xfrm>
            <a:off x="3439487" y="1504343"/>
            <a:ext cx="8044500" cy="461665"/>
          </a:xfrm>
          <a:prstGeom prst="rect">
            <a:avLst/>
          </a:prstGeom>
          <a:noFill/>
        </p:spPr>
        <p:txBody>
          <a:bodyPr wrap="square">
            <a:spAutoFit/>
          </a:bodyPr>
          <a:lstStyle/>
          <a:p>
            <a:r>
              <a:rPr lang="fr-FR" sz="2400" b="1" u="sng" dirty="0">
                <a:solidFill>
                  <a:schemeClr val="bg1"/>
                </a:solidFill>
                <a:latin typeface="Times New Roman" panose="02020603050405020304" pitchFamily="18" charset="0"/>
                <a:cs typeface="Times New Roman" panose="02020603050405020304" pitchFamily="18" charset="0"/>
              </a:rPr>
              <a:t>STRUCTURE D’ACCUEIL</a:t>
            </a:r>
            <a:r>
              <a:rPr lang="fr-FR" sz="2400" b="1" dirty="0">
                <a:solidFill>
                  <a:schemeClr val="bg1"/>
                </a:solidFill>
                <a:latin typeface="Times New Roman" panose="02020603050405020304" pitchFamily="18" charset="0"/>
                <a:cs typeface="Times New Roman" panose="02020603050405020304" pitchFamily="18" charset="0"/>
              </a:rPr>
              <a:t> : SMILE GROUPE AFRIQUE</a:t>
            </a:r>
            <a:endParaRPr lang="fr-FR" sz="2400" dirty="0">
              <a:solidFill>
                <a:schemeClr val="bg1"/>
              </a:solidFill>
            </a:endParaRPr>
          </a:p>
        </p:txBody>
      </p:sp>
      <p:sp>
        <p:nvSpPr>
          <p:cNvPr id="19" name="ZoneTexte 18">
            <a:extLst>
              <a:ext uri="{FF2B5EF4-FFF2-40B4-BE49-F238E27FC236}">
                <a16:creationId xmlns:a16="http://schemas.microsoft.com/office/drawing/2014/main" id="{89A94F79-C306-B7C2-47F0-CFB9E4ABAFDF}"/>
              </a:ext>
            </a:extLst>
          </p:cNvPr>
          <p:cNvSpPr txBox="1"/>
          <p:nvPr/>
        </p:nvSpPr>
        <p:spPr>
          <a:xfrm>
            <a:off x="3363094" y="2243785"/>
            <a:ext cx="7684316"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SMILE GROUPE AFRIQUE, est l’un des premiers intégrateur de solution Open Source dans sous-région Ouest Africaine. Il intervient dans la conception, l’intégration, la réalisation, le déploiement de solutions Open Source.</a:t>
            </a:r>
          </a:p>
        </p:txBody>
      </p:sp>
      <p:sp>
        <p:nvSpPr>
          <p:cNvPr id="22" name="ZoneTexte 21">
            <a:extLst>
              <a:ext uri="{FF2B5EF4-FFF2-40B4-BE49-F238E27FC236}">
                <a16:creationId xmlns:a16="http://schemas.microsoft.com/office/drawing/2014/main" id="{0AF8EE8D-4836-7E07-8929-0C04D21BB894}"/>
              </a:ext>
            </a:extLst>
          </p:cNvPr>
          <p:cNvSpPr txBox="1"/>
          <p:nvPr/>
        </p:nvSpPr>
        <p:spPr>
          <a:xfrm>
            <a:off x="3262137" y="4052899"/>
            <a:ext cx="7684316" cy="1200329"/>
          </a:xfrm>
          <a:prstGeom prst="rect">
            <a:avLst/>
          </a:prstGeom>
          <a:noFill/>
        </p:spPr>
        <p:txBody>
          <a:bodyPr wrap="square" rtlCol="0">
            <a:spAutoFit/>
          </a:bodyPr>
          <a:lstStyle/>
          <a:p>
            <a:pPr algn="ctr"/>
            <a:r>
              <a:rPr lang="fr-FR" dirty="0"/>
              <a:t>QUELQUES REALISATION</a:t>
            </a:r>
          </a:p>
          <a:p>
            <a:pPr marL="285750" indent="-285750">
              <a:buFont typeface="Wingdings" panose="05000000000000000000" pitchFamily="2" charset="2"/>
              <a:buChar char="Ø"/>
            </a:pPr>
            <a:r>
              <a:rPr lang="fr-FR" dirty="0"/>
              <a:t>Mise en place de serveurs de la boutique en ligne Orange CÔTE d’IVOIRE ;</a:t>
            </a:r>
          </a:p>
          <a:p>
            <a:pPr marL="285750" indent="-285750">
              <a:buFont typeface="Wingdings" panose="05000000000000000000" pitchFamily="2" charset="2"/>
              <a:buChar char="Ø"/>
            </a:pPr>
            <a:r>
              <a:rPr lang="fr-FR" dirty="0"/>
              <a:t>Déploiement de l’infrastructure de </a:t>
            </a:r>
            <a:r>
              <a:rPr lang="fr-FR" dirty="0" err="1"/>
              <a:t>SwanFactory</a:t>
            </a:r>
            <a:r>
              <a:rPr lang="fr-FR" dirty="0"/>
              <a:t> ;</a:t>
            </a:r>
          </a:p>
          <a:p>
            <a:pPr marL="285750" indent="-285750">
              <a:buFont typeface="Wingdings" panose="05000000000000000000" pitchFamily="2" charset="2"/>
              <a:buChar char="Ø"/>
            </a:pPr>
            <a:r>
              <a:rPr lang="fr-FR" dirty="0"/>
              <a:t>Déploiement de l’infrastructure de Smart Finance.</a:t>
            </a:r>
          </a:p>
        </p:txBody>
      </p:sp>
      <p:pic>
        <p:nvPicPr>
          <p:cNvPr id="24" name="Image 23">
            <a:extLst>
              <a:ext uri="{FF2B5EF4-FFF2-40B4-BE49-F238E27FC236}">
                <a16:creationId xmlns:a16="http://schemas.microsoft.com/office/drawing/2014/main" id="{8E19F1D1-31B2-7950-5B6B-F44668431713}"/>
              </a:ext>
            </a:extLst>
          </p:cNvPr>
          <p:cNvPicPr>
            <a:picLocks noChangeAspect="1"/>
          </p:cNvPicPr>
          <p:nvPr/>
        </p:nvPicPr>
        <p:blipFill>
          <a:blip r:embed="rId4"/>
          <a:stretch>
            <a:fillRect/>
          </a:stretch>
        </p:blipFill>
        <p:spPr>
          <a:xfrm>
            <a:off x="8368936" y="4739227"/>
            <a:ext cx="1938409" cy="1938409"/>
          </a:xfrm>
          <a:prstGeom prst="rect">
            <a:avLst/>
          </a:prstGeom>
        </p:spPr>
      </p:pic>
    </p:spTree>
    <p:extLst>
      <p:ext uri="{BB962C8B-B14F-4D97-AF65-F5344CB8AC3E}">
        <p14:creationId xmlns:p14="http://schemas.microsoft.com/office/powerpoint/2010/main" val="5061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510591"/>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16" name="Rectangle : coins arrondis 15">
            <a:extLst>
              <a:ext uri="{FF2B5EF4-FFF2-40B4-BE49-F238E27FC236}">
                <a16:creationId xmlns:a16="http://schemas.microsoft.com/office/drawing/2014/main" id="{656F69F9-CC2F-5D24-19A1-5E3FACC7E252}"/>
              </a:ext>
            </a:extLst>
          </p:cNvPr>
          <p:cNvSpPr/>
          <p:nvPr/>
        </p:nvSpPr>
        <p:spPr>
          <a:xfrm>
            <a:off x="51418" y="1308320"/>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Généralités</a:t>
            </a:r>
            <a:endParaRPr lang="fr-FR" sz="2800" b="1" dirty="0"/>
          </a:p>
        </p:txBody>
      </p:sp>
      <p:sp>
        <p:nvSpPr>
          <p:cNvPr id="8" name="ZoneTexte 7">
            <a:extLst>
              <a:ext uri="{FF2B5EF4-FFF2-40B4-BE49-F238E27FC236}">
                <a16:creationId xmlns:a16="http://schemas.microsoft.com/office/drawing/2014/main" id="{69A2070D-DF1D-8060-3D43-EFFD7AD2F437}"/>
              </a:ext>
            </a:extLst>
          </p:cNvPr>
          <p:cNvSpPr txBox="1"/>
          <p:nvPr/>
        </p:nvSpPr>
        <p:spPr>
          <a:xfrm>
            <a:off x="3355283" y="1504343"/>
            <a:ext cx="3943139"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CONTEXTE DU PROJET</a:t>
            </a:r>
            <a:endParaRPr lang="fr-FR" sz="2400" dirty="0">
              <a:solidFill>
                <a:schemeClr val="bg1"/>
              </a:solidFill>
            </a:endParaRPr>
          </a:p>
        </p:txBody>
      </p:sp>
      <p:sp>
        <p:nvSpPr>
          <p:cNvPr id="9" name="ZoneTexte 8">
            <a:extLst>
              <a:ext uri="{FF2B5EF4-FFF2-40B4-BE49-F238E27FC236}">
                <a16:creationId xmlns:a16="http://schemas.microsoft.com/office/drawing/2014/main" id="{DB208B6E-622B-86DA-AF1C-059C74A5458F}"/>
              </a:ext>
            </a:extLst>
          </p:cNvPr>
          <p:cNvSpPr txBox="1"/>
          <p:nvPr/>
        </p:nvSpPr>
        <p:spPr>
          <a:xfrm>
            <a:off x="3262137" y="2162033"/>
            <a:ext cx="7232491"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En tant qu’intégrateur de solution informatique (open source), SMILE GROUPE AFRIQUE dispose de plusieurs serveurs en interne et aussi à sa charge des serveurs de plusieurs de ces clients à travers l’Afrique.</a:t>
            </a:r>
          </a:p>
        </p:txBody>
      </p:sp>
      <p:sp>
        <p:nvSpPr>
          <p:cNvPr id="10" name="ZoneTexte 9">
            <a:extLst>
              <a:ext uri="{FF2B5EF4-FFF2-40B4-BE49-F238E27FC236}">
                <a16:creationId xmlns:a16="http://schemas.microsoft.com/office/drawing/2014/main" id="{37CA4FB6-16F6-99ED-633C-45EFFCC4D7FD}"/>
              </a:ext>
            </a:extLst>
          </p:cNvPr>
          <p:cNvSpPr txBox="1"/>
          <p:nvPr/>
        </p:nvSpPr>
        <p:spPr>
          <a:xfrm>
            <a:off x="3228581" y="3126198"/>
            <a:ext cx="7299602" cy="1200329"/>
          </a:xfrm>
          <a:prstGeom prst="rect">
            <a:avLst/>
          </a:prstGeom>
          <a:noFill/>
        </p:spPr>
        <p:txBody>
          <a:bodyPr wrap="square" rtlCol="0">
            <a:spAutoFit/>
          </a:bodyPr>
          <a:lstStyle/>
          <a:p>
            <a:r>
              <a:rPr lang="fr-FR" sz="1800" dirty="0">
                <a:solidFill>
                  <a:schemeClr val="tx1"/>
                </a:solidFill>
                <a:latin typeface="Times New Roman" panose="02020603050405020304" pitchFamily="18" charset="0"/>
                <a:cs typeface="Times New Roman" panose="02020603050405020304" pitchFamily="18" charset="0"/>
              </a:rPr>
              <a:t>Cependant, compte tenu de l'évolution constante des infrastructures de ces clients, SMILE GROUPE AFRIQUE envisage une étude approfondie et la mise en place d’une solution d’automatisation de taches pour améliorer la gestion de ces différentes ressources. </a:t>
            </a:r>
            <a:endParaRPr lang="fr-FR" dirty="0"/>
          </a:p>
        </p:txBody>
      </p:sp>
    </p:spTree>
    <p:extLst>
      <p:ext uri="{BB962C8B-B14F-4D97-AF65-F5344CB8AC3E}">
        <p14:creationId xmlns:p14="http://schemas.microsoft.com/office/powerpoint/2010/main" val="163045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510591"/>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16" name="Rectangle : coins arrondis 15">
            <a:extLst>
              <a:ext uri="{FF2B5EF4-FFF2-40B4-BE49-F238E27FC236}">
                <a16:creationId xmlns:a16="http://schemas.microsoft.com/office/drawing/2014/main" id="{656F69F9-CC2F-5D24-19A1-5E3FACC7E252}"/>
              </a:ext>
            </a:extLst>
          </p:cNvPr>
          <p:cNvSpPr/>
          <p:nvPr/>
        </p:nvSpPr>
        <p:spPr>
          <a:xfrm>
            <a:off x="51418" y="1308320"/>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Généralités</a:t>
            </a:r>
            <a:endParaRPr lang="fr-FR" sz="2800" b="1" dirty="0"/>
          </a:p>
        </p:txBody>
      </p:sp>
      <p:sp>
        <p:nvSpPr>
          <p:cNvPr id="8" name="ZoneTexte 7">
            <a:extLst>
              <a:ext uri="{FF2B5EF4-FFF2-40B4-BE49-F238E27FC236}">
                <a16:creationId xmlns:a16="http://schemas.microsoft.com/office/drawing/2014/main" id="{3C6D0980-F258-C316-FE2A-AD0BC3503C76}"/>
              </a:ext>
            </a:extLst>
          </p:cNvPr>
          <p:cNvSpPr txBox="1"/>
          <p:nvPr/>
        </p:nvSpPr>
        <p:spPr>
          <a:xfrm>
            <a:off x="3262137" y="1504343"/>
            <a:ext cx="6102990"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OBJECTIF DU PROJET</a:t>
            </a:r>
            <a:endParaRPr lang="fr-FR" sz="2400" dirty="0">
              <a:solidFill>
                <a:schemeClr val="bg1"/>
              </a:solidFill>
            </a:endParaRPr>
          </a:p>
        </p:txBody>
      </p:sp>
      <p:sp>
        <p:nvSpPr>
          <p:cNvPr id="10" name="ZoneTexte 9">
            <a:extLst>
              <a:ext uri="{FF2B5EF4-FFF2-40B4-BE49-F238E27FC236}">
                <a16:creationId xmlns:a16="http://schemas.microsoft.com/office/drawing/2014/main" id="{0FC8A1F3-7099-A107-E548-87554674BB8A}"/>
              </a:ext>
            </a:extLst>
          </p:cNvPr>
          <p:cNvSpPr txBox="1"/>
          <p:nvPr/>
        </p:nvSpPr>
        <p:spPr>
          <a:xfrm>
            <a:off x="3170725" y="2249035"/>
            <a:ext cx="7105596" cy="1200329"/>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Dans ce projet, l’objectif est de satisfait la demande de SMILE GROUPE AFRIQUE en effectuant la mise en place au sein de son "SI" actuel, une architecture sécurisée d’automatisation de tâches qui permettra aux administrateurs systèmes d’orchestrer au mieux leurs tâches quotidiennes.</a:t>
            </a:r>
          </a:p>
        </p:txBody>
      </p:sp>
      <p:pic>
        <p:nvPicPr>
          <p:cNvPr id="12" name="Image 11">
            <a:extLst>
              <a:ext uri="{FF2B5EF4-FFF2-40B4-BE49-F238E27FC236}">
                <a16:creationId xmlns:a16="http://schemas.microsoft.com/office/drawing/2014/main" id="{DC143D06-1871-945B-00AE-5F9B6839F632}"/>
              </a:ext>
            </a:extLst>
          </p:cNvPr>
          <p:cNvPicPr>
            <a:picLocks noChangeAspect="1"/>
          </p:cNvPicPr>
          <p:nvPr/>
        </p:nvPicPr>
        <p:blipFill>
          <a:blip r:embed="rId4"/>
          <a:stretch>
            <a:fillRect/>
          </a:stretch>
        </p:blipFill>
        <p:spPr>
          <a:xfrm>
            <a:off x="5028790" y="3756015"/>
            <a:ext cx="3389466" cy="2060902"/>
          </a:xfrm>
          <a:prstGeom prst="rect">
            <a:avLst/>
          </a:prstGeom>
        </p:spPr>
      </p:pic>
    </p:spTree>
    <p:extLst>
      <p:ext uri="{BB962C8B-B14F-4D97-AF65-F5344CB8AC3E}">
        <p14:creationId xmlns:p14="http://schemas.microsoft.com/office/powerpoint/2010/main" val="1277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510591"/>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16" name="Rectangle : coins arrondis 15">
            <a:extLst>
              <a:ext uri="{FF2B5EF4-FFF2-40B4-BE49-F238E27FC236}">
                <a16:creationId xmlns:a16="http://schemas.microsoft.com/office/drawing/2014/main" id="{656F69F9-CC2F-5D24-19A1-5E3FACC7E252}"/>
              </a:ext>
            </a:extLst>
          </p:cNvPr>
          <p:cNvSpPr/>
          <p:nvPr/>
        </p:nvSpPr>
        <p:spPr>
          <a:xfrm>
            <a:off x="51418" y="1308320"/>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Généralités</a:t>
            </a:r>
            <a:endParaRPr lang="fr-FR" sz="2800" b="1" dirty="0"/>
          </a:p>
        </p:txBody>
      </p:sp>
      <p:sp>
        <p:nvSpPr>
          <p:cNvPr id="8" name="ZoneTexte 7">
            <a:extLst>
              <a:ext uri="{FF2B5EF4-FFF2-40B4-BE49-F238E27FC236}">
                <a16:creationId xmlns:a16="http://schemas.microsoft.com/office/drawing/2014/main" id="{F6B991C7-C232-C033-E4AF-AD64C2F45C67}"/>
              </a:ext>
            </a:extLst>
          </p:cNvPr>
          <p:cNvSpPr txBox="1"/>
          <p:nvPr/>
        </p:nvSpPr>
        <p:spPr>
          <a:xfrm>
            <a:off x="3262137" y="1504343"/>
            <a:ext cx="7241603" cy="461665"/>
          </a:xfrm>
          <a:prstGeom prst="rect">
            <a:avLst/>
          </a:prstGeom>
          <a:noFill/>
        </p:spPr>
        <p:txBody>
          <a:bodyPr wrap="square">
            <a:spAutoFit/>
          </a:bodyPr>
          <a:lstStyle/>
          <a:p>
            <a:r>
              <a:rPr lang="en-CA" sz="2400" b="1" dirty="0">
                <a:solidFill>
                  <a:schemeClr val="bg1"/>
                </a:solidFill>
                <a:latin typeface="Times New Roman" panose="02020603050405020304" pitchFamily="18" charset="0"/>
                <a:cs typeface="Times New Roman" panose="02020603050405020304" pitchFamily="18" charset="0"/>
              </a:rPr>
              <a:t>A</a:t>
            </a:r>
            <a:r>
              <a:rPr lang="fr-FR" sz="2400" b="1" dirty="0">
                <a:solidFill>
                  <a:schemeClr val="bg1"/>
                </a:solidFill>
                <a:latin typeface="Times New Roman" panose="02020603050405020304" pitchFamily="18" charset="0"/>
                <a:cs typeface="Times New Roman" panose="02020603050405020304" pitchFamily="18" charset="0"/>
              </a:rPr>
              <a:t>NALYSE ET </a:t>
            </a:r>
            <a:r>
              <a:rPr lang="en-CA" sz="2400" b="1" dirty="0">
                <a:solidFill>
                  <a:schemeClr val="bg1"/>
                </a:solidFill>
                <a:latin typeface="Times New Roman" panose="02020603050405020304" pitchFamily="18" charset="0"/>
                <a:cs typeface="Times New Roman" panose="02020603050405020304" pitchFamily="18" charset="0"/>
              </a:rPr>
              <a:t>CRITIQUE DE L'EXISTANT </a:t>
            </a:r>
            <a:endParaRPr lang="fr-FR" sz="2400" dirty="0">
              <a:solidFill>
                <a:schemeClr val="bg1"/>
              </a:solidFill>
            </a:endParaRPr>
          </a:p>
        </p:txBody>
      </p:sp>
      <p:pic>
        <p:nvPicPr>
          <p:cNvPr id="10" name="Image 9">
            <a:extLst>
              <a:ext uri="{FF2B5EF4-FFF2-40B4-BE49-F238E27FC236}">
                <a16:creationId xmlns:a16="http://schemas.microsoft.com/office/drawing/2014/main" id="{34DB332F-AA50-14AC-D69D-ABC3FB795902}"/>
              </a:ext>
            </a:extLst>
          </p:cNvPr>
          <p:cNvPicPr>
            <a:picLocks noChangeAspect="1"/>
          </p:cNvPicPr>
          <p:nvPr/>
        </p:nvPicPr>
        <p:blipFill>
          <a:blip r:embed="rId4"/>
          <a:stretch>
            <a:fillRect/>
          </a:stretch>
        </p:blipFill>
        <p:spPr>
          <a:xfrm>
            <a:off x="4538925" y="2061901"/>
            <a:ext cx="4151580" cy="4273506"/>
          </a:xfrm>
          <a:prstGeom prst="rect">
            <a:avLst/>
          </a:prstGeom>
        </p:spPr>
      </p:pic>
    </p:spTree>
    <p:extLst>
      <p:ext uri="{BB962C8B-B14F-4D97-AF65-F5344CB8AC3E}">
        <p14:creationId xmlns:p14="http://schemas.microsoft.com/office/powerpoint/2010/main" val="225820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3F021D-C328-6EDE-E7EE-E4A9BC0B4D29}"/>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3" name="Image 2">
            <a:extLst>
              <a:ext uri="{FF2B5EF4-FFF2-40B4-BE49-F238E27FC236}">
                <a16:creationId xmlns:a16="http://schemas.microsoft.com/office/drawing/2014/main" id="{BADAD86B-6301-8FAC-8EF5-BCAF93EB5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59" y="98023"/>
            <a:ext cx="881278" cy="881278"/>
          </a:xfrm>
          <a:prstGeom prst="rect">
            <a:avLst/>
          </a:prstGeom>
        </p:spPr>
      </p:pic>
      <p:pic>
        <p:nvPicPr>
          <p:cNvPr id="4" name="Image 3">
            <a:extLst>
              <a:ext uri="{FF2B5EF4-FFF2-40B4-BE49-F238E27FC236}">
                <a16:creationId xmlns:a16="http://schemas.microsoft.com/office/drawing/2014/main" id="{58C1B7AC-7DD9-A7CA-A192-F17F40BC268D}"/>
              </a:ext>
            </a:extLst>
          </p:cNvPr>
          <p:cNvPicPr>
            <a:picLocks noChangeAspect="1"/>
          </p:cNvPicPr>
          <p:nvPr/>
        </p:nvPicPr>
        <p:blipFill>
          <a:blip r:embed="rId3"/>
          <a:stretch>
            <a:fillRect/>
          </a:stretch>
        </p:blipFill>
        <p:spPr>
          <a:xfrm>
            <a:off x="9490887" y="246624"/>
            <a:ext cx="1632916" cy="682343"/>
          </a:xfrm>
          <a:prstGeom prst="rect">
            <a:avLst/>
          </a:prstGeom>
        </p:spPr>
      </p:pic>
      <p:sp>
        <p:nvSpPr>
          <p:cNvPr id="5" name="ZoneTexte 4">
            <a:extLst>
              <a:ext uri="{FF2B5EF4-FFF2-40B4-BE49-F238E27FC236}">
                <a16:creationId xmlns:a16="http://schemas.microsoft.com/office/drawing/2014/main" id="{8599D484-9C68-BFEB-B659-4F13CE07AFEC}"/>
              </a:ext>
            </a:extLst>
          </p:cNvPr>
          <p:cNvSpPr txBox="1"/>
          <p:nvPr/>
        </p:nvSpPr>
        <p:spPr>
          <a:xfrm>
            <a:off x="4773337" y="235645"/>
            <a:ext cx="3380763"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fr-FR" sz="1800" dirty="0">
                <a:solidFill>
                  <a:schemeClr val="tx1"/>
                </a:solidFill>
                <a:latin typeface="Times New Roman" panose="02020603050405020304" pitchFamily="18" charset="0"/>
                <a:cs typeface="Times New Roman" panose="02020603050405020304" pitchFamily="18" charset="0"/>
              </a:rPr>
              <a:t>AUTOMATISATION DE TACHES AVEC RUNDECK</a:t>
            </a:r>
            <a:endParaRPr lang="fr-FR" dirty="0">
              <a:solidFill>
                <a:schemeClr val="tx1"/>
              </a:solidFill>
            </a:endParaRPr>
          </a:p>
        </p:txBody>
      </p:sp>
      <p:sp>
        <p:nvSpPr>
          <p:cNvPr id="7" name="ZoneTexte 6">
            <a:extLst>
              <a:ext uri="{FF2B5EF4-FFF2-40B4-BE49-F238E27FC236}">
                <a16:creationId xmlns:a16="http://schemas.microsoft.com/office/drawing/2014/main" id="{BFE29CB2-1C2B-20A0-89FA-C3CA4C72B8E9}"/>
              </a:ext>
            </a:extLst>
          </p:cNvPr>
          <p:cNvSpPr txBox="1"/>
          <p:nvPr/>
        </p:nvSpPr>
        <p:spPr>
          <a:xfrm>
            <a:off x="3760" y="0"/>
            <a:ext cx="2164360" cy="6858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fr-FR" dirty="0"/>
          </a:p>
        </p:txBody>
      </p:sp>
      <p:sp>
        <p:nvSpPr>
          <p:cNvPr id="13" name="Rectangle : coins arrondis 12">
            <a:extLst>
              <a:ext uri="{FF2B5EF4-FFF2-40B4-BE49-F238E27FC236}">
                <a16:creationId xmlns:a16="http://schemas.microsoft.com/office/drawing/2014/main" id="{97DAB170-06E8-43F8-B6A0-B132901486FF}"/>
              </a:ext>
            </a:extLst>
          </p:cNvPr>
          <p:cNvSpPr/>
          <p:nvPr/>
        </p:nvSpPr>
        <p:spPr>
          <a:xfrm>
            <a:off x="160355" y="2510591"/>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Etude conceptuelle</a:t>
            </a:r>
          </a:p>
        </p:txBody>
      </p:sp>
      <p:sp>
        <p:nvSpPr>
          <p:cNvPr id="14" name="Rectangle : coins arrondis 13">
            <a:extLst>
              <a:ext uri="{FF2B5EF4-FFF2-40B4-BE49-F238E27FC236}">
                <a16:creationId xmlns:a16="http://schemas.microsoft.com/office/drawing/2014/main" id="{9370F15F-4DB4-28BE-22EE-E3CFE5A22A84}"/>
              </a:ext>
            </a:extLst>
          </p:cNvPr>
          <p:cNvSpPr/>
          <p:nvPr/>
        </p:nvSpPr>
        <p:spPr>
          <a:xfrm>
            <a:off x="160355" y="4363993"/>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Conclusion</a:t>
            </a:r>
            <a:endParaRPr lang="fr-FR" dirty="0"/>
          </a:p>
        </p:txBody>
      </p:sp>
      <p:sp>
        <p:nvSpPr>
          <p:cNvPr id="15" name="Rectangle : coins arrondis 14">
            <a:extLst>
              <a:ext uri="{FF2B5EF4-FFF2-40B4-BE49-F238E27FC236}">
                <a16:creationId xmlns:a16="http://schemas.microsoft.com/office/drawing/2014/main" id="{126AA09A-8A7D-2FFF-626A-E41A49795CB1}"/>
              </a:ext>
            </a:extLst>
          </p:cNvPr>
          <p:cNvSpPr/>
          <p:nvPr/>
        </p:nvSpPr>
        <p:spPr>
          <a:xfrm>
            <a:off x="142493" y="3437292"/>
            <a:ext cx="1851170" cy="57814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1800" dirty="0">
                <a:latin typeface="Times New Roman" panose="02020603050405020304" pitchFamily="18" charset="0"/>
                <a:cs typeface="Times New Roman" panose="02020603050405020304" pitchFamily="18" charset="0"/>
              </a:rPr>
              <a:t>Résultats</a:t>
            </a:r>
            <a:endParaRPr lang="fr-FR" dirty="0"/>
          </a:p>
        </p:txBody>
      </p:sp>
      <p:sp>
        <p:nvSpPr>
          <p:cNvPr id="16" name="Rectangle : coins arrondis 15">
            <a:extLst>
              <a:ext uri="{FF2B5EF4-FFF2-40B4-BE49-F238E27FC236}">
                <a16:creationId xmlns:a16="http://schemas.microsoft.com/office/drawing/2014/main" id="{656F69F9-CC2F-5D24-19A1-5E3FACC7E252}"/>
              </a:ext>
            </a:extLst>
          </p:cNvPr>
          <p:cNvSpPr/>
          <p:nvPr/>
        </p:nvSpPr>
        <p:spPr>
          <a:xfrm>
            <a:off x="51418" y="1308320"/>
            <a:ext cx="2069044" cy="853713"/>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2800" b="1" dirty="0">
                <a:solidFill>
                  <a:schemeClr val="bg1"/>
                </a:solidFill>
                <a:latin typeface="Times New Roman" panose="02020603050405020304" pitchFamily="18" charset="0"/>
                <a:cs typeface="Times New Roman" panose="02020603050405020304" pitchFamily="18" charset="0"/>
              </a:rPr>
              <a:t>Généralités</a:t>
            </a:r>
            <a:endParaRPr lang="fr-FR" sz="2800" b="1" dirty="0"/>
          </a:p>
        </p:txBody>
      </p:sp>
      <p:sp>
        <p:nvSpPr>
          <p:cNvPr id="8" name="ZoneTexte 7">
            <a:extLst>
              <a:ext uri="{FF2B5EF4-FFF2-40B4-BE49-F238E27FC236}">
                <a16:creationId xmlns:a16="http://schemas.microsoft.com/office/drawing/2014/main" id="{173C6D94-BCFC-A7D7-8B51-CE6EEE2BC2F6}"/>
              </a:ext>
            </a:extLst>
          </p:cNvPr>
          <p:cNvSpPr txBox="1"/>
          <p:nvPr/>
        </p:nvSpPr>
        <p:spPr>
          <a:xfrm>
            <a:off x="3044505" y="1504343"/>
            <a:ext cx="6102990" cy="461665"/>
          </a:xfrm>
          <a:prstGeom prst="rect">
            <a:avLst/>
          </a:prstGeom>
          <a:noFill/>
        </p:spPr>
        <p:txBody>
          <a:bodyPr wrap="square">
            <a:spAutoFit/>
          </a:bodyPr>
          <a:lstStyle/>
          <a:p>
            <a:r>
              <a:rPr lang="en-CA" sz="2400" b="1" dirty="0">
                <a:solidFill>
                  <a:schemeClr val="bg1"/>
                </a:solidFill>
                <a:latin typeface="Times New Roman" panose="02020603050405020304" pitchFamily="18" charset="0"/>
                <a:cs typeface="Times New Roman" panose="02020603050405020304" pitchFamily="18" charset="0"/>
              </a:rPr>
              <a:t> EBAUCHE DE SOLUTION</a:t>
            </a:r>
            <a:endParaRPr lang="fr-FR" sz="2400" dirty="0">
              <a:solidFill>
                <a:schemeClr val="bg1"/>
              </a:solidFill>
            </a:endParaRPr>
          </a:p>
        </p:txBody>
      </p:sp>
      <p:pic>
        <p:nvPicPr>
          <p:cNvPr id="12" name="Image 11">
            <a:extLst>
              <a:ext uri="{FF2B5EF4-FFF2-40B4-BE49-F238E27FC236}">
                <a16:creationId xmlns:a16="http://schemas.microsoft.com/office/drawing/2014/main" id="{CA377EF0-3EBA-1F20-16D2-F0259D77ECD0}"/>
              </a:ext>
            </a:extLst>
          </p:cNvPr>
          <p:cNvPicPr>
            <a:picLocks noChangeAspect="1"/>
          </p:cNvPicPr>
          <p:nvPr/>
        </p:nvPicPr>
        <p:blipFill>
          <a:blip r:embed="rId4"/>
          <a:stretch>
            <a:fillRect/>
          </a:stretch>
        </p:blipFill>
        <p:spPr>
          <a:xfrm>
            <a:off x="4634749" y="2162033"/>
            <a:ext cx="3812966" cy="3924947"/>
          </a:xfrm>
          <a:prstGeom prst="rect">
            <a:avLst/>
          </a:prstGeom>
        </p:spPr>
      </p:pic>
    </p:spTree>
    <p:extLst>
      <p:ext uri="{BB962C8B-B14F-4D97-AF65-F5344CB8AC3E}">
        <p14:creationId xmlns:p14="http://schemas.microsoft.com/office/powerpoint/2010/main" val="1314470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407</TotalTime>
  <Words>963</Words>
  <Application>Microsoft Office PowerPoint</Application>
  <PresentationFormat>Grand écran</PresentationFormat>
  <Paragraphs>186</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Times New Roman</vt:lpstr>
      <vt:lpstr>Tw Cen MT</vt:lpstr>
      <vt:lpstr>Wingdings</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Bamba Allassane</dc:creator>
  <cp:lastModifiedBy>Bamba Allassane</cp:lastModifiedBy>
  <cp:revision>16</cp:revision>
  <dcterms:created xsi:type="dcterms:W3CDTF">2023-12-14T16:39:32Z</dcterms:created>
  <dcterms:modified xsi:type="dcterms:W3CDTF">2023-12-14T23:26:43Z</dcterms:modified>
</cp:coreProperties>
</file>