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9" r:id="rId1"/>
  </p:sldMasterIdLst>
  <p:notesMasterIdLst>
    <p:notesMasterId r:id="rId65"/>
  </p:notesMasterIdLst>
  <p:handoutMasterIdLst>
    <p:handoutMasterId r:id="rId66"/>
  </p:handoutMasterIdLst>
  <p:sldIdLst>
    <p:sldId id="280" r:id="rId2"/>
    <p:sldId id="282" r:id="rId3"/>
    <p:sldId id="334" r:id="rId4"/>
    <p:sldId id="361" r:id="rId5"/>
    <p:sldId id="454" r:id="rId6"/>
    <p:sldId id="482" r:id="rId7"/>
    <p:sldId id="488" r:id="rId8"/>
    <p:sldId id="483" r:id="rId9"/>
    <p:sldId id="484" r:id="rId10"/>
    <p:sldId id="485" r:id="rId11"/>
    <p:sldId id="486" r:id="rId12"/>
    <p:sldId id="458" r:id="rId13"/>
    <p:sldId id="424" r:id="rId14"/>
    <p:sldId id="457" r:id="rId15"/>
    <p:sldId id="456" r:id="rId16"/>
    <p:sldId id="455" r:id="rId17"/>
    <p:sldId id="539" r:id="rId18"/>
    <p:sldId id="514" r:id="rId19"/>
    <p:sldId id="542" r:id="rId20"/>
    <p:sldId id="515" r:id="rId21"/>
    <p:sldId id="516" r:id="rId22"/>
    <p:sldId id="517" r:id="rId23"/>
    <p:sldId id="518" r:id="rId24"/>
    <p:sldId id="522" r:id="rId25"/>
    <p:sldId id="523" r:id="rId26"/>
    <p:sldId id="524" r:id="rId27"/>
    <p:sldId id="526" r:id="rId28"/>
    <p:sldId id="527" r:id="rId29"/>
    <p:sldId id="528" r:id="rId30"/>
    <p:sldId id="540" r:id="rId31"/>
    <p:sldId id="494" r:id="rId32"/>
    <p:sldId id="495" r:id="rId33"/>
    <p:sldId id="496" r:id="rId34"/>
    <p:sldId id="497" r:id="rId35"/>
    <p:sldId id="498" r:id="rId36"/>
    <p:sldId id="499" r:id="rId37"/>
    <p:sldId id="500" r:id="rId38"/>
    <p:sldId id="501" r:id="rId39"/>
    <p:sldId id="502" r:id="rId40"/>
    <p:sldId id="503" r:id="rId41"/>
    <p:sldId id="504" r:id="rId42"/>
    <p:sldId id="505" r:id="rId43"/>
    <p:sldId id="506" r:id="rId44"/>
    <p:sldId id="507" r:id="rId45"/>
    <p:sldId id="508" r:id="rId46"/>
    <p:sldId id="509" r:id="rId47"/>
    <p:sldId id="510" r:id="rId48"/>
    <p:sldId id="511" r:id="rId49"/>
    <p:sldId id="512" r:id="rId50"/>
    <p:sldId id="513" r:id="rId51"/>
    <p:sldId id="541" r:id="rId52"/>
    <p:sldId id="529" r:id="rId53"/>
    <p:sldId id="530" r:id="rId54"/>
    <p:sldId id="531" r:id="rId55"/>
    <p:sldId id="545" r:id="rId56"/>
    <p:sldId id="544" r:id="rId57"/>
    <p:sldId id="532" r:id="rId58"/>
    <p:sldId id="533" r:id="rId59"/>
    <p:sldId id="536" r:id="rId60"/>
    <p:sldId id="534" r:id="rId61"/>
    <p:sldId id="535" r:id="rId62"/>
    <p:sldId id="537" r:id="rId63"/>
    <p:sldId id="404" r:id="rId64"/>
  </p:sldIdLst>
  <p:sldSz cx="9144000" cy="6858000" type="screen4x3"/>
  <p:notesSz cx="6797675" cy="9928225"/>
  <p:defaultTextStyle>
    <a:defPPr>
      <a:defRPr lang="fr-F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521415D9-36F7-43E2-AB2F-B90AF26B5E84}">
      <p14:sectionLst xmlns:p14="http://schemas.microsoft.com/office/powerpoint/2010/main">
        <p14:section name="Section par défaut" id="{8079375B-D461-496A-91B2-7EF064D2FEB2}">
          <p14:sldIdLst>
            <p14:sldId id="280"/>
            <p14:sldId id="282"/>
            <p14:sldId id="334"/>
          </p14:sldIdLst>
        </p14:section>
        <p14:section name="1. Intégrer la sécurité au sein d’une organisation" id="{193179EB-E7D2-44E6-BE50-A77694E37B14}">
          <p14:sldIdLst>
            <p14:sldId id="361"/>
            <p14:sldId id="454"/>
            <p14:sldId id="482"/>
            <p14:sldId id="488"/>
            <p14:sldId id="483"/>
            <p14:sldId id="484"/>
            <p14:sldId id="485"/>
            <p14:sldId id="486"/>
            <p14:sldId id="458"/>
            <p14:sldId id="424"/>
            <p14:sldId id="457"/>
            <p14:sldId id="456"/>
            <p14:sldId id="455"/>
            <p14:sldId id="539"/>
          </p14:sldIdLst>
        </p14:section>
        <p14:section name="2. Intégrer la sécurité dans les projets" id="{DA901257-F0DF-4D21-9AD3-062A07184F72}">
          <p14:sldIdLst>
            <p14:sldId id="514"/>
            <p14:sldId id="542"/>
            <p14:sldId id="515"/>
            <p14:sldId id="516"/>
            <p14:sldId id="517"/>
            <p14:sldId id="518"/>
            <p14:sldId id="522"/>
            <p14:sldId id="523"/>
            <p14:sldId id="524"/>
            <p14:sldId id="526"/>
            <p14:sldId id="527"/>
            <p14:sldId id="528"/>
            <p14:sldId id="540"/>
          </p14:sldIdLst>
        </p14:section>
        <p14:section name="3. Difficultés liées à la prise en compte de la sécurité" id="{8F829A5B-6BF4-4DCC-92D8-1722DFE2AB38}">
          <p14:sldIdLst>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41"/>
          </p14:sldIdLst>
        </p14:section>
        <p14:section name="4. Les métiers liés à la cybersécurité" id="{DD1BF7D9-8D8B-4FB3-9F55-A189C212BE41}">
          <p14:sldIdLst>
            <p14:sldId id="529"/>
            <p14:sldId id="530"/>
            <p14:sldId id="531"/>
            <p14:sldId id="545"/>
            <p14:sldId id="544"/>
            <p14:sldId id="532"/>
            <p14:sldId id="533"/>
            <p14:sldId id="536"/>
            <p14:sldId id="534"/>
            <p14:sldId id="535"/>
            <p14:sldId id="537"/>
          </p14:sldIdLst>
        </p14:section>
        <p14:section name="Fin" id="{7C944739-0359-4924-8BE6-0DB321A68929}">
          <p14:sldIdLst>
            <p14:sldId id="40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43634"/>
    <a:srgbClr val="FFFF00"/>
    <a:srgbClr val="922B3C"/>
    <a:srgbClr val="5F5F5F"/>
    <a:srgbClr val="752B29"/>
    <a:srgbClr val="FFFF66"/>
    <a:srgbClr val="FFFF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033" autoAdjust="0"/>
    <p:restoredTop sz="93855" autoAdjust="0"/>
  </p:normalViewPr>
  <p:slideViewPr>
    <p:cSldViewPr>
      <p:cViewPr>
        <p:scale>
          <a:sx n="75" d="100"/>
          <a:sy n="75" d="100"/>
        </p:scale>
        <p:origin x="-1956" y="-9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18702"/>
    </p:cViewPr>
  </p:sorterViewPr>
  <p:notesViewPr>
    <p:cSldViewPr>
      <p:cViewPr>
        <p:scale>
          <a:sx n="260" d="100"/>
          <a:sy n="260" d="100"/>
        </p:scale>
        <p:origin x="-72" y="570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577B6-6468-40F7-A100-E950B69458D8}" type="doc">
      <dgm:prSet loTypeId="urn:microsoft.com/office/officeart/2005/8/layout/vList5" loCatId="list" qsTypeId="urn:microsoft.com/office/officeart/2005/8/quickstyle/simple1" qsCatId="simple" csTypeId="urn:microsoft.com/office/officeart/2005/8/colors/accent2_3" csCatId="accent2" phldr="1"/>
      <dgm:spPr/>
      <dgm:t>
        <a:bodyPr/>
        <a:lstStyle/>
        <a:p>
          <a:endParaRPr lang="fr-FR"/>
        </a:p>
      </dgm:t>
    </dgm:pt>
    <dgm:pt modelId="{E74EF879-C3B3-4201-ADEB-0C80E7153790}">
      <dgm:prSet phldrT="[Texte]" custT="1"/>
      <dgm:spPr/>
      <dgm:t>
        <a:bodyPr/>
        <a:lstStyle/>
        <a:p>
          <a:r>
            <a:rPr lang="fr-FR" sz="2000" b="1" dirty="0" smtClean="0"/>
            <a:t>27001</a:t>
          </a:r>
          <a:endParaRPr lang="fr-FR" sz="2000" b="1" dirty="0"/>
        </a:p>
      </dgm:t>
    </dgm:pt>
    <dgm:pt modelId="{804916C6-5810-4758-AA2E-09F6542716A7}" type="parTrans" cxnId="{97BEB474-1B61-463A-A139-1027F3B96F75}">
      <dgm:prSet/>
      <dgm:spPr/>
      <dgm:t>
        <a:bodyPr/>
        <a:lstStyle/>
        <a:p>
          <a:endParaRPr lang="fr-FR"/>
        </a:p>
      </dgm:t>
    </dgm:pt>
    <dgm:pt modelId="{99321787-8C98-4EFF-AE43-6F57D2B3B9F5}" type="sibTrans" cxnId="{97BEB474-1B61-463A-A139-1027F3B96F75}">
      <dgm:prSet/>
      <dgm:spPr/>
      <dgm:t>
        <a:bodyPr/>
        <a:lstStyle/>
        <a:p>
          <a:endParaRPr lang="fr-FR"/>
        </a:p>
      </dgm:t>
    </dgm:pt>
    <dgm:pt modelId="{11B44186-15B5-41F1-A810-08EC09DA0FA0}">
      <dgm:prSet phldrT="[Texte]" custT="1"/>
      <dgm:spPr/>
      <dgm:t>
        <a:bodyPr/>
        <a:lstStyle/>
        <a:p>
          <a:r>
            <a:rPr lang="fr-FR" sz="1700" dirty="0" smtClean="0"/>
            <a:t>Systèmes de management de la sécurité de l’information</a:t>
          </a:r>
          <a:endParaRPr lang="fr-FR" sz="1700" dirty="0"/>
        </a:p>
      </dgm:t>
    </dgm:pt>
    <dgm:pt modelId="{81E1F63D-389D-4FD8-83DA-227327968E84}" type="parTrans" cxnId="{13A05492-39BB-4510-986A-9F49AB0BFACD}">
      <dgm:prSet/>
      <dgm:spPr/>
      <dgm:t>
        <a:bodyPr/>
        <a:lstStyle/>
        <a:p>
          <a:endParaRPr lang="fr-FR"/>
        </a:p>
      </dgm:t>
    </dgm:pt>
    <dgm:pt modelId="{E348FAEA-157B-45B9-864F-490490F78EC8}" type="sibTrans" cxnId="{13A05492-39BB-4510-986A-9F49AB0BFACD}">
      <dgm:prSet/>
      <dgm:spPr/>
      <dgm:t>
        <a:bodyPr/>
        <a:lstStyle/>
        <a:p>
          <a:endParaRPr lang="fr-FR"/>
        </a:p>
      </dgm:t>
    </dgm:pt>
    <dgm:pt modelId="{58740EC9-75A6-4517-A9E9-7348BD029F77}">
      <dgm:prSet phldrT="[Texte]" custT="1"/>
      <dgm:spPr/>
      <dgm:t>
        <a:bodyPr/>
        <a:lstStyle/>
        <a:p>
          <a:r>
            <a:rPr lang="fr-FR" sz="2000" b="1" dirty="0" smtClean="0"/>
            <a:t>27002</a:t>
          </a:r>
          <a:endParaRPr lang="fr-FR" sz="2000" b="1" dirty="0"/>
        </a:p>
      </dgm:t>
    </dgm:pt>
    <dgm:pt modelId="{E19C6D49-E7BC-41D0-B0CD-DDF401949D8B}" type="parTrans" cxnId="{736AF7A9-642B-48D0-A68F-8EA7FE570A21}">
      <dgm:prSet/>
      <dgm:spPr/>
      <dgm:t>
        <a:bodyPr/>
        <a:lstStyle/>
        <a:p>
          <a:endParaRPr lang="fr-FR"/>
        </a:p>
      </dgm:t>
    </dgm:pt>
    <dgm:pt modelId="{88BF9C35-1F03-4D40-A595-9A6CAD9FE707}" type="sibTrans" cxnId="{736AF7A9-642B-48D0-A68F-8EA7FE570A21}">
      <dgm:prSet/>
      <dgm:spPr/>
      <dgm:t>
        <a:bodyPr/>
        <a:lstStyle/>
        <a:p>
          <a:endParaRPr lang="fr-FR"/>
        </a:p>
      </dgm:t>
    </dgm:pt>
    <dgm:pt modelId="{C83935C8-EC98-43AF-8E4C-843F22B2B12C}">
      <dgm:prSet phldrT="[Texte]" custT="1"/>
      <dgm:spPr/>
      <dgm:t>
        <a:bodyPr/>
        <a:lstStyle/>
        <a:p>
          <a:r>
            <a:rPr lang="fr-FR" sz="2000" b="1" smtClean="0"/>
            <a:t>27005</a:t>
          </a:r>
          <a:endParaRPr lang="fr-FR" sz="2000" b="1"/>
        </a:p>
      </dgm:t>
    </dgm:pt>
    <dgm:pt modelId="{9FA347C2-20EE-4CD6-AF0A-7D3AA6E4E400}" type="parTrans" cxnId="{FBA7B778-C18B-481A-8139-41E72E10C133}">
      <dgm:prSet/>
      <dgm:spPr/>
      <dgm:t>
        <a:bodyPr/>
        <a:lstStyle/>
        <a:p>
          <a:endParaRPr lang="fr-FR"/>
        </a:p>
      </dgm:t>
    </dgm:pt>
    <dgm:pt modelId="{BCC2773B-FB99-4361-ACE7-D1FFB2D6786E}" type="sibTrans" cxnId="{FBA7B778-C18B-481A-8139-41E72E10C133}">
      <dgm:prSet/>
      <dgm:spPr/>
      <dgm:t>
        <a:bodyPr/>
        <a:lstStyle/>
        <a:p>
          <a:endParaRPr lang="fr-FR"/>
        </a:p>
      </dgm:t>
    </dgm:pt>
    <dgm:pt modelId="{29BE961B-6EA5-4C33-B9B8-CBEA0CE1B17E}">
      <dgm:prSet phldrT="[Texte]" custT="1"/>
      <dgm:spPr/>
      <dgm:t>
        <a:bodyPr/>
        <a:lstStyle/>
        <a:p>
          <a:r>
            <a:rPr lang="fr-FR" sz="1700" smtClean="0"/>
            <a:t>Gestion des risques</a:t>
          </a:r>
          <a:endParaRPr lang="fr-FR" sz="1700"/>
        </a:p>
      </dgm:t>
    </dgm:pt>
    <dgm:pt modelId="{EA4A63E2-C9DC-4950-9236-98A73DB3CC4E}" type="parTrans" cxnId="{248A69A6-F74A-400E-B3A5-626B3D824099}">
      <dgm:prSet/>
      <dgm:spPr/>
      <dgm:t>
        <a:bodyPr/>
        <a:lstStyle/>
        <a:p>
          <a:endParaRPr lang="fr-FR"/>
        </a:p>
      </dgm:t>
    </dgm:pt>
    <dgm:pt modelId="{4B5A8CF6-8176-468D-8E7B-90F0BC25016A}" type="sibTrans" cxnId="{248A69A6-F74A-400E-B3A5-626B3D824099}">
      <dgm:prSet/>
      <dgm:spPr/>
      <dgm:t>
        <a:bodyPr/>
        <a:lstStyle/>
        <a:p>
          <a:endParaRPr lang="fr-FR"/>
        </a:p>
      </dgm:t>
    </dgm:pt>
    <dgm:pt modelId="{25C5E937-CAC3-4EDB-AB47-F2F68B590B16}">
      <dgm:prSet phldrT="[Texte]" custT="1"/>
      <dgm:spPr/>
      <dgm:t>
        <a:bodyPr/>
        <a:lstStyle/>
        <a:p>
          <a:r>
            <a:rPr lang="fr-FR" sz="1800" dirty="0" smtClean="0"/>
            <a:t>27004</a:t>
          </a:r>
          <a:endParaRPr lang="fr-FR" sz="2000" dirty="0"/>
        </a:p>
      </dgm:t>
    </dgm:pt>
    <dgm:pt modelId="{67C9F679-F11F-4D2F-A838-914A5E8C3FD4}" type="parTrans" cxnId="{B284A618-5BC0-49C4-BE9B-084F9590A037}">
      <dgm:prSet/>
      <dgm:spPr/>
      <dgm:t>
        <a:bodyPr/>
        <a:lstStyle/>
        <a:p>
          <a:endParaRPr lang="fr-FR"/>
        </a:p>
      </dgm:t>
    </dgm:pt>
    <dgm:pt modelId="{21935327-0D9B-43ED-AA3E-D221D0413987}" type="sibTrans" cxnId="{B284A618-5BC0-49C4-BE9B-084F9590A037}">
      <dgm:prSet/>
      <dgm:spPr/>
      <dgm:t>
        <a:bodyPr/>
        <a:lstStyle/>
        <a:p>
          <a:endParaRPr lang="fr-FR"/>
        </a:p>
      </dgm:t>
    </dgm:pt>
    <dgm:pt modelId="{18BF60A6-86A6-4DF5-B903-0F08940364F5}">
      <dgm:prSet phldrT="[Texte]" custT="1"/>
      <dgm:spPr/>
      <dgm:t>
        <a:bodyPr/>
        <a:lstStyle/>
        <a:p>
          <a:r>
            <a:rPr lang="fr-FR" sz="1700" dirty="0" smtClean="0"/>
            <a:t>Mesures du management de la sécurité</a:t>
          </a:r>
          <a:endParaRPr lang="fr-FR" sz="1700" dirty="0"/>
        </a:p>
      </dgm:t>
    </dgm:pt>
    <dgm:pt modelId="{19447BC8-6F87-4F78-B46B-E3F09E7DDE52}" type="parTrans" cxnId="{E8988451-C79D-4B71-BE36-B85B9DE7B4D7}">
      <dgm:prSet/>
      <dgm:spPr/>
      <dgm:t>
        <a:bodyPr/>
        <a:lstStyle/>
        <a:p>
          <a:endParaRPr lang="fr-FR"/>
        </a:p>
      </dgm:t>
    </dgm:pt>
    <dgm:pt modelId="{535F32E2-B79B-4BE9-BDE4-56293AD46259}" type="sibTrans" cxnId="{E8988451-C79D-4B71-BE36-B85B9DE7B4D7}">
      <dgm:prSet/>
      <dgm:spPr/>
      <dgm:t>
        <a:bodyPr/>
        <a:lstStyle/>
        <a:p>
          <a:endParaRPr lang="fr-FR"/>
        </a:p>
      </dgm:t>
    </dgm:pt>
    <dgm:pt modelId="{727C7004-FE77-461D-9FF9-75261D54AB86}">
      <dgm:prSet phldrT="[Texte]" custT="1"/>
      <dgm:spPr/>
      <dgm:t>
        <a:bodyPr/>
        <a:lstStyle/>
        <a:p>
          <a:r>
            <a:rPr lang="fr-FR" sz="2000" b="1" dirty="0" smtClean="0"/>
            <a:t>27035</a:t>
          </a:r>
          <a:endParaRPr lang="fr-FR" sz="2400" b="1" dirty="0"/>
        </a:p>
      </dgm:t>
    </dgm:pt>
    <dgm:pt modelId="{020A05A3-F9F8-4C96-9990-CE661DC054D8}" type="parTrans" cxnId="{BF7F548F-EDD5-4C2E-9E07-1B8FD782877E}">
      <dgm:prSet/>
      <dgm:spPr/>
      <dgm:t>
        <a:bodyPr/>
        <a:lstStyle/>
        <a:p>
          <a:endParaRPr lang="fr-FR"/>
        </a:p>
      </dgm:t>
    </dgm:pt>
    <dgm:pt modelId="{C29E4028-B2E6-4D83-B136-B18EF64EF749}" type="sibTrans" cxnId="{BF7F548F-EDD5-4C2E-9E07-1B8FD782877E}">
      <dgm:prSet/>
      <dgm:spPr/>
      <dgm:t>
        <a:bodyPr/>
        <a:lstStyle/>
        <a:p>
          <a:endParaRPr lang="fr-FR"/>
        </a:p>
      </dgm:t>
    </dgm:pt>
    <dgm:pt modelId="{98448AEC-8D9F-435B-B627-B9C1101011CB}">
      <dgm:prSet phldrT="[Texte]" custT="1"/>
      <dgm:spPr/>
      <dgm:t>
        <a:bodyPr/>
        <a:lstStyle/>
        <a:p>
          <a:r>
            <a:rPr lang="fr-FR" sz="1700" dirty="0" smtClean="0"/>
            <a:t>Gestion des incidents de sécurité</a:t>
          </a:r>
          <a:endParaRPr lang="fr-FR" sz="1700" dirty="0"/>
        </a:p>
      </dgm:t>
    </dgm:pt>
    <dgm:pt modelId="{976456F3-7374-491E-AE37-75E415C9BD52}" type="parTrans" cxnId="{3808E678-F416-48F5-82FC-9951F0B308AD}">
      <dgm:prSet/>
      <dgm:spPr/>
      <dgm:t>
        <a:bodyPr/>
        <a:lstStyle/>
        <a:p>
          <a:endParaRPr lang="fr-FR"/>
        </a:p>
      </dgm:t>
    </dgm:pt>
    <dgm:pt modelId="{16A00894-FF2D-416A-BE0E-65A1CB348678}" type="sibTrans" cxnId="{3808E678-F416-48F5-82FC-9951F0B308AD}">
      <dgm:prSet/>
      <dgm:spPr/>
      <dgm:t>
        <a:bodyPr/>
        <a:lstStyle/>
        <a:p>
          <a:endParaRPr lang="fr-FR"/>
        </a:p>
      </dgm:t>
    </dgm:pt>
    <dgm:pt modelId="{E6949B59-09AA-422F-994C-FB3E73666A4B}">
      <dgm:prSet phldrT="[Texte]" custT="1"/>
      <dgm:spPr/>
      <dgm:t>
        <a:bodyPr/>
        <a:lstStyle/>
        <a:p>
          <a:r>
            <a:rPr lang="fr-FR" sz="2000" b="1" dirty="0" smtClean="0"/>
            <a:t>27037</a:t>
          </a:r>
          <a:endParaRPr lang="fr-FR" sz="2000" b="1" dirty="0"/>
        </a:p>
      </dgm:t>
    </dgm:pt>
    <dgm:pt modelId="{2DD9EFA2-7EEE-4B53-BBA2-5B2AF1E28124}" type="parTrans" cxnId="{31DE4776-5E6A-459D-A2AF-D843CE11834A}">
      <dgm:prSet/>
      <dgm:spPr/>
      <dgm:t>
        <a:bodyPr/>
        <a:lstStyle/>
        <a:p>
          <a:endParaRPr lang="fr-FR"/>
        </a:p>
      </dgm:t>
    </dgm:pt>
    <dgm:pt modelId="{652104F1-0DD0-47D9-A40F-F181BD57B3F3}" type="sibTrans" cxnId="{31DE4776-5E6A-459D-A2AF-D843CE11834A}">
      <dgm:prSet/>
      <dgm:spPr/>
      <dgm:t>
        <a:bodyPr/>
        <a:lstStyle/>
        <a:p>
          <a:endParaRPr lang="fr-FR"/>
        </a:p>
      </dgm:t>
    </dgm:pt>
    <dgm:pt modelId="{5BEB7DB1-1956-482F-89ED-31B320A2B7C9}">
      <dgm:prSet phldrT="[Texte]" custT="1"/>
      <dgm:spPr/>
      <dgm:t>
        <a:bodyPr/>
        <a:lstStyle/>
        <a:p>
          <a:r>
            <a:rPr lang="fr-FR" sz="1700" dirty="0" smtClean="0"/>
            <a:t>Traitement des preuves numériques </a:t>
          </a:r>
          <a:r>
            <a:rPr lang="fr-FR" sz="1700" i="1" dirty="0" smtClean="0"/>
            <a:t>(</a:t>
          </a:r>
          <a:r>
            <a:rPr lang="fr-FR" sz="1700" i="1" dirty="0" err="1" smtClean="0"/>
            <a:t>forensics</a:t>
          </a:r>
          <a:r>
            <a:rPr lang="fr-FR" sz="1700" i="1" dirty="0" smtClean="0"/>
            <a:t>)</a:t>
          </a:r>
          <a:endParaRPr lang="fr-FR" sz="1700" i="1" dirty="0"/>
        </a:p>
      </dgm:t>
    </dgm:pt>
    <dgm:pt modelId="{0BE4C6B2-1214-4058-9EC0-DC33F764F75E}" type="parTrans" cxnId="{459C0FDB-C014-4172-A50C-D7D39CFB7D38}">
      <dgm:prSet/>
      <dgm:spPr/>
      <dgm:t>
        <a:bodyPr/>
        <a:lstStyle/>
        <a:p>
          <a:endParaRPr lang="fr-FR"/>
        </a:p>
      </dgm:t>
    </dgm:pt>
    <dgm:pt modelId="{1B5341D7-9E21-4B18-90B4-82A8D9701975}" type="sibTrans" cxnId="{459C0FDB-C014-4172-A50C-D7D39CFB7D38}">
      <dgm:prSet/>
      <dgm:spPr/>
      <dgm:t>
        <a:bodyPr/>
        <a:lstStyle/>
        <a:p>
          <a:endParaRPr lang="fr-FR"/>
        </a:p>
      </dgm:t>
    </dgm:pt>
    <dgm:pt modelId="{F8EAB0B7-0AEC-4F61-A0AD-8B7E8FBC9CD6}">
      <dgm:prSet phldrT="[Texte]" custT="1"/>
      <dgm:spPr/>
      <dgm:t>
        <a:bodyPr/>
        <a:lstStyle/>
        <a:p>
          <a:r>
            <a:rPr lang="fr-FR" sz="2400" b="1" dirty="0" smtClean="0"/>
            <a:t>…</a:t>
          </a:r>
          <a:endParaRPr lang="fr-FR" sz="2400" b="1" dirty="0"/>
        </a:p>
      </dgm:t>
    </dgm:pt>
    <dgm:pt modelId="{546CAFF0-FD5C-4742-895D-9B1E4ED31816}" type="parTrans" cxnId="{710F6BF1-DDE2-4578-B898-DFD09AF3973C}">
      <dgm:prSet/>
      <dgm:spPr/>
      <dgm:t>
        <a:bodyPr/>
        <a:lstStyle/>
        <a:p>
          <a:endParaRPr lang="fr-FR"/>
        </a:p>
      </dgm:t>
    </dgm:pt>
    <dgm:pt modelId="{149FCC0F-FC7D-463E-AEB5-5017F2B34182}" type="sibTrans" cxnId="{710F6BF1-DDE2-4578-B898-DFD09AF3973C}">
      <dgm:prSet/>
      <dgm:spPr/>
      <dgm:t>
        <a:bodyPr/>
        <a:lstStyle/>
        <a:p>
          <a:endParaRPr lang="fr-FR"/>
        </a:p>
      </dgm:t>
    </dgm:pt>
    <dgm:pt modelId="{35940776-8967-4B82-A852-702616638A41}">
      <dgm:prSet phldrT="[Texte]" custT="1"/>
      <dgm:spPr/>
      <dgm:t>
        <a:bodyPr/>
        <a:lstStyle/>
        <a:p>
          <a:r>
            <a:rPr lang="fr-FR" sz="1700" dirty="0" smtClean="0"/>
            <a:t>…</a:t>
          </a:r>
          <a:endParaRPr lang="fr-FR" sz="1700" dirty="0"/>
        </a:p>
      </dgm:t>
    </dgm:pt>
    <dgm:pt modelId="{21FE2744-9988-437F-97C6-0928BCA211A9}" type="parTrans" cxnId="{349773F7-E349-4D26-AFC3-908586EB91F2}">
      <dgm:prSet/>
      <dgm:spPr/>
      <dgm:t>
        <a:bodyPr/>
        <a:lstStyle/>
        <a:p>
          <a:endParaRPr lang="fr-FR"/>
        </a:p>
      </dgm:t>
    </dgm:pt>
    <dgm:pt modelId="{E338133F-E553-4D8E-BC00-88622D3CADF9}" type="sibTrans" cxnId="{349773F7-E349-4D26-AFC3-908586EB91F2}">
      <dgm:prSet/>
      <dgm:spPr/>
      <dgm:t>
        <a:bodyPr/>
        <a:lstStyle/>
        <a:p>
          <a:endParaRPr lang="fr-FR"/>
        </a:p>
      </dgm:t>
    </dgm:pt>
    <dgm:pt modelId="{B5CD2D28-E00B-4F1F-AC86-902D66A2567A}">
      <dgm:prSet phldrT="[Texte]" custT="1"/>
      <dgm:spPr/>
      <dgm:t>
        <a:bodyPr/>
        <a:lstStyle/>
        <a:p>
          <a:r>
            <a:rPr lang="fr-FR" sz="1700" dirty="0" smtClean="0"/>
            <a:t>Code de bonnes pratiques</a:t>
          </a:r>
          <a:endParaRPr lang="fr-FR" sz="1700" dirty="0"/>
        </a:p>
      </dgm:t>
    </dgm:pt>
    <dgm:pt modelId="{6829B0A5-FA28-44DF-A9AF-BBA5170C8607}" type="parTrans" cxnId="{413E1903-6D2D-45D8-9790-F29F48BEA374}">
      <dgm:prSet/>
      <dgm:spPr/>
      <dgm:t>
        <a:bodyPr/>
        <a:lstStyle/>
        <a:p>
          <a:endParaRPr lang="fr-FR"/>
        </a:p>
      </dgm:t>
    </dgm:pt>
    <dgm:pt modelId="{F97B9F43-40F5-47B7-BA17-595A24F32567}" type="sibTrans" cxnId="{413E1903-6D2D-45D8-9790-F29F48BEA374}">
      <dgm:prSet/>
      <dgm:spPr/>
      <dgm:t>
        <a:bodyPr/>
        <a:lstStyle/>
        <a:p>
          <a:endParaRPr lang="fr-FR"/>
        </a:p>
      </dgm:t>
    </dgm:pt>
    <dgm:pt modelId="{15EAACFA-CF7F-4C50-AC62-A3AA9442A549}" type="pres">
      <dgm:prSet presAssocID="{81E577B6-6468-40F7-A100-E950B69458D8}" presName="Name0" presStyleCnt="0">
        <dgm:presLayoutVars>
          <dgm:dir/>
          <dgm:animLvl val="lvl"/>
          <dgm:resizeHandles val="exact"/>
        </dgm:presLayoutVars>
      </dgm:prSet>
      <dgm:spPr/>
      <dgm:t>
        <a:bodyPr/>
        <a:lstStyle/>
        <a:p>
          <a:endParaRPr lang="fr-FR"/>
        </a:p>
      </dgm:t>
    </dgm:pt>
    <dgm:pt modelId="{D7A9490D-628B-4398-82BC-1D2E2E654AB0}" type="pres">
      <dgm:prSet presAssocID="{E74EF879-C3B3-4201-ADEB-0C80E7153790}" presName="linNode" presStyleCnt="0"/>
      <dgm:spPr/>
      <dgm:t>
        <a:bodyPr/>
        <a:lstStyle/>
        <a:p>
          <a:endParaRPr lang="fr-FR"/>
        </a:p>
      </dgm:t>
    </dgm:pt>
    <dgm:pt modelId="{B99D0586-BDCD-4EC1-8B7A-96F15A45C954}" type="pres">
      <dgm:prSet presAssocID="{E74EF879-C3B3-4201-ADEB-0C80E7153790}" presName="parentText" presStyleLbl="node1" presStyleIdx="0" presStyleCnt="7" custScaleX="73591">
        <dgm:presLayoutVars>
          <dgm:chMax val="1"/>
          <dgm:bulletEnabled val="1"/>
        </dgm:presLayoutVars>
      </dgm:prSet>
      <dgm:spPr/>
      <dgm:t>
        <a:bodyPr/>
        <a:lstStyle/>
        <a:p>
          <a:endParaRPr lang="fr-FR"/>
        </a:p>
      </dgm:t>
    </dgm:pt>
    <dgm:pt modelId="{7DB615F9-81DB-416B-811E-D8BB744EEC47}" type="pres">
      <dgm:prSet presAssocID="{E74EF879-C3B3-4201-ADEB-0C80E7153790}" presName="descendantText" presStyleLbl="alignAccFollowNode1" presStyleIdx="0" presStyleCnt="7" custScaleX="141218" custScaleY="99927">
        <dgm:presLayoutVars>
          <dgm:bulletEnabled val="1"/>
        </dgm:presLayoutVars>
      </dgm:prSet>
      <dgm:spPr/>
      <dgm:t>
        <a:bodyPr/>
        <a:lstStyle/>
        <a:p>
          <a:endParaRPr lang="fr-FR"/>
        </a:p>
      </dgm:t>
    </dgm:pt>
    <dgm:pt modelId="{207E96BD-E8E6-4850-A085-EA7A93438BB7}" type="pres">
      <dgm:prSet presAssocID="{99321787-8C98-4EFF-AE43-6F57D2B3B9F5}" presName="sp" presStyleCnt="0"/>
      <dgm:spPr/>
      <dgm:t>
        <a:bodyPr/>
        <a:lstStyle/>
        <a:p>
          <a:endParaRPr lang="fr-FR"/>
        </a:p>
      </dgm:t>
    </dgm:pt>
    <dgm:pt modelId="{35105F9C-BC9D-4FAF-830B-EC1F33EC4E17}" type="pres">
      <dgm:prSet presAssocID="{58740EC9-75A6-4517-A9E9-7348BD029F77}" presName="linNode" presStyleCnt="0"/>
      <dgm:spPr/>
      <dgm:t>
        <a:bodyPr/>
        <a:lstStyle/>
        <a:p>
          <a:endParaRPr lang="fr-FR"/>
        </a:p>
      </dgm:t>
    </dgm:pt>
    <dgm:pt modelId="{47AA08C6-6466-402B-A6FE-A7EEFCBED373}" type="pres">
      <dgm:prSet presAssocID="{58740EC9-75A6-4517-A9E9-7348BD029F77}" presName="parentText" presStyleLbl="node1" presStyleIdx="1" presStyleCnt="7" custScaleX="73591">
        <dgm:presLayoutVars>
          <dgm:chMax val="1"/>
          <dgm:bulletEnabled val="1"/>
        </dgm:presLayoutVars>
      </dgm:prSet>
      <dgm:spPr/>
      <dgm:t>
        <a:bodyPr/>
        <a:lstStyle/>
        <a:p>
          <a:endParaRPr lang="fr-FR"/>
        </a:p>
      </dgm:t>
    </dgm:pt>
    <dgm:pt modelId="{E954F01B-D192-4DF7-BDF3-6E9F449ADB30}" type="pres">
      <dgm:prSet presAssocID="{58740EC9-75A6-4517-A9E9-7348BD029F77}" presName="descendantText" presStyleLbl="alignAccFollowNode1" presStyleIdx="1" presStyleCnt="7" custScaleX="141218" custScaleY="99927">
        <dgm:presLayoutVars>
          <dgm:bulletEnabled val="1"/>
        </dgm:presLayoutVars>
      </dgm:prSet>
      <dgm:spPr/>
      <dgm:t>
        <a:bodyPr/>
        <a:lstStyle/>
        <a:p>
          <a:endParaRPr lang="fr-FR"/>
        </a:p>
      </dgm:t>
    </dgm:pt>
    <dgm:pt modelId="{A4E6A679-7A18-4A18-967E-AD6619706410}" type="pres">
      <dgm:prSet presAssocID="{88BF9C35-1F03-4D40-A595-9A6CAD9FE707}" presName="sp" presStyleCnt="0"/>
      <dgm:spPr/>
      <dgm:t>
        <a:bodyPr/>
        <a:lstStyle/>
        <a:p>
          <a:endParaRPr lang="fr-FR"/>
        </a:p>
      </dgm:t>
    </dgm:pt>
    <dgm:pt modelId="{F46CD187-2FA6-494C-979D-3F0BE82827CA}" type="pres">
      <dgm:prSet presAssocID="{25C5E937-CAC3-4EDB-AB47-F2F68B590B16}" presName="linNode" presStyleCnt="0"/>
      <dgm:spPr/>
      <dgm:t>
        <a:bodyPr/>
        <a:lstStyle/>
        <a:p>
          <a:endParaRPr lang="fr-FR"/>
        </a:p>
      </dgm:t>
    </dgm:pt>
    <dgm:pt modelId="{0933C921-4AB2-45D1-A0B2-0FF55F2F412E}" type="pres">
      <dgm:prSet presAssocID="{25C5E937-CAC3-4EDB-AB47-F2F68B590B16}" presName="parentText" presStyleLbl="node1" presStyleIdx="2" presStyleCnt="7" custScaleX="73591">
        <dgm:presLayoutVars>
          <dgm:chMax val="1"/>
          <dgm:bulletEnabled val="1"/>
        </dgm:presLayoutVars>
      </dgm:prSet>
      <dgm:spPr/>
      <dgm:t>
        <a:bodyPr/>
        <a:lstStyle/>
        <a:p>
          <a:endParaRPr lang="fr-FR"/>
        </a:p>
      </dgm:t>
    </dgm:pt>
    <dgm:pt modelId="{29057ED9-EAC7-41DF-AC4A-8F9E2C4FCD10}" type="pres">
      <dgm:prSet presAssocID="{25C5E937-CAC3-4EDB-AB47-F2F68B590B16}" presName="descendantText" presStyleLbl="alignAccFollowNode1" presStyleIdx="2" presStyleCnt="7" custScaleX="141218" custScaleY="99927">
        <dgm:presLayoutVars>
          <dgm:bulletEnabled val="1"/>
        </dgm:presLayoutVars>
      </dgm:prSet>
      <dgm:spPr/>
      <dgm:t>
        <a:bodyPr/>
        <a:lstStyle/>
        <a:p>
          <a:endParaRPr lang="fr-FR"/>
        </a:p>
      </dgm:t>
    </dgm:pt>
    <dgm:pt modelId="{5677765C-1978-4436-93C9-DA62DF15A2CB}" type="pres">
      <dgm:prSet presAssocID="{21935327-0D9B-43ED-AA3E-D221D0413987}" presName="sp" presStyleCnt="0"/>
      <dgm:spPr/>
      <dgm:t>
        <a:bodyPr/>
        <a:lstStyle/>
        <a:p>
          <a:endParaRPr lang="fr-FR"/>
        </a:p>
      </dgm:t>
    </dgm:pt>
    <dgm:pt modelId="{617AE1FA-7275-4F85-883F-F9A0C45EE5C9}" type="pres">
      <dgm:prSet presAssocID="{C83935C8-EC98-43AF-8E4C-843F22B2B12C}" presName="linNode" presStyleCnt="0"/>
      <dgm:spPr/>
      <dgm:t>
        <a:bodyPr/>
        <a:lstStyle/>
        <a:p>
          <a:endParaRPr lang="fr-FR"/>
        </a:p>
      </dgm:t>
    </dgm:pt>
    <dgm:pt modelId="{5B8B28F7-7035-48F9-8966-4869B9E1A0FE}" type="pres">
      <dgm:prSet presAssocID="{C83935C8-EC98-43AF-8E4C-843F22B2B12C}" presName="parentText" presStyleLbl="node1" presStyleIdx="3" presStyleCnt="7" custScaleX="73591">
        <dgm:presLayoutVars>
          <dgm:chMax val="1"/>
          <dgm:bulletEnabled val="1"/>
        </dgm:presLayoutVars>
      </dgm:prSet>
      <dgm:spPr/>
      <dgm:t>
        <a:bodyPr/>
        <a:lstStyle/>
        <a:p>
          <a:endParaRPr lang="fr-FR"/>
        </a:p>
      </dgm:t>
    </dgm:pt>
    <dgm:pt modelId="{13814883-161E-408A-88A0-26125DAFEDD3}" type="pres">
      <dgm:prSet presAssocID="{C83935C8-EC98-43AF-8E4C-843F22B2B12C}" presName="descendantText" presStyleLbl="alignAccFollowNode1" presStyleIdx="3" presStyleCnt="7" custScaleX="141218" custScaleY="99927">
        <dgm:presLayoutVars>
          <dgm:bulletEnabled val="1"/>
        </dgm:presLayoutVars>
      </dgm:prSet>
      <dgm:spPr/>
      <dgm:t>
        <a:bodyPr/>
        <a:lstStyle/>
        <a:p>
          <a:endParaRPr lang="fr-FR"/>
        </a:p>
      </dgm:t>
    </dgm:pt>
    <dgm:pt modelId="{99CDCC2C-8FD7-46B1-9E36-1B037DF2E0AD}" type="pres">
      <dgm:prSet presAssocID="{BCC2773B-FB99-4361-ACE7-D1FFB2D6786E}" presName="sp" presStyleCnt="0"/>
      <dgm:spPr/>
      <dgm:t>
        <a:bodyPr/>
        <a:lstStyle/>
        <a:p>
          <a:endParaRPr lang="fr-FR"/>
        </a:p>
      </dgm:t>
    </dgm:pt>
    <dgm:pt modelId="{DA8F9D91-8B26-4BF0-AB57-328C46284C49}" type="pres">
      <dgm:prSet presAssocID="{727C7004-FE77-461D-9FF9-75261D54AB86}" presName="linNode" presStyleCnt="0"/>
      <dgm:spPr/>
      <dgm:t>
        <a:bodyPr/>
        <a:lstStyle/>
        <a:p>
          <a:endParaRPr lang="fr-FR"/>
        </a:p>
      </dgm:t>
    </dgm:pt>
    <dgm:pt modelId="{F8EEF2A9-6ABA-4208-80D5-71010DAE2D8F}" type="pres">
      <dgm:prSet presAssocID="{727C7004-FE77-461D-9FF9-75261D54AB86}" presName="parentText" presStyleLbl="node1" presStyleIdx="4" presStyleCnt="7" custScaleX="73591">
        <dgm:presLayoutVars>
          <dgm:chMax val="1"/>
          <dgm:bulletEnabled val="1"/>
        </dgm:presLayoutVars>
      </dgm:prSet>
      <dgm:spPr/>
      <dgm:t>
        <a:bodyPr/>
        <a:lstStyle/>
        <a:p>
          <a:endParaRPr lang="fr-FR"/>
        </a:p>
      </dgm:t>
    </dgm:pt>
    <dgm:pt modelId="{F2966380-4483-42C9-8F89-ABD1FA24BDCC}" type="pres">
      <dgm:prSet presAssocID="{727C7004-FE77-461D-9FF9-75261D54AB86}" presName="descendantText" presStyleLbl="alignAccFollowNode1" presStyleIdx="4" presStyleCnt="7" custScaleX="141218" custScaleY="99927">
        <dgm:presLayoutVars>
          <dgm:bulletEnabled val="1"/>
        </dgm:presLayoutVars>
      </dgm:prSet>
      <dgm:spPr/>
      <dgm:t>
        <a:bodyPr/>
        <a:lstStyle/>
        <a:p>
          <a:endParaRPr lang="fr-FR"/>
        </a:p>
      </dgm:t>
    </dgm:pt>
    <dgm:pt modelId="{BA9E7BC6-9363-4B2C-98E9-FF65FEFAC3F6}" type="pres">
      <dgm:prSet presAssocID="{C29E4028-B2E6-4D83-B136-B18EF64EF749}" presName="sp" presStyleCnt="0"/>
      <dgm:spPr/>
      <dgm:t>
        <a:bodyPr/>
        <a:lstStyle/>
        <a:p>
          <a:endParaRPr lang="fr-FR"/>
        </a:p>
      </dgm:t>
    </dgm:pt>
    <dgm:pt modelId="{CDD0A832-D8CE-44D5-BB35-824683BF818F}" type="pres">
      <dgm:prSet presAssocID="{E6949B59-09AA-422F-994C-FB3E73666A4B}" presName="linNode" presStyleCnt="0"/>
      <dgm:spPr/>
      <dgm:t>
        <a:bodyPr/>
        <a:lstStyle/>
        <a:p>
          <a:endParaRPr lang="fr-FR"/>
        </a:p>
      </dgm:t>
    </dgm:pt>
    <dgm:pt modelId="{177D918E-E562-424B-8DC5-68D0A1EDF746}" type="pres">
      <dgm:prSet presAssocID="{E6949B59-09AA-422F-994C-FB3E73666A4B}" presName="parentText" presStyleLbl="node1" presStyleIdx="5" presStyleCnt="7" custScaleX="73591">
        <dgm:presLayoutVars>
          <dgm:chMax val="1"/>
          <dgm:bulletEnabled val="1"/>
        </dgm:presLayoutVars>
      </dgm:prSet>
      <dgm:spPr/>
      <dgm:t>
        <a:bodyPr/>
        <a:lstStyle/>
        <a:p>
          <a:endParaRPr lang="fr-FR"/>
        </a:p>
      </dgm:t>
    </dgm:pt>
    <dgm:pt modelId="{2CDD0271-8C51-4F50-B1E0-6926E544113C}" type="pres">
      <dgm:prSet presAssocID="{E6949B59-09AA-422F-994C-FB3E73666A4B}" presName="descendantText" presStyleLbl="alignAccFollowNode1" presStyleIdx="5" presStyleCnt="7" custScaleX="141218" custScaleY="99927">
        <dgm:presLayoutVars>
          <dgm:bulletEnabled val="1"/>
        </dgm:presLayoutVars>
      </dgm:prSet>
      <dgm:spPr/>
      <dgm:t>
        <a:bodyPr/>
        <a:lstStyle/>
        <a:p>
          <a:endParaRPr lang="fr-FR"/>
        </a:p>
      </dgm:t>
    </dgm:pt>
    <dgm:pt modelId="{F3CD98D3-6E96-496A-A4B7-B8EA39976078}" type="pres">
      <dgm:prSet presAssocID="{652104F1-0DD0-47D9-A40F-F181BD57B3F3}" presName="sp" presStyleCnt="0"/>
      <dgm:spPr/>
      <dgm:t>
        <a:bodyPr/>
        <a:lstStyle/>
        <a:p>
          <a:endParaRPr lang="fr-FR"/>
        </a:p>
      </dgm:t>
    </dgm:pt>
    <dgm:pt modelId="{839A9FB5-30B8-442F-9A5D-796EDE71CBF2}" type="pres">
      <dgm:prSet presAssocID="{F8EAB0B7-0AEC-4F61-A0AD-8B7E8FBC9CD6}" presName="linNode" presStyleCnt="0"/>
      <dgm:spPr/>
      <dgm:t>
        <a:bodyPr/>
        <a:lstStyle/>
        <a:p>
          <a:endParaRPr lang="fr-FR"/>
        </a:p>
      </dgm:t>
    </dgm:pt>
    <dgm:pt modelId="{F9A34685-4F96-4FCC-80D3-B4E11A438F4E}" type="pres">
      <dgm:prSet presAssocID="{F8EAB0B7-0AEC-4F61-A0AD-8B7E8FBC9CD6}" presName="parentText" presStyleLbl="node1" presStyleIdx="6" presStyleCnt="7" custScaleX="73591">
        <dgm:presLayoutVars>
          <dgm:chMax val="1"/>
          <dgm:bulletEnabled val="1"/>
        </dgm:presLayoutVars>
      </dgm:prSet>
      <dgm:spPr/>
      <dgm:t>
        <a:bodyPr/>
        <a:lstStyle/>
        <a:p>
          <a:endParaRPr lang="fr-FR"/>
        </a:p>
      </dgm:t>
    </dgm:pt>
    <dgm:pt modelId="{C8CF3867-804A-439E-BBEB-35A3793B804C}" type="pres">
      <dgm:prSet presAssocID="{F8EAB0B7-0AEC-4F61-A0AD-8B7E8FBC9CD6}" presName="descendantText" presStyleLbl="alignAccFollowNode1" presStyleIdx="6" presStyleCnt="7" custScaleX="141218" custScaleY="99927">
        <dgm:presLayoutVars>
          <dgm:bulletEnabled val="1"/>
        </dgm:presLayoutVars>
      </dgm:prSet>
      <dgm:spPr/>
      <dgm:t>
        <a:bodyPr/>
        <a:lstStyle/>
        <a:p>
          <a:endParaRPr lang="fr-FR"/>
        </a:p>
      </dgm:t>
    </dgm:pt>
  </dgm:ptLst>
  <dgm:cxnLst>
    <dgm:cxn modelId="{9279588D-0FD6-4156-9AEA-00EDC70A4986}" type="presOf" srcId="{F8EAB0B7-0AEC-4F61-A0AD-8B7E8FBC9CD6}" destId="{F9A34685-4F96-4FCC-80D3-B4E11A438F4E}" srcOrd="0" destOrd="0" presId="urn:microsoft.com/office/officeart/2005/8/layout/vList5"/>
    <dgm:cxn modelId="{459C0FDB-C014-4172-A50C-D7D39CFB7D38}" srcId="{E6949B59-09AA-422F-994C-FB3E73666A4B}" destId="{5BEB7DB1-1956-482F-89ED-31B320A2B7C9}" srcOrd="0" destOrd="0" parTransId="{0BE4C6B2-1214-4058-9EC0-DC33F764F75E}" sibTransId="{1B5341D7-9E21-4B18-90B4-82A8D9701975}"/>
    <dgm:cxn modelId="{DB94BA40-0D1F-497F-B483-2CD8425EAC6D}" type="presOf" srcId="{29BE961B-6EA5-4C33-B9B8-CBEA0CE1B17E}" destId="{13814883-161E-408A-88A0-26125DAFEDD3}" srcOrd="0" destOrd="0" presId="urn:microsoft.com/office/officeart/2005/8/layout/vList5"/>
    <dgm:cxn modelId="{3A4C14B3-510F-4AD4-806B-C9EEFA8EEE9D}" type="presOf" srcId="{B5CD2D28-E00B-4F1F-AC86-902D66A2567A}" destId="{E954F01B-D192-4DF7-BDF3-6E9F449ADB30}" srcOrd="0" destOrd="0" presId="urn:microsoft.com/office/officeart/2005/8/layout/vList5"/>
    <dgm:cxn modelId="{4FACA4D9-55E0-48A2-8CE6-289CB9AFFE0C}" type="presOf" srcId="{E74EF879-C3B3-4201-ADEB-0C80E7153790}" destId="{B99D0586-BDCD-4EC1-8B7A-96F15A45C954}" srcOrd="0" destOrd="0" presId="urn:microsoft.com/office/officeart/2005/8/layout/vList5"/>
    <dgm:cxn modelId="{FBA7B778-C18B-481A-8139-41E72E10C133}" srcId="{81E577B6-6468-40F7-A100-E950B69458D8}" destId="{C83935C8-EC98-43AF-8E4C-843F22B2B12C}" srcOrd="3" destOrd="0" parTransId="{9FA347C2-20EE-4CD6-AF0A-7D3AA6E4E400}" sibTransId="{BCC2773B-FB99-4361-ACE7-D1FFB2D6786E}"/>
    <dgm:cxn modelId="{B65CA745-3CD1-4AC6-A9BA-9EC88B00FC04}" type="presOf" srcId="{C83935C8-EC98-43AF-8E4C-843F22B2B12C}" destId="{5B8B28F7-7035-48F9-8966-4869B9E1A0FE}" srcOrd="0" destOrd="0" presId="urn:microsoft.com/office/officeart/2005/8/layout/vList5"/>
    <dgm:cxn modelId="{E9F769C9-BB65-41F7-B3F2-5900BA992A10}" type="presOf" srcId="{81E577B6-6468-40F7-A100-E950B69458D8}" destId="{15EAACFA-CF7F-4C50-AC62-A3AA9442A549}" srcOrd="0" destOrd="0" presId="urn:microsoft.com/office/officeart/2005/8/layout/vList5"/>
    <dgm:cxn modelId="{97BEB474-1B61-463A-A139-1027F3B96F75}" srcId="{81E577B6-6468-40F7-A100-E950B69458D8}" destId="{E74EF879-C3B3-4201-ADEB-0C80E7153790}" srcOrd="0" destOrd="0" parTransId="{804916C6-5810-4758-AA2E-09F6542716A7}" sibTransId="{99321787-8C98-4EFF-AE43-6F57D2B3B9F5}"/>
    <dgm:cxn modelId="{E8988451-C79D-4B71-BE36-B85B9DE7B4D7}" srcId="{25C5E937-CAC3-4EDB-AB47-F2F68B590B16}" destId="{18BF60A6-86A6-4DF5-B903-0F08940364F5}" srcOrd="0" destOrd="0" parTransId="{19447BC8-6F87-4F78-B46B-E3F09E7DDE52}" sibTransId="{535F32E2-B79B-4BE9-BDE4-56293AD46259}"/>
    <dgm:cxn modelId="{9746CF6E-40B1-4592-9230-42E9F62A18E5}" type="presOf" srcId="{E6949B59-09AA-422F-994C-FB3E73666A4B}" destId="{177D918E-E562-424B-8DC5-68D0A1EDF746}" srcOrd="0" destOrd="0" presId="urn:microsoft.com/office/officeart/2005/8/layout/vList5"/>
    <dgm:cxn modelId="{710F6BF1-DDE2-4578-B898-DFD09AF3973C}" srcId="{81E577B6-6468-40F7-A100-E950B69458D8}" destId="{F8EAB0B7-0AEC-4F61-A0AD-8B7E8FBC9CD6}" srcOrd="6" destOrd="0" parTransId="{546CAFF0-FD5C-4742-895D-9B1E4ED31816}" sibTransId="{149FCC0F-FC7D-463E-AEB5-5017F2B34182}"/>
    <dgm:cxn modelId="{31DE4776-5E6A-459D-A2AF-D843CE11834A}" srcId="{81E577B6-6468-40F7-A100-E950B69458D8}" destId="{E6949B59-09AA-422F-994C-FB3E73666A4B}" srcOrd="5" destOrd="0" parTransId="{2DD9EFA2-7EEE-4B53-BBA2-5B2AF1E28124}" sibTransId="{652104F1-0DD0-47D9-A40F-F181BD57B3F3}"/>
    <dgm:cxn modelId="{5ECCBD24-0842-4EF2-9374-5B7455696F29}" type="presOf" srcId="{11B44186-15B5-41F1-A810-08EC09DA0FA0}" destId="{7DB615F9-81DB-416B-811E-D8BB744EEC47}" srcOrd="0" destOrd="0" presId="urn:microsoft.com/office/officeart/2005/8/layout/vList5"/>
    <dgm:cxn modelId="{3808E678-F416-48F5-82FC-9951F0B308AD}" srcId="{727C7004-FE77-461D-9FF9-75261D54AB86}" destId="{98448AEC-8D9F-435B-B627-B9C1101011CB}" srcOrd="0" destOrd="0" parTransId="{976456F3-7374-491E-AE37-75E415C9BD52}" sibTransId="{16A00894-FF2D-416A-BE0E-65A1CB348678}"/>
    <dgm:cxn modelId="{BF7F548F-EDD5-4C2E-9E07-1B8FD782877E}" srcId="{81E577B6-6468-40F7-A100-E950B69458D8}" destId="{727C7004-FE77-461D-9FF9-75261D54AB86}" srcOrd="4" destOrd="0" parTransId="{020A05A3-F9F8-4C96-9990-CE661DC054D8}" sibTransId="{C29E4028-B2E6-4D83-B136-B18EF64EF749}"/>
    <dgm:cxn modelId="{736AF7A9-642B-48D0-A68F-8EA7FE570A21}" srcId="{81E577B6-6468-40F7-A100-E950B69458D8}" destId="{58740EC9-75A6-4517-A9E9-7348BD029F77}" srcOrd="1" destOrd="0" parTransId="{E19C6D49-E7BC-41D0-B0CD-DDF401949D8B}" sibTransId="{88BF9C35-1F03-4D40-A595-9A6CAD9FE707}"/>
    <dgm:cxn modelId="{248A69A6-F74A-400E-B3A5-626B3D824099}" srcId="{C83935C8-EC98-43AF-8E4C-843F22B2B12C}" destId="{29BE961B-6EA5-4C33-B9B8-CBEA0CE1B17E}" srcOrd="0" destOrd="0" parTransId="{EA4A63E2-C9DC-4950-9236-98A73DB3CC4E}" sibTransId="{4B5A8CF6-8176-468D-8E7B-90F0BC25016A}"/>
    <dgm:cxn modelId="{79E65930-CF7B-418D-AF5A-DC54B5DDA5B0}" type="presOf" srcId="{5BEB7DB1-1956-482F-89ED-31B320A2B7C9}" destId="{2CDD0271-8C51-4F50-B1E0-6926E544113C}" srcOrd="0" destOrd="0" presId="urn:microsoft.com/office/officeart/2005/8/layout/vList5"/>
    <dgm:cxn modelId="{349773F7-E349-4D26-AFC3-908586EB91F2}" srcId="{F8EAB0B7-0AEC-4F61-A0AD-8B7E8FBC9CD6}" destId="{35940776-8967-4B82-A852-702616638A41}" srcOrd="0" destOrd="0" parTransId="{21FE2744-9988-437F-97C6-0928BCA211A9}" sibTransId="{E338133F-E553-4D8E-BC00-88622D3CADF9}"/>
    <dgm:cxn modelId="{9525E0F2-AB1B-4E51-9BA4-EDFED9372555}" type="presOf" srcId="{25C5E937-CAC3-4EDB-AB47-F2F68B590B16}" destId="{0933C921-4AB2-45D1-A0B2-0FF55F2F412E}" srcOrd="0" destOrd="0" presId="urn:microsoft.com/office/officeart/2005/8/layout/vList5"/>
    <dgm:cxn modelId="{14624A81-CE8E-4D8E-AF8B-72B85F2546CC}" type="presOf" srcId="{18BF60A6-86A6-4DF5-B903-0F08940364F5}" destId="{29057ED9-EAC7-41DF-AC4A-8F9E2C4FCD10}" srcOrd="0" destOrd="0" presId="urn:microsoft.com/office/officeart/2005/8/layout/vList5"/>
    <dgm:cxn modelId="{13A05492-39BB-4510-986A-9F49AB0BFACD}" srcId="{E74EF879-C3B3-4201-ADEB-0C80E7153790}" destId="{11B44186-15B5-41F1-A810-08EC09DA0FA0}" srcOrd="0" destOrd="0" parTransId="{81E1F63D-389D-4FD8-83DA-227327968E84}" sibTransId="{E348FAEA-157B-45B9-864F-490490F78EC8}"/>
    <dgm:cxn modelId="{891C850E-9A61-4B7B-8117-F4E31B03EB95}" type="presOf" srcId="{58740EC9-75A6-4517-A9E9-7348BD029F77}" destId="{47AA08C6-6466-402B-A6FE-A7EEFCBED373}" srcOrd="0" destOrd="0" presId="urn:microsoft.com/office/officeart/2005/8/layout/vList5"/>
    <dgm:cxn modelId="{413E1903-6D2D-45D8-9790-F29F48BEA374}" srcId="{58740EC9-75A6-4517-A9E9-7348BD029F77}" destId="{B5CD2D28-E00B-4F1F-AC86-902D66A2567A}" srcOrd="0" destOrd="0" parTransId="{6829B0A5-FA28-44DF-A9AF-BBA5170C8607}" sibTransId="{F97B9F43-40F5-47B7-BA17-595A24F32567}"/>
    <dgm:cxn modelId="{2FC41086-B878-44D2-A5BE-926CF9C9A69D}" type="presOf" srcId="{98448AEC-8D9F-435B-B627-B9C1101011CB}" destId="{F2966380-4483-42C9-8F89-ABD1FA24BDCC}" srcOrd="0" destOrd="0" presId="urn:microsoft.com/office/officeart/2005/8/layout/vList5"/>
    <dgm:cxn modelId="{B284A618-5BC0-49C4-BE9B-084F9590A037}" srcId="{81E577B6-6468-40F7-A100-E950B69458D8}" destId="{25C5E937-CAC3-4EDB-AB47-F2F68B590B16}" srcOrd="2" destOrd="0" parTransId="{67C9F679-F11F-4D2F-A838-914A5E8C3FD4}" sibTransId="{21935327-0D9B-43ED-AA3E-D221D0413987}"/>
    <dgm:cxn modelId="{CDC5D313-7307-4DF7-9C87-72369E4F2A59}" type="presOf" srcId="{727C7004-FE77-461D-9FF9-75261D54AB86}" destId="{F8EEF2A9-6ABA-4208-80D5-71010DAE2D8F}" srcOrd="0" destOrd="0" presId="urn:microsoft.com/office/officeart/2005/8/layout/vList5"/>
    <dgm:cxn modelId="{02EDBB1A-7F82-426D-9A03-41D487384D09}" type="presOf" srcId="{35940776-8967-4B82-A852-702616638A41}" destId="{C8CF3867-804A-439E-BBEB-35A3793B804C}" srcOrd="0" destOrd="0" presId="urn:microsoft.com/office/officeart/2005/8/layout/vList5"/>
    <dgm:cxn modelId="{A3B75D65-7280-410C-A139-214647CAC172}" type="presParOf" srcId="{15EAACFA-CF7F-4C50-AC62-A3AA9442A549}" destId="{D7A9490D-628B-4398-82BC-1D2E2E654AB0}" srcOrd="0" destOrd="0" presId="urn:microsoft.com/office/officeart/2005/8/layout/vList5"/>
    <dgm:cxn modelId="{FF6256F3-8773-4D0F-A6A3-0F0A6F213A81}" type="presParOf" srcId="{D7A9490D-628B-4398-82BC-1D2E2E654AB0}" destId="{B99D0586-BDCD-4EC1-8B7A-96F15A45C954}" srcOrd="0" destOrd="0" presId="urn:microsoft.com/office/officeart/2005/8/layout/vList5"/>
    <dgm:cxn modelId="{C5BBD8BC-C7CE-479E-A070-C7EBBB16CC9B}" type="presParOf" srcId="{D7A9490D-628B-4398-82BC-1D2E2E654AB0}" destId="{7DB615F9-81DB-416B-811E-D8BB744EEC47}" srcOrd="1" destOrd="0" presId="urn:microsoft.com/office/officeart/2005/8/layout/vList5"/>
    <dgm:cxn modelId="{F986DA73-D055-43A0-A727-618192D3CFDE}" type="presParOf" srcId="{15EAACFA-CF7F-4C50-AC62-A3AA9442A549}" destId="{207E96BD-E8E6-4850-A085-EA7A93438BB7}" srcOrd="1" destOrd="0" presId="urn:microsoft.com/office/officeart/2005/8/layout/vList5"/>
    <dgm:cxn modelId="{848C724D-E08C-4F13-A210-C08586E24EAD}" type="presParOf" srcId="{15EAACFA-CF7F-4C50-AC62-A3AA9442A549}" destId="{35105F9C-BC9D-4FAF-830B-EC1F33EC4E17}" srcOrd="2" destOrd="0" presId="urn:microsoft.com/office/officeart/2005/8/layout/vList5"/>
    <dgm:cxn modelId="{05F7422E-5FB9-4707-8BE3-57068EB1FC0D}" type="presParOf" srcId="{35105F9C-BC9D-4FAF-830B-EC1F33EC4E17}" destId="{47AA08C6-6466-402B-A6FE-A7EEFCBED373}" srcOrd="0" destOrd="0" presId="urn:microsoft.com/office/officeart/2005/8/layout/vList5"/>
    <dgm:cxn modelId="{CD098975-2F26-4B70-A223-D8F9926233FE}" type="presParOf" srcId="{35105F9C-BC9D-4FAF-830B-EC1F33EC4E17}" destId="{E954F01B-D192-4DF7-BDF3-6E9F449ADB30}" srcOrd="1" destOrd="0" presId="urn:microsoft.com/office/officeart/2005/8/layout/vList5"/>
    <dgm:cxn modelId="{F1A33BD4-DF07-4208-B313-D08A5B4A2733}" type="presParOf" srcId="{15EAACFA-CF7F-4C50-AC62-A3AA9442A549}" destId="{A4E6A679-7A18-4A18-967E-AD6619706410}" srcOrd="3" destOrd="0" presId="urn:microsoft.com/office/officeart/2005/8/layout/vList5"/>
    <dgm:cxn modelId="{C4A13AC0-C55E-42B9-95C6-51C7EEE8E090}" type="presParOf" srcId="{15EAACFA-CF7F-4C50-AC62-A3AA9442A549}" destId="{F46CD187-2FA6-494C-979D-3F0BE82827CA}" srcOrd="4" destOrd="0" presId="urn:microsoft.com/office/officeart/2005/8/layout/vList5"/>
    <dgm:cxn modelId="{E6940ACF-1182-4EE3-A679-125B4DFD8550}" type="presParOf" srcId="{F46CD187-2FA6-494C-979D-3F0BE82827CA}" destId="{0933C921-4AB2-45D1-A0B2-0FF55F2F412E}" srcOrd="0" destOrd="0" presId="urn:microsoft.com/office/officeart/2005/8/layout/vList5"/>
    <dgm:cxn modelId="{774469DA-74D6-41C5-A7C5-F11776063370}" type="presParOf" srcId="{F46CD187-2FA6-494C-979D-3F0BE82827CA}" destId="{29057ED9-EAC7-41DF-AC4A-8F9E2C4FCD10}" srcOrd="1" destOrd="0" presId="urn:microsoft.com/office/officeart/2005/8/layout/vList5"/>
    <dgm:cxn modelId="{7E8D464E-7E3E-481A-B0B1-3C159580E6AD}" type="presParOf" srcId="{15EAACFA-CF7F-4C50-AC62-A3AA9442A549}" destId="{5677765C-1978-4436-93C9-DA62DF15A2CB}" srcOrd="5" destOrd="0" presId="urn:microsoft.com/office/officeart/2005/8/layout/vList5"/>
    <dgm:cxn modelId="{773724D1-427A-4DFF-9D6D-8424B37744E6}" type="presParOf" srcId="{15EAACFA-CF7F-4C50-AC62-A3AA9442A549}" destId="{617AE1FA-7275-4F85-883F-F9A0C45EE5C9}" srcOrd="6" destOrd="0" presId="urn:microsoft.com/office/officeart/2005/8/layout/vList5"/>
    <dgm:cxn modelId="{472E6334-7062-4BE8-8C45-7D4A88CB3285}" type="presParOf" srcId="{617AE1FA-7275-4F85-883F-F9A0C45EE5C9}" destId="{5B8B28F7-7035-48F9-8966-4869B9E1A0FE}" srcOrd="0" destOrd="0" presId="urn:microsoft.com/office/officeart/2005/8/layout/vList5"/>
    <dgm:cxn modelId="{C65737F0-35C2-4C53-A602-BF97A1B82BE8}" type="presParOf" srcId="{617AE1FA-7275-4F85-883F-F9A0C45EE5C9}" destId="{13814883-161E-408A-88A0-26125DAFEDD3}" srcOrd="1" destOrd="0" presId="urn:microsoft.com/office/officeart/2005/8/layout/vList5"/>
    <dgm:cxn modelId="{9229B795-CE58-4D31-8E1E-79A2F403194D}" type="presParOf" srcId="{15EAACFA-CF7F-4C50-AC62-A3AA9442A549}" destId="{99CDCC2C-8FD7-46B1-9E36-1B037DF2E0AD}" srcOrd="7" destOrd="0" presId="urn:microsoft.com/office/officeart/2005/8/layout/vList5"/>
    <dgm:cxn modelId="{8853C04C-6CC4-4678-9154-8FA4D2442049}" type="presParOf" srcId="{15EAACFA-CF7F-4C50-AC62-A3AA9442A549}" destId="{DA8F9D91-8B26-4BF0-AB57-328C46284C49}" srcOrd="8" destOrd="0" presId="urn:microsoft.com/office/officeart/2005/8/layout/vList5"/>
    <dgm:cxn modelId="{52A97B90-210E-4326-B1DE-5063EE348F63}" type="presParOf" srcId="{DA8F9D91-8B26-4BF0-AB57-328C46284C49}" destId="{F8EEF2A9-6ABA-4208-80D5-71010DAE2D8F}" srcOrd="0" destOrd="0" presId="urn:microsoft.com/office/officeart/2005/8/layout/vList5"/>
    <dgm:cxn modelId="{CFEB61A1-3A12-4402-BE9C-8BB194BB3872}" type="presParOf" srcId="{DA8F9D91-8B26-4BF0-AB57-328C46284C49}" destId="{F2966380-4483-42C9-8F89-ABD1FA24BDCC}" srcOrd="1" destOrd="0" presId="urn:microsoft.com/office/officeart/2005/8/layout/vList5"/>
    <dgm:cxn modelId="{4E0A73E8-95AC-4054-8710-B3F40D804F88}" type="presParOf" srcId="{15EAACFA-CF7F-4C50-AC62-A3AA9442A549}" destId="{BA9E7BC6-9363-4B2C-98E9-FF65FEFAC3F6}" srcOrd="9" destOrd="0" presId="urn:microsoft.com/office/officeart/2005/8/layout/vList5"/>
    <dgm:cxn modelId="{F0C6668F-DA7A-44EF-9076-CE43C5CEEAEC}" type="presParOf" srcId="{15EAACFA-CF7F-4C50-AC62-A3AA9442A549}" destId="{CDD0A832-D8CE-44D5-BB35-824683BF818F}" srcOrd="10" destOrd="0" presId="urn:microsoft.com/office/officeart/2005/8/layout/vList5"/>
    <dgm:cxn modelId="{290677D2-0BD7-41BB-82C7-2CB92147F29A}" type="presParOf" srcId="{CDD0A832-D8CE-44D5-BB35-824683BF818F}" destId="{177D918E-E562-424B-8DC5-68D0A1EDF746}" srcOrd="0" destOrd="0" presId="urn:microsoft.com/office/officeart/2005/8/layout/vList5"/>
    <dgm:cxn modelId="{799F7F37-841B-4419-89E5-6C58323A65B9}" type="presParOf" srcId="{CDD0A832-D8CE-44D5-BB35-824683BF818F}" destId="{2CDD0271-8C51-4F50-B1E0-6926E544113C}" srcOrd="1" destOrd="0" presId="urn:microsoft.com/office/officeart/2005/8/layout/vList5"/>
    <dgm:cxn modelId="{EDB1214D-1AE9-4E1B-8DA3-591738FB0BEF}" type="presParOf" srcId="{15EAACFA-CF7F-4C50-AC62-A3AA9442A549}" destId="{F3CD98D3-6E96-496A-A4B7-B8EA39976078}" srcOrd="11" destOrd="0" presId="urn:microsoft.com/office/officeart/2005/8/layout/vList5"/>
    <dgm:cxn modelId="{B30BE8D3-BD50-4C12-91E3-E1D7A573497E}" type="presParOf" srcId="{15EAACFA-CF7F-4C50-AC62-A3AA9442A549}" destId="{839A9FB5-30B8-442F-9A5D-796EDE71CBF2}" srcOrd="12" destOrd="0" presId="urn:microsoft.com/office/officeart/2005/8/layout/vList5"/>
    <dgm:cxn modelId="{74C716F8-9CD6-441A-86A6-38A5EE5527C0}" type="presParOf" srcId="{839A9FB5-30B8-442F-9A5D-796EDE71CBF2}" destId="{F9A34685-4F96-4FCC-80D3-B4E11A438F4E}" srcOrd="0" destOrd="0" presId="urn:microsoft.com/office/officeart/2005/8/layout/vList5"/>
    <dgm:cxn modelId="{53D5BA80-11BC-41FF-8E0F-5F0E10A4E66E}" type="presParOf" srcId="{839A9FB5-30B8-442F-9A5D-796EDE71CBF2}" destId="{C8CF3867-804A-439E-BBEB-35A3793B804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1E5526-6478-4DA6-82B5-1F7F9415B3F8}" type="doc">
      <dgm:prSet loTypeId="urn:microsoft.com/office/officeart/2005/8/layout/venn2" loCatId="relationship" qsTypeId="urn:microsoft.com/office/officeart/2005/8/quickstyle/simple1" qsCatId="simple" csTypeId="urn:microsoft.com/office/officeart/2005/8/colors/accent2_3" csCatId="accent2" phldr="1"/>
      <dgm:spPr/>
      <dgm:t>
        <a:bodyPr/>
        <a:lstStyle/>
        <a:p>
          <a:endParaRPr lang="fr-FR"/>
        </a:p>
      </dgm:t>
    </dgm:pt>
    <dgm:pt modelId="{4B424337-4DF1-4A3F-8E19-7073EAA43569}">
      <dgm:prSet phldrT="[Texte]" custT="1"/>
      <dgm:spPr/>
      <dgm:t>
        <a:bodyPr lIns="36000" rIns="36000"/>
        <a:lstStyle/>
        <a:p>
          <a:r>
            <a:rPr lang="fr-FR" sz="1800" dirty="0" smtClean="0"/>
            <a:t>Sécurité physique</a:t>
          </a:r>
          <a:endParaRPr lang="fr-FR" sz="1800" dirty="0"/>
        </a:p>
      </dgm:t>
    </dgm:pt>
    <dgm:pt modelId="{A3C468C6-DD5E-4806-9F57-3E5A7E3CB05F}" type="parTrans" cxnId="{3A1B1CF6-6CFF-46B4-9119-26D3ED0BBEE5}">
      <dgm:prSet/>
      <dgm:spPr/>
      <dgm:t>
        <a:bodyPr/>
        <a:lstStyle/>
        <a:p>
          <a:endParaRPr lang="fr-FR"/>
        </a:p>
      </dgm:t>
    </dgm:pt>
    <dgm:pt modelId="{B5DCF2B4-8E05-44D6-AC6B-0BDDAE2D8851}" type="sibTrans" cxnId="{3A1B1CF6-6CFF-46B4-9119-26D3ED0BBEE5}">
      <dgm:prSet/>
      <dgm:spPr/>
      <dgm:t>
        <a:bodyPr/>
        <a:lstStyle/>
        <a:p>
          <a:endParaRPr lang="fr-FR"/>
        </a:p>
      </dgm:t>
    </dgm:pt>
    <dgm:pt modelId="{5D6975EE-2281-4DF8-849A-DBC556FD5022}">
      <dgm:prSet phldrT="[Texte]" custT="1"/>
      <dgm:spPr/>
      <dgm:t>
        <a:bodyPr lIns="36000" rIns="36000"/>
        <a:lstStyle/>
        <a:p>
          <a:r>
            <a:rPr lang="fr-FR" sz="1800" dirty="0" smtClean="0"/>
            <a:t>Machine</a:t>
          </a:r>
          <a:endParaRPr lang="fr-FR" sz="1800" dirty="0"/>
        </a:p>
      </dgm:t>
    </dgm:pt>
    <dgm:pt modelId="{646D0782-829C-4BBC-B91C-F3B6800204C9}" type="parTrans" cxnId="{A800C02E-244E-467B-AE4A-F235C1D4F799}">
      <dgm:prSet/>
      <dgm:spPr/>
      <dgm:t>
        <a:bodyPr/>
        <a:lstStyle/>
        <a:p>
          <a:endParaRPr lang="fr-FR"/>
        </a:p>
      </dgm:t>
    </dgm:pt>
    <dgm:pt modelId="{8407C80D-2782-4602-BC8C-E2D6C0C165BC}" type="sibTrans" cxnId="{A800C02E-244E-467B-AE4A-F235C1D4F799}">
      <dgm:prSet/>
      <dgm:spPr/>
      <dgm:t>
        <a:bodyPr/>
        <a:lstStyle/>
        <a:p>
          <a:endParaRPr lang="fr-FR"/>
        </a:p>
      </dgm:t>
    </dgm:pt>
    <dgm:pt modelId="{37FD30F6-3842-44BB-8203-0A2D168F625E}">
      <dgm:prSet phldrT="[Texte]" custT="1"/>
      <dgm:spPr/>
      <dgm:t>
        <a:bodyPr lIns="36000" rIns="36000"/>
        <a:lstStyle/>
        <a:p>
          <a:r>
            <a:rPr lang="fr-FR" sz="1500" dirty="0" smtClean="0"/>
            <a:t>Application</a:t>
          </a:r>
          <a:endParaRPr lang="fr-FR" sz="1500" dirty="0"/>
        </a:p>
      </dgm:t>
    </dgm:pt>
    <dgm:pt modelId="{7A1D97AD-957C-4869-AEF3-508F0BAE24A4}" type="parTrans" cxnId="{0E8E65AD-35BE-4D63-B98C-B65F52174B02}">
      <dgm:prSet/>
      <dgm:spPr/>
      <dgm:t>
        <a:bodyPr/>
        <a:lstStyle/>
        <a:p>
          <a:endParaRPr lang="fr-FR"/>
        </a:p>
      </dgm:t>
    </dgm:pt>
    <dgm:pt modelId="{4FA6F3CA-C5EE-4854-98E6-87206D8B36EC}" type="sibTrans" cxnId="{0E8E65AD-35BE-4D63-B98C-B65F52174B02}">
      <dgm:prSet/>
      <dgm:spPr/>
      <dgm:t>
        <a:bodyPr/>
        <a:lstStyle/>
        <a:p>
          <a:endParaRPr lang="fr-FR"/>
        </a:p>
      </dgm:t>
    </dgm:pt>
    <dgm:pt modelId="{7B58F3AD-869C-4D93-81D6-AE82B555D3E0}">
      <dgm:prSet phldrT="[Texte]" custT="1"/>
      <dgm:spPr/>
      <dgm:t>
        <a:bodyPr lIns="36000" rIns="36000"/>
        <a:lstStyle/>
        <a:p>
          <a:r>
            <a:rPr lang="fr-FR" sz="1600" dirty="0" smtClean="0"/>
            <a:t>Donnée</a:t>
          </a:r>
          <a:endParaRPr lang="fr-FR" sz="1600" dirty="0"/>
        </a:p>
      </dgm:t>
    </dgm:pt>
    <dgm:pt modelId="{F8703531-40FD-4105-97C9-F721A1224B68}" type="parTrans" cxnId="{5762FF89-5D76-4016-B40C-E587FB073CDE}">
      <dgm:prSet/>
      <dgm:spPr/>
      <dgm:t>
        <a:bodyPr/>
        <a:lstStyle/>
        <a:p>
          <a:endParaRPr lang="fr-FR"/>
        </a:p>
      </dgm:t>
    </dgm:pt>
    <dgm:pt modelId="{24ED5E4C-2D49-41AF-979C-93D18906EFDF}" type="sibTrans" cxnId="{5762FF89-5D76-4016-B40C-E587FB073CDE}">
      <dgm:prSet/>
      <dgm:spPr/>
      <dgm:t>
        <a:bodyPr/>
        <a:lstStyle/>
        <a:p>
          <a:endParaRPr lang="fr-FR"/>
        </a:p>
      </dgm:t>
    </dgm:pt>
    <dgm:pt modelId="{511D7CAD-A92E-4F87-8572-EF6A3EDE917E}">
      <dgm:prSet phldrT="[Texte]" custT="1"/>
      <dgm:spPr/>
      <dgm:t>
        <a:bodyPr/>
        <a:lstStyle/>
        <a:p>
          <a:r>
            <a:rPr lang="fr-FR" sz="1800" dirty="0" smtClean="0"/>
            <a:t>Réseau Interne</a:t>
          </a:r>
          <a:endParaRPr lang="fr-FR" sz="1800" dirty="0"/>
        </a:p>
      </dgm:t>
    </dgm:pt>
    <dgm:pt modelId="{57CB6AF7-37E6-4D89-8C47-97BBF62A96C4}" type="parTrans" cxnId="{4C0B1388-03E4-4F8F-96DF-D0E856A7BCAA}">
      <dgm:prSet/>
      <dgm:spPr/>
      <dgm:t>
        <a:bodyPr/>
        <a:lstStyle/>
        <a:p>
          <a:endParaRPr lang="fr-FR"/>
        </a:p>
      </dgm:t>
    </dgm:pt>
    <dgm:pt modelId="{A914B38B-BC73-40B3-8F73-534F22C3114D}" type="sibTrans" cxnId="{4C0B1388-03E4-4F8F-96DF-D0E856A7BCAA}">
      <dgm:prSet/>
      <dgm:spPr/>
      <dgm:t>
        <a:bodyPr/>
        <a:lstStyle/>
        <a:p>
          <a:endParaRPr lang="fr-FR"/>
        </a:p>
      </dgm:t>
    </dgm:pt>
    <dgm:pt modelId="{FF3A97B2-03BF-4F9B-A7F3-E00549B54AEE}">
      <dgm:prSet phldrT="[Texte]" custT="1"/>
      <dgm:spPr/>
      <dgm:t>
        <a:bodyPr/>
        <a:lstStyle/>
        <a:p>
          <a:r>
            <a:rPr lang="fr-FR" sz="2000" dirty="0" err="1" smtClean="0"/>
            <a:t>DMZ</a:t>
          </a:r>
          <a:endParaRPr lang="fr-FR" sz="1400" dirty="0"/>
        </a:p>
      </dgm:t>
    </dgm:pt>
    <dgm:pt modelId="{5D324360-ECC7-40EA-B336-9A79C49911D0}" type="parTrans" cxnId="{463FCEE1-3095-4810-8C61-91AF78E6CF7A}">
      <dgm:prSet/>
      <dgm:spPr/>
      <dgm:t>
        <a:bodyPr/>
        <a:lstStyle/>
        <a:p>
          <a:endParaRPr lang="fr-FR"/>
        </a:p>
      </dgm:t>
    </dgm:pt>
    <dgm:pt modelId="{7C350EA2-CB2A-484A-ABB7-D683D8D6FBBB}" type="sibTrans" cxnId="{463FCEE1-3095-4810-8C61-91AF78E6CF7A}">
      <dgm:prSet/>
      <dgm:spPr/>
      <dgm:t>
        <a:bodyPr/>
        <a:lstStyle/>
        <a:p>
          <a:endParaRPr lang="fr-FR"/>
        </a:p>
      </dgm:t>
    </dgm:pt>
    <dgm:pt modelId="{B4A133B2-BB61-4911-A1F7-5FB937DCCDC2}">
      <dgm:prSet phldrT="[Texte]" custT="1"/>
      <dgm:spPr/>
      <dgm:t>
        <a:bodyPr/>
        <a:lstStyle/>
        <a:p>
          <a:r>
            <a:rPr lang="fr-FR" sz="1800" dirty="0" smtClean="0"/>
            <a:t>Politique, procédures</a:t>
          </a:r>
          <a:endParaRPr lang="fr-FR" sz="1800" dirty="0"/>
        </a:p>
      </dgm:t>
    </dgm:pt>
    <dgm:pt modelId="{476A8192-7FC6-431A-9653-D86312A0C698}" type="parTrans" cxnId="{ADB9DF59-0506-4470-A762-5C767922DB10}">
      <dgm:prSet/>
      <dgm:spPr/>
      <dgm:t>
        <a:bodyPr/>
        <a:lstStyle/>
        <a:p>
          <a:endParaRPr lang="fr-FR"/>
        </a:p>
      </dgm:t>
    </dgm:pt>
    <dgm:pt modelId="{F190D43A-58B2-4ECF-A934-28C8A0DE0A9D}" type="sibTrans" cxnId="{ADB9DF59-0506-4470-A762-5C767922DB10}">
      <dgm:prSet/>
      <dgm:spPr/>
      <dgm:t>
        <a:bodyPr/>
        <a:lstStyle/>
        <a:p>
          <a:endParaRPr lang="fr-FR"/>
        </a:p>
      </dgm:t>
    </dgm:pt>
    <dgm:pt modelId="{8D08409E-815F-4AA6-8C95-A065228A1078}" type="pres">
      <dgm:prSet presAssocID="{AA1E5526-6478-4DA6-82B5-1F7F9415B3F8}" presName="Name0" presStyleCnt="0">
        <dgm:presLayoutVars>
          <dgm:chMax val="7"/>
          <dgm:resizeHandles val="exact"/>
        </dgm:presLayoutVars>
      </dgm:prSet>
      <dgm:spPr/>
      <dgm:t>
        <a:bodyPr/>
        <a:lstStyle/>
        <a:p>
          <a:endParaRPr lang="fr-FR"/>
        </a:p>
      </dgm:t>
    </dgm:pt>
    <dgm:pt modelId="{B315656E-A15A-4AC7-9E76-89DF0937D0E7}" type="pres">
      <dgm:prSet presAssocID="{AA1E5526-6478-4DA6-82B5-1F7F9415B3F8}" presName="comp1" presStyleCnt="0"/>
      <dgm:spPr/>
    </dgm:pt>
    <dgm:pt modelId="{19646C02-4441-437F-ACCA-92D0CFCDCE85}" type="pres">
      <dgm:prSet presAssocID="{AA1E5526-6478-4DA6-82B5-1F7F9415B3F8}" presName="circle1" presStyleLbl="node1" presStyleIdx="0" presStyleCnt="7" custScaleX="103125"/>
      <dgm:spPr/>
      <dgm:t>
        <a:bodyPr/>
        <a:lstStyle/>
        <a:p>
          <a:endParaRPr lang="fr-FR"/>
        </a:p>
      </dgm:t>
    </dgm:pt>
    <dgm:pt modelId="{CD3089FE-ADEE-494F-8F5F-828E7BE885DD}" type="pres">
      <dgm:prSet presAssocID="{AA1E5526-6478-4DA6-82B5-1F7F9415B3F8}" presName="c1text" presStyleLbl="node1" presStyleIdx="0" presStyleCnt="7">
        <dgm:presLayoutVars>
          <dgm:bulletEnabled val="1"/>
        </dgm:presLayoutVars>
      </dgm:prSet>
      <dgm:spPr/>
      <dgm:t>
        <a:bodyPr/>
        <a:lstStyle/>
        <a:p>
          <a:endParaRPr lang="fr-FR"/>
        </a:p>
      </dgm:t>
    </dgm:pt>
    <dgm:pt modelId="{200B6775-403F-4131-B965-C694F7F343FE}" type="pres">
      <dgm:prSet presAssocID="{AA1E5526-6478-4DA6-82B5-1F7F9415B3F8}" presName="comp2" presStyleCnt="0"/>
      <dgm:spPr/>
    </dgm:pt>
    <dgm:pt modelId="{3342C4F1-D62B-4851-BF6A-A46781886DA3}" type="pres">
      <dgm:prSet presAssocID="{AA1E5526-6478-4DA6-82B5-1F7F9415B3F8}" presName="circle2" presStyleLbl="node1" presStyleIdx="1" presStyleCnt="7"/>
      <dgm:spPr/>
      <dgm:t>
        <a:bodyPr/>
        <a:lstStyle/>
        <a:p>
          <a:endParaRPr lang="fr-FR"/>
        </a:p>
      </dgm:t>
    </dgm:pt>
    <dgm:pt modelId="{A6B33147-A7B9-4EE8-ADE3-45AD908FC395}" type="pres">
      <dgm:prSet presAssocID="{AA1E5526-6478-4DA6-82B5-1F7F9415B3F8}" presName="c2text" presStyleLbl="node1" presStyleIdx="1" presStyleCnt="7">
        <dgm:presLayoutVars>
          <dgm:bulletEnabled val="1"/>
        </dgm:presLayoutVars>
      </dgm:prSet>
      <dgm:spPr/>
      <dgm:t>
        <a:bodyPr/>
        <a:lstStyle/>
        <a:p>
          <a:endParaRPr lang="fr-FR"/>
        </a:p>
      </dgm:t>
    </dgm:pt>
    <dgm:pt modelId="{F88CB523-67C7-492C-ADB8-90875B1218D6}" type="pres">
      <dgm:prSet presAssocID="{AA1E5526-6478-4DA6-82B5-1F7F9415B3F8}" presName="comp3" presStyleCnt="0"/>
      <dgm:spPr/>
    </dgm:pt>
    <dgm:pt modelId="{830E42BA-2BC7-4147-9CA4-7369C3E03CCC}" type="pres">
      <dgm:prSet presAssocID="{AA1E5526-6478-4DA6-82B5-1F7F9415B3F8}" presName="circle3" presStyleLbl="node1" presStyleIdx="2" presStyleCnt="7"/>
      <dgm:spPr/>
      <dgm:t>
        <a:bodyPr/>
        <a:lstStyle/>
        <a:p>
          <a:endParaRPr lang="fr-FR"/>
        </a:p>
      </dgm:t>
    </dgm:pt>
    <dgm:pt modelId="{0635FC18-F00C-4B1F-B0DC-757B0DB0C4FF}" type="pres">
      <dgm:prSet presAssocID="{AA1E5526-6478-4DA6-82B5-1F7F9415B3F8}" presName="c3text" presStyleLbl="node1" presStyleIdx="2" presStyleCnt="7">
        <dgm:presLayoutVars>
          <dgm:bulletEnabled val="1"/>
        </dgm:presLayoutVars>
      </dgm:prSet>
      <dgm:spPr/>
      <dgm:t>
        <a:bodyPr/>
        <a:lstStyle/>
        <a:p>
          <a:endParaRPr lang="fr-FR"/>
        </a:p>
      </dgm:t>
    </dgm:pt>
    <dgm:pt modelId="{80E24FD5-0374-4AF8-8D75-9E4245D80E5A}" type="pres">
      <dgm:prSet presAssocID="{AA1E5526-6478-4DA6-82B5-1F7F9415B3F8}" presName="comp4" presStyleCnt="0"/>
      <dgm:spPr/>
    </dgm:pt>
    <dgm:pt modelId="{42285032-F22E-4345-866C-A2A7CBC74C9B}" type="pres">
      <dgm:prSet presAssocID="{AA1E5526-6478-4DA6-82B5-1F7F9415B3F8}" presName="circle4" presStyleLbl="node1" presStyleIdx="3" presStyleCnt="7"/>
      <dgm:spPr/>
      <dgm:t>
        <a:bodyPr/>
        <a:lstStyle/>
        <a:p>
          <a:endParaRPr lang="fr-FR"/>
        </a:p>
      </dgm:t>
    </dgm:pt>
    <dgm:pt modelId="{33A163D8-D22A-42C5-9507-FB3A3B4B6CF6}" type="pres">
      <dgm:prSet presAssocID="{AA1E5526-6478-4DA6-82B5-1F7F9415B3F8}" presName="c4text" presStyleLbl="node1" presStyleIdx="3" presStyleCnt="7">
        <dgm:presLayoutVars>
          <dgm:bulletEnabled val="1"/>
        </dgm:presLayoutVars>
      </dgm:prSet>
      <dgm:spPr/>
      <dgm:t>
        <a:bodyPr/>
        <a:lstStyle/>
        <a:p>
          <a:endParaRPr lang="fr-FR"/>
        </a:p>
      </dgm:t>
    </dgm:pt>
    <dgm:pt modelId="{C05F1E66-E0D9-4F14-A34D-2EC404A9D802}" type="pres">
      <dgm:prSet presAssocID="{AA1E5526-6478-4DA6-82B5-1F7F9415B3F8}" presName="comp5" presStyleCnt="0"/>
      <dgm:spPr/>
    </dgm:pt>
    <dgm:pt modelId="{570F20F9-F34B-4F84-BC78-D9DFB84D7200}" type="pres">
      <dgm:prSet presAssocID="{AA1E5526-6478-4DA6-82B5-1F7F9415B3F8}" presName="circle5" presStyleLbl="node1" presStyleIdx="4" presStyleCnt="7"/>
      <dgm:spPr/>
      <dgm:t>
        <a:bodyPr/>
        <a:lstStyle/>
        <a:p>
          <a:endParaRPr lang="fr-FR"/>
        </a:p>
      </dgm:t>
    </dgm:pt>
    <dgm:pt modelId="{700140A1-1681-4668-98BD-9B5A01FC2EE0}" type="pres">
      <dgm:prSet presAssocID="{AA1E5526-6478-4DA6-82B5-1F7F9415B3F8}" presName="c5text" presStyleLbl="node1" presStyleIdx="4" presStyleCnt="7">
        <dgm:presLayoutVars>
          <dgm:bulletEnabled val="1"/>
        </dgm:presLayoutVars>
      </dgm:prSet>
      <dgm:spPr/>
      <dgm:t>
        <a:bodyPr/>
        <a:lstStyle/>
        <a:p>
          <a:endParaRPr lang="fr-FR"/>
        </a:p>
      </dgm:t>
    </dgm:pt>
    <dgm:pt modelId="{EC8090B2-FEBC-4878-B888-0298563B4A9D}" type="pres">
      <dgm:prSet presAssocID="{AA1E5526-6478-4DA6-82B5-1F7F9415B3F8}" presName="comp6" presStyleCnt="0"/>
      <dgm:spPr/>
    </dgm:pt>
    <dgm:pt modelId="{97D66C91-B4FA-4490-B153-4087F5551EDF}" type="pres">
      <dgm:prSet presAssocID="{AA1E5526-6478-4DA6-82B5-1F7F9415B3F8}" presName="circle6" presStyleLbl="node1" presStyleIdx="5" presStyleCnt="7" custScaleX="124073"/>
      <dgm:spPr/>
      <dgm:t>
        <a:bodyPr/>
        <a:lstStyle/>
        <a:p>
          <a:endParaRPr lang="fr-FR"/>
        </a:p>
      </dgm:t>
    </dgm:pt>
    <dgm:pt modelId="{C89E8818-3F09-4DF9-9F98-C997E39343D2}" type="pres">
      <dgm:prSet presAssocID="{AA1E5526-6478-4DA6-82B5-1F7F9415B3F8}" presName="c6text" presStyleLbl="node1" presStyleIdx="5" presStyleCnt="7">
        <dgm:presLayoutVars>
          <dgm:bulletEnabled val="1"/>
        </dgm:presLayoutVars>
      </dgm:prSet>
      <dgm:spPr/>
      <dgm:t>
        <a:bodyPr/>
        <a:lstStyle/>
        <a:p>
          <a:endParaRPr lang="fr-FR"/>
        </a:p>
      </dgm:t>
    </dgm:pt>
    <dgm:pt modelId="{59CF14BC-291A-4BD0-943C-8EFF1ED0DCFB}" type="pres">
      <dgm:prSet presAssocID="{AA1E5526-6478-4DA6-82B5-1F7F9415B3F8}" presName="comp7" presStyleCnt="0"/>
      <dgm:spPr/>
    </dgm:pt>
    <dgm:pt modelId="{ADA32E9D-FFF1-4000-9849-F0075F293C79}" type="pres">
      <dgm:prSet presAssocID="{AA1E5526-6478-4DA6-82B5-1F7F9415B3F8}" presName="circle7" presStyleLbl="node1" presStyleIdx="6" presStyleCnt="7" custScaleX="149645"/>
      <dgm:spPr/>
      <dgm:t>
        <a:bodyPr/>
        <a:lstStyle/>
        <a:p>
          <a:endParaRPr lang="fr-FR"/>
        </a:p>
      </dgm:t>
    </dgm:pt>
    <dgm:pt modelId="{CE1ECCAA-1CF8-4DCA-91BF-444C07712160}" type="pres">
      <dgm:prSet presAssocID="{AA1E5526-6478-4DA6-82B5-1F7F9415B3F8}" presName="c7text" presStyleLbl="node1" presStyleIdx="6" presStyleCnt="7">
        <dgm:presLayoutVars>
          <dgm:bulletEnabled val="1"/>
        </dgm:presLayoutVars>
      </dgm:prSet>
      <dgm:spPr/>
      <dgm:t>
        <a:bodyPr/>
        <a:lstStyle/>
        <a:p>
          <a:endParaRPr lang="fr-FR"/>
        </a:p>
      </dgm:t>
    </dgm:pt>
  </dgm:ptLst>
  <dgm:cxnLst>
    <dgm:cxn modelId="{C4F0AB0D-CCED-42D2-A2FE-BF6631ADBC7F}" type="presOf" srcId="{FF3A97B2-03BF-4F9B-A7F3-E00549B54AEE}" destId="{0635FC18-F00C-4B1F-B0DC-757B0DB0C4FF}" srcOrd="1" destOrd="0" presId="urn:microsoft.com/office/officeart/2005/8/layout/venn2"/>
    <dgm:cxn modelId="{0E8E65AD-35BE-4D63-B98C-B65F52174B02}" srcId="{AA1E5526-6478-4DA6-82B5-1F7F9415B3F8}" destId="{37FD30F6-3842-44BB-8203-0A2D168F625E}" srcOrd="5" destOrd="0" parTransId="{7A1D97AD-957C-4869-AEF3-508F0BAE24A4}" sibTransId="{4FA6F3CA-C5EE-4854-98E6-87206D8B36EC}"/>
    <dgm:cxn modelId="{A800C02E-244E-467B-AE4A-F235C1D4F799}" srcId="{AA1E5526-6478-4DA6-82B5-1F7F9415B3F8}" destId="{5D6975EE-2281-4DF8-849A-DBC556FD5022}" srcOrd="4" destOrd="0" parTransId="{646D0782-829C-4BBC-B91C-F3B6800204C9}" sibTransId="{8407C80D-2782-4602-BC8C-E2D6C0C165BC}"/>
    <dgm:cxn modelId="{6FCDA5D1-7DFB-4EB4-B4F0-5DA6602FB15E}" type="presOf" srcId="{37FD30F6-3842-44BB-8203-0A2D168F625E}" destId="{97D66C91-B4FA-4490-B153-4087F5551EDF}" srcOrd="0" destOrd="0" presId="urn:microsoft.com/office/officeart/2005/8/layout/venn2"/>
    <dgm:cxn modelId="{39A4C566-D76C-4145-AB41-ADD0A719D087}" type="presOf" srcId="{511D7CAD-A92E-4F87-8572-EF6A3EDE917E}" destId="{42285032-F22E-4345-866C-A2A7CBC74C9B}" srcOrd="0" destOrd="0" presId="urn:microsoft.com/office/officeart/2005/8/layout/venn2"/>
    <dgm:cxn modelId="{5809E17C-F777-4416-9252-0C6509D08AD2}" type="presOf" srcId="{AA1E5526-6478-4DA6-82B5-1F7F9415B3F8}" destId="{8D08409E-815F-4AA6-8C95-A065228A1078}" srcOrd="0" destOrd="0" presId="urn:microsoft.com/office/officeart/2005/8/layout/venn2"/>
    <dgm:cxn modelId="{66FAF92D-2AD3-44AC-A513-0375B2CC4FDD}" type="presOf" srcId="{5D6975EE-2281-4DF8-849A-DBC556FD5022}" destId="{700140A1-1681-4668-98BD-9B5A01FC2EE0}" srcOrd="1" destOrd="0" presId="urn:microsoft.com/office/officeart/2005/8/layout/venn2"/>
    <dgm:cxn modelId="{A327D87C-E6D6-419C-BB21-7BB56B728ABA}" type="presOf" srcId="{7B58F3AD-869C-4D93-81D6-AE82B555D3E0}" destId="{ADA32E9D-FFF1-4000-9849-F0075F293C79}" srcOrd="0" destOrd="0" presId="urn:microsoft.com/office/officeart/2005/8/layout/venn2"/>
    <dgm:cxn modelId="{FEADA2AE-116D-4B6B-AB3D-70EADF7C5A4D}" type="presOf" srcId="{4B424337-4DF1-4A3F-8E19-7073EAA43569}" destId="{3342C4F1-D62B-4851-BF6A-A46781886DA3}" srcOrd="0" destOrd="0" presId="urn:microsoft.com/office/officeart/2005/8/layout/venn2"/>
    <dgm:cxn modelId="{ADB9DF59-0506-4470-A762-5C767922DB10}" srcId="{AA1E5526-6478-4DA6-82B5-1F7F9415B3F8}" destId="{B4A133B2-BB61-4911-A1F7-5FB937DCCDC2}" srcOrd="0" destOrd="0" parTransId="{476A8192-7FC6-431A-9653-D86312A0C698}" sibTransId="{F190D43A-58B2-4ECF-A934-28C8A0DE0A9D}"/>
    <dgm:cxn modelId="{F88E39F1-D9A6-408D-A1BE-608FDE8E8506}" type="presOf" srcId="{B4A133B2-BB61-4911-A1F7-5FB937DCCDC2}" destId="{CD3089FE-ADEE-494F-8F5F-828E7BE885DD}" srcOrd="1" destOrd="0" presId="urn:microsoft.com/office/officeart/2005/8/layout/venn2"/>
    <dgm:cxn modelId="{07A531E0-0925-4198-A6DE-BE5707745F5E}" type="presOf" srcId="{FF3A97B2-03BF-4F9B-A7F3-E00549B54AEE}" destId="{830E42BA-2BC7-4147-9CA4-7369C3E03CCC}" srcOrd="0" destOrd="0" presId="urn:microsoft.com/office/officeart/2005/8/layout/venn2"/>
    <dgm:cxn modelId="{5762FF89-5D76-4016-B40C-E587FB073CDE}" srcId="{AA1E5526-6478-4DA6-82B5-1F7F9415B3F8}" destId="{7B58F3AD-869C-4D93-81D6-AE82B555D3E0}" srcOrd="6" destOrd="0" parTransId="{F8703531-40FD-4105-97C9-F721A1224B68}" sibTransId="{24ED5E4C-2D49-41AF-979C-93D18906EFDF}"/>
    <dgm:cxn modelId="{1ECA7E12-1F5A-46C0-B9FC-6310DA5D754A}" type="presOf" srcId="{5D6975EE-2281-4DF8-849A-DBC556FD5022}" destId="{570F20F9-F34B-4F84-BC78-D9DFB84D7200}" srcOrd="0" destOrd="0" presId="urn:microsoft.com/office/officeart/2005/8/layout/venn2"/>
    <dgm:cxn modelId="{DB16166B-CD33-494A-BF59-0F8A2114BEA3}" type="presOf" srcId="{B4A133B2-BB61-4911-A1F7-5FB937DCCDC2}" destId="{19646C02-4441-437F-ACCA-92D0CFCDCE85}" srcOrd="0" destOrd="0" presId="urn:microsoft.com/office/officeart/2005/8/layout/venn2"/>
    <dgm:cxn modelId="{A4DE822B-701E-4A9C-85BC-75C7606C26C2}" type="presOf" srcId="{511D7CAD-A92E-4F87-8572-EF6A3EDE917E}" destId="{33A163D8-D22A-42C5-9507-FB3A3B4B6CF6}" srcOrd="1" destOrd="0" presId="urn:microsoft.com/office/officeart/2005/8/layout/venn2"/>
    <dgm:cxn modelId="{463FCEE1-3095-4810-8C61-91AF78E6CF7A}" srcId="{AA1E5526-6478-4DA6-82B5-1F7F9415B3F8}" destId="{FF3A97B2-03BF-4F9B-A7F3-E00549B54AEE}" srcOrd="2" destOrd="0" parTransId="{5D324360-ECC7-40EA-B336-9A79C49911D0}" sibTransId="{7C350EA2-CB2A-484A-ABB7-D683D8D6FBBB}"/>
    <dgm:cxn modelId="{3F8C7E0B-7EDF-4301-A16A-35F954F8DE75}" type="presOf" srcId="{7B58F3AD-869C-4D93-81D6-AE82B555D3E0}" destId="{CE1ECCAA-1CF8-4DCA-91BF-444C07712160}" srcOrd="1" destOrd="0" presId="urn:microsoft.com/office/officeart/2005/8/layout/venn2"/>
    <dgm:cxn modelId="{3A1B1CF6-6CFF-46B4-9119-26D3ED0BBEE5}" srcId="{AA1E5526-6478-4DA6-82B5-1F7F9415B3F8}" destId="{4B424337-4DF1-4A3F-8E19-7073EAA43569}" srcOrd="1" destOrd="0" parTransId="{A3C468C6-DD5E-4806-9F57-3E5A7E3CB05F}" sibTransId="{B5DCF2B4-8E05-44D6-AC6B-0BDDAE2D8851}"/>
    <dgm:cxn modelId="{D9947CA5-15E7-44F8-BDFD-FBFA6849C599}" type="presOf" srcId="{4B424337-4DF1-4A3F-8E19-7073EAA43569}" destId="{A6B33147-A7B9-4EE8-ADE3-45AD908FC395}" srcOrd="1" destOrd="0" presId="urn:microsoft.com/office/officeart/2005/8/layout/venn2"/>
    <dgm:cxn modelId="{B4AB09E6-1F80-4C51-A9AB-0A466232E23D}" type="presOf" srcId="{37FD30F6-3842-44BB-8203-0A2D168F625E}" destId="{C89E8818-3F09-4DF9-9F98-C997E39343D2}" srcOrd="1" destOrd="0" presId="urn:microsoft.com/office/officeart/2005/8/layout/venn2"/>
    <dgm:cxn modelId="{4C0B1388-03E4-4F8F-96DF-D0E856A7BCAA}" srcId="{AA1E5526-6478-4DA6-82B5-1F7F9415B3F8}" destId="{511D7CAD-A92E-4F87-8572-EF6A3EDE917E}" srcOrd="3" destOrd="0" parTransId="{57CB6AF7-37E6-4D89-8C47-97BBF62A96C4}" sibTransId="{A914B38B-BC73-40B3-8F73-534F22C3114D}"/>
    <dgm:cxn modelId="{6E714CFF-34CE-49AF-A40B-F49088005037}" type="presParOf" srcId="{8D08409E-815F-4AA6-8C95-A065228A1078}" destId="{B315656E-A15A-4AC7-9E76-89DF0937D0E7}" srcOrd="0" destOrd="0" presId="urn:microsoft.com/office/officeart/2005/8/layout/venn2"/>
    <dgm:cxn modelId="{1A1FAD26-5BAF-4EBA-B058-7E1AF55B8B5D}" type="presParOf" srcId="{B315656E-A15A-4AC7-9E76-89DF0937D0E7}" destId="{19646C02-4441-437F-ACCA-92D0CFCDCE85}" srcOrd="0" destOrd="0" presId="urn:microsoft.com/office/officeart/2005/8/layout/venn2"/>
    <dgm:cxn modelId="{F86F7F19-7501-4B33-B1E3-8D26F44ED98C}" type="presParOf" srcId="{B315656E-A15A-4AC7-9E76-89DF0937D0E7}" destId="{CD3089FE-ADEE-494F-8F5F-828E7BE885DD}" srcOrd="1" destOrd="0" presId="urn:microsoft.com/office/officeart/2005/8/layout/venn2"/>
    <dgm:cxn modelId="{71E7D720-1962-4B59-8922-8AE1FD3BBC38}" type="presParOf" srcId="{8D08409E-815F-4AA6-8C95-A065228A1078}" destId="{200B6775-403F-4131-B965-C694F7F343FE}" srcOrd="1" destOrd="0" presId="urn:microsoft.com/office/officeart/2005/8/layout/venn2"/>
    <dgm:cxn modelId="{1C33C36D-399F-436C-8DC1-3697B8642353}" type="presParOf" srcId="{200B6775-403F-4131-B965-C694F7F343FE}" destId="{3342C4F1-D62B-4851-BF6A-A46781886DA3}" srcOrd="0" destOrd="0" presId="urn:microsoft.com/office/officeart/2005/8/layout/venn2"/>
    <dgm:cxn modelId="{B27D9630-6435-455F-A441-79973158B359}" type="presParOf" srcId="{200B6775-403F-4131-B965-C694F7F343FE}" destId="{A6B33147-A7B9-4EE8-ADE3-45AD908FC395}" srcOrd="1" destOrd="0" presId="urn:microsoft.com/office/officeart/2005/8/layout/venn2"/>
    <dgm:cxn modelId="{6D239922-0483-465E-A863-5384F95C63E6}" type="presParOf" srcId="{8D08409E-815F-4AA6-8C95-A065228A1078}" destId="{F88CB523-67C7-492C-ADB8-90875B1218D6}" srcOrd="2" destOrd="0" presId="urn:microsoft.com/office/officeart/2005/8/layout/venn2"/>
    <dgm:cxn modelId="{7A5A53A2-D56A-4B79-B6B1-95B6C3B275FA}" type="presParOf" srcId="{F88CB523-67C7-492C-ADB8-90875B1218D6}" destId="{830E42BA-2BC7-4147-9CA4-7369C3E03CCC}" srcOrd="0" destOrd="0" presId="urn:microsoft.com/office/officeart/2005/8/layout/venn2"/>
    <dgm:cxn modelId="{2A1B777A-5303-49EF-A32B-53280E5882F8}" type="presParOf" srcId="{F88CB523-67C7-492C-ADB8-90875B1218D6}" destId="{0635FC18-F00C-4B1F-B0DC-757B0DB0C4FF}" srcOrd="1" destOrd="0" presId="urn:microsoft.com/office/officeart/2005/8/layout/venn2"/>
    <dgm:cxn modelId="{43E72C33-9E87-46FC-A691-4F8B9DCC45AF}" type="presParOf" srcId="{8D08409E-815F-4AA6-8C95-A065228A1078}" destId="{80E24FD5-0374-4AF8-8D75-9E4245D80E5A}" srcOrd="3" destOrd="0" presId="urn:microsoft.com/office/officeart/2005/8/layout/venn2"/>
    <dgm:cxn modelId="{32CEAD54-C323-4D0A-8291-F13D8DF8678B}" type="presParOf" srcId="{80E24FD5-0374-4AF8-8D75-9E4245D80E5A}" destId="{42285032-F22E-4345-866C-A2A7CBC74C9B}" srcOrd="0" destOrd="0" presId="urn:microsoft.com/office/officeart/2005/8/layout/venn2"/>
    <dgm:cxn modelId="{B45B9A63-659F-46B0-8570-3E1175478589}" type="presParOf" srcId="{80E24FD5-0374-4AF8-8D75-9E4245D80E5A}" destId="{33A163D8-D22A-42C5-9507-FB3A3B4B6CF6}" srcOrd="1" destOrd="0" presId="urn:microsoft.com/office/officeart/2005/8/layout/venn2"/>
    <dgm:cxn modelId="{35C15566-26A0-44AC-96A0-0FAA5D94E0BB}" type="presParOf" srcId="{8D08409E-815F-4AA6-8C95-A065228A1078}" destId="{C05F1E66-E0D9-4F14-A34D-2EC404A9D802}" srcOrd="4" destOrd="0" presId="urn:microsoft.com/office/officeart/2005/8/layout/venn2"/>
    <dgm:cxn modelId="{E9415FE2-5988-47BC-BDFA-B8D4F054FBE5}" type="presParOf" srcId="{C05F1E66-E0D9-4F14-A34D-2EC404A9D802}" destId="{570F20F9-F34B-4F84-BC78-D9DFB84D7200}" srcOrd="0" destOrd="0" presId="urn:microsoft.com/office/officeart/2005/8/layout/venn2"/>
    <dgm:cxn modelId="{C49E6936-687B-46D8-AEA4-03843EBD5FBC}" type="presParOf" srcId="{C05F1E66-E0D9-4F14-A34D-2EC404A9D802}" destId="{700140A1-1681-4668-98BD-9B5A01FC2EE0}" srcOrd="1" destOrd="0" presId="urn:microsoft.com/office/officeart/2005/8/layout/venn2"/>
    <dgm:cxn modelId="{71DB84FC-4D91-400A-A5D1-B50EA75D6527}" type="presParOf" srcId="{8D08409E-815F-4AA6-8C95-A065228A1078}" destId="{EC8090B2-FEBC-4878-B888-0298563B4A9D}" srcOrd="5" destOrd="0" presId="urn:microsoft.com/office/officeart/2005/8/layout/venn2"/>
    <dgm:cxn modelId="{E3E5938A-2E7E-4C74-BA88-0327BCAFB43E}" type="presParOf" srcId="{EC8090B2-FEBC-4878-B888-0298563B4A9D}" destId="{97D66C91-B4FA-4490-B153-4087F5551EDF}" srcOrd="0" destOrd="0" presId="urn:microsoft.com/office/officeart/2005/8/layout/venn2"/>
    <dgm:cxn modelId="{95CF120C-47EE-454E-BFA1-2D701231B3B6}" type="presParOf" srcId="{EC8090B2-FEBC-4878-B888-0298563B4A9D}" destId="{C89E8818-3F09-4DF9-9F98-C997E39343D2}" srcOrd="1" destOrd="0" presId="urn:microsoft.com/office/officeart/2005/8/layout/venn2"/>
    <dgm:cxn modelId="{E659E4A2-89DB-4219-824F-515CA4A0E05B}" type="presParOf" srcId="{8D08409E-815F-4AA6-8C95-A065228A1078}" destId="{59CF14BC-291A-4BD0-943C-8EFF1ED0DCFB}" srcOrd="6" destOrd="0" presId="urn:microsoft.com/office/officeart/2005/8/layout/venn2"/>
    <dgm:cxn modelId="{62C0FD37-98A7-4F4A-9A4B-0E8597DCA5A9}" type="presParOf" srcId="{59CF14BC-291A-4BD0-943C-8EFF1ED0DCFB}" destId="{ADA32E9D-FFF1-4000-9849-F0075F293C79}" srcOrd="0" destOrd="0" presId="urn:microsoft.com/office/officeart/2005/8/layout/venn2"/>
    <dgm:cxn modelId="{297A83DA-FDB4-4C9A-8382-2EDB9BF89A51}" type="presParOf" srcId="{59CF14BC-291A-4BD0-943C-8EFF1ED0DCFB}" destId="{CE1ECCAA-1CF8-4DCA-91BF-444C07712160}"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615F9-81DB-416B-811E-D8BB744EEC47}">
      <dsp:nvSpPr>
        <dsp:cNvPr id="0" name=""/>
        <dsp:cNvSpPr/>
      </dsp:nvSpPr>
      <dsp:spPr>
        <a:xfrm rot="5400000">
          <a:off x="5009486" y="-3059453"/>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smtClean="0"/>
            <a:t>Systèmes de management de la sécurité de l’information</a:t>
          </a:r>
          <a:endParaRPr lang="fr-FR" sz="1700" kern="1200" dirty="0"/>
        </a:p>
      </dsp:txBody>
      <dsp:txXfrm rot="-5400000">
        <a:off x="1910223" y="55205"/>
        <a:ext cx="6498500" cy="284577"/>
      </dsp:txXfrm>
    </dsp:sp>
    <dsp:sp modelId="{B99D0586-BDCD-4EC1-8B7A-96F15A45C954}">
      <dsp:nvSpPr>
        <dsp:cNvPr id="0" name=""/>
        <dsp:cNvSpPr/>
      </dsp:nvSpPr>
      <dsp:spPr>
        <a:xfrm>
          <a:off x="817" y="246"/>
          <a:ext cx="1909404" cy="394496"/>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fr-FR" sz="2000" b="1" kern="1200" dirty="0" smtClean="0"/>
            <a:t>27001</a:t>
          </a:r>
          <a:endParaRPr lang="fr-FR" sz="2000" b="1" kern="1200" dirty="0"/>
        </a:p>
      </dsp:txBody>
      <dsp:txXfrm>
        <a:off x="20075" y="19504"/>
        <a:ext cx="1870888" cy="355980"/>
      </dsp:txXfrm>
    </dsp:sp>
    <dsp:sp modelId="{E954F01B-D192-4DF7-BDF3-6E9F449ADB30}">
      <dsp:nvSpPr>
        <dsp:cNvPr id="0" name=""/>
        <dsp:cNvSpPr/>
      </dsp:nvSpPr>
      <dsp:spPr>
        <a:xfrm rot="5400000">
          <a:off x="5009486" y="-2645231"/>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smtClean="0"/>
            <a:t>Code de bonnes pratiques</a:t>
          </a:r>
          <a:endParaRPr lang="fr-FR" sz="1700" kern="1200" dirty="0"/>
        </a:p>
      </dsp:txBody>
      <dsp:txXfrm rot="-5400000">
        <a:off x="1910223" y="469427"/>
        <a:ext cx="6498500" cy="284577"/>
      </dsp:txXfrm>
    </dsp:sp>
    <dsp:sp modelId="{47AA08C6-6466-402B-A6FE-A7EEFCBED373}">
      <dsp:nvSpPr>
        <dsp:cNvPr id="0" name=""/>
        <dsp:cNvSpPr/>
      </dsp:nvSpPr>
      <dsp:spPr>
        <a:xfrm>
          <a:off x="817" y="414467"/>
          <a:ext cx="1909404" cy="394496"/>
        </a:xfrm>
        <a:prstGeom prst="roundRect">
          <a:avLst/>
        </a:prstGeom>
        <a:solidFill>
          <a:schemeClr val="accent2">
            <a:shade val="80000"/>
            <a:hueOff val="-5979"/>
            <a:satOff val="-671"/>
            <a:lumOff val="42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fr-FR" sz="2000" b="1" kern="1200" dirty="0" smtClean="0"/>
            <a:t>27002</a:t>
          </a:r>
          <a:endParaRPr lang="fr-FR" sz="2000" b="1" kern="1200" dirty="0"/>
        </a:p>
      </dsp:txBody>
      <dsp:txXfrm>
        <a:off x="20075" y="433725"/>
        <a:ext cx="1870888" cy="355980"/>
      </dsp:txXfrm>
    </dsp:sp>
    <dsp:sp modelId="{29057ED9-EAC7-41DF-AC4A-8F9E2C4FCD10}">
      <dsp:nvSpPr>
        <dsp:cNvPr id="0" name=""/>
        <dsp:cNvSpPr/>
      </dsp:nvSpPr>
      <dsp:spPr>
        <a:xfrm rot="5400000">
          <a:off x="5009486" y="-2231009"/>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smtClean="0"/>
            <a:t>Mesures du management de la sécurité</a:t>
          </a:r>
          <a:endParaRPr lang="fr-FR" sz="1700" kern="1200" dirty="0"/>
        </a:p>
      </dsp:txBody>
      <dsp:txXfrm rot="-5400000">
        <a:off x="1910223" y="883649"/>
        <a:ext cx="6498500" cy="284577"/>
      </dsp:txXfrm>
    </dsp:sp>
    <dsp:sp modelId="{0933C921-4AB2-45D1-A0B2-0FF55F2F412E}">
      <dsp:nvSpPr>
        <dsp:cNvPr id="0" name=""/>
        <dsp:cNvSpPr/>
      </dsp:nvSpPr>
      <dsp:spPr>
        <a:xfrm>
          <a:off x="817" y="828689"/>
          <a:ext cx="1909404" cy="394496"/>
        </a:xfrm>
        <a:prstGeom prst="roundRect">
          <a:avLst/>
        </a:prstGeom>
        <a:solidFill>
          <a:schemeClr val="accent2">
            <a:shade val="80000"/>
            <a:hueOff val="-11957"/>
            <a:satOff val="-1341"/>
            <a:lumOff val="85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fr-FR" sz="1800" kern="1200" dirty="0" smtClean="0"/>
            <a:t>27004</a:t>
          </a:r>
          <a:endParaRPr lang="fr-FR" sz="2000" kern="1200" dirty="0"/>
        </a:p>
      </dsp:txBody>
      <dsp:txXfrm>
        <a:off x="20075" y="847947"/>
        <a:ext cx="1870888" cy="355980"/>
      </dsp:txXfrm>
    </dsp:sp>
    <dsp:sp modelId="{13814883-161E-408A-88A0-26125DAFEDD3}">
      <dsp:nvSpPr>
        <dsp:cNvPr id="0" name=""/>
        <dsp:cNvSpPr/>
      </dsp:nvSpPr>
      <dsp:spPr>
        <a:xfrm rot="5400000">
          <a:off x="5009486" y="-1816787"/>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smtClean="0"/>
            <a:t>Gestion des risques</a:t>
          </a:r>
          <a:endParaRPr lang="fr-FR" sz="1700" kern="1200"/>
        </a:p>
      </dsp:txBody>
      <dsp:txXfrm rot="-5400000">
        <a:off x="1910223" y="1297871"/>
        <a:ext cx="6498500" cy="284577"/>
      </dsp:txXfrm>
    </dsp:sp>
    <dsp:sp modelId="{5B8B28F7-7035-48F9-8966-4869B9E1A0FE}">
      <dsp:nvSpPr>
        <dsp:cNvPr id="0" name=""/>
        <dsp:cNvSpPr/>
      </dsp:nvSpPr>
      <dsp:spPr>
        <a:xfrm>
          <a:off x="817" y="1242911"/>
          <a:ext cx="1909404" cy="394496"/>
        </a:xfrm>
        <a:prstGeom prst="roundRect">
          <a:avLst/>
        </a:prstGeom>
        <a:solidFill>
          <a:schemeClr val="accent2">
            <a:shade val="80000"/>
            <a:hueOff val="-17936"/>
            <a:satOff val="-2012"/>
            <a:lumOff val="12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fr-FR" sz="2000" b="1" kern="1200" smtClean="0"/>
            <a:t>27005</a:t>
          </a:r>
          <a:endParaRPr lang="fr-FR" sz="2000" b="1" kern="1200"/>
        </a:p>
      </dsp:txBody>
      <dsp:txXfrm>
        <a:off x="20075" y="1262169"/>
        <a:ext cx="1870888" cy="355980"/>
      </dsp:txXfrm>
    </dsp:sp>
    <dsp:sp modelId="{F2966380-4483-42C9-8F89-ABD1FA24BDCC}">
      <dsp:nvSpPr>
        <dsp:cNvPr id="0" name=""/>
        <dsp:cNvSpPr/>
      </dsp:nvSpPr>
      <dsp:spPr>
        <a:xfrm rot="5400000">
          <a:off x="5009486" y="-1402565"/>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smtClean="0"/>
            <a:t>Gestion des incidents de sécurité</a:t>
          </a:r>
          <a:endParaRPr lang="fr-FR" sz="1700" kern="1200" dirty="0"/>
        </a:p>
      </dsp:txBody>
      <dsp:txXfrm rot="-5400000">
        <a:off x="1910223" y="1712093"/>
        <a:ext cx="6498500" cy="284577"/>
      </dsp:txXfrm>
    </dsp:sp>
    <dsp:sp modelId="{F8EEF2A9-6ABA-4208-80D5-71010DAE2D8F}">
      <dsp:nvSpPr>
        <dsp:cNvPr id="0" name=""/>
        <dsp:cNvSpPr/>
      </dsp:nvSpPr>
      <dsp:spPr>
        <a:xfrm>
          <a:off x="817" y="1657133"/>
          <a:ext cx="1909404" cy="394496"/>
        </a:xfrm>
        <a:prstGeom prst="roundRect">
          <a:avLst/>
        </a:prstGeom>
        <a:solidFill>
          <a:schemeClr val="accent2">
            <a:shade val="80000"/>
            <a:hueOff val="-23915"/>
            <a:satOff val="-2683"/>
            <a:lumOff val="171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fr-FR" sz="2000" b="1" kern="1200" dirty="0" smtClean="0"/>
            <a:t>27035</a:t>
          </a:r>
          <a:endParaRPr lang="fr-FR" sz="2400" b="1" kern="1200" dirty="0"/>
        </a:p>
      </dsp:txBody>
      <dsp:txXfrm>
        <a:off x="20075" y="1676391"/>
        <a:ext cx="1870888" cy="355980"/>
      </dsp:txXfrm>
    </dsp:sp>
    <dsp:sp modelId="{2CDD0271-8C51-4F50-B1E0-6926E544113C}">
      <dsp:nvSpPr>
        <dsp:cNvPr id="0" name=""/>
        <dsp:cNvSpPr/>
      </dsp:nvSpPr>
      <dsp:spPr>
        <a:xfrm rot="5400000">
          <a:off x="5009486" y="-988344"/>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smtClean="0"/>
            <a:t>Traitement des preuves numériques </a:t>
          </a:r>
          <a:r>
            <a:rPr lang="fr-FR" sz="1700" i="1" kern="1200" dirty="0" smtClean="0"/>
            <a:t>(</a:t>
          </a:r>
          <a:r>
            <a:rPr lang="fr-FR" sz="1700" i="1" kern="1200" dirty="0" err="1" smtClean="0"/>
            <a:t>forensics</a:t>
          </a:r>
          <a:r>
            <a:rPr lang="fr-FR" sz="1700" i="1" kern="1200" dirty="0" smtClean="0"/>
            <a:t>)</a:t>
          </a:r>
          <a:endParaRPr lang="fr-FR" sz="1700" i="1" kern="1200" dirty="0"/>
        </a:p>
      </dsp:txBody>
      <dsp:txXfrm rot="-5400000">
        <a:off x="1910223" y="2126314"/>
        <a:ext cx="6498500" cy="284577"/>
      </dsp:txXfrm>
    </dsp:sp>
    <dsp:sp modelId="{177D918E-E562-424B-8DC5-68D0A1EDF746}">
      <dsp:nvSpPr>
        <dsp:cNvPr id="0" name=""/>
        <dsp:cNvSpPr/>
      </dsp:nvSpPr>
      <dsp:spPr>
        <a:xfrm>
          <a:off x="817" y="2071355"/>
          <a:ext cx="1909404" cy="394496"/>
        </a:xfrm>
        <a:prstGeom prst="roundRect">
          <a:avLst/>
        </a:prstGeom>
        <a:solidFill>
          <a:schemeClr val="accent2">
            <a:shade val="80000"/>
            <a:hueOff val="-29893"/>
            <a:satOff val="-3353"/>
            <a:lumOff val="214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fr-FR" sz="2000" b="1" kern="1200" dirty="0" smtClean="0"/>
            <a:t>27037</a:t>
          </a:r>
          <a:endParaRPr lang="fr-FR" sz="2000" b="1" kern="1200" dirty="0"/>
        </a:p>
      </dsp:txBody>
      <dsp:txXfrm>
        <a:off x="20075" y="2090613"/>
        <a:ext cx="1870888" cy="355980"/>
      </dsp:txXfrm>
    </dsp:sp>
    <dsp:sp modelId="{C8CF3867-804A-439E-BBEB-35A3793B804C}">
      <dsp:nvSpPr>
        <dsp:cNvPr id="0" name=""/>
        <dsp:cNvSpPr/>
      </dsp:nvSpPr>
      <dsp:spPr>
        <a:xfrm rot="5400000">
          <a:off x="5009486" y="-574122"/>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smtClean="0"/>
            <a:t>…</a:t>
          </a:r>
          <a:endParaRPr lang="fr-FR" sz="1700" kern="1200" dirty="0"/>
        </a:p>
      </dsp:txBody>
      <dsp:txXfrm rot="-5400000">
        <a:off x="1910223" y="2540536"/>
        <a:ext cx="6498500" cy="284577"/>
      </dsp:txXfrm>
    </dsp:sp>
    <dsp:sp modelId="{F9A34685-4F96-4FCC-80D3-B4E11A438F4E}">
      <dsp:nvSpPr>
        <dsp:cNvPr id="0" name=""/>
        <dsp:cNvSpPr/>
      </dsp:nvSpPr>
      <dsp:spPr>
        <a:xfrm>
          <a:off x="817" y="2485576"/>
          <a:ext cx="1909404" cy="394496"/>
        </a:xfrm>
        <a:prstGeom prst="roundRect">
          <a:avLst/>
        </a:prstGeom>
        <a:solidFill>
          <a:schemeClr val="accent2">
            <a:shade val="80000"/>
            <a:hueOff val="-35872"/>
            <a:satOff val="-4024"/>
            <a:lumOff val="256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b="1" kern="1200" dirty="0" smtClean="0"/>
            <a:t>…</a:t>
          </a:r>
          <a:endParaRPr lang="fr-FR" sz="2400" b="1" kern="1200" dirty="0"/>
        </a:p>
      </dsp:txBody>
      <dsp:txXfrm>
        <a:off x="20075" y="2504834"/>
        <a:ext cx="1870888" cy="355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1ECBBEB-130E-4721-B6CF-E42BA531F737}" type="datetimeFigureOut">
              <a:rPr lang="fr-FR"/>
              <a:pPr>
                <a:defRPr/>
              </a:pPr>
              <a:t>16/02/2017</a:t>
            </a:fld>
            <a:endParaRPr lang="fr-FR"/>
          </a:p>
        </p:txBody>
      </p:sp>
      <p:sp>
        <p:nvSpPr>
          <p:cNvPr id="4" name="Espace réservé du pied de page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5" name="Espace réservé du numéro de diapositive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978EE3C-D3D8-41F2-BD55-54687F83FC7A}" type="slidenum">
              <a:rPr lang="fr-FR"/>
              <a:pPr>
                <a:defRPr/>
              </a:pPr>
              <a:t>‹N°›</a:t>
            </a:fld>
            <a:endParaRPr lang="fr-FR"/>
          </a:p>
        </p:txBody>
      </p:sp>
    </p:spTree>
    <p:extLst>
      <p:ext uri="{BB962C8B-B14F-4D97-AF65-F5344CB8AC3E}">
        <p14:creationId xmlns:p14="http://schemas.microsoft.com/office/powerpoint/2010/main" val="3068311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C529F3C-CF11-4BA1-9CC6-1AEFFA78263F}" type="datetimeFigureOut">
              <a:rPr lang="fr-FR"/>
              <a:pPr>
                <a:defRPr/>
              </a:pPr>
              <a:t>16/02/2017</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2B678C8-C3E0-4AFC-A2BB-1CFE65006EC4}" type="slidenum">
              <a:rPr lang="fr-FR"/>
              <a:pPr>
                <a:defRPr/>
              </a:pPr>
              <a:t>‹N°›</a:t>
            </a:fld>
            <a:endParaRPr lang="fr-FR"/>
          </a:p>
        </p:txBody>
      </p:sp>
    </p:spTree>
    <p:extLst>
      <p:ext uri="{BB962C8B-B14F-4D97-AF65-F5344CB8AC3E}">
        <p14:creationId xmlns:p14="http://schemas.microsoft.com/office/powerpoint/2010/main" val="20278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8" Type="http://schemas.openxmlformats.org/officeDocument/2006/relationships/hyperlink" Target="http://annuaire-metiers.cadres.apec.fr/metier/informatique/responsable-securite-informatique" TargetMode="External"/><Relationship Id="rId3" Type="http://schemas.openxmlformats.org/officeDocument/2006/relationships/hyperlink" Target="http://www.onisep.fr/Ressources/Univers-Metier/Metiers/expert-e-en-securite-informatique" TargetMode="External"/><Relationship Id="rId7" Type="http://schemas.openxmlformats.org/officeDocument/2006/relationships/hyperlink" Target="http://www.zdnet.fr/actualites/consultant-en-securite-informatique-la-fiche-metier-39759736.htm" TargetMode="External"/><Relationship Id="rId2" Type="http://schemas.openxmlformats.org/officeDocument/2006/relationships/slide" Target="../slides/slide58.xml"/><Relationship Id="rId1" Type="http://schemas.openxmlformats.org/officeDocument/2006/relationships/notesMaster" Target="../notesMasters/notesMaster1.xml"/><Relationship Id="rId6" Type="http://schemas.openxmlformats.org/officeDocument/2006/relationships/hyperlink" Target="http://www.cidj.com/article-metier/responsable-de-securite-informatique" TargetMode="External"/><Relationship Id="rId5" Type="http://schemas.openxmlformats.org/officeDocument/2006/relationships/hyperlink" Target="http://www.letudiant.fr/metiers/secteur/informatique-telecom-web/ingenieur-securite.html" TargetMode="External"/><Relationship Id="rId4" Type="http://schemas.openxmlformats.org/officeDocument/2006/relationships/hyperlink" Target="http://metiers.internet.gouv.fr/metier/expert-en-cybersecurite" TargetMode="External"/><Relationship Id="rId9" Type="http://schemas.openxmlformats.org/officeDocument/2006/relationships/hyperlink" Target="http://www.cadremploi.fr/emploi/html?page=385#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a:t>
            </a:fld>
            <a:endParaRPr lang="fr-FR"/>
          </a:p>
        </p:txBody>
      </p:sp>
    </p:spTree>
    <p:extLst>
      <p:ext uri="{BB962C8B-B14F-4D97-AF65-F5344CB8AC3E}">
        <p14:creationId xmlns:p14="http://schemas.microsoft.com/office/powerpoint/2010/main" val="3918399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57150" indent="0">
              <a:buNone/>
            </a:pPr>
            <a:r>
              <a:rPr lang="fr-FR" dirty="0" smtClean="0"/>
              <a:t>une modélisation trop macroscopique va donner des résultats trop génériques applicables à l’ensemble des composants du SI :</a:t>
            </a:r>
            <a:r>
              <a:rPr lang="fr-FR" baseline="0" dirty="0" smtClean="0"/>
              <a:t> </a:t>
            </a:r>
            <a:r>
              <a:rPr lang="fr-FR" dirty="0" smtClean="0"/>
              <a:t>1 risque</a:t>
            </a:r>
            <a:r>
              <a:rPr lang="fr-FR" baseline="0" dirty="0" smtClean="0"/>
              <a:t> sur chaque critère : </a:t>
            </a:r>
            <a:r>
              <a:rPr lang="fr-FR" dirty="0" smtClean="0"/>
              <a:t>disponibilité, intégrité, confidentialité</a:t>
            </a:r>
          </a:p>
          <a:p>
            <a:pPr marL="57150" indent="0">
              <a:buNone/>
            </a:pPr>
            <a:r>
              <a:rPr lang="fr-FR" dirty="0" smtClean="0"/>
              <a:t>trop microscopique va donner trop de résultats spécifiques</a:t>
            </a:r>
            <a:r>
              <a:rPr lang="fr-FR" baseline="0" dirty="0" smtClean="0"/>
              <a:t> =&gt; le suivi de la mise en œuvre très difficile : 100 risques à diminuer par </a:t>
            </a:r>
            <a:r>
              <a:rPr lang="fr-FR" baseline="0" smtClean="0"/>
              <a:t>des mesures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27</a:t>
            </a:fld>
            <a:endParaRPr lang="fr-FR"/>
          </a:p>
        </p:txBody>
      </p:sp>
    </p:spTree>
    <p:extLst>
      <p:ext uri="{BB962C8B-B14F-4D97-AF65-F5344CB8AC3E}">
        <p14:creationId xmlns:p14="http://schemas.microsoft.com/office/powerpoint/2010/main" val="3466813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Plan d’action dans</a:t>
            </a:r>
            <a:r>
              <a:rPr lang="fr-FR" baseline="0" dirty="0" smtClean="0"/>
              <a:t> la durée </a:t>
            </a:r>
            <a:r>
              <a:rPr lang="fr-FR" dirty="0" smtClean="0"/>
              <a:t>car les mesures ne</a:t>
            </a:r>
            <a:r>
              <a:rPr lang="fr-FR" baseline="0" dirty="0" smtClean="0"/>
              <a:t> pourront pas être mises en œuvre en même temps au sein du projet. </a:t>
            </a:r>
          </a:p>
          <a:p>
            <a:r>
              <a:rPr lang="fr-FR" baseline="0" dirty="0" smtClean="0"/>
              <a:t>Rappeler les objectifs de la défense en profondeur : prévenir, bloquer, limiter, détecter, alerter, réagir et réparer.</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28</a:t>
            </a:fld>
            <a:endParaRPr lang="fr-FR"/>
          </a:p>
        </p:txBody>
      </p:sp>
    </p:spTree>
    <p:extLst>
      <p:ext uri="{BB962C8B-B14F-4D97-AF65-F5344CB8AC3E}">
        <p14:creationId xmlns:p14="http://schemas.microsoft.com/office/powerpoint/2010/main" val="2907084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Dans la défense en profondeur, certaines mesures peuvent être assumées par l’organisation :</a:t>
            </a:r>
          </a:p>
          <a:p>
            <a:pPr marL="171450" indent="-171450">
              <a:buFont typeface="Arial" panose="020B0604020202020204" pitchFamily="34" charset="0"/>
              <a:buChar char="•"/>
            </a:pPr>
            <a:r>
              <a:rPr lang="fr-FR" sz="1200" dirty="0" smtClean="0">
                <a:latin typeface="+mn-lt"/>
              </a:rPr>
              <a:t>Politique de sécurité, procédure de secours, sensibilisation, …</a:t>
            </a:r>
          </a:p>
          <a:p>
            <a:pPr marL="171450" indent="-171450">
              <a:buFont typeface="Arial" panose="020B0604020202020204" pitchFamily="34" charset="0"/>
              <a:buChar char="•"/>
            </a:pPr>
            <a:r>
              <a:rPr lang="fr-FR" sz="1200" dirty="0" smtClean="0">
                <a:latin typeface="+mn-lt"/>
              </a:rPr>
              <a:t>Mesures</a:t>
            </a:r>
            <a:r>
              <a:rPr lang="fr-FR" sz="1200" baseline="0" dirty="0" smtClean="0">
                <a:latin typeface="+mn-lt"/>
              </a:rPr>
              <a:t> physique sur les accès: contrôle par badge, vidéosurveillance, …</a:t>
            </a:r>
          </a:p>
          <a:p>
            <a:pPr marL="171450" indent="-171450">
              <a:buFont typeface="Arial" panose="020B0604020202020204" pitchFamily="34" charset="0"/>
              <a:buChar char="•"/>
            </a:pPr>
            <a:r>
              <a:rPr lang="fr-FR" sz="1200" baseline="0" dirty="0" smtClean="0">
                <a:latin typeface="+mn-lt"/>
              </a:rPr>
              <a:t>Protection des zones d’échange sur internet: usage de </a:t>
            </a:r>
            <a:r>
              <a:rPr lang="fr-FR" sz="1200" baseline="0" dirty="0" err="1" smtClean="0">
                <a:latin typeface="+mn-lt"/>
              </a:rPr>
              <a:t>DMZ</a:t>
            </a:r>
            <a:r>
              <a:rPr lang="fr-FR" sz="1200" baseline="0" dirty="0" smtClean="0">
                <a:latin typeface="+mn-lt"/>
              </a:rPr>
              <a:t>, …</a:t>
            </a:r>
          </a:p>
          <a:p>
            <a:pPr marL="171450" indent="-171450">
              <a:buFont typeface="Arial" panose="020B0604020202020204" pitchFamily="34" charset="0"/>
              <a:buChar char="•"/>
            </a:pPr>
            <a:r>
              <a:rPr lang="fr-FR" sz="1200" baseline="0" dirty="0" smtClean="0">
                <a:latin typeface="+mn-lt"/>
              </a:rPr>
              <a:t>les autres mesures pouvant être spécifiques au projet.</a:t>
            </a:r>
            <a:endParaRPr lang="fr-FR" sz="1200" dirty="0" smtClean="0">
              <a:latin typeface="+mn-lt"/>
            </a:endParaRPr>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29</a:t>
            </a:fld>
            <a:endParaRPr lang="fr-FR"/>
          </a:p>
        </p:txBody>
      </p:sp>
    </p:spTree>
    <p:extLst>
      <p:ext uri="{BB962C8B-B14F-4D97-AF65-F5344CB8AC3E}">
        <p14:creationId xmlns:p14="http://schemas.microsoft.com/office/powerpoint/2010/main" val="2554289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31</a:t>
            </a:fld>
            <a:endParaRPr lang="fr-FR"/>
          </a:p>
        </p:txBody>
      </p:sp>
    </p:spTree>
    <p:extLst>
      <p:ext uri="{BB962C8B-B14F-4D97-AF65-F5344CB8AC3E}">
        <p14:creationId xmlns:p14="http://schemas.microsoft.com/office/powerpoint/2010/main" val="568050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32</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33</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34</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35</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36</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http://lexpansion.lexpress.fr/actualite-economique/l-implantation-en-france-des-chinois-huawei-et-zte-pose-une-question-de-securite-nationale_1168528.html</a:t>
            </a:r>
          </a:p>
          <a:p>
            <a:r>
              <a:rPr lang="fr-FR" dirty="0" smtClean="0"/>
              <a:t>http://www.undernews.fr/anonymat-cryptographie/vie-privee-la-nsa-soctroie-un-backdoor-dans-tous-les-systemes-windows.html</a:t>
            </a:r>
          </a:p>
          <a:p>
            <a:r>
              <a:rPr lang="fr-FR" dirty="0" smtClean="0"/>
              <a:t>http://www.bbc.com/news/technology-31039227</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37</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smtClean="0"/>
          </a:p>
        </p:txBody>
      </p:sp>
      <p:sp>
        <p:nvSpPr>
          <p:cNvPr id="76804" name="Espace réservé du numéro de diapositive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C9C4B16-6B73-4DC5-A130-18BCA28B7917}" type="slidenum">
              <a:rPr lang="fr-FR" altLang="fr-FR" smtClean="0"/>
              <a:pPr fontAlgn="base">
                <a:spcBef>
                  <a:spcPct val="0"/>
                </a:spcBef>
                <a:spcAft>
                  <a:spcPct val="0"/>
                </a:spcAft>
                <a:defRPr/>
              </a:pPr>
              <a:t>3</a:t>
            </a:fld>
            <a:endParaRPr lang="fr-FR" alt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Les prestataires de services de confiance (PSCO) : PSCE (Certification Électronique, PSC (cryptographie), SSCD (signature électronique)), PSHE (horodatage Électronique).</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b="1" u="sng" dirty="0" smtClean="0"/>
              <a:t>Certifié</a:t>
            </a:r>
            <a:r>
              <a:rPr lang="fr-FR" baseline="0" dirty="0" smtClean="0"/>
              <a:t> : Qui a suivi un processus de certification de sécurité de premier niveau (CSPN) ou de certification de critères communs (CC). Les produits sont disponibles sur http://www.ssi.gouv.fr/entreprise/produits-certifies/</a:t>
            </a:r>
          </a:p>
          <a:p>
            <a:pPr marL="0" marR="0" indent="0" algn="l" defTabSz="914400" rtl="0" eaLnBrk="0" fontAlgn="base" latinLnBrk="0" hangingPunct="0">
              <a:lnSpc>
                <a:spcPct val="100000"/>
              </a:lnSpc>
              <a:spcBef>
                <a:spcPct val="30000"/>
              </a:spcBef>
              <a:spcAft>
                <a:spcPct val="0"/>
              </a:spcAft>
              <a:buClrTx/>
              <a:buSzTx/>
              <a:buFontTx/>
              <a:buNone/>
              <a:tabLst/>
              <a:defRPr/>
            </a:pPr>
            <a:r>
              <a:rPr lang="fr-FR" b="1" u="sng" baseline="0" dirty="0" smtClean="0"/>
              <a:t>Qualifié</a:t>
            </a:r>
            <a:r>
              <a:rPr lang="fr-FR" baseline="0" dirty="0" smtClean="0"/>
              <a:t> : Produits qui, en plus de la certification, a fait l’objet d’une démarche pour vérifier l’adéquation du produit à un besoin de sécurité avec un accent particulier sur la cryptographie. http://www.ssi.gouv.fr/entreprise/qualifications/</a:t>
            </a:r>
            <a:endParaRPr lang="fr-FR" dirty="0" smtClean="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38</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i="0" u="sng" dirty="0" smtClean="0"/>
              <a:t>1</a:t>
            </a:r>
            <a:r>
              <a:rPr lang="fr-FR" b="1" i="0" u="sng" baseline="30000" dirty="0" smtClean="0"/>
              <a:t>er</a:t>
            </a:r>
            <a:r>
              <a:rPr lang="fr-FR" b="1" i="0" u="sng" dirty="0" smtClean="0"/>
              <a:t> Item:</a:t>
            </a:r>
            <a:r>
              <a:rPr lang="fr-FR" b="1" i="0" dirty="0" smtClean="0"/>
              <a:t> </a:t>
            </a:r>
            <a:r>
              <a:rPr lang="fr-FR" b="0" i="0" dirty="0" smtClean="0"/>
              <a:t>Des</a:t>
            </a:r>
            <a:r>
              <a:rPr lang="fr-FR" b="0" i="0" baseline="0" dirty="0" smtClean="0"/>
              <a:t> solutions possibles peuvent être (rappel du module 2) : </a:t>
            </a:r>
          </a:p>
          <a:p>
            <a:pPr marL="171450" indent="-171450">
              <a:buFont typeface="Arial" panose="020B0604020202020204" pitchFamily="34" charset="0"/>
              <a:buChar char="•"/>
            </a:pPr>
            <a:r>
              <a:rPr lang="fr-FR" b="0" i="0" baseline="0" dirty="0" smtClean="0"/>
              <a:t>Utiliser de l’authentification unique (</a:t>
            </a:r>
            <a:r>
              <a:rPr lang="fr-FR" b="0" i="0" baseline="0" dirty="0" err="1" smtClean="0"/>
              <a:t>SSO</a:t>
            </a:r>
            <a:r>
              <a:rPr lang="fr-FR" b="0" i="0" baseline="0" dirty="0" smtClean="0"/>
              <a:t>);</a:t>
            </a:r>
          </a:p>
          <a:p>
            <a:pPr marL="171450" indent="-171450">
              <a:buFont typeface="Arial" panose="020B0604020202020204" pitchFamily="34" charset="0"/>
              <a:buChar char="•"/>
            </a:pPr>
            <a:r>
              <a:rPr lang="fr-FR" b="0" i="0" baseline="0" dirty="0" smtClean="0"/>
              <a:t>Utiliser des porte-clés de mots de passe (</a:t>
            </a:r>
            <a:r>
              <a:rPr lang="fr-FR" b="0" i="0" baseline="0" dirty="0" err="1" smtClean="0"/>
              <a:t>OnePass</a:t>
            </a:r>
            <a:r>
              <a:rPr lang="fr-FR" b="0" i="0" baseline="0" dirty="0" smtClean="0"/>
              <a:t>, </a:t>
            </a:r>
            <a:r>
              <a:rPr lang="fr-FR" b="0" i="0" baseline="0" dirty="0" err="1" smtClean="0"/>
              <a:t>KeyPass</a:t>
            </a:r>
            <a:r>
              <a:rPr lang="fr-FR" b="0" i="0" baseline="0" dirty="0" smtClean="0"/>
              <a:t> …);</a:t>
            </a:r>
          </a:p>
          <a:p>
            <a:pPr marL="171450" indent="-171450">
              <a:buFont typeface="Arial" panose="020B0604020202020204" pitchFamily="34" charset="0"/>
              <a:buChar char="•"/>
            </a:pPr>
            <a:endParaRPr lang="fr-FR" b="0" i="0" baseline="0" dirty="0" smtClean="0"/>
          </a:p>
          <a:p>
            <a:pPr marL="0" indent="0">
              <a:buFont typeface="Arial" panose="020B0604020202020204" pitchFamily="34" charset="0"/>
              <a:buNone/>
            </a:pPr>
            <a:r>
              <a:rPr lang="fr-FR" b="1" i="0" u="sng" dirty="0" smtClean="0"/>
              <a:t>2</a:t>
            </a:r>
            <a:r>
              <a:rPr lang="fr-FR" b="1" i="0" u="sng" baseline="30000" dirty="0" smtClean="0"/>
              <a:t>e</a:t>
            </a:r>
            <a:r>
              <a:rPr lang="fr-FR" b="1" i="0" u="sng" baseline="0" dirty="0" smtClean="0"/>
              <a:t> Item</a:t>
            </a:r>
            <a:r>
              <a:rPr lang="fr-FR" b="1" i="0" baseline="0" dirty="0" smtClean="0"/>
              <a:t>: </a:t>
            </a:r>
            <a:r>
              <a:rPr lang="fr-FR" b="0" i="0" baseline="0" dirty="0" smtClean="0"/>
              <a:t>Lors de l’usage d’applications publiques de type SaaS, penser à protéger la confidentialité des données avant de les sortir du S.I. de l’entreprise.</a:t>
            </a:r>
          </a:p>
          <a:p>
            <a:pPr marL="0" indent="0">
              <a:buFont typeface="Arial" panose="020B0604020202020204" pitchFamily="34" charset="0"/>
              <a:buNone/>
            </a:pPr>
            <a:r>
              <a:rPr lang="fr-FR" b="0" i="0" baseline="0" dirty="0" smtClean="0"/>
              <a:t>Typiquement, chiffrer les fichiers avant de les envoyer par Box ou </a:t>
            </a:r>
            <a:r>
              <a:rPr lang="fr-FR" b="0" i="0" baseline="0" dirty="0" err="1" smtClean="0"/>
              <a:t>DropBox</a:t>
            </a:r>
            <a:r>
              <a:rPr lang="fr-FR" b="0" i="0" baseline="0" dirty="0" smtClean="0"/>
              <a:t>.</a:t>
            </a:r>
          </a:p>
          <a:p>
            <a:pPr marL="0" indent="0">
              <a:buFont typeface="Arial" panose="020B0604020202020204" pitchFamily="34" charset="0"/>
              <a:buNone/>
            </a:pPr>
            <a:r>
              <a:rPr lang="fr-FR" b="0" i="0" baseline="0" dirty="0" smtClean="0"/>
              <a:t>Ou, utiliser des solutions de chiffrement spécifique pour les applications de stockage SaaS telles que : </a:t>
            </a:r>
            <a:r>
              <a:rPr lang="fr-FR" b="0" i="0" baseline="0" dirty="0" err="1" smtClean="0"/>
              <a:t>AlephCloud</a:t>
            </a:r>
            <a:r>
              <a:rPr lang="fr-FR" b="0" i="0" baseline="0" dirty="0" smtClean="0"/>
              <a:t>, nCryptedCloud, …</a:t>
            </a:r>
          </a:p>
          <a:p>
            <a:pPr marL="0" indent="0">
              <a:buFont typeface="Arial" panose="020B0604020202020204" pitchFamily="34" charset="0"/>
              <a:buNone/>
            </a:pPr>
            <a:r>
              <a:rPr lang="fr-FR" b="0" i="0" baseline="0" dirty="0" smtClean="0"/>
              <a:t>L’idée est de prendre en compte les réticences des utilisateurs à utiliser les outils internes, et de trouver la juste mesure entre les besoins des utilisateurs et la sécurité.</a:t>
            </a:r>
          </a:p>
          <a:p>
            <a:pPr marL="0" indent="0">
              <a:buFont typeface="Arial" panose="020B0604020202020204" pitchFamily="34" charset="0"/>
              <a:buNone/>
            </a:pPr>
            <a:endParaRPr lang="fr-FR" b="0" i="0" u="sng" baseline="0" dirty="0" smtClean="0"/>
          </a:p>
          <a:p>
            <a:pPr marL="0" indent="0">
              <a:buFont typeface="Arial" panose="020B0604020202020204" pitchFamily="34" charset="0"/>
              <a:buNone/>
            </a:pPr>
            <a:r>
              <a:rPr lang="fr-FR" b="1" i="0" u="sng" baseline="0" dirty="0" smtClean="0"/>
              <a:t>3</a:t>
            </a:r>
            <a:r>
              <a:rPr lang="fr-FR" b="1" i="0" u="sng" baseline="30000" dirty="0" smtClean="0"/>
              <a:t>e</a:t>
            </a:r>
            <a:r>
              <a:rPr lang="fr-FR" b="1" i="0" u="sng" baseline="0" dirty="0" smtClean="0"/>
              <a:t> Item: </a:t>
            </a:r>
            <a:r>
              <a:rPr lang="fr-FR" b="0" i="0" baseline="0" dirty="0" smtClean="0"/>
              <a:t>Définir une politique de gestion des informations en fonction de leur classification, ainsi que des moyens d’échange possibles pour ces informations. Si plusieurs informations de type 4 doivent sortir du S.I., réévaluer la classification des informations (l’analyse de risques doit vivre et doit évoluer).</a:t>
            </a:r>
          </a:p>
          <a:p>
            <a:pPr marL="0" indent="0">
              <a:buFont typeface="Arial" panose="020B0604020202020204" pitchFamily="34" charset="0"/>
              <a:buNone/>
            </a:pPr>
            <a:r>
              <a:rPr lang="fr-FR" b="0" i="0" dirty="0" smtClean="0"/>
              <a:t>Une solution envisageable</a:t>
            </a:r>
            <a:r>
              <a:rPr lang="fr-FR" b="0" i="0" baseline="0" dirty="0" smtClean="0"/>
              <a:t> serait d’avoir à l’intérieur du S.I. de l’organisation, un portail extranet (type SharePoint par exemple) hébergeant des « dossiers chiffrés ». Sur ces « dossiers », on attribuerait des droits d’accès aux prestataires extérieurs autorisés.</a:t>
            </a:r>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39</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40</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Procédures efficaces</a:t>
            </a:r>
            <a:r>
              <a:rPr lang="fr-FR" baseline="0" dirty="0" smtClean="0"/>
              <a:t> : Le but est bien de montrer qu’une procédure n’est bonne que si elle est efficace, c’est-à-dire qu’elle remplit l’objectif de sécurité qu’elle est censée atteindre et qu’elle est applicable sans causer de risques non acceptables. </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41</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Quelques</a:t>
            </a:r>
            <a:r>
              <a:rPr lang="fr-FR" baseline="0" dirty="0" smtClean="0"/>
              <a:t> avantages du Cloud:</a:t>
            </a:r>
            <a:endParaRPr lang="fr-FR" dirty="0" smtClean="0"/>
          </a:p>
          <a:p>
            <a:pPr marL="628650" lvl="1" indent="-171450">
              <a:buFont typeface="Arial" panose="020B0604020202020204" pitchFamily="34" charset="0"/>
              <a:buChar char="•"/>
            </a:pPr>
            <a:r>
              <a:rPr lang="fr-FR" dirty="0" smtClean="0"/>
              <a:t>Réduction des coûts: </a:t>
            </a:r>
          </a:p>
          <a:p>
            <a:pPr marL="1085850" lvl="2" indent="-171450">
              <a:buFont typeface="Arial" panose="020B0604020202020204" pitchFamily="34" charset="0"/>
              <a:buChar char="•"/>
            </a:pPr>
            <a:r>
              <a:rPr lang="fr-FR" dirty="0" smtClean="0"/>
              <a:t>moins de matériel à acheter:</a:t>
            </a:r>
            <a:r>
              <a:rPr lang="fr-FR" baseline="0" dirty="0" smtClean="0"/>
              <a:t> location de serveurs, de capacité de calcul,</a:t>
            </a:r>
            <a:endParaRPr lang="fr-FR" dirty="0" smtClean="0"/>
          </a:p>
          <a:p>
            <a:pPr marL="1085850" lvl="2" indent="-171450">
              <a:buFont typeface="Arial" panose="020B0604020202020204" pitchFamily="34" charset="0"/>
              <a:buChar char="•"/>
            </a:pPr>
            <a:r>
              <a:rPr lang="fr-FR" dirty="0" smtClean="0"/>
              <a:t>moins d’espace disque à gérer, …</a:t>
            </a:r>
          </a:p>
          <a:p>
            <a:pPr marL="1085850" lvl="2" indent="-171450">
              <a:buFont typeface="Arial" panose="020B0604020202020204" pitchFamily="34" charset="0"/>
              <a:buChar char="•"/>
            </a:pPr>
            <a:r>
              <a:rPr lang="fr-FR" dirty="0" smtClean="0"/>
              <a:t>réduction</a:t>
            </a:r>
            <a:r>
              <a:rPr lang="fr-FR" baseline="0" dirty="0" smtClean="0"/>
              <a:t> de coûts de développement : on achète une application développée et maintenue par un tiers. Pas besoin d’avoir en interne une équipe de développeurs.</a:t>
            </a:r>
            <a:endParaRPr lang="fr-FR" dirty="0" smtClean="0"/>
          </a:p>
          <a:p>
            <a:pPr marL="628650" lvl="1" indent="-171450">
              <a:buFont typeface="Arial" panose="020B0604020202020204" pitchFamily="34" charset="0"/>
              <a:buChar char="•"/>
            </a:pPr>
            <a:r>
              <a:rPr lang="fr-FR" dirty="0" smtClean="0"/>
              <a:t>Meilleure accessibilité : </a:t>
            </a:r>
          </a:p>
          <a:p>
            <a:pPr marL="1085850" lvl="2" indent="-171450">
              <a:buFont typeface="Arial" panose="020B0604020202020204" pitchFamily="34" charset="0"/>
              <a:buChar char="•"/>
            </a:pPr>
            <a:r>
              <a:rPr lang="fr-FR" dirty="0" smtClean="0"/>
              <a:t>possible d’accéder aux services à l’extérieur du SI:</a:t>
            </a:r>
            <a:r>
              <a:rPr lang="fr-FR" baseline="0" dirty="0" smtClean="0"/>
              <a:t> cas des applications SaaS (ordinateur, mobile, …)</a:t>
            </a:r>
            <a:endParaRPr lang="fr-FR" dirty="0" smtClean="0"/>
          </a:p>
          <a:p>
            <a:pPr marL="1085850" lvl="2" indent="-171450">
              <a:buFont typeface="Arial" panose="020B0604020202020204" pitchFamily="34" charset="0"/>
              <a:buChar char="•"/>
            </a:pPr>
            <a:r>
              <a:rPr lang="fr-FR" dirty="0" smtClean="0"/>
              <a:t>Pour</a:t>
            </a:r>
            <a:r>
              <a:rPr lang="fr-FR" baseline="0" dirty="0" smtClean="0"/>
              <a:t> un hébergement d’un site Web chez </a:t>
            </a:r>
            <a:r>
              <a:rPr lang="fr-FR" baseline="0" dirty="0" err="1" smtClean="0"/>
              <a:t>OVH</a:t>
            </a:r>
            <a:r>
              <a:rPr lang="fr-FR" baseline="0" dirty="0" smtClean="0"/>
              <a:t>, il est possible d’avoir une interface d’administrateur du serveur PHP</a:t>
            </a:r>
            <a:endParaRPr lang="fr-FR" dirty="0" smtClean="0"/>
          </a:p>
          <a:p>
            <a:pPr marL="628650" lvl="1" indent="-171450">
              <a:buFont typeface="Arial" panose="020B0604020202020204" pitchFamily="34" charset="0"/>
              <a:buChar char="•"/>
            </a:pPr>
            <a:r>
              <a:rPr lang="fr-FR" dirty="0" smtClean="0"/>
              <a:t>gestion confiée à un tiers: réduction des tâches des administrateurs réseaux, systèmes…</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42</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http://www.cnil.fr/fileadmin/images/la_cnil/actualite/Recommandations_pour_les_entreprises_qui_envisagent_de_souscrire_a_des_services_de_Cloud.pdf</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43</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44</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45</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https://downloads.cloudsecurityalliance.org/initiatives/bdwg/Big_Data_Analytics_for_Security_Intelligence.pdf</a:t>
            </a:r>
          </a:p>
          <a:p>
            <a:endParaRPr lang="fr-FR" dirty="0" smtClean="0"/>
          </a:p>
          <a:p>
            <a:r>
              <a:rPr lang="fr-FR" dirty="0" smtClean="0"/>
              <a:t>Le</a:t>
            </a:r>
            <a:r>
              <a:rPr lang="fr-FR" baseline="0" dirty="0" smtClean="0"/>
              <a:t> </a:t>
            </a:r>
            <a:r>
              <a:rPr lang="fr-FR" baseline="0" dirty="0" err="1" smtClean="0"/>
              <a:t>Big</a:t>
            </a:r>
            <a:r>
              <a:rPr lang="fr-FR" baseline="0" dirty="0" smtClean="0"/>
              <a:t> data peut être considéré comme un « impératif » en matière de sécurité, car les systèmes actuels (objets connectés) génèrent d’importantes quantités d’information, et pour pourvoir les exploiter, des capacités de calcul importantes sont nécessaires.</a:t>
            </a:r>
          </a:p>
          <a:p>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46</a:t>
            </a:fld>
            <a:endParaRPr lang="fr-FR"/>
          </a:p>
        </p:txBody>
      </p:sp>
    </p:spTree>
    <p:extLst>
      <p:ext uri="{BB962C8B-B14F-4D97-AF65-F5344CB8AC3E}">
        <p14:creationId xmlns:p14="http://schemas.microsoft.com/office/powerpoint/2010/main" val="2076295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47</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SMSI</a:t>
            </a:r>
            <a:r>
              <a:rPr lang="fr-FR" baseline="0" dirty="0" smtClean="0"/>
              <a:t> : Système de Management de la Sécurité de l’Information</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8</a:t>
            </a:fld>
            <a:endParaRPr lang="fr-FR"/>
          </a:p>
        </p:txBody>
      </p:sp>
    </p:spTree>
    <p:extLst>
      <p:ext uri="{BB962C8B-B14F-4D97-AF65-F5344CB8AC3E}">
        <p14:creationId xmlns:p14="http://schemas.microsoft.com/office/powerpoint/2010/main" val="3075586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48</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dirty="0" smtClean="0"/>
              <a:t>Exemples où</a:t>
            </a:r>
            <a:r>
              <a:rPr lang="fr-FR" sz="1200" baseline="0" dirty="0" smtClean="0"/>
              <a:t> les données peuvent échapper : </a:t>
            </a:r>
            <a:r>
              <a:rPr lang="fr-FR" sz="1200" dirty="0" smtClean="0"/>
              <a:t>copies d’écran, « retweet », sauvegardes, mises en cache dans les moteurs de recherche et d’infos, etc. sont possibles sans que l’on ait aucun contrôle. </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49</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50</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dirty="0" smtClean="0"/>
          </a:p>
        </p:txBody>
      </p:sp>
      <p:sp>
        <p:nvSpPr>
          <p:cNvPr id="77828" name="Espace réservé du numéro de diapositive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40F6267-2C15-423E-BB57-DD249BFA0F37}" type="slidenum">
              <a:rPr lang="fr-FR" altLang="fr-FR" smtClean="0"/>
              <a:pPr fontAlgn="base">
                <a:spcBef>
                  <a:spcPct val="0"/>
                </a:spcBef>
                <a:spcAft>
                  <a:spcPct val="0"/>
                </a:spcAft>
                <a:defRPr/>
              </a:pPr>
              <a:t>52</a:t>
            </a:fld>
            <a:endParaRPr lang="fr-FR" altLang="fr-F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53</a:t>
            </a:fld>
            <a:endParaRPr lang="fr-FR"/>
          </a:p>
        </p:txBody>
      </p:sp>
    </p:spTree>
    <p:extLst>
      <p:ext uri="{BB962C8B-B14F-4D97-AF65-F5344CB8AC3E}">
        <p14:creationId xmlns:p14="http://schemas.microsoft.com/office/powerpoint/2010/main" val="19912247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050" dirty="0" smtClean="0"/>
              <a:t>Explication</a:t>
            </a:r>
            <a:r>
              <a:rPr lang="fr-FR" sz="1050" baseline="0" dirty="0" smtClean="0"/>
              <a:t> : </a:t>
            </a:r>
          </a:p>
          <a:p>
            <a:r>
              <a:rPr lang="fr-FR" sz="1050" baseline="0" dirty="0" smtClean="0"/>
              <a:t>1</a:t>
            </a:r>
            <a:r>
              <a:rPr lang="fr-FR" sz="1050" baseline="30000" dirty="0" smtClean="0"/>
              <a:t>e</a:t>
            </a:r>
            <a:r>
              <a:rPr lang="fr-FR" sz="1050" baseline="0" dirty="0" smtClean="0"/>
              <a:t> Colonne : </a:t>
            </a:r>
            <a:r>
              <a:rPr lang="fr-FR" sz="1050" dirty="0" smtClean="0"/>
              <a:t>PME/PMI, dont la </a:t>
            </a:r>
            <a:r>
              <a:rPr lang="fr-FR" sz="1050" dirty="0" err="1" smtClean="0"/>
              <a:t>DSI</a:t>
            </a:r>
            <a:r>
              <a:rPr lang="fr-FR" sz="1050" dirty="0" smtClean="0"/>
              <a:t> peut être</a:t>
            </a:r>
            <a:r>
              <a:rPr lang="fr-FR" sz="1050" baseline="0" dirty="0" smtClean="0"/>
              <a:t> composée de près d’une quinzaine de personnes et pas de personnel dédié à la sécurité.</a:t>
            </a:r>
          </a:p>
          <a:p>
            <a:r>
              <a:rPr lang="fr-FR" sz="1050" baseline="0" dirty="0" smtClean="0"/>
              <a:t>Les fonctions Sécurité sont alors portées par le personnel de la </a:t>
            </a:r>
            <a:r>
              <a:rPr lang="fr-FR" sz="1050" baseline="0" dirty="0" err="1" smtClean="0"/>
              <a:t>DSI</a:t>
            </a:r>
            <a:r>
              <a:rPr lang="fr-FR" sz="1050" baseline="0" dirty="0" smtClean="0"/>
              <a:t>.</a:t>
            </a:r>
          </a:p>
          <a:p>
            <a:r>
              <a:rPr lang="fr-FR" sz="1050" baseline="0" dirty="0" smtClean="0"/>
              <a:t>Le DSI peut consacrer ¼ de son temps (soit un peu moins d’une journée et demi si un ETP = 5 jours) pour assurer le rôle de RSSI: gérer la sécurité, définir les lignes directrices, gérer les crises…</a:t>
            </a:r>
          </a:p>
          <a:p>
            <a:r>
              <a:rPr lang="fr-FR" sz="1050" baseline="0" dirty="0" smtClean="0"/>
              <a:t>De même, les Ingénieurs du S.I. peuvent consacrés ¼ de leurs temps à assurer les rôles d’ingénieurs d’étude </a:t>
            </a:r>
            <a:r>
              <a:rPr lang="fr-FR" sz="1050" baseline="0" dirty="0" err="1" smtClean="0"/>
              <a:t>SSI</a:t>
            </a:r>
            <a:r>
              <a:rPr lang="fr-FR" sz="1050" baseline="0" dirty="0" smtClean="0"/>
              <a:t>. Ils peuvent être ainsi amener à réaliser des analyses de risques, à décliner opérationnellement la </a:t>
            </a:r>
            <a:r>
              <a:rPr lang="fr-FR" sz="1050" baseline="0" dirty="0" err="1" smtClean="0"/>
              <a:t>PSSI</a:t>
            </a:r>
            <a:r>
              <a:rPr lang="fr-FR" sz="1050" baseline="0" dirty="0" smtClean="0"/>
              <a:t>, …</a:t>
            </a:r>
          </a:p>
          <a:p>
            <a:r>
              <a:rPr lang="fr-FR" sz="1050" baseline="0" dirty="0" smtClean="0"/>
              <a:t>Pareil pour les opérationnels.</a:t>
            </a:r>
          </a:p>
          <a:p>
            <a:endParaRPr lang="fr-FR" sz="1050" baseline="0" dirty="0" smtClean="0"/>
          </a:p>
          <a:p>
            <a:r>
              <a:rPr lang="fr-FR" sz="1050" baseline="0" dirty="0" smtClean="0"/>
              <a:t>Pour une grande entreprise cependant, les fonctions de sécurité peuvent être affectées à du personnel dédié. Ainsi pour une </a:t>
            </a:r>
            <a:r>
              <a:rPr lang="fr-FR" sz="1050" baseline="0" dirty="0" err="1" smtClean="0"/>
              <a:t>DSI</a:t>
            </a:r>
            <a:r>
              <a:rPr lang="fr-FR" sz="1050" baseline="0" dirty="0" smtClean="0"/>
              <a:t> composée de 500 personnes, on peut avoir 3 ou 5 personnes dont le rôle est d’assurer les fonctions de gouvernance de la sécurité.</a:t>
            </a:r>
          </a:p>
          <a:p>
            <a:endParaRPr lang="fr-FR" sz="1050" baseline="0" dirty="0" smtClean="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54</a:t>
            </a:fld>
            <a:endParaRPr lang="fr-FR"/>
          </a:p>
        </p:txBody>
      </p:sp>
    </p:spTree>
    <p:extLst>
      <p:ext uri="{BB962C8B-B14F-4D97-AF65-F5344CB8AC3E}">
        <p14:creationId xmlns:p14="http://schemas.microsoft.com/office/powerpoint/2010/main" val="1316353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55</a:t>
            </a:fld>
            <a:endParaRPr lang="fr-FR"/>
          </a:p>
        </p:txBody>
      </p:sp>
    </p:spTree>
    <p:extLst>
      <p:ext uri="{BB962C8B-B14F-4D97-AF65-F5344CB8AC3E}">
        <p14:creationId xmlns:p14="http://schemas.microsoft.com/office/powerpoint/2010/main" val="1889977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latin typeface="Arial" panose="020B0604020202020204" pitchFamily="34" charset="0"/>
                <a:cs typeface="Arial" panose="020B0604020202020204" pitchFamily="34" charset="0"/>
              </a:rPr>
              <a:t>Les métiers se répartissent dans le cycle de vie d’un projet depuis l’expression de besoin jusqu’au retrait de l’exploitation sous la responsabilité de la gouvernance globale de l’organisation.</a:t>
            </a:r>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56</a:t>
            </a:fld>
            <a:endParaRPr lang="fr-FR"/>
          </a:p>
        </p:txBody>
      </p:sp>
    </p:spTree>
    <p:extLst>
      <p:ext uri="{BB962C8B-B14F-4D97-AF65-F5344CB8AC3E}">
        <p14:creationId xmlns:p14="http://schemas.microsoft.com/office/powerpoint/2010/main" val="1316289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Autre source : http://www.observatoire-fic.com/wp-content/uploads/2015/01/Policy_paper_Referentiel_metiers_-cybersecurite_CEIS.pdf</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57</a:t>
            </a:fld>
            <a:endParaRPr lang="fr-FR"/>
          </a:p>
        </p:txBody>
      </p:sp>
    </p:spTree>
    <p:extLst>
      <p:ext uri="{BB962C8B-B14F-4D97-AF65-F5344CB8AC3E}">
        <p14:creationId xmlns:p14="http://schemas.microsoft.com/office/powerpoint/2010/main" val="25846235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u="sng" kern="1200" dirty="0" smtClean="0">
                <a:solidFill>
                  <a:schemeClr val="tx1"/>
                </a:solidFill>
                <a:effectLst/>
                <a:latin typeface="+mn-lt"/>
                <a:ea typeface="+mn-ea"/>
                <a:cs typeface="+mn-cs"/>
                <a:hlinkClick r:id="rId3"/>
              </a:rPr>
              <a:t>http://www.onisep.fr/Ressources/Univers-Metier/Metiers/expert-e-en-securite-informatique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r>
              <a:rPr lang="fr-FR" sz="1200" u="sng" kern="1200" dirty="0" smtClean="0">
                <a:solidFill>
                  <a:schemeClr val="tx1"/>
                </a:solidFill>
                <a:effectLst/>
                <a:latin typeface="+mn-lt"/>
                <a:ea typeface="+mn-ea"/>
                <a:cs typeface="+mn-cs"/>
                <a:hlinkClick r:id="rId4"/>
              </a:rPr>
              <a:t>http://metiers.internet.gouv.fr/metier/expert-en-cybersecurite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r>
              <a:rPr lang="fr-FR" sz="1200" u="sng" kern="1200" dirty="0" smtClean="0">
                <a:solidFill>
                  <a:schemeClr val="tx1"/>
                </a:solidFill>
                <a:effectLst/>
                <a:latin typeface="+mn-lt"/>
                <a:ea typeface="+mn-ea"/>
                <a:cs typeface="+mn-cs"/>
                <a:hlinkClick r:id="rId5"/>
              </a:rPr>
              <a:t>http://www.letudiant.fr/metiers/secteur/informatique-telecom-web/ingenieur-securite.html</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r>
              <a:rPr lang="fr-FR" sz="1200" u="sng" kern="1200" dirty="0" smtClean="0">
                <a:solidFill>
                  <a:schemeClr val="tx1"/>
                </a:solidFill>
                <a:effectLst/>
                <a:latin typeface="+mn-lt"/>
                <a:ea typeface="+mn-ea"/>
                <a:cs typeface="+mn-cs"/>
                <a:hlinkClick r:id="rId6"/>
              </a:rPr>
              <a:t>http://www.cidj.com/article-metier/responsable-de-securite-informatique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r>
              <a:rPr lang="fr-FR" sz="1200" u="sng" kern="1200" dirty="0" smtClean="0">
                <a:solidFill>
                  <a:schemeClr val="tx1"/>
                </a:solidFill>
                <a:effectLst/>
                <a:latin typeface="+mn-lt"/>
                <a:ea typeface="+mn-ea"/>
                <a:cs typeface="+mn-cs"/>
                <a:hlinkClick r:id="rId7"/>
              </a:rPr>
              <a:t>http://www.zdnet.fr/actualites/consultant-en-securite-informatique-la-fiche-metier-39759736.htm</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r>
              <a:rPr lang="fr-FR" sz="1200" u="sng" kern="1200" dirty="0" smtClean="0">
                <a:solidFill>
                  <a:schemeClr val="tx1"/>
                </a:solidFill>
                <a:effectLst/>
                <a:latin typeface="+mn-lt"/>
                <a:ea typeface="+mn-ea"/>
                <a:cs typeface="+mn-cs"/>
                <a:hlinkClick r:id="rId8"/>
              </a:rPr>
              <a:t>http://annuaire-metiers.cadres.apec.fr/metier/informatique/responsable-securite-informatique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r>
              <a:rPr lang="fr-FR" sz="1200" u="sng" kern="1200" dirty="0" smtClean="0">
                <a:solidFill>
                  <a:schemeClr val="tx1"/>
                </a:solidFill>
                <a:effectLst/>
                <a:latin typeface="+mn-lt"/>
                <a:ea typeface="+mn-ea"/>
                <a:cs typeface="+mn-cs"/>
                <a:hlinkClick r:id="rId9"/>
              </a:rPr>
              <a:t>http://www.cadremploi.fr/emploi/html?page=385#9</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58</a:t>
            </a:fld>
            <a:endParaRPr lang="fr-FR"/>
          </a:p>
        </p:txBody>
      </p:sp>
    </p:spTree>
    <p:extLst>
      <p:ext uri="{BB962C8B-B14F-4D97-AF65-F5344CB8AC3E}">
        <p14:creationId xmlns:p14="http://schemas.microsoft.com/office/powerpoint/2010/main" val="462129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dirty="0" smtClean="0"/>
          </a:p>
        </p:txBody>
      </p:sp>
      <p:sp>
        <p:nvSpPr>
          <p:cNvPr id="77828" name="Espace réservé du numéro de diapositive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40F6267-2C15-423E-BB57-DD249BFA0F37}" type="slidenum">
              <a:rPr lang="fr-FR" altLang="fr-FR" smtClean="0"/>
              <a:pPr fontAlgn="base">
                <a:spcBef>
                  <a:spcPct val="0"/>
                </a:spcBef>
                <a:spcAft>
                  <a:spcPct val="0"/>
                </a:spcAft>
                <a:defRPr/>
              </a:pPr>
              <a:t>18</a:t>
            </a:fld>
            <a:endParaRPr lang="fr-FR" altLang="fr-FR"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59</a:t>
            </a:fld>
            <a:endParaRPr lang="fr-FR"/>
          </a:p>
        </p:txBody>
      </p:sp>
    </p:spTree>
    <p:extLst>
      <p:ext uri="{BB962C8B-B14F-4D97-AF65-F5344CB8AC3E}">
        <p14:creationId xmlns:p14="http://schemas.microsoft.com/office/powerpoint/2010/main" val="3604827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http://www.ssi.gouv.fr/fr/anssi/formations/les-formations-de-specialistes-en-cybersecurite-en-france.html</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60</a:t>
            </a:fld>
            <a:endParaRPr lang="fr-FR"/>
          </a:p>
        </p:txBody>
      </p:sp>
    </p:spTree>
    <p:extLst>
      <p:ext uri="{BB962C8B-B14F-4D97-AF65-F5344CB8AC3E}">
        <p14:creationId xmlns:p14="http://schemas.microsoft.com/office/powerpoint/2010/main" val="346775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20</a:t>
            </a:fld>
            <a:endParaRPr lang="fr-FR"/>
          </a:p>
        </p:txBody>
      </p:sp>
    </p:spTree>
    <p:extLst>
      <p:ext uri="{BB962C8B-B14F-4D97-AF65-F5344CB8AC3E}">
        <p14:creationId xmlns:p14="http://schemas.microsoft.com/office/powerpoint/2010/main" val="2534335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1"/>
            <a:r>
              <a:rPr lang="fr-FR" sz="1600" b="1" dirty="0" smtClean="0"/>
              <a:t>lors de l’expression des besoins </a:t>
            </a:r>
            <a:r>
              <a:rPr lang="fr-FR" sz="1600" dirty="0" smtClean="0"/>
              <a:t>: mettre des exigences/clauses de sécurité dans les cahier des charges, issues d’une analyse de risque, de la réglementation et/ou de l’état de l’art ;</a:t>
            </a:r>
          </a:p>
          <a:p>
            <a:pPr lvl="1"/>
            <a:r>
              <a:rPr lang="fr-FR" sz="1600" b="1" dirty="0" smtClean="0"/>
              <a:t>lors de la phase de développement </a:t>
            </a:r>
            <a:r>
              <a:rPr lang="fr-FR" sz="1600" dirty="0" smtClean="0"/>
              <a:t>pour déterminer les mesures de sécurité à mettre en œuvre pour respecter les exigences, prendre en compte le « guide de sécurisation des systèmes » ou « Top 10 d’OWASP » qui décrit les vulnérabilités rencontrées lors des développements ;</a:t>
            </a:r>
          </a:p>
          <a:p>
            <a:pPr lvl="1"/>
            <a:r>
              <a:rPr lang="fr-FR" sz="1600" b="1" dirty="0" smtClean="0"/>
              <a:t>lors de la phase d’exploitation </a:t>
            </a:r>
            <a:r>
              <a:rPr lang="fr-FR" sz="1600" dirty="0" smtClean="0"/>
              <a:t>pour maintenir le système en condition de sécurité à travers une veille des vulnérabilités, faire les mises à jour des patch/correctifs et les bases de signatures antivirus ou IDS.</a:t>
            </a:r>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21</a:t>
            </a:fld>
            <a:endParaRPr lang="fr-FR"/>
          </a:p>
        </p:txBody>
      </p:sp>
    </p:spTree>
    <p:extLst>
      <p:ext uri="{BB962C8B-B14F-4D97-AF65-F5344CB8AC3E}">
        <p14:creationId xmlns:p14="http://schemas.microsoft.com/office/powerpoint/2010/main" val="3400793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 étude</a:t>
            </a:r>
            <a:r>
              <a:rPr lang="fr-FR" baseline="0" dirty="0" smtClean="0"/>
              <a:t> de cas complète peut être trouvée sur le site de l’ANSSI : http://www.ssi.gouv.fr/uploads/IMG/pdf/EBIOS-EtudeDeCas-Archimed-2010-01-25.pdf</a:t>
            </a:r>
          </a:p>
          <a:p>
            <a:endParaRPr lang="fr-FR" baseline="0" dirty="0" smtClean="0"/>
          </a:p>
          <a:p>
            <a:r>
              <a:rPr lang="fr-FR" baseline="0" dirty="0" smtClean="0"/>
              <a:t>Pour ce cours, on peut utiliser l’exemple suivant :</a:t>
            </a:r>
          </a:p>
          <a:p>
            <a:endParaRPr lang="fr-FR" baseline="0" dirty="0" smtClean="0"/>
          </a:p>
          <a:p>
            <a:r>
              <a:rPr lang="fr-FR" sz="1200" b="1" kern="1200" dirty="0" smtClean="0">
                <a:solidFill>
                  <a:schemeClr val="tx1"/>
                </a:solidFill>
                <a:effectLst/>
                <a:latin typeface="+mn-lt"/>
                <a:ea typeface="+mn-ea"/>
                <a:cs typeface="+mn-cs"/>
              </a:rPr>
              <a:t>Étude de cas </a:t>
            </a:r>
            <a:r>
              <a:rPr lang="fr-FR" sz="1200" kern="1200" dirty="0" smtClean="0">
                <a:solidFill>
                  <a:schemeClr val="tx1"/>
                </a:solidFill>
                <a:effectLst/>
                <a:latin typeface="+mn-lt"/>
                <a:ea typeface="+mn-ea"/>
                <a:cs typeface="+mn-cs"/>
              </a:rPr>
              <a:t>: analyse de risques de la PME </a:t>
            </a:r>
            <a:r>
              <a:rPr lang="fr-FR" sz="1200" kern="1200" dirty="0" err="1" smtClean="0">
                <a:solidFill>
                  <a:schemeClr val="tx1"/>
                </a:solidFill>
                <a:effectLst/>
                <a:latin typeface="+mn-lt"/>
                <a:ea typeface="+mn-ea"/>
                <a:cs typeface="+mn-cs"/>
              </a:rPr>
              <a:t>ViroX</a:t>
            </a:r>
            <a:r>
              <a:rPr lang="fr-FR" sz="1200" kern="1200" baseline="0" dirty="0" smtClean="0">
                <a:solidFill>
                  <a:schemeClr val="tx1"/>
                </a:solidFill>
                <a:effectLst/>
                <a:latin typeface="+mn-lt"/>
                <a:ea typeface="+mn-ea"/>
                <a:cs typeface="+mn-cs"/>
              </a:rPr>
              <a:t> spécialisée en virologie. Elle dispose d’un </a:t>
            </a:r>
            <a:r>
              <a:rPr lang="fr-FR" sz="1200" kern="1200" dirty="0" smtClean="0">
                <a:solidFill>
                  <a:schemeClr val="tx1"/>
                </a:solidFill>
                <a:effectLst/>
                <a:latin typeface="+mn-lt"/>
                <a:ea typeface="+mn-ea"/>
                <a:cs typeface="+mn-cs"/>
              </a:rPr>
              <a:t>laboratoire de recherche virologie haut de gamme.</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PME </a:t>
            </a:r>
            <a:r>
              <a:rPr lang="fr-FR" sz="1200" kern="1200" dirty="0" err="1" smtClean="0">
                <a:solidFill>
                  <a:schemeClr val="tx1"/>
                </a:solidFill>
                <a:effectLst/>
                <a:latin typeface="+mn-lt"/>
                <a:ea typeface="+mn-ea"/>
                <a:cs typeface="+mn-cs"/>
              </a:rPr>
              <a:t>ViroX</a:t>
            </a:r>
            <a:r>
              <a:rPr lang="fr-FR" sz="1200" kern="1200" dirty="0" smtClean="0">
                <a:solidFill>
                  <a:schemeClr val="tx1"/>
                </a:solidFill>
                <a:effectLst/>
                <a:latin typeface="+mn-lt"/>
                <a:ea typeface="+mn-ea"/>
                <a:cs typeface="+mn-cs"/>
              </a:rPr>
              <a:t> souhaite se différencier en publiant des études innovantes sur les virus mortels et redoutés. Elle a déployé des fonds importants en embauchant des chercheurs dont les travaux semblaient prometteurs afin de guérir ces virus.</a:t>
            </a:r>
          </a:p>
          <a:p>
            <a:r>
              <a:rPr lang="fr-FR" sz="1200" kern="1200" dirty="0" smtClean="0">
                <a:solidFill>
                  <a:schemeClr val="tx1"/>
                </a:solidFill>
                <a:effectLst/>
                <a:latin typeface="+mn-lt"/>
                <a:ea typeface="+mn-ea"/>
                <a:cs typeface="+mn-cs"/>
              </a:rPr>
              <a:t>L’entreprise </a:t>
            </a:r>
            <a:r>
              <a:rPr lang="fr-FR" sz="1200" kern="1200" dirty="0" err="1" smtClean="0">
                <a:solidFill>
                  <a:schemeClr val="tx1"/>
                </a:solidFill>
                <a:effectLst/>
                <a:latin typeface="+mn-lt"/>
                <a:ea typeface="+mn-ea"/>
                <a:cs typeface="+mn-cs"/>
              </a:rPr>
              <a:t>ViroX</a:t>
            </a:r>
            <a:r>
              <a:rPr lang="fr-FR" sz="1200" kern="1200" baseline="0" dirty="0" smtClean="0">
                <a:solidFill>
                  <a:schemeClr val="tx1"/>
                </a:solidFill>
                <a:effectLst/>
                <a:latin typeface="+mn-lt"/>
                <a:ea typeface="+mn-ea"/>
                <a:cs typeface="+mn-cs"/>
              </a:rPr>
              <a:t> accueille chaque année des stagiaires.</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Les stagiaires ont accès au laboratoire de virologie, mais uniquement en compagnie d’un chercheur officiel de la</a:t>
            </a:r>
            <a:r>
              <a:rPr lang="fr-FR" sz="1200" kern="1200" baseline="0" dirty="0" smtClean="0">
                <a:solidFill>
                  <a:schemeClr val="tx1"/>
                </a:solidFill>
                <a:effectLst/>
                <a:latin typeface="+mn-lt"/>
                <a:ea typeface="+mn-ea"/>
                <a:cs typeface="+mn-cs"/>
              </a:rPr>
              <a:t> PME.</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Faire une analyse de risque pour la</a:t>
            </a:r>
            <a:r>
              <a:rPr lang="fr-FR" sz="1200" kern="1200" baseline="0" dirty="0" smtClean="0">
                <a:solidFill>
                  <a:schemeClr val="tx1"/>
                </a:solidFill>
                <a:effectLst/>
                <a:latin typeface="+mn-lt"/>
                <a:ea typeface="+mn-ea"/>
                <a:cs typeface="+mn-cs"/>
              </a:rPr>
              <a:t> PME </a:t>
            </a:r>
            <a:r>
              <a:rPr lang="fr-FR" sz="1200" kern="1200" baseline="0" dirty="0" err="1" smtClean="0">
                <a:solidFill>
                  <a:schemeClr val="tx1"/>
                </a:solidFill>
                <a:effectLst/>
                <a:latin typeface="+mn-lt"/>
                <a:ea typeface="+mn-ea"/>
                <a:cs typeface="+mn-cs"/>
              </a:rPr>
              <a:t>Virox</a:t>
            </a:r>
            <a:r>
              <a:rPr lang="fr-FR" sz="1200" kern="1200" dirty="0" smtClean="0">
                <a:solidFill>
                  <a:schemeClr val="tx1"/>
                </a:solidFill>
                <a:effectLst/>
                <a:latin typeface="+mn-lt"/>
                <a:ea typeface="+mn-ea"/>
                <a:cs typeface="+mn-cs"/>
              </a:rPr>
              <a:t> X, commencerait par identifier les biens à protéger.</a:t>
            </a:r>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24</a:t>
            </a:fld>
            <a:endParaRPr lang="fr-FR"/>
          </a:p>
        </p:txBody>
      </p:sp>
    </p:spTree>
    <p:extLst>
      <p:ext uri="{BB962C8B-B14F-4D97-AF65-F5344CB8AC3E}">
        <p14:creationId xmlns:p14="http://schemas.microsoft.com/office/powerpoint/2010/main" val="1234055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u="sng" strike="noStrike" kern="1200" dirty="0" smtClean="0">
                <a:solidFill>
                  <a:schemeClr val="tx1"/>
                </a:solidFill>
                <a:effectLst/>
                <a:latin typeface="+mn-lt"/>
                <a:ea typeface="+mn-ea"/>
                <a:cs typeface="+mn-cs"/>
              </a:rPr>
              <a:t>Biens</a:t>
            </a:r>
            <a:r>
              <a:rPr lang="fr-FR" sz="1200" b="1" u="sng" strike="noStrike" kern="1200" baseline="0" dirty="0" smtClean="0">
                <a:solidFill>
                  <a:schemeClr val="tx1"/>
                </a:solidFill>
                <a:effectLst/>
                <a:latin typeface="+mn-lt"/>
                <a:ea typeface="+mn-ea"/>
                <a:cs typeface="+mn-cs"/>
              </a:rPr>
              <a:t> </a:t>
            </a:r>
            <a:r>
              <a:rPr lang="fr-FR" sz="1200" b="1" u="sng" kern="1200" dirty="0" smtClean="0">
                <a:solidFill>
                  <a:schemeClr val="tx1"/>
                </a:solidFill>
                <a:effectLst/>
                <a:latin typeface="+mn-lt"/>
                <a:ea typeface="+mn-ea"/>
                <a:cs typeface="+mn-cs"/>
              </a:rPr>
              <a:t>à protéger</a:t>
            </a:r>
            <a:endParaRPr lang="fr-FR" sz="1600" kern="1200" dirty="0" smtClean="0">
              <a:solidFill>
                <a:schemeClr val="tx1"/>
              </a:solidFill>
              <a:effectLst/>
              <a:latin typeface="+mn-lt"/>
              <a:ea typeface="+mn-ea"/>
              <a:cs typeface="+mn-cs"/>
            </a:endParaRPr>
          </a:p>
          <a:p>
            <a:r>
              <a:rPr lang="fr-FR" sz="1200" b="1" kern="1200" dirty="0" smtClean="0">
                <a:solidFill>
                  <a:schemeClr val="tx1"/>
                </a:solidFill>
                <a:effectLst/>
                <a:latin typeface="+mn-lt"/>
                <a:ea typeface="+mn-ea"/>
                <a:cs typeface="+mn-cs"/>
              </a:rPr>
              <a:t>  - B1: </a:t>
            </a:r>
            <a:r>
              <a:rPr lang="fr-FR" sz="1200" kern="1200" dirty="0" smtClean="0">
                <a:solidFill>
                  <a:schemeClr val="tx1"/>
                </a:solidFill>
                <a:effectLst/>
                <a:latin typeface="+mn-lt"/>
                <a:ea typeface="+mn-ea"/>
                <a:cs typeface="+mn-cs"/>
              </a:rPr>
              <a:t>brevets déposés en cours d’approbation</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 </a:t>
            </a:r>
            <a:r>
              <a:rPr lang="fr-FR" sz="1200" b="1" kern="1200" dirty="0" smtClean="0">
                <a:solidFill>
                  <a:schemeClr val="tx1"/>
                </a:solidFill>
                <a:effectLst/>
                <a:latin typeface="+mn-lt"/>
                <a:ea typeface="+mn-ea"/>
                <a:cs typeface="+mn-cs"/>
              </a:rPr>
              <a:t>B2: </a:t>
            </a:r>
            <a:r>
              <a:rPr lang="fr-FR" sz="1200" kern="1200" dirty="0" smtClean="0">
                <a:solidFill>
                  <a:schemeClr val="tx1"/>
                </a:solidFill>
                <a:effectLst/>
                <a:latin typeface="+mn-lt"/>
                <a:ea typeface="+mn-ea"/>
                <a:cs typeface="+mn-cs"/>
              </a:rPr>
              <a:t>données des travaux de recherche</a:t>
            </a:r>
          </a:p>
          <a:p>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Ensuite on va attribuer des critères de sensibilité à chacune de ses données.</a:t>
            </a:r>
            <a:endParaRPr lang="fr-FR" sz="16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B1- Brevets en cours:</a:t>
            </a:r>
            <a:endParaRPr lang="fr-FR" sz="1600" u="sng"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Disponibilité : Faible</a:t>
            </a:r>
            <a:endParaRPr lang="fr-FR" sz="16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Confidentialité : Forte</a:t>
            </a:r>
            <a:endParaRPr lang="fr-FR" sz="16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Intégrité : Forte</a:t>
            </a:r>
            <a:endParaRPr lang="fr-FR" sz="16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B2- Travaux de recherche en cours</a:t>
            </a:r>
            <a:endParaRPr lang="fr-FR" sz="1600" u="sng"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Disponibilité : forte</a:t>
            </a:r>
            <a:endParaRPr lang="fr-FR" sz="16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Confidentialité : forte</a:t>
            </a:r>
            <a:endParaRPr lang="fr-FR" sz="16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Intégrité : Forte</a:t>
            </a:r>
          </a:p>
          <a:p>
            <a:pPr lvl="1"/>
            <a:endParaRPr lang="fr-FR" sz="1600"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Menaces</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M1- Personnel de recherche  </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M2- Stagiaire mal intentionné (Espionnage</a:t>
            </a:r>
            <a:r>
              <a:rPr lang="fr-FR" sz="1200" kern="1200" baseline="0" dirty="0" smtClean="0">
                <a:solidFill>
                  <a:schemeClr val="tx1"/>
                </a:solidFill>
                <a:effectLst/>
                <a:latin typeface="+mn-lt"/>
                <a:ea typeface="+mn-ea"/>
                <a:cs typeface="+mn-cs"/>
              </a:rPr>
              <a:t> industriel)</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M3 - Virus informatique (qui compromettrait les serveurs qui hébergent les travaux de recherche)</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M4 - Panne d’électricité ou matérielle (qui rendrait indisponible les serveurs)</a:t>
            </a:r>
          </a:p>
          <a:p>
            <a:pPr lvl="0"/>
            <a:endParaRPr lang="fr-FR" sz="1600"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Probabilité d’occurrence</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Faible probabilité : Le personnel de recherche est très intègre et trié sur le volet.</a:t>
            </a:r>
            <a:r>
              <a:rPr lang="fr-FR" sz="1200" kern="1200" baseline="0" dirty="0" smtClean="0">
                <a:solidFill>
                  <a:schemeClr val="tx1"/>
                </a:solidFill>
                <a:effectLst/>
                <a:latin typeface="+mn-lt"/>
                <a:ea typeface="+mn-ea"/>
                <a:cs typeface="+mn-cs"/>
              </a:rPr>
              <a:t> D</a:t>
            </a:r>
            <a:r>
              <a:rPr lang="fr-FR" sz="1200" kern="1200" dirty="0" smtClean="0">
                <a:solidFill>
                  <a:schemeClr val="tx1"/>
                </a:solidFill>
                <a:effectLst/>
                <a:latin typeface="+mn-lt"/>
                <a:ea typeface="+mn-ea"/>
                <a:cs typeface="+mn-cs"/>
              </a:rPr>
              <a:t>es clauses de confidentialité de leurs travaux existent dans leurs contrats de travail. </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Forte probabilité : Les stagiaires</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peuvent être corrompus, et tenter de voler des travaux en cours.</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Forte probabilité : des virus informatiques peuvent infecter les serveurs de travaux et les compromettre</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Forte probabilité : panne matérielle</a:t>
            </a:r>
          </a:p>
          <a:p>
            <a:pPr lvl="0"/>
            <a:endParaRPr lang="fr-FR" sz="1600" kern="1200" dirty="0" smtClean="0">
              <a:solidFill>
                <a:schemeClr val="tx1"/>
              </a:solidFill>
              <a:effectLst/>
              <a:latin typeface="+mn-lt"/>
              <a:ea typeface="+mn-ea"/>
              <a:cs typeface="+mn-cs"/>
            </a:endParaRPr>
          </a:p>
          <a:p>
            <a:pPr lvl="0"/>
            <a:r>
              <a:rPr lang="fr-FR" sz="1600" kern="1200" dirty="0" smtClean="0">
                <a:solidFill>
                  <a:schemeClr val="tx1"/>
                </a:solidFill>
                <a:effectLst/>
                <a:latin typeface="+mn-lt"/>
                <a:ea typeface="+mn-ea"/>
                <a:cs typeface="+mn-cs"/>
              </a:rPr>
              <a:t>Scénarios de menaces (comment une menace pourrait</a:t>
            </a:r>
            <a:r>
              <a:rPr lang="fr-FR" sz="1600" kern="1200" baseline="0" dirty="0" smtClean="0">
                <a:solidFill>
                  <a:schemeClr val="tx1"/>
                </a:solidFill>
                <a:effectLst/>
                <a:latin typeface="+mn-lt"/>
                <a:ea typeface="+mn-ea"/>
                <a:cs typeface="+mn-cs"/>
              </a:rPr>
              <a:t> procéder pour devenir un risque)</a:t>
            </a:r>
          </a:p>
          <a:p>
            <a:pPr marL="0" marR="0" lvl="0" indent="0" algn="l" defTabSz="914400" rtl="0" eaLnBrk="0" fontAlgn="base" latinLnBrk="0" hangingPunct="0">
              <a:lnSpc>
                <a:spcPct val="100000"/>
              </a:lnSpc>
              <a:spcBef>
                <a:spcPct val="30000"/>
              </a:spcBef>
              <a:spcAft>
                <a:spcPct val="0"/>
              </a:spcAft>
              <a:buClrTx/>
              <a:buSzTx/>
              <a:buFontTx/>
              <a:buNone/>
              <a:tabLst/>
              <a:defRPr/>
            </a:pPr>
            <a:r>
              <a:rPr lang="fr-FR" sz="1600" kern="1200" baseline="0" dirty="0" smtClean="0">
                <a:solidFill>
                  <a:schemeClr val="tx1"/>
                </a:solidFill>
                <a:effectLst/>
                <a:latin typeface="+mn-lt"/>
                <a:ea typeface="+mn-ea"/>
                <a:cs typeface="+mn-cs"/>
              </a:rPr>
              <a:t>S1: </a:t>
            </a:r>
            <a:r>
              <a:rPr lang="fr-FR" sz="1600" kern="1200" dirty="0" smtClean="0">
                <a:solidFill>
                  <a:schemeClr val="tx1"/>
                </a:solidFill>
                <a:effectLst/>
                <a:latin typeface="+mn-lt"/>
                <a:ea typeface="+mn-ea"/>
                <a:cs typeface="+mn-cs"/>
              </a:rPr>
              <a:t>Un stagiaire</a:t>
            </a:r>
            <a:r>
              <a:rPr lang="fr-FR" sz="1600" kern="1200" baseline="0" dirty="0" smtClean="0">
                <a:solidFill>
                  <a:schemeClr val="tx1"/>
                </a:solidFill>
                <a:effectLst/>
                <a:latin typeface="+mn-lt"/>
                <a:ea typeface="+mn-ea"/>
                <a:cs typeface="+mn-cs"/>
              </a:rPr>
              <a:t> </a:t>
            </a:r>
            <a:r>
              <a:rPr lang="fr-FR" sz="1600" kern="1200" dirty="0" smtClean="0">
                <a:solidFill>
                  <a:schemeClr val="tx1"/>
                </a:solidFill>
                <a:effectLst/>
                <a:latin typeface="+mn-lt"/>
                <a:ea typeface="+mn-ea"/>
                <a:cs typeface="+mn-cs"/>
              </a:rPr>
              <a:t>s’introduit au laboratoire et connecte une clé USB contenant des virus sur les serveurs pour rendre </a:t>
            </a:r>
            <a:r>
              <a:rPr lang="fr-FR" sz="1600" b="1" kern="1200" dirty="0" smtClean="0">
                <a:solidFill>
                  <a:schemeClr val="tx1"/>
                </a:solidFill>
                <a:effectLst/>
                <a:latin typeface="+mn-lt"/>
                <a:ea typeface="+mn-ea"/>
                <a:cs typeface="+mn-cs"/>
              </a:rPr>
              <a:t>indisponible les travaux =&gt; Risque 1: indisponibilité des données</a:t>
            </a:r>
            <a:endParaRPr lang="fr-FR" sz="2000" b="1"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fr-FR" sz="1600" kern="1200" baseline="0" dirty="0" smtClean="0">
                <a:solidFill>
                  <a:schemeClr val="tx1"/>
                </a:solidFill>
                <a:effectLst/>
                <a:latin typeface="+mn-lt"/>
                <a:ea typeface="+mn-ea"/>
                <a:cs typeface="+mn-cs"/>
              </a:rPr>
              <a:t>S2: </a:t>
            </a:r>
            <a:r>
              <a:rPr lang="fr-FR" sz="1600" kern="1200" dirty="0" smtClean="0">
                <a:solidFill>
                  <a:schemeClr val="tx1"/>
                </a:solidFill>
                <a:effectLst/>
                <a:latin typeface="+mn-lt"/>
                <a:ea typeface="+mn-ea"/>
                <a:cs typeface="+mn-cs"/>
              </a:rPr>
              <a:t>Une panne d’électricité rend indisponible les serveurs pendant 48h =&gt; </a:t>
            </a:r>
            <a:r>
              <a:rPr lang="fr-FR" sz="1600" b="1" kern="1200" dirty="0" smtClean="0">
                <a:solidFill>
                  <a:schemeClr val="tx1"/>
                </a:solidFill>
                <a:effectLst/>
                <a:latin typeface="+mn-lt"/>
                <a:ea typeface="+mn-ea"/>
                <a:cs typeface="+mn-cs"/>
              </a:rPr>
              <a:t>Risque 2: Indisponibilité des travaux</a:t>
            </a:r>
            <a:endParaRPr lang="fr-FR" sz="2000" b="1" kern="1200" dirty="0" smtClean="0">
              <a:solidFill>
                <a:schemeClr val="tx1"/>
              </a:solidFill>
              <a:effectLst/>
              <a:latin typeface="+mn-lt"/>
              <a:ea typeface="+mn-ea"/>
              <a:cs typeface="+mn-cs"/>
            </a:endParaRPr>
          </a:p>
          <a:p>
            <a:pPr lvl="0"/>
            <a:r>
              <a:rPr lang="fr-FR" sz="1600" kern="1200" baseline="0" dirty="0" smtClean="0">
                <a:solidFill>
                  <a:schemeClr val="tx1"/>
                </a:solidFill>
                <a:effectLst/>
                <a:latin typeface="+mn-lt"/>
                <a:ea typeface="+mn-ea"/>
                <a:cs typeface="+mn-cs"/>
              </a:rPr>
              <a:t>S3: </a:t>
            </a:r>
            <a:r>
              <a:rPr lang="fr-FR" sz="1600" kern="1200" dirty="0" smtClean="0">
                <a:solidFill>
                  <a:schemeClr val="tx1"/>
                </a:solidFill>
                <a:effectLst/>
                <a:latin typeface="+mn-lt"/>
                <a:ea typeface="+mn-ea"/>
                <a:cs typeface="+mn-cs"/>
              </a:rPr>
              <a:t>Un chercheur révèle par inadvertance une partie des brevets</a:t>
            </a:r>
            <a:r>
              <a:rPr lang="fr-FR" sz="1600" kern="1200" baseline="0" dirty="0" smtClean="0">
                <a:solidFill>
                  <a:schemeClr val="tx1"/>
                </a:solidFill>
                <a:effectLst/>
                <a:latin typeface="+mn-lt"/>
                <a:ea typeface="+mn-ea"/>
                <a:cs typeface="+mn-cs"/>
              </a:rPr>
              <a:t> </a:t>
            </a:r>
            <a:r>
              <a:rPr lang="fr-FR" sz="1600" kern="1200" dirty="0" smtClean="0">
                <a:solidFill>
                  <a:schemeClr val="tx1"/>
                </a:solidFill>
                <a:effectLst/>
                <a:latin typeface="+mn-lt"/>
                <a:ea typeface="+mn-ea"/>
                <a:cs typeface="+mn-cs"/>
              </a:rPr>
              <a:t>en cours d’approbation sur sa page Facebook =&gt; </a:t>
            </a:r>
            <a:r>
              <a:rPr lang="fr-FR" sz="1600" b="1" kern="1200" dirty="0" smtClean="0">
                <a:solidFill>
                  <a:schemeClr val="tx1"/>
                </a:solidFill>
                <a:effectLst/>
                <a:latin typeface="+mn-lt"/>
                <a:ea typeface="+mn-ea"/>
                <a:cs typeface="+mn-cs"/>
              </a:rPr>
              <a:t>Risque 3:</a:t>
            </a:r>
            <a:r>
              <a:rPr lang="fr-FR" sz="1600" kern="1200" dirty="0" smtClean="0">
                <a:solidFill>
                  <a:schemeClr val="tx1"/>
                </a:solidFill>
                <a:effectLst/>
                <a:latin typeface="+mn-lt"/>
                <a:ea typeface="+mn-ea"/>
                <a:cs typeface="+mn-cs"/>
              </a:rPr>
              <a:t> </a:t>
            </a:r>
            <a:r>
              <a:rPr lang="fr-FR" sz="1600" b="1" kern="1200" dirty="0" smtClean="0">
                <a:solidFill>
                  <a:schemeClr val="tx1"/>
                </a:solidFill>
                <a:effectLst/>
                <a:latin typeface="+mn-lt"/>
                <a:ea typeface="+mn-ea"/>
                <a:cs typeface="+mn-cs"/>
              </a:rPr>
              <a:t>divulgation des données</a:t>
            </a:r>
            <a:endParaRPr lang="fr-FR" sz="1600" b="1" kern="1200" baseline="0" dirty="0" smtClean="0">
              <a:solidFill>
                <a:schemeClr val="tx1"/>
              </a:solidFill>
              <a:effectLst/>
              <a:latin typeface="+mn-lt"/>
              <a:ea typeface="+mn-ea"/>
              <a:cs typeface="+mn-cs"/>
            </a:endParaRPr>
          </a:p>
          <a:p>
            <a:pPr lvl="0"/>
            <a:endParaRPr lang="fr-FR" sz="1600" kern="1200" dirty="0" smtClean="0">
              <a:solidFill>
                <a:schemeClr val="tx1"/>
              </a:solidFill>
              <a:effectLst/>
              <a:latin typeface="+mn-lt"/>
              <a:ea typeface="+mn-ea"/>
              <a:cs typeface="+mn-cs"/>
            </a:endParaRPr>
          </a:p>
          <a:p>
            <a:endParaRPr lang="fr-FR" sz="1600"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Hiérarchisation des risques</a:t>
            </a:r>
            <a:endParaRPr lang="fr-FR" sz="1600"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Risque 1: </a:t>
            </a:r>
            <a:r>
              <a:rPr lang="fr-FR" sz="1200" u="sng" kern="1200" dirty="0" smtClean="0">
                <a:solidFill>
                  <a:schemeClr val="tx1"/>
                </a:solidFill>
                <a:effectLst/>
                <a:latin typeface="+mn-lt"/>
                <a:ea typeface="+mn-ea"/>
                <a:cs typeface="+mn-cs"/>
              </a:rPr>
              <a:t>probabilité d’occurrence forte et gravité forte </a:t>
            </a:r>
            <a:r>
              <a:rPr lang="fr-FR" sz="1200" b="1" u="sng" kern="1200" dirty="0" smtClean="0">
                <a:solidFill>
                  <a:schemeClr val="tx1"/>
                </a:solidFill>
                <a:effectLst/>
                <a:latin typeface="+mn-lt"/>
                <a:ea typeface="+mn-ea"/>
                <a:cs typeface="+mn-cs"/>
              </a:rPr>
              <a:t>=&gt; Risque fort à traiter</a:t>
            </a:r>
            <a:endParaRPr lang="fr-FR" sz="1600"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Risque 2: </a:t>
            </a:r>
            <a:r>
              <a:rPr lang="fr-FR" sz="1200" u="sng" kern="1200" dirty="0" smtClean="0">
                <a:solidFill>
                  <a:schemeClr val="tx1"/>
                </a:solidFill>
                <a:effectLst/>
                <a:latin typeface="+mn-lt"/>
                <a:ea typeface="+mn-ea"/>
                <a:cs typeface="+mn-cs"/>
              </a:rPr>
              <a:t>probabilité d’occurrence faible et gravité forte </a:t>
            </a:r>
            <a:r>
              <a:rPr lang="fr-FR" sz="1200" b="1" u="sng" kern="1200" dirty="0" smtClean="0">
                <a:solidFill>
                  <a:schemeClr val="tx1"/>
                </a:solidFill>
                <a:effectLst/>
                <a:latin typeface="+mn-lt"/>
                <a:ea typeface="+mn-ea"/>
                <a:cs typeface="+mn-cs"/>
              </a:rPr>
              <a:t>=&gt; Risque moyen</a:t>
            </a:r>
            <a:endParaRPr lang="fr-FR" sz="1600"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Risque 3 : </a:t>
            </a:r>
            <a:r>
              <a:rPr lang="fr-FR" sz="1200" u="sng" kern="1200" dirty="0" smtClean="0">
                <a:solidFill>
                  <a:schemeClr val="tx1"/>
                </a:solidFill>
                <a:effectLst/>
                <a:latin typeface="+mn-lt"/>
                <a:ea typeface="+mn-ea"/>
                <a:cs typeface="+mn-cs"/>
              </a:rPr>
              <a:t>probabilité d’occurrence faible et gravité forte </a:t>
            </a:r>
            <a:r>
              <a:rPr lang="fr-FR" sz="1200" b="1" u="sng" kern="1200" dirty="0" smtClean="0">
                <a:solidFill>
                  <a:schemeClr val="tx1"/>
                </a:solidFill>
                <a:effectLst/>
                <a:latin typeface="+mn-lt"/>
                <a:ea typeface="+mn-ea"/>
                <a:cs typeface="+mn-cs"/>
              </a:rPr>
              <a:t>=&gt; Risque Moyen</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25</a:t>
            </a:fld>
            <a:endParaRPr lang="fr-FR"/>
          </a:p>
        </p:txBody>
      </p:sp>
    </p:spTree>
    <p:extLst>
      <p:ext uri="{BB962C8B-B14F-4D97-AF65-F5344CB8AC3E}">
        <p14:creationId xmlns:p14="http://schemas.microsoft.com/office/powerpoint/2010/main" val="2813903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u="sng" kern="1200" dirty="0" smtClean="0">
                <a:solidFill>
                  <a:schemeClr val="tx1"/>
                </a:solidFill>
                <a:effectLst/>
                <a:latin typeface="+mn-lt"/>
                <a:ea typeface="+mn-ea"/>
                <a:cs typeface="+mn-cs"/>
              </a:rPr>
              <a:t>Traitement de risques (suite)</a:t>
            </a:r>
            <a:endParaRPr lang="fr-FR" sz="1600" kern="1200" dirty="0" smtClean="0">
              <a:solidFill>
                <a:schemeClr val="tx1"/>
              </a:solidFill>
              <a:effectLst/>
              <a:latin typeface="+mn-lt"/>
              <a:ea typeface="+mn-ea"/>
              <a:cs typeface="+mn-cs"/>
            </a:endParaRPr>
          </a:p>
          <a:p>
            <a:r>
              <a:rPr lang="fr-FR" sz="1200" u="none" strike="noStrike" kern="1200" dirty="0" smtClean="0">
                <a:solidFill>
                  <a:schemeClr val="tx1"/>
                </a:solidFill>
                <a:effectLst/>
                <a:latin typeface="+mn-lt"/>
                <a:ea typeface="+mn-ea"/>
                <a:cs typeface="+mn-cs"/>
              </a:rPr>
              <a:t> </a:t>
            </a:r>
            <a:endParaRPr lang="fr-FR" sz="16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Mesures de traitement du risque R1:</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M1: désactiver les ports USB des serveurs de travaux;</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M2: installer un antivirus sur les serveurs;</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M3: surveiller les logs des serveurs afin de détecter les incidents potentiels.</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endParaRPr lang="fr-FR" sz="16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Mesures de traitement du risque R2:</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M4: La PME </a:t>
            </a:r>
            <a:r>
              <a:rPr lang="fr-FR" sz="1200" kern="1200" dirty="0" err="1" smtClean="0">
                <a:solidFill>
                  <a:schemeClr val="tx1"/>
                </a:solidFill>
                <a:effectLst/>
                <a:latin typeface="+mn-lt"/>
                <a:ea typeface="+mn-ea"/>
                <a:cs typeface="+mn-cs"/>
              </a:rPr>
              <a:t>ViroX</a:t>
            </a:r>
            <a:r>
              <a:rPr lang="fr-FR" sz="1200" kern="1200" dirty="0" smtClean="0">
                <a:solidFill>
                  <a:schemeClr val="tx1"/>
                </a:solidFill>
                <a:effectLst/>
                <a:latin typeface="+mn-lt"/>
                <a:ea typeface="+mn-ea"/>
                <a:cs typeface="+mn-cs"/>
              </a:rPr>
              <a:t> décide d’acheter un groupe électrogène qui alimentera le laboratoire de recherche;</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M5: La PME </a:t>
            </a:r>
            <a:r>
              <a:rPr lang="fr-FR" sz="1200" kern="1200" dirty="0" err="1" smtClean="0">
                <a:solidFill>
                  <a:schemeClr val="tx1"/>
                </a:solidFill>
                <a:effectLst/>
                <a:latin typeface="+mn-lt"/>
                <a:ea typeface="+mn-ea"/>
                <a:cs typeface="+mn-cs"/>
              </a:rPr>
              <a:t>ViroX</a:t>
            </a:r>
            <a:r>
              <a:rPr lang="fr-FR" sz="1200" kern="1200" dirty="0" smtClean="0">
                <a:solidFill>
                  <a:schemeClr val="tx1"/>
                </a:solidFill>
                <a:effectLst/>
                <a:latin typeface="+mn-lt"/>
                <a:ea typeface="+mn-ea"/>
                <a:cs typeface="+mn-cs"/>
              </a:rPr>
              <a:t> met en place une supervision des évènements survenant sur les serveurs afin de détecter des défaillances de disques durs.</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endParaRPr lang="fr-FR" sz="16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Mesures de traitement du risque R3:</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PME </a:t>
            </a:r>
            <a:r>
              <a:rPr lang="fr-FR" sz="1200" kern="1200" dirty="0" err="1" smtClean="0">
                <a:solidFill>
                  <a:schemeClr val="tx1"/>
                </a:solidFill>
                <a:effectLst/>
                <a:latin typeface="+mn-lt"/>
                <a:ea typeface="+mn-ea"/>
                <a:cs typeface="+mn-cs"/>
              </a:rPr>
              <a:t>ViroX</a:t>
            </a:r>
            <a:r>
              <a:rPr lang="fr-FR" sz="1200" kern="1200" dirty="0" smtClean="0">
                <a:solidFill>
                  <a:schemeClr val="tx1"/>
                </a:solidFill>
                <a:effectLst/>
                <a:latin typeface="+mn-lt"/>
                <a:ea typeface="+mn-ea"/>
                <a:cs typeface="+mn-cs"/>
              </a:rPr>
              <a:t> décide de ne rien</a:t>
            </a:r>
            <a:r>
              <a:rPr lang="fr-FR" sz="1200" kern="1200" baseline="0" dirty="0" smtClean="0">
                <a:solidFill>
                  <a:schemeClr val="tx1"/>
                </a:solidFill>
                <a:effectLst/>
                <a:latin typeface="+mn-lt"/>
                <a:ea typeface="+mn-ea"/>
                <a:cs typeface="+mn-cs"/>
              </a:rPr>
              <a:t> faire pour </a:t>
            </a:r>
            <a:r>
              <a:rPr lang="fr-FR" sz="1200" kern="1200" dirty="0" smtClean="0">
                <a:solidFill>
                  <a:schemeClr val="tx1"/>
                </a:solidFill>
                <a:effectLst/>
                <a:latin typeface="+mn-lt"/>
                <a:ea typeface="+mn-ea"/>
                <a:cs typeface="+mn-cs"/>
              </a:rPr>
              <a:t>ce risque, car difficile à gérer.</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La PME </a:t>
            </a:r>
            <a:r>
              <a:rPr lang="fr-FR" sz="1200" kern="1200" dirty="0" err="1" smtClean="0">
                <a:solidFill>
                  <a:schemeClr val="tx1"/>
                </a:solidFill>
                <a:effectLst/>
                <a:latin typeface="+mn-lt"/>
                <a:ea typeface="+mn-ea"/>
                <a:cs typeface="+mn-cs"/>
              </a:rPr>
              <a:t>ViroX</a:t>
            </a:r>
            <a:r>
              <a:rPr lang="fr-FR" sz="1200" kern="1200" dirty="0" smtClean="0">
                <a:solidFill>
                  <a:schemeClr val="tx1"/>
                </a:solidFill>
                <a:effectLst/>
                <a:latin typeface="+mn-lt"/>
                <a:ea typeface="+mn-ea"/>
                <a:cs typeface="+mn-cs"/>
              </a:rPr>
              <a:t> accepte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le risque R3. C’est donc un </a:t>
            </a:r>
            <a:r>
              <a:rPr lang="fr-FR" sz="1200" b="1" kern="1200" dirty="0" smtClean="0">
                <a:solidFill>
                  <a:schemeClr val="tx1"/>
                </a:solidFill>
                <a:effectLst/>
                <a:latin typeface="+mn-lt"/>
                <a:ea typeface="+mn-ea"/>
                <a:cs typeface="+mn-cs"/>
              </a:rPr>
              <a:t>risque résiduel.</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26</a:t>
            </a:fld>
            <a:endParaRPr lang="fr-FR"/>
          </a:p>
        </p:txBody>
      </p:sp>
    </p:spTree>
    <p:extLst>
      <p:ext uri="{BB962C8B-B14F-4D97-AF65-F5344CB8AC3E}">
        <p14:creationId xmlns:p14="http://schemas.microsoft.com/office/powerpoint/2010/main" val="28272899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re de la présentation">
    <p:spTree>
      <p:nvGrpSpPr>
        <p:cNvPr id="1" name=""/>
        <p:cNvGrpSpPr/>
        <p:nvPr/>
      </p:nvGrpSpPr>
      <p:grpSpPr>
        <a:xfrm>
          <a:off x="0" y="0"/>
          <a:ext cx="0" cy="0"/>
          <a:chOff x="0" y="0"/>
          <a:chExt cx="0" cy="0"/>
        </a:xfrm>
      </p:grpSpPr>
      <p:sp>
        <p:nvSpPr>
          <p:cNvPr id="6" name="Rectangle 5"/>
          <p:cNvSpPr/>
          <p:nvPr userDrawn="1"/>
        </p:nvSpPr>
        <p:spPr>
          <a:xfrm>
            <a:off x="0" y="0"/>
            <a:ext cx="9144000" cy="4077072"/>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647564" y="1772816"/>
            <a:ext cx="7848872" cy="2016224"/>
          </a:xfrm>
        </p:spPr>
        <p:txBody>
          <a:bodyPr/>
          <a:lstStyle>
            <a:lvl1pPr algn="ctr">
              <a:defRPr sz="4000">
                <a:latin typeface="Arial" panose="020B0604020202020204" pitchFamily="34" charset="0"/>
                <a:cs typeface="Arial" panose="020B060402020202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575557" y="4221088"/>
            <a:ext cx="7992887" cy="763224"/>
          </a:xfrm>
        </p:spPr>
        <p:txBody>
          <a:bodyPr/>
          <a:lstStyle>
            <a:lvl1pPr marL="0" indent="0" algn="l">
              <a:buNone/>
              <a:defRPr>
                <a:solidFill>
                  <a:srgbClr val="5F5F5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Modifiez le style des sous-titres du masque</a:t>
            </a:r>
          </a:p>
        </p:txBody>
      </p:sp>
      <p:sp>
        <p:nvSpPr>
          <p:cNvPr id="17" name="Rectangle 16"/>
          <p:cNvSpPr/>
          <p:nvPr userDrawn="1"/>
        </p:nvSpPr>
        <p:spPr>
          <a:xfrm>
            <a:off x="0" y="6593262"/>
            <a:ext cx="7164288"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intranet.fr\sgdsn\utilisateurs_mercure\bureaux\chavanne\logo_a_plat_CYBEREDU(300dpi).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51760" y="404664"/>
            <a:ext cx="3040480" cy="1015889"/>
          </a:xfrm>
          <a:prstGeom prst="rect">
            <a:avLst/>
          </a:prstGeom>
          <a:noFill/>
          <a:extLst>
            <a:ext uri="{909E8E84-426E-40DD-AFC4-6F175D3DCCD1}">
              <a14:hiddenFill xmlns:a14="http://schemas.microsoft.com/office/drawing/2010/main">
                <a:solidFill>
                  <a:srgbClr val="FFFFFF"/>
                </a:solidFill>
              </a14:hiddenFill>
            </a:ext>
          </a:extLst>
        </p:spPr>
      </p:pic>
      <p:sp>
        <p:nvSpPr>
          <p:cNvPr id="18" name="Espace réservé de la date 2"/>
          <p:cNvSpPr>
            <a:spLocks noGrp="1"/>
          </p:cNvSpPr>
          <p:nvPr>
            <p:ph type="dt" sz="half" idx="10"/>
          </p:nvPr>
        </p:nvSpPr>
        <p:spPr>
          <a:xfrm>
            <a:off x="3613212" y="5085184"/>
            <a:ext cx="1917576" cy="365125"/>
          </a:xfrm>
          <a:prstGeom prst="rect">
            <a:avLst/>
          </a:prstGeom>
        </p:spPr>
        <p:txBody>
          <a:bodyPr/>
          <a:lstStyle>
            <a:lvl1pPr>
              <a:defRPr i="1">
                <a:solidFill>
                  <a:srgbClr val="5F5F5F"/>
                </a:solidFill>
                <a:latin typeface="Arial" panose="020B0604020202020204" pitchFamily="34" charset="0"/>
                <a:cs typeface="Arial" panose="020B0604020202020204" pitchFamily="34" charset="0"/>
              </a:defRPr>
            </a:lvl1pPr>
          </a:lstStyle>
          <a:p>
            <a:pPr>
              <a:defRPr/>
            </a:pPr>
            <a:r>
              <a:rPr lang="fr-FR" dirty="0" smtClean="0"/>
              <a:t>05/11/2015</a:t>
            </a:r>
            <a:endParaRPr lang="fr-FR" dirty="0"/>
          </a:p>
        </p:txBody>
      </p:sp>
      <p:sp>
        <p:nvSpPr>
          <p:cNvPr id="19" name="Rectangle 18"/>
          <p:cNvSpPr/>
          <p:nvPr userDrawn="1"/>
        </p:nvSpPr>
        <p:spPr>
          <a:xfrm>
            <a:off x="0" y="5984424"/>
            <a:ext cx="9144000" cy="553998"/>
          </a:xfrm>
          <a:prstGeom prst="rect">
            <a:avLst/>
          </a:prstGeom>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fr-FR" sz="1000" i="0" kern="1200" dirty="0" smtClean="0">
                <a:solidFill>
                  <a:srgbClr val="5F5F5F"/>
                </a:solidFill>
                <a:latin typeface="Arial" panose="020B0604020202020204" pitchFamily="34" charset="0"/>
                <a:ea typeface="+mn-ea"/>
                <a:cs typeface="Arial" panose="020B0604020202020204" pitchFamily="34" charset="0"/>
              </a:rPr>
              <a:t>Ce document pédagogique a été rédigé par un consortium regroupant des enseignants-chercheurs</a:t>
            </a:r>
            <a:r>
              <a:rPr lang="fr-FR" sz="1000" i="0" kern="1200" baseline="0" dirty="0" smtClean="0">
                <a:solidFill>
                  <a:srgbClr val="5F5F5F"/>
                </a:solidFill>
                <a:latin typeface="Arial" panose="020B0604020202020204" pitchFamily="34" charset="0"/>
                <a:ea typeface="+mn-ea"/>
                <a:cs typeface="Arial" panose="020B0604020202020204" pitchFamily="34" charset="0"/>
              </a:rPr>
              <a:t> et </a:t>
            </a:r>
            <a:r>
              <a:rPr lang="fr-FR" sz="1000" i="0" kern="1200" dirty="0" smtClean="0">
                <a:solidFill>
                  <a:srgbClr val="5F5F5F"/>
                </a:solidFill>
                <a:latin typeface="Arial" panose="020B0604020202020204" pitchFamily="34" charset="0"/>
                <a:ea typeface="+mn-ea"/>
                <a:cs typeface="Arial" panose="020B0604020202020204" pitchFamily="34" charset="0"/>
              </a:rPr>
              <a:t>des professionnels du secteur de la </a:t>
            </a:r>
            <a:r>
              <a:rPr lang="fr-FR" sz="1000" i="0" kern="1200" dirty="0" err="1" smtClean="0">
                <a:solidFill>
                  <a:srgbClr val="5F5F5F"/>
                </a:solidFill>
                <a:latin typeface="Arial" panose="020B0604020202020204" pitchFamily="34" charset="0"/>
                <a:ea typeface="+mn-ea"/>
                <a:cs typeface="Arial" panose="020B0604020202020204" pitchFamily="34" charset="0"/>
              </a:rPr>
              <a:t>cybersécurité</a:t>
            </a:r>
            <a:r>
              <a:rPr lang="fr-FR" sz="1000" i="0" kern="1200" dirty="0" smtClean="0">
                <a:solidFill>
                  <a:srgbClr val="5F5F5F"/>
                </a:solidFill>
                <a:latin typeface="Arial" panose="020B0604020202020204" pitchFamily="34" charset="0"/>
                <a:ea typeface="+mn-ea"/>
                <a:cs typeface="Arial" panose="020B0604020202020204" pitchFamily="34" charset="0"/>
              </a:rPr>
              <a:t>.</a:t>
            </a:r>
          </a:p>
          <a:p>
            <a:pPr algn="ctr">
              <a:defRPr/>
            </a:pPr>
            <a:endParaRPr lang="fr-FR" sz="1000" i="0" kern="1200" dirty="0" smtClean="0">
              <a:solidFill>
                <a:srgbClr val="5F5F5F"/>
              </a:solidFill>
              <a:latin typeface="Arial" panose="020B0604020202020204" pitchFamily="34" charset="0"/>
              <a:ea typeface="+mn-ea"/>
              <a:cs typeface="Arial" panose="020B0604020202020204" pitchFamily="34" charset="0"/>
            </a:endParaRPr>
          </a:p>
          <a:p>
            <a:pPr algn="ctr">
              <a:defRPr/>
            </a:pPr>
            <a:r>
              <a:rPr lang="fr-FR" sz="1000" i="0" kern="1200" dirty="0" smtClean="0">
                <a:solidFill>
                  <a:srgbClr val="5F5F5F"/>
                </a:solidFill>
                <a:latin typeface="Arial" panose="020B0604020202020204" pitchFamily="34" charset="0"/>
                <a:ea typeface="+mn-ea"/>
                <a:cs typeface="Arial" panose="020B0604020202020204" pitchFamily="34" charset="0"/>
              </a:rPr>
              <a:t>Il est</a:t>
            </a:r>
            <a:r>
              <a:rPr lang="fr-FR" sz="1000" i="0" kern="1200" baseline="0" dirty="0" smtClean="0">
                <a:solidFill>
                  <a:srgbClr val="5F5F5F"/>
                </a:solidFill>
                <a:latin typeface="Arial" panose="020B0604020202020204" pitchFamily="34" charset="0"/>
                <a:ea typeface="+mn-ea"/>
                <a:cs typeface="Arial" panose="020B0604020202020204" pitchFamily="34" charset="0"/>
              </a:rPr>
              <a:t> mis à disposition par</a:t>
            </a:r>
            <a:r>
              <a:rPr lang="fr-FR" sz="1000" i="0" kern="1200" dirty="0" smtClean="0">
                <a:solidFill>
                  <a:srgbClr val="5F5F5F"/>
                </a:solidFill>
                <a:latin typeface="Arial" panose="020B0604020202020204" pitchFamily="34" charset="0"/>
                <a:ea typeface="+mn-ea"/>
                <a:cs typeface="Arial" panose="020B0604020202020204" pitchFamily="34" charset="0"/>
              </a:rPr>
              <a:t> l’ANSSI sous licence </a:t>
            </a:r>
            <a:r>
              <a:rPr lang="fr-FR" sz="1000" i="0" kern="1200" dirty="0" err="1" smtClean="0">
                <a:solidFill>
                  <a:srgbClr val="5F5F5F"/>
                </a:solidFill>
                <a:latin typeface="Arial" panose="020B0604020202020204" pitchFamily="34" charset="0"/>
                <a:ea typeface="+mn-ea"/>
                <a:cs typeface="Arial" panose="020B0604020202020204" pitchFamily="34" charset="0"/>
              </a:rPr>
              <a:t>Creative</a:t>
            </a:r>
            <a:r>
              <a:rPr lang="fr-FR" sz="1000" i="0" kern="1200" dirty="0" smtClean="0">
                <a:solidFill>
                  <a:srgbClr val="5F5F5F"/>
                </a:solidFill>
                <a:latin typeface="Arial" panose="020B0604020202020204" pitchFamily="34" charset="0"/>
                <a:ea typeface="+mn-ea"/>
                <a:cs typeface="Arial" panose="020B0604020202020204" pitchFamily="34" charset="0"/>
              </a:rPr>
              <a:t> Commons Attribution 3.0 France.</a:t>
            </a:r>
          </a:p>
        </p:txBody>
      </p:sp>
      <p:pic>
        <p:nvPicPr>
          <p:cNvPr id="20" name="Imag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03648" y="6300633"/>
            <a:ext cx="613230" cy="216025"/>
          </a:xfrm>
          <a:prstGeom prst="rect">
            <a:avLst/>
          </a:prstGeom>
        </p:spPr>
      </p:pic>
    </p:spTree>
    <p:extLst>
      <p:ext uri="{BB962C8B-B14F-4D97-AF65-F5344CB8AC3E}">
        <p14:creationId xmlns:p14="http://schemas.microsoft.com/office/powerpoint/2010/main" val="5710788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9220"/>
            <a:ext cx="8712968" cy="971508"/>
          </a:xfrm>
        </p:spPr>
        <p:txBody>
          <a:bodyPr/>
          <a:lstStyle>
            <a:lvl1pPr algn="l">
              <a:defRPr sz="2800"/>
            </a:lvl1pPr>
          </a:lstStyle>
          <a:p>
            <a:r>
              <a:rPr lang="fr-FR" dirty="0" smtClean="0"/>
              <a:t>Modifiez le style du titre</a:t>
            </a:r>
            <a:endParaRPr lang="fr-FR" dirty="0"/>
          </a:p>
        </p:txBody>
      </p:sp>
      <p:sp>
        <p:nvSpPr>
          <p:cNvPr id="3" name="Espace réservé du contenu 2"/>
          <p:cNvSpPr>
            <a:spLocks noGrp="1"/>
          </p:cNvSpPr>
          <p:nvPr>
            <p:ph idx="1"/>
          </p:nvPr>
        </p:nvSpPr>
        <p:spPr/>
        <p:txBody>
          <a:bodyPr>
            <a:normAutofit/>
          </a:bodyPr>
          <a:lstStyle>
            <a:lvl1pPr algn="just">
              <a:defRPr sz="2000"/>
            </a:lvl1pPr>
            <a:lvl2pPr>
              <a:defRPr sz="1800"/>
            </a:lvl2pPr>
            <a:lvl3pPr>
              <a:defRPr sz="1600"/>
            </a:lvl3pPr>
            <a:lvl4pPr>
              <a:defRPr sz="1400"/>
            </a:lvl4pPr>
            <a:lvl5pP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Rectangle 11"/>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8" descr="logo_cybereduv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space réservé du texte 17"/>
          <p:cNvSpPr>
            <a:spLocks noGrp="1"/>
          </p:cNvSpPr>
          <p:nvPr>
            <p:ph type="body" sz="quarter" idx="10"/>
          </p:nvPr>
        </p:nvSpPr>
        <p:spPr>
          <a:xfrm>
            <a:off x="250825" y="1052512"/>
            <a:ext cx="8713663" cy="576287"/>
          </a:xfrm>
        </p:spPr>
        <p:txBody>
          <a:bodyPr/>
          <a:lstStyle>
            <a:lvl1pPr marL="0" indent="0">
              <a:buNone/>
              <a:defRPr sz="2000" b="1" i="1" u="none"/>
            </a:lvl1pPr>
          </a:lstStyle>
          <a:p>
            <a:pPr lvl="0"/>
            <a:r>
              <a:rPr lang="fr-FR" dirty="0" smtClean="0"/>
              <a:t>Modifiez les styles du texte du masque</a:t>
            </a:r>
          </a:p>
        </p:txBody>
      </p:sp>
      <p:sp>
        <p:nvSpPr>
          <p:cNvPr id="4" name="Espace réservé de la date 3"/>
          <p:cNvSpPr>
            <a:spLocks noGrp="1"/>
          </p:cNvSpPr>
          <p:nvPr>
            <p:ph type="dt" sz="half" idx="11"/>
          </p:nvPr>
        </p:nvSpPr>
        <p:spPr/>
        <p:txBody>
          <a:bodyPr/>
          <a:lstStyle/>
          <a:p>
            <a:pPr>
              <a:defRPr/>
            </a:pPr>
            <a:r>
              <a:rPr lang="fr-FR" dirty="0" smtClean="0"/>
              <a:t>05/11/2015</a:t>
            </a:r>
            <a:endParaRPr lang="fr-FR" dirty="0"/>
          </a:p>
        </p:txBody>
      </p:sp>
      <p:sp>
        <p:nvSpPr>
          <p:cNvPr id="5" name="Espace réservé du pied de page 4"/>
          <p:cNvSpPr>
            <a:spLocks noGrp="1"/>
          </p:cNvSpPr>
          <p:nvPr>
            <p:ph type="ftr" sz="quarter" idx="12"/>
          </p:nvPr>
        </p:nvSpPr>
        <p:spPr/>
        <p:txBody>
          <a:bodyPr/>
          <a:lstStyle/>
          <a:p>
            <a:pPr>
              <a:defRPr/>
            </a:pPr>
            <a:r>
              <a:rPr lang="fr-FR" smtClean="0"/>
              <a:t>Sensibilisation et initiation à la cybersécurité</a:t>
            </a:r>
            <a:endParaRPr lang="fr-FR" dirty="0"/>
          </a:p>
        </p:txBody>
      </p:sp>
      <p:sp>
        <p:nvSpPr>
          <p:cNvPr id="6" name="Espace réservé du numéro de diapositive 5"/>
          <p:cNvSpPr>
            <a:spLocks noGrp="1"/>
          </p:cNvSpPr>
          <p:nvPr>
            <p:ph type="sldNum" sz="quarter" idx="13"/>
          </p:nvPr>
        </p:nvSpPr>
        <p:spPr/>
        <p:txBody>
          <a:bodyPr/>
          <a:lstStyle/>
          <a:p>
            <a:pPr>
              <a:defRPr/>
            </a:pPr>
            <a:fld id="{DAC45385-D604-40AE-9F53-03BDB8FC03CC}" type="slidenum">
              <a:rPr lang="fr-FR" smtClean="0"/>
              <a:pPr>
                <a:defRPr/>
              </a:pPr>
              <a:t>‹N°›</a:t>
            </a:fld>
            <a:endParaRPr lang="fr-FR" dirty="0"/>
          </a:p>
        </p:txBody>
      </p:sp>
    </p:spTree>
    <p:extLst>
      <p:ext uri="{BB962C8B-B14F-4D97-AF65-F5344CB8AC3E}">
        <p14:creationId xmlns:p14="http://schemas.microsoft.com/office/powerpoint/2010/main" val="4806552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pPr>
              <a:defRPr/>
            </a:pPr>
            <a:r>
              <a:rPr lang="fr-FR" dirty="0" smtClean="0"/>
              <a:t>05/11/2015</a:t>
            </a:r>
            <a:endParaRPr lang="fr-FR" dirty="0"/>
          </a:p>
        </p:txBody>
      </p:sp>
      <p:sp>
        <p:nvSpPr>
          <p:cNvPr id="4" name="Espace réservé du pied de page 3"/>
          <p:cNvSpPr>
            <a:spLocks noGrp="1"/>
          </p:cNvSpPr>
          <p:nvPr>
            <p:ph type="ftr" sz="quarter" idx="11"/>
          </p:nvPr>
        </p:nvSpPr>
        <p:spPr/>
        <p:txBody>
          <a:bodyPr/>
          <a:lstStyle/>
          <a:p>
            <a:pPr>
              <a:defRPr/>
            </a:pPr>
            <a:r>
              <a:rPr lang="fr-FR" smtClean="0"/>
              <a:t>Sensibilisation et initiation à la cybersécurité</a:t>
            </a:r>
            <a:endParaRPr lang="fr-FR" dirty="0"/>
          </a:p>
        </p:txBody>
      </p:sp>
      <p:sp>
        <p:nvSpPr>
          <p:cNvPr id="5" name="Espace réservé du numéro de diapositive 4"/>
          <p:cNvSpPr>
            <a:spLocks noGrp="1"/>
          </p:cNvSpPr>
          <p:nvPr>
            <p:ph type="sldNum" sz="quarter" idx="12"/>
          </p:nvPr>
        </p:nvSpPr>
        <p:spPr/>
        <p:txBody>
          <a:bodyPr/>
          <a:lstStyle/>
          <a:p>
            <a:pPr>
              <a:defRPr/>
            </a:pPr>
            <a:fld id="{DAC45385-D604-40AE-9F53-03BDB8FC03CC}" type="slidenum">
              <a:rPr lang="fr-FR" smtClean="0"/>
              <a:pPr>
                <a:defRPr/>
              </a:pPr>
              <a:t>‹N°›</a:t>
            </a:fld>
            <a:endParaRPr lang="fr-FR" dirty="0"/>
          </a:p>
        </p:txBody>
      </p:sp>
      <p:sp>
        <p:nvSpPr>
          <p:cNvPr id="6" name="Rectangle 5"/>
          <p:cNvSpPr/>
          <p:nvPr userDrawn="1"/>
        </p:nvSpPr>
        <p:spPr>
          <a:xfrm>
            <a:off x="0" y="1894545"/>
            <a:ext cx="9144000" cy="1584176"/>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457200" y="2060848"/>
            <a:ext cx="8229600" cy="1296144"/>
          </a:xfrm>
        </p:spPr>
        <p:txBody>
          <a:bodyPr/>
          <a:lstStyle>
            <a:lvl1pPr algn="ctr">
              <a:defRPr sz="3600"/>
            </a:lvl1pPr>
          </a:lstStyle>
          <a:p>
            <a:r>
              <a:rPr lang="fr-FR" dirty="0" smtClean="0"/>
              <a:t>Modifiez le style du titre</a:t>
            </a:r>
            <a:endParaRPr lang="fr-FR" dirty="0"/>
          </a:p>
        </p:txBody>
      </p:sp>
      <p:sp>
        <p:nvSpPr>
          <p:cNvPr id="10" name="Rectangle 9"/>
          <p:cNvSpPr/>
          <p:nvPr userDrawn="1"/>
        </p:nvSpPr>
        <p:spPr>
          <a:xfrm>
            <a:off x="0" y="-4152"/>
            <a:ext cx="9144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Picture 18" descr="logo_cybereduv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434" y="462798"/>
            <a:ext cx="2927132" cy="94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ce réservé du texte 13"/>
          <p:cNvSpPr>
            <a:spLocks noGrp="1"/>
          </p:cNvSpPr>
          <p:nvPr>
            <p:ph type="body" sz="quarter" idx="13"/>
          </p:nvPr>
        </p:nvSpPr>
        <p:spPr>
          <a:xfrm>
            <a:off x="468313" y="3716338"/>
            <a:ext cx="8207375" cy="1368425"/>
          </a:xfrm>
        </p:spPr>
        <p:txBody>
          <a:bodyPr/>
          <a:lstStyle>
            <a:lvl1pPr marL="0" indent="0" algn="ctr">
              <a:buNone/>
              <a:defRPr sz="2400">
                <a:solidFill>
                  <a:srgbClr val="5F5F5F"/>
                </a:solidFill>
              </a:defRPr>
            </a:lvl1pPr>
          </a:lstStyle>
          <a:p>
            <a:pPr lvl="0"/>
            <a:r>
              <a:rPr lang="fr-FR" dirty="0" smtClean="0"/>
              <a:t>Modifiez les styles du texte du masque</a:t>
            </a:r>
          </a:p>
        </p:txBody>
      </p:sp>
    </p:spTree>
    <p:extLst>
      <p:ext uri="{BB962C8B-B14F-4D97-AF65-F5344CB8AC3E}">
        <p14:creationId xmlns:p14="http://schemas.microsoft.com/office/powerpoint/2010/main" val="5796980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erci">
    <p:spTree>
      <p:nvGrpSpPr>
        <p:cNvPr id="1" name=""/>
        <p:cNvGrpSpPr/>
        <p:nvPr/>
      </p:nvGrpSpPr>
      <p:grpSpPr>
        <a:xfrm>
          <a:off x="0" y="0"/>
          <a:ext cx="0" cy="0"/>
          <a:chOff x="0" y="0"/>
          <a:chExt cx="0" cy="0"/>
        </a:xfrm>
      </p:grpSpPr>
      <p:sp>
        <p:nvSpPr>
          <p:cNvPr id="2" name="Titre 1"/>
          <p:cNvSpPr>
            <a:spLocks noGrp="1"/>
          </p:cNvSpPr>
          <p:nvPr>
            <p:ph type="title"/>
          </p:nvPr>
        </p:nvSpPr>
        <p:spPr>
          <a:xfrm>
            <a:off x="1049128" y="2565400"/>
            <a:ext cx="7051885" cy="982800"/>
          </a:xfrm>
        </p:spPr>
        <p:txBody>
          <a:bodyPr/>
          <a:lstStyle>
            <a:lvl1pPr algn="l">
              <a:defRPr sz="6600">
                <a:latin typeface="Helvetica 35 Thin" pitchFamily="34" charset="0"/>
              </a:defRPr>
            </a:lvl1pPr>
          </a:lstStyle>
          <a:p>
            <a:r>
              <a:rPr lang="fr-FR" smtClean="0"/>
              <a:t>Modifiez le style du titre</a:t>
            </a:r>
            <a:endParaRPr lang="fr-FR" dirty="0"/>
          </a:p>
        </p:txBody>
      </p:sp>
    </p:spTree>
    <p:extLst>
      <p:ext uri="{BB962C8B-B14F-4D97-AF65-F5344CB8AC3E}">
        <p14:creationId xmlns:p14="http://schemas.microsoft.com/office/powerpoint/2010/main" val="21717976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9220"/>
            <a:ext cx="8712968" cy="971508"/>
          </a:xfrm>
          <a:prstGeom prst="rect">
            <a:avLst/>
          </a:prstGeom>
        </p:spPr>
        <p:txBody>
          <a:bodyPr/>
          <a:lstStyle>
            <a:lvl1pPr algn="l">
              <a:defRPr sz="2800"/>
            </a:lvl1pPr>
          </a:lstStyle>
          <a:p>
            <a:r>
              <a:rPr lang="fr-FR" dirty="0" smtClean="0"/>
              <a:t>Modifiez le style du titre</a:t>
            </a:r>
            <a:endParaRPr lang="fr-FR" dirty="0"/>
          </a:p>
        </p:txBody>
      </p:sp>
      <p:sp>
        <p:nvSpPr>
          <p:cNvPr id="3" name="Espace réservé du contenu 2"/>
          <p:cNvSpPr>
            <a:spLocks noGrp="1"/>
          </p:cNvSpPr>
          <p:nvPr>
            <p:ph idx="1"/>
          </p:nvPr>
        </p:nvSpPr>
        <p:spPr/>
        <p:txBody>
          <a:bodyPr>
            <a:normAutofit/>
          </a:bodyPr>
          <a:lstStyle>
            <a:lvl1pPr algn="just">
              <a:defRPr sz="2000"/>
            </a:lvl1pPr>
            <a:lvl2pPr>
              <a:defRPr sz="1800"/>
            </a:lvl2pPr>
            <a:lvl3pPr>
              <a:defRPr sz="1600"/>
            </a:lvl3pPr>
            <a:lvl4pPr>
              <a:defRPr sz="1400"/>
            </a:lvl4pPr>
            <a:lvl5pP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Rectangle 11"/>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8" descr="logo_cybereduv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space réservé du texte 17"/>
          <p:cNvSpPr>
            <a:spLocks noGrp="1"/>
          </p:cNvSpPr>
          <p:nvPr>
            <p:ph type="body" sz="quarter" idx="10"/>
          </p:nvPr>
        </p:nvSpPr>
        <p:spPr>
          <a:xfrm>
            <a:off x="250825" y="1052512"/>
            <a:ext cx="8713663" cy="576287"/>
          </a:xfrm>
        </p:spPr>
        <p:txBody>
          <a:bodyPr/>
          <a:lstStyle>
            <a:lvl1pPr marL="0" indent="0">
              <a:buNone/>
              <a:defRPr sz="2000" b="1" i="1" u="none"/>
            </a:lvl1pPr>
          </a:lstStyle>
          <a:p>
            <a:pPr lvl="0"/>
            <a:r>
              <a:rPr lang="fr-FR" dirty="0" smtClean="0"/>
              <a:t>Modifiez les styles du texte du masque</a:t>
            </a:r>
          </a:p>
        </p:txBody>
      </p:sp>
      <p:sp>
        <p:nvSpPr>
          <p:cNvPr id="19" name="Espace réservé de la date 18"/>
          <p:cNvSpPr>
            <a:spLocks noGrp="1"/>
          </p:cNvSpPr>
          <p:nvPr>
            <p:ph type="dt" sz="half" idx="11"/>
          </p:nvPr>
        </p:nvSpPr>
        <p:spPr/>
        <p:txBody>
          <a:bodyPr/>
          <a:lstStyle/>
          <a:p>
            <a:pPr>
              <a:defRPr/>
            </a:pPr>
            <a:r>
              <a:rPr lang="fr-FR" dirty="0" smtClean="0"/>
              <a:t>05/11/2015</a:t>
            </a:r>
            <a:endParaRPr lang="fr-FR" dirty="0"/>
          </a:p>
        </p:txBody>
      </p:sp>
      <p:sp>
        <p:nvSpPr>
          <p:cNvPr id="20" name="Espace réservé du pied de page 19"/>
          <p:cNvSpPr>
            <a:spLocks noGrp="1"/>
          </p:cNvSpPr>
          <p:nvPr>
            <p:ph type="ftr" sz="quarter" idx="12"/>
          </p:nvPr>
        </p:nvSpPr>
        <p:spPr/>
        <p:txBody>
          <a:bodyPr/>
          <a:lstStyle/>
          <a:p>
            <a:pPr>
              <a:defRPr/>
            </a:pPr>
            <a:r>
              <a:rPr lang="fr-FR" smtClean="0"/>
              <a:t>Sensibilisation et initiation à la cybersécurité</a:t>
            </a:r>
            <a:endParaRPr lang="fr-FR" dirty="0"/>
          </a:p>
        </p:txBody>
      </p:sp>
      <p:sp>
        <p:nvSpPr>
          <p:cNvPr id="21" name="Espace réservé du numéro de diapositive 20"/>
          <p:cNvSpPr>
            <a:spLocks noGrp="1"/>
          </p:cNvSpPr>
          <p:nvPr>
            <p:ph type="sldNum" sz="quarter" idx="13"/>
          </p:nvPr>
        </p:nvSpPr>
        <p:spPr/>
        <p:txBody>
          <a:bodyPr/>
          <a:lstStyle/>
          <a:p>
            <a:pPr>
              <a:defRPr/>
            </a:pPr>
            <a:fld id="{DAC45385-D604-40AE-9F53-03BDB8FC03CC}" type="slidenum">
              <a:rPr lang="fr-FR" smtClean="0"/>
              <a:pPr>
                <a:defRPr/>
              </a:pPr>
              <a:t>‹N°›</a:t>
            </a:fld>
            <a:endParaRPr lang="fr-FR" dirty="0"/>
          </a:p>
        </p:txBody>
      </p:sp>
    </p:spTree>
    <p:extLst>
      <p:ext uri="{BB962C8B-B14F-4D97-AF65-F5344CB8AC3E}">
        <p14:creationId xmlns:p14="http://schemas.microsoft.com/office/powerpoint/2010/main" val="27861339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980728"/>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6" name="Espace réservé du titre 1"/>
          <p:cNvSpPr>
            <a:spLocks noGrp="1"/>
          </p:cNvSpPr>
          <p:nvPr>
            <p:ph type="title"/>
          </p:nvPr>
        </p:nvSpPr>
        <p:spPr bwMode="auto">
          <a:xfrm>
            <a:off x="457200" y="9220"/>
            <a:ext cx="8229600" cy="97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dirty="0" smtClean="0"/>
              <a:t>Modifiez le style du titre</a:t>
            </a:r>
          </a:p>
        </p:txBody>
      </p:sp>
      <p:sp>
        <p:nvSpPr>
          <p:cNvPr id="1027" name="Espace réservé du texte 2"/>
          <p:cNvSpPr>
            <a:spLocks noGrp="1"/>
          </p:cNvSpPr>
          <p:nvPr>
            <p:ph type="body" idx="1"/>
          </p:nvPr>
        </p:nvSpPr>
        <p:spPr bwMode="auto">
          <a:xfrm>
            <a:off x="457200" y="1700808"/>
            <a:ext cx="82296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14" name="Rectangle 13"/>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e la date 3"/>
          <p:cNvSpPr>
            <a:spLocks noGrp="1"/>
          </p:cNvSpPr>
          <p:nvPr>
            <p:ph type="dt" sz="half" idx="2"/>
          </p:nvPr>
        </p:nvSpPr>
        <p:spPr>
          <a:xfrm>
            <a:off x="3419872" y="6448752"/>
            <a:ext cx="1008112" cy="365125"/>
          </a:xfrm>
          <a:prstGeom prst="rect">
            <a:avLst/>
          </a:prstGeom>
        </p:spPr>
        <p:txBody>
          <a:bodyPr anchor="ctr"/>
          <a:lstStyle>
            <a:lvl1pPr algn="ctr">
              <a:defRPr sz="1050">
                <a:latin typeface="Arial" panose="020B0604020202020204" pitchFamily="34" charset="0"/>
                <a:cs typeface="Arial" panose="020B0604020202020204" pitchFamily="34" charset="0"/>
              </a:defRPr>
            </a:lvl1pPr>
          </a:lstStyle>
          <a:p>
            <a:pPr>
              <a:defRPr/>
            </a:pPr>
            <a:r>
              <a:rPr lang="fr-FR" dirty="0" smtClean="0"/>
              <a:t>05/11/2015</a:t>
            </a:r>
            <a:endParaRPr lang="fr-FR" dirty="0"/>
          </a:p>
        </p:txBody>
      </p:sp>
      <p:sp>
        <p:nvSpPr>
          <p:cNvPr id="16" name="Espace réservé du pied de page 4"/>
          <p:cNvSpPr>
            <a:spLocks noGrp="1"/>
          </p:cNvSpPr>
          <p:nvPr>
            <p:ph type="ftr" sz="quarter" idx="3"/>
          </p:nvPr>
        </p:nvSpPr>
        <p:spPr>
          <a:xfrm>
            <a:off x="4499992" y="6448752"/>
            <a:ext cx="3031976" cy="365125"/>
          </a:xfrm>
          <a:prstGeom prst="rect">
            <a:avLst/>
          </a:prstGeom>
        </p:spPr>
        <p:txBody>
          <a:bodyPr anchor="ctr"/>
          <a:lstStyle>
            <a:lvl1pPr>
              <a:defRPr sz="1050">
                <a:latin typeface="Arial" panose="020B0604020202020204" pitchFamily="34" charset="0"/>
                <a:cs typeface="Arial" panose="020B0604020202020204" pitchFamily="34" charset="0"/>
              </a:defRPr>
            </a:lvl1pPr>
          </a:lstStyle>
          <a:p>
            <a:pPr>
              <a:defRPr/>
            </a:pPr>
            <a:r>
              <a:rPr lang="fr-FR" dirty="0" smtClean="0"/>
              <a:t>Sensibilisation et initiation à la cybersécurité</a:t>
            </a:r>
            <a:endParaRPr lang="fr-FR" dirty="0"/>
          </a:p>
        </p:txBody>
      </p:sp>
      <p:sp>
        <p:nvSpPr>
          <p:cNvPr id="17" name="Espace réservé du numéro de diapositive 5"/>
          <p:cNvSpPr>
            <a:spLocks noGrp="1"/>
          </p:cNvSpPr>
          <p:nvPr>
            <p:ph type="sldNum" sz="quarter" idx="4"/>
          </p:nvPr>
        </p:nvSpPr>
        <p:spPr>
          <a:xfrm>
            <a:off x="8676456" y="6448752"/>
            <a:ext cx="432048" cy="365125"/>
          </a:xfrm>
          <a:prstGeom prst="rect">
            <a:avLst/>
          </a:prstGeom>
        </p:spPr>
        <p:txBody>
          <a:bodyPr anchor="ctr"/>
          <a:lstStyle>
            <a:lvl1pPr>
              <a:defRPr sz="1050">
                <a:latin typeface="Arial" panose="020B0604020202020204" pitchFamily="34" charset="0"/>
                <a:cs typeface="Arial" panose="020B0604020202020204" pitchFamily="34" charset="0"/>
              </a:defRPr>
            </a:lvl1pPr>
          </a:lstStyle>
          <a:p>
            <a:pPr>
              <a:defRPr/>
            </a:pPr>
            <a:fld id="{DAC45385-D604-40AE-9F53-03BDB8FC03CC}" type="slidenum">
              <a:rPr lang="fr-FR" smtClean="0"/>
              <a:pPr>
                <a:defRPr/>
              </a:pPr>
              <a:t>‹N°›</a:t>
            </a:fld>
            <a:endParaRPr lang="fr-FR" dirty="0"/>
          </a:p>
        </p:txBody>
      </p:sp>
      <p:pic>
        <p:nvPicPr>
          <p:cNvPr id="18" name="Picture 18" descr="logo_cybereduv2"/>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6" r:id="rId1"/>
    <p:sldLayoutId id="2147483865" r:id="rId2"/>
    <p:sldLayoutId id="2147483869" r:id="rId3"/>
    <p:sldLayoutId id="2147483871" r:id="rId4"/>
    <p:sldLayoutId id="2147483872" r:id="rId5"/>
  </p:sldLayoutIdLst>
  <p:timing>
    <p:tnLst>
      <p:par>
        <p:cTn id="1" dur="indefinite" restart="never" nodeType="tmRoot"/>
      </p:par>
    </p:tnLst>
  </p:timing>
  <p:hf hdr="0"/>
  <p:txStyles>
    <p:titleStyle>
      <a:lvl1pPr algn="l" rtl="0" eaLnBrk="0" fontAlgn="base" hangingPunct="0">
        <a:spcBef>
          <a:spcPct val="0"/>
        </a:spcBef>
        <a:spcAft>
          <a:spcPct val="0"/>
        </a:spcAft>
        <a:defRPr sz="2800" b="1" kern="1200">
          <a:solidFill>
            <a:schemeClr val="bg1">
              <a:lumMod val="95000"/>
            </a:schemeClr>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2" name="Rectangle 10"/>
          <p:cNvSpPr>
            <a:spLocks noChangeArrowheads="1"/>
          </p:cNvSpPr>
          <p:nvPr/>
        </p:nvSpPr>
        <p:spPr bwMode="auto">
          <a:xfrm>
            <a:off x="0" y="523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3" name="Rectangle 11"/>
          <p:cNvSpPr>
            <a:spLocks noChangeArrowheads="1"/>
          </p:cNvSpPr>
          <p:nvPr/>
        </p:nvSpPr>
        <p:spPr bwMode="auto">
          <a:xfrm>
            <a:off x="0" y="847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4" name="Rectangle 12"/>
          <p:cNvSpPr>
            <a:spLocks noChangeArrowheads="1"/>
          </p:cNvSpPr>
          <p:nvPr/>
        </p:nvSpPr>
        <p:spPr bwMode="auto">
          <a:xfrm>
            <a:off x="0" y="1333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5" name="Rectangle 13"/>
          <p:cNvSpPr>
            <a:spLocks noChangeArrowheads="1"/>
          </p:cNvSpPr>
          <p:nvPr/>
        </p:nvSpPr>
        <p:spPr bwMode="auto">
          <a:xfrm>
            <a:off x="0" y="1990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6" name="Rectangle 14"/>
          <p:cNvSpPr>
            <a:spLocks noChangeArrowheads="1"/>
          </p:cNvSpPr>
          <p:nvPr/>
        </p:nvSpPr>
        <p:spPr bwMode="auto">
          <a:xfrm>
            <a:off x="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7" name="Rectangle 15"/>
          <p:cNvSpPr>
            <a:spLocks noChangeArrowheads="1"/>
          </p:cNvSpPr>
          <p:nvPr/>
        </p:nvSpPr>
        <p:spPr bwMode="auto">
          <a:xfrm>
            <a:off x="0" y="3057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8" name="Rectangle 16"/>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1000">
                <a:latin typeface="Arial" charset="0"/>
                <a:ea typeface="Times New Roman" pitchFamily="18" charset="0"/>
              </a:rPr>
              <a:t> </a:t>
            </a:r>
            <a:endParaRPr lang="fr-FR" altLang="fr-FR" sz="1800">
              <a:latin typeface="Arial" charset="0"/>
              <a:ea typeface="Times New Roman" pitchFamily="18" charset="0"/>
            </a:endParaRPr>
          </a:p>
        </p:txBody>
      </p:sp>
      <p:sp>
        <p:nvSpPr>
          <p:cNvPr id="15379" name="Rectangle 17"/>
          <p:cNvSpPr>
            <a:spLocks noChangeArrowheads="1"/>
          </p:cNvSpPr>
          <p:nvPr/>
        </p:nvSpPr>
        <p:spPr bwMode="auto">
          <a:xfrm>
            <a:off x="0" y="3762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800">
                <a:latin typeface="Arial" charset="0"/>
              </a:rPr>
              <a:t> </a:t>
            </a:r>
            <a:endParaRPr lang="fr-FR" altLang="fr-FR" sz="1800">
              <a:latin typeface="Arial" charset="0"/>
            </a:endParaRPr>
          </a:p>
        </p:txBody>
      </p:sp>
      <p:sp>
        <p:nvSpPr>
          <p:cNvPr id="3" name="Titre 2"/>
          <p:cNvSpPr>
            <a:spLocks noGrp="1"/>
          </p:cNvSpPr>
          <p:nvPr>
            <p:ph type="ctrTitle"/>
          </p:nvPr>
        </p:nvSpPr>
        <p:spPr/>
        <p:txBody>
          <a:bodyPr/>
          <a:lstStyle/>
          <a:p>
            <a:r>
              <a:rPr lang="fr-FR" dirty="0" smtClean="0"/>
              <a:t>Sensibilisation et initiation à la cybersécurité</a:t>
            </a:r>
            <a:endParaRPr lang="fr-FR" dirty="0"/>
          </a:p>
        </p:txBody>
      </p:sp>
      <p:sp>
        <p:nvSpPr>
          <p:cNvPr id="5" name="Sous-titre 4"/>
          <p:cNvSpPr>
            <a:spLocks noGrp="1"/>
          </p:cNvSpPr>
          <p:nvPr>
            <p:ph type="subTitle" idx="1"/>
          </p:nvPr>
        </p:nvSpPr>
        <p:spPr/>
        <p:txBody>
          <a:bodyPr>
            <a:normAutofit fontScale="85000" lnSpcReduction="20000"/>
          </a:bodyPr>
          <a:lstStyle/>
          <a:p>
            <a:r>
              <a:rPr lang="fr-FR" dirty="0" smtClean="0"/>
              <a:t>Module 4 : La gestion de la cybersécurité au sein d’une organisation</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1. </a:t>
            </a:r>
            <a:r>
              <a:rPr lang="fr-FR" dirty="0">
                <a:solidFill>
                  <a:schemeClr val="bg1"/>
                </a:solidFill>
              </a:rPr>
              <a:t>Intégrer la sécurité au sein d’une organisation</a:t>
            </a:r>
            <a:endParaRPr lang="fr-FR" dirty="0"/>
          </a:p>
        </p:txBody>
      </p:sp>
      <p:sp>
        <p:nvSpPr>
          <p:cNvPr id="3" name="Espace réservé du contenu 2"/>
          <p:cNvSpPr>
            <a:spLocks noGrp="1"/>
          </p:cNvSpPr>
          <p:nvPr>
            <p:ph idx="1"/>
          </p:nvPr>
        </p:nvSpPr>
        <p:spPr>
          <a:xfrm>
            <a:off x="457200" y="1556792"/>
            <a:ext cx="8435280" cy="4608512"/>
          </a:xfrm>
        </p:spPr>
        <p:txBody>
          <a:bodyPr/>
          <a:lstStyle/>
          <a:p>
            <a:pPr>
              <a:buNone/>
            </a:pPr>
            <a:r>
              <a:rPr lang="fr-FR" b="1" dirty="0">
                <a:solidFill>
                  <a:srgbClr val="922B3C"/>
                </a:solidFill>
              </a:rPr>
              <a:t>Avantages</a:t>
            </a:r>
          </a:p>
          <a:p>
            <a:r>
              <a:rPr lang="fr-FR" sz="1800" dirty="0" smtClean="0"/>
              <a:t>Description </a:t>
            </a:r>
            <a:r>
              <a:rPr lang="fr-FR" sz="1800" dirty="0"/>
              <a:t>détaillée de la </a:t>
            </a:r>
            <a:r>
              <a:rPr lang="fr-FR" sz="1800" b="1" dirty="0"/>
              <a:t>mise en œuvre des objectifs et des mesures de </a:t>
            </a:r>
            <a:r>
              <a:rPr lang="fr-FR" sz="1800" b="1" dirty="0" smtClean="0"/>
              <a:t>sécurité ;</a:t>
            </a:r>
            <a:endParaRPr lang="fr-FR" sz="1800" dirty="0"/>
          </a:p>
          <a:p>
            <a:r>
              <a:rPr lang="fr-FR" sz="1800" b="1" dirty="0"/>
              <a:t>Audits réguliers </a:t>
            </a:r>
            <a:r>
              <a:rPr lang="fr-FR" sz="1800" dirty="0"/>
              <a:t>qui permettent le suivi entre les risques initialement identifiés, les mesures prises et les risques nouveaux ou mis à jour. </a:t>
            </a:r>
            <a:r>
              <a:rPr lang="fr-FR" sz="1800" dirty="0" smtClean="0"/>
              <a:t>Objectif </a:t>
            </a:r>
            <a:r>
              <a:rPr lang="fr-FR" sz="1800" b="1" dirty="0" smtClean="0"/>
              <a:t>:</a:t>
            </a:r>
            <a:r>
              <a:rPr lang="fr-FR" sz="1800" dirty="0" smtClean="0"/>
              <a:t> </a:t>
            </a:r>
            <a:r>
              <a:rPr lang="fr-FR" sz="1800" dirty="0"/>
              <a:t>mesurer l’</a:t>
            </a:r>
            <a:r>
              <a:rPr lang="fr-FR" sz="1800" b="1" dirty="0"/>
              <a:t>efficacité</a:t>
            </a:r>
            <a:r>
              <a:rPr lang="fr-FR" sz="1800" dirty="0"/>
              <a:t> des mesures </a:t>
            </a:r>
            <a:r>
              <a:rPr lang="fr-FR" sz="1800" dirty="0" smtClean="0"/>
              <a:t>prises ;</a:t>
            </a:r>
            <a:endParaRPr lang="fr-FR" sz="1800" dirty="0"/>
          </a:p>
          <a:p>
            <a:r>
              <a:rPr lang="fr-FR" sz="1800" b="1" dirty="0" smtClean="0"/>
              <a:t>Sécurité </a:t>
            </a:r>
            <a:r>
              <a:rPr lang="fr-FR" sz="1800" dirty="0" smtClean="0"/>
              <a:t>: </a:t>
            </a:r>
            <a:r>
              <a:rPr lang="fr-FR" sz="1800" dirty="0"/>
              <a:t>une amélioration continue de la </a:t>
            </a:r>
            <a:r>
              <a:rPr lang="fr-FR" sz="1800" dirty="0" smtClean="0"/>
              <a:t>sécurité : </a:t>
            </a:r>
            <a:r>
              <a:rPr lang="fr-FR" sz="1800" dirty="0"/>
              <a:t>donc </a:t>
            </a:r>
            <a:r>
              <a:rPr lang="fr-FR" sz="1800" dirty="0" smtClean="0"/>
              <a:t>un niveau </a:t>
            </a:r>
            <a:r>
              <a:rPr lang="fr-FR" sz="1800" dirty="0"/>
              <a:t>croissant de </a:t>
            </a:r>
            <a:r>
              <a:rPr lang="fr-FR" sz="1800" dirty="0" smtClean="0"/>
              <a:t>sécurité et de maturité en SSI ;</a:t>
            </a:r>
            <a:endParaRPr lang="fr-FR" sz="1800" dirty="0"/>
          </a:p>
          <a:p>
            <a:r>
              <a:rPr lang="fr-FR" sz="1800" dirty="0"/>
              <a:t>Meilleure </a:t>
            </a:r>
            <a:r>
              <a:rPr lang="fr-FR" sz="1800" b="1" dirty="0"/>
              <a:t>maîtrise </a:t>
            </a:r>
            <a:r>
              <a:rPr lang="fr-FR" sz="1800" dirty="0"/>
              <a:t>des différents </a:t>
            </a:r>
            <a:r>
              <a:rPr lang="fr-FR" sz="1800" b="1" dirty="0" smtClean="0"/>
              <a:t>risques ;</a:t>
            </a:r>
            <a:endParaRPr lang="fr-FR" sz="1800" dirty="0"/>
          </a:p>
          <a:p>
            <a:r>
              <a:rPr lang="fr-FR" sz="1800" dirty="0" smtClean="0"/>
              <a:t>Élimination </a:t>
            </a:r>
            <a:r>
              <a:rPr lang="fr-FR" sz="1800" dirty="0"/>
              <a:t>des mesures de sécurité non </a:t>
            </a:r>
            <a:r>
              <a:rPr lang="fr-FR" sz="1800" dirty="0" smtClean="0"/>
              <a:t>usitées ;</a:t>
            </a:r>
            <a:endParaRPr lang="fr-FR" sz="1800" dirty="0"/>
          </a:p>
          <a:p>
            <a:r>
              <a:rPr lang="fr-FR" sz="1800" dirty="0"/>
              <a:t>Amélioration de la </a:t>
            </a:r>
            <a:r>
              <a:rPr lang="fr-FR" sz="1800" b="1" dirty="0"/>
              <a:t>confiance des associés, partenaires &amp; </a:t>
            </a:r>
            <a:r>
              <a:rPr lang="fr-FR" sz="1800" b="1" dirty="0" smtClean="0"/>
              <a:t>clients ;</a:t>
            </a:r>
            <a:endParaRPr lang="fr-FR" sz="1800" dirty="0"/>
          </a:p>
          <a:p>
            <a:r>
              <a:rPr lang="fr-FR" sz="1800" b="1" dirty="0"/>
              <a:t>Référentiel international </a:t>
            </a:r>
            <a:r>
              <a:rPr lang="fr-FR" sz="1800" dirty="0"/>
              <a:t>qui facilite les </a:t>
            </a:r>
            <a:r>
              <a:rPr lang="fr-FR" sz="1800" dirty="0" smtClean="0"/>
              <a:t>échanges ;</a:t>
            </a:r>
            <a:endParaRPr lang="fr-FR" sz="1800" dirty="0"/>
          </a:p>
          <a:p>
            <a:r>
              <a:rPr lang="fr-FR" sz="1800" b="1" dirty="0" smtClean="0"/>
              <a:t>Indicateurs</a:t>
            </a:r>
            <a:r>
              <a:rPr lang="fr-FR" sz="1800" dirty="0" smtClean="0"/>
              <a:t> </a:t>
            </a:r>
            <a:r>
              <a:rPr lang="fr-FR" sz="1800" dirty="0"/>
              <a:t>clairs et fiables </a:t>
            </a:r>
            <a:r>
              <a:rPr lang="fr-FR" sz="1800" dirty="0" smtClean="0"/>
              <a:t>produisant des </a:t>
            </a:r>
            <a:r>
              <a:rPr lang="fr-FR" sz="1800" dirty="0"/>
              <a:t>éléments de pilotage financier pour les </a:t>
            </a:r>
            <a:r>
              <a:rPr lang="fr-FR" sz="1800" dirty="0" smtClean="0"/>
              <a:t>dirigeants.</a:t>
            </a:r>
            <a:endParaRPr lang="fr-FR" sz="1800" dirty="0"/>
          </a:p>
          <a:p>
            <a:endParaRPr lang="fr-FR" sz="1800" dirty="0"/>
          </a:p>
        </p:txBody>
      </p:sp>
      <p:sp>
        <p:nvSpPr>
          <p:cNvPr id="4" name="Espace réservé du texte 3"/>
          <p:cNvSpPr>
            <a:spLocks noGrp="1"/>
          </p:cNvSpPr>
          <p:nvPr>
            <p:ph type="body" sz="quarter" idx="10"/>
          </p:nvPr>
        </p:nvSpPr>
        <p:spPr/>
        <p:txBody>
          <a:bodyPr/>
          <a:lstStyle/>
          <a:p>
            <a:r>
              <a:rPr lang="fr-FR" dirty="0" smtClean="0"/>
              <a:t>c. </a:t>
            </a:r>
            <a:r>
              <a:rPr lang="fr-FR" dirty="0"/>
              <a:t>Système de Management de la Sécurité de l’Information (27001</a:t>
            </a:r>
            <a:r>
              <a:rPr lang="fr-FR" dirty="0" smtClean="0"/>
              <a:t>)</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0F736336-62D9-4066-B8D1-44C4CE59DBEA}"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10</a:t>
            </a:fld>
            <a:endParaRPr lang="fr-FR" dirty="0"/>
          </a:p>
        </p:txBody>
      </p:sp>
    </p:spTree>
    <p:extLst>
      <p:ext uri="{BB962C8B-B14F-4D97-AF65-F5344CB8AC3E}">
        <p14:creationId xmlns:p14="http://schemas.microsoft.com/office/powerpoint/2010/main" val="189042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1. Intégrer la sécurité au sein d’une organisation</a:t>
            </a:r>
            <a:endParaRPr lang="fr-FR" dirty="0"/>
          </a:p>
        </p:txBody>
      </p:sp>
      <p:sp>
        <p:nvSpPr>
          <p:cNvPr id="3" name="Espace réservé du contenu 2"/>
          <p:cNvSpPr>
            <a:spLocks noGrp="1"/>
          </p:cNvSpPr>
          <p:nvPr>
            <p:ph idx="1"/>
          </p:nvPr>
        </p:nvSpPr>
        <p:spPr>
          <a:xfrm>
            <a:off x="457200" y="1700808"/>
            <a:ext cx="3250704" cy="4608512"/>
          </a:xfrm>
        </p:spPr>
        <p:txBody>
          <a:bodyPr>
            <a:normAutofit/>
          </a:bodyPr>
          <a:lstStyle/>
          <a:p>
            <a:r>
              <a:rPr lang="fr-FR" sz="1400" dirty="0" smtClean="0"/>
              <a:t>La norme ISO/IEC 27002:2013 constitue un code de bonnes pratiques. Elle est composée de 114 mesures de sécurité réparties en 14 chapitres couvrant les domaines organisationnels et techniques ci-contre.</a:t>
            </a:r>
          </a:p>
          <a:p>
            <a:endParaRPr lang="fr-FR" sz="1400" dirty="0" smtClean="0"/>
          </a:p>
          <a:p>
            <a:r>
              <a:rPr lang="fr-FR" sz="1400" dirty="0" smtClean="0"/>
              <a:t>C’est en adressant l’ensemble de ces domaines que l’on peut avoir une approche globale de la sécurité des S.I.</a:t>
            </a:r>
            <a:endParaRPr lang="fr-FR" sz="1400" dirty="0"/>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d. Code de bonnes pratiques pour le management de la sécurité de l’information (27002)</a:t>
            </a:r>
            <a:endParaRPr lang="fr-FR" dirty="0"/>
          </a:p>
        </p:txBody>
      </p:sp>
      <p:sp>
        <p:nvSpPr>
          <p:cNvPr id="5" name="Espace réservé de la date 4"/>
          <p:cNvSpPr>
            <a:spLocks noGrp="1"/>
          </p:cNvSpPr>
          <p:nvPr>
            <p:ph type="dt" sz="half" idx="11"/>
          </p:nvPr>
        </p:nvSpPr>
        <p:spPr/>
        <p:txBody>
          <a:bodyPr/>
          <a:lstStyle/>
          <a:p>
            <a:fld id="{D10211C0-CD2D-4A0F-B694-F300BFAEB552}" type="datetime1">
              <a:rPr lang="fr-FR" smtClean="0"/>
              <a:pPr/>
              <a:t>16/02/2017</a:t>
            </a:fld>
            <a:endParaRPr lang="fr-FR" dirty="0"/>
          </a:p>
        </p:txBody>
      </p:sp>
      <p:sp>
        <p:nvSpPr>
          <p:cNvPr id="6" name="Espace réservé du pied de page 5"/>
          <p:cNvSpPr>
            <a:spLocks noGrp="1"/>
          </p:cNvSpPr>
          <p:nvPr>
            <p:ph type="ftr" sz="quarter" idx="12"/>
          </p:nvPr>
        </p:nvSpPr>
        <p:spPr/>
        <p:txBody>
          <a:bodyPr/>
          <a:lstStyle/>
          <a:p>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p:txBody>
          <a:bodyPr/>
          <a:lstStyle/>
          <a:p>
            <a:fld id="{DAC45385-D604-40AE-9F53-03BDB8FC03CC}" type="slidenum">
              <a:rPr lang="fr-FR" smtClean="0"/>
              <a:pPr/>
              <a:t>11</a:t>
            </a:fld>
            <a:endParaRPr lang="fr-FR" dirty="0"/>
          </a:p>
        </p:txBody>
      </p:sp>
      <p:grpSp>
        <p:nvGrpSpPr>
          <p:cNvPr id="35" name="Groupe 34"/>
          <p:cNvGrpSpPr/>
          <p:nvPr/>
        </p:nvGrpSpPr>
        <p:grpSpPr>
          <a:xfrm>
            <a:off x="3960317" y="1338271"/>
            <a:ext cx="5292203" cy="5187073"/>
            <a:chOff x="3960317" y="1289084"/>
            <a:chExt cx="5292203" cy="5187073"/>
          </a:xfrm>
        </p:grpSpPr>
        <p:grpSp>
          <p:nvGrpSpPr>
            <p:cNvPr id="13" name="Group 144"/>
            <p:cNvGrpSpPr>
              <a:grpSpLocks/>
            </p:cNvGrpSpPr>
            <p:nvPr/>
          </p:nvGrpSpPr>
          <p:grpSpPr bwMode="auto">
            <a:xfrm>
              <a:off x="4045967" y="1289084"/>
              <a:ext cx="4572346" cy="5121961"/>
              <a:chOff x="864" y="528"/>
              <a:chExt cx="2928" cy="3360"/>
            </a:xfrm>
          </p:grpSpPr>
          <p:sp>
            <p:nvSpPr>
              <p:cNvPr id="14" name="Freeform 145"/>
              <p:cNvSpPr>
                <a:spLocks/>
              </p:cNvSpPr>
              <p:nvPr/>
            </p:nvSpPr>
            <p:spPr bwMode="auto">
              <a:xfrm>
                <a:off x="1680" y="528"/>
                <a:ext cx="1296" cy="1488"/>
              </a:xfrm>
              <a:custGeom>
                <a:avLst/>
                <a:gdLst>
                  <a:gd name="T0" fmla="*/ 672 w 1296"/>
                  <a:gd name="T1" fmla="*/ 0 h 1488"/>
                  <a:gd name="T2" fmla="*/ 1296 w 1296"/>
                  <a:gd name="T3" fmla="*/ 1488 h 1488"/>
                  <a:gd name="T4" fmla="*/ 0 w 1296"/>
                  <a:gd name="T5" fmla="*/ 1488 h 1488"/>
                  <a:gd name="T6" fmla="*/ 672 w 1296"/>
                  <a:gd name="T7" fmla="*/ 0 h 14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6" h="1488">
                    <a:moveTo>
                      <a:pt x="672" y="0"/>
                    </a:moveTo>
                    <a:lnTo>
                      <a:pt x="1296" y="1488"/>
                    </a:lnTo>
                    <a:lnTo>
                      <a:pt x="0" y="1488"/>
                    </a:lnTo>
                    <a:lnTo>
                      <a:pt x="672" y="0"/>
                    </a:lnTo>
                    <a:close/>
                  </a:path>
                </a:pathLst>
              </a:custGeom>
              <a:gradFill rotWithShape="0">
                <a:gsLst>
                  <a:gs pos="0">
                    <a:srgbClr val="F3F3F7"/>
                  </a:gs>
                  <a:gs pos="100000">
                    <a:srgbClr val="D4D4E2"/>
                  </a:gs>
                </a:gsLst>
                <a:lin ang="5400000" scaled="1"/>
              </a:gradFill>
              <a:ln w="19050" cap="flat" cmpd="sng">
                <a:solidFill>
                  <a:srgbClr val="C0C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 name="Freeform 146"/>
              <p:cNvSpPr>
                <a:spLocks/>
              </p:cNvSpPr>
              <p:nvPr/>
            </p:nvSpPr>
            <p:spPr bwMode="auto">
              <a:xfrm>
                <a:off x="1200" y="2112"/>
                <a:ext cx="2256" cy="1008"/>
              </a:xfrm>
              <a:custGeom>
                <a:avLst/>
                <a:gdLst>
                  <a:gd name="T0" fmla="*/ 471 w 2208"/>
                  <a:gd name="T1" fmla="*/ 0 h 1008"/>
                  <a:gd name="T2" fmla="*/ 1935 w 2208"/>
                  <a:gd name="T3" fmla="*/ 0 h 1008"/>
                  <a:gd name="T4" fmla="*/ 2406 w 2208"/>
                  <a:gd name="T5" fmla="*/ 1008 h 1008"/>
                  <a:gd name="T6" fmla="*/ 0 w 2208"/>
                  <a:gd name="T7" fmla="*/ 1008 h 1008"/>
                  <a:gd name="T8" fmla="*/ 471 w 2208"/>
                  <a:gd name="T9" fmla="*/ 0 h 10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08" h="1008">
                    <a:moveTo>
                      <a:pt x="432" y="0"/>
                    </a:moveTo>
                    <a:lnTo>
                      <a:pt x="1776" y="0"/>
                    </a:lnTo>
                    <a:lnTo>
                      <a:pt x="2208" y="1008"/>
                    </a:lnTo>
                    <a:lnTo>
                      <a:pt x="0" y="1008"/>
                    </a:lnTo>
                    <a:lnTo>
                      <a:pt x="432" y="0"/>
                    </a:lnTo>
                    <a:close/>
                  </a:path>
                </a:pathLst>
              </a:custGeom>
              <a:gradFill rotWithShape="1">
                <a:gsLst>
                  <a:gs pos="0">
                    <a:srgbClr val="D4D4E2"/>
                  </a:gs>
                  <a:gs pos="100000">
                    <a:srgbClr val="9595B9"/>
                  </a:gs>
                </a:gsLst>
                <a:lin ang="5400000" scaled="1"/>
              </a:gradFill>
              <a:ln w="19050" cap="flat" cmpd="sng">
                <a:solidFill>
                  <a:srgbClr val="C0C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Freeform 147"/>
              <p:cNvSpPr>
                <a:spLocks/>
              </p:cNvSpPr>
              <p:nvPr/>
            </p:nvSpPr>
            <p:spPr bwMode="auto">
              <a:xfrm>
                <a:off x="864" y="3216"/>
                <a:ext cx="2928" cy="672"/>
              </a:xfrm>
              <a:custGeom>
                <a:avLst/>
                <a:gdLst>
                  <a:gd name="T0" fmla="*/ 3077 w 2880"/>
                  <a:gd name="T1" fmla="*/ 672 h 672"/>
                  <a:gd name="T2" fmla="*/ 2769 w 2880"/>
                  <a:gd name="T3" fmla="*/ 0 h 672"/>
                  <a:gd name="T4" fmla="*/ 308 w 2880"/>
                  <a:gd name="T5" fmla="*/ 0 h 672"/>
                  <a:gd name="T6" fmla="*/ 0 w 2880"/>
                  <a:gd name="T7" fmla="*/ 672 h 672"/>
                  <a:gd name="T8" fmla="*/ 3077 w 2880"/>
                  <a:gd name="T9" fmla="*/ 672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672">
                    <a:moveTo>
                      <a:pt x="2880" y="672"/>
                    </a:moveTo>
                    <a:lnTo>
                      <a:pt x="2592" y="0"/>
                    </a:lnTo>
                    <a:lnTo>
                      <a:pt x="288" y="0"/>
                    </a:lnTo>
                    <a:lnTo>
                      <a:pt x="0" y="672"/>
                    </a:lnTo>
                    <a:lnTo>
                      <a:pt x="2880" y="672"/>
                    </a:lnTo>
                    <a:close/>
                  </a:path>
                </a:pathLst>
              </a:custGeom>
              <a:gradFill rotWithShape="0">
                <a:gsLst>
                  <a:gs pos="0">
                    <a:srgbClr val="9595B9"/>
                  </a:gs>
                  <a:gs pos="100000">
                    <a:srgbClr val="666699"/>
                  </a:gs>
                </a:gsLst>
                <a:lin ang="5400000" scaled="1"/>
              </a:gradFill>
              <a:ln w="19050" cap="flat" cmpd="sng">
                <a:solidFill>
                  <a:srgbClr val="C0C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7" name="AutoShape 148"/>
            <p:cNvSpPr>
              <a:spLocks noChangeArrowheads="1"/>
            </p:cNvSpPr>
            <p:nvPr/>
          </p:nvSpPr>
          <p:spPr bwMode="auto">
            <a:xfrm>
              <a:off x="5436096" y="1435597"/>
              <a:ext cx="1886059" cy="360040"/>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6664" tIns="42327" rIns="1666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dirty="0" smtClean="0">
                  <a:solidFill>
                    <a:srgbClr val="292929"/>
                  </a:solidFill>
                  <a:cs typeface="Arial" panose="020B0604020202020204" pitchFamily="34" charset="0"/>
                </a:rPr>
                <a:t>Politique </a:t>
              </a:r>
              <a:r>
                <a:rPr lang="fr-FR" altLang="fr-FR" sz="1000" b="1" dirty="0">
                  <a:solidFill>
                    <a:srgbClr val="292929"/>
                  </a:solidFill>
                  <a:cs typeface="Arial" panose="020B0604020202020204" pitchFamily="34" charset="0"/>
                </a:rPr>
                <a:t>de sécurité de l’information</a:t>
              </a:r>
            </a:p>
          </p:txBody>
        </p:sp>
        <p:sp>
          <p:nvSpPr>
            <p:cNvPr id="18" name="AutoShape 149"/>
            <p:cNvSpPr>
              <a:spLocks noChangeArrowheads="1"/>
            </p:cNvSpPr>
            <p:nvPr/>
          </p:nvSpPr>
          <p:spPr bwMode="auto">
            <a:xfrm>
              <a:off x="5436096" y="1823576"/>
              <a:ext cx="1886059" cy="404109"/>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6664" tIns="42327" rIns="1666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dirty="0" smtClean="0">
                  <a:solidFill>
                    <a:srgbClr val="292929"/>
                  </a:solidFill>
                  <a:cs typeface="Arial" panose="020B0604020202020204" pitchFamily="34" charset="0"/>
                </a:rPr>
                <a:t>Organisation </a:t>
              </a:r>
              <a:r>
                <a:rPr lang="fr-FR" altLang="fr-FR" sz="1000" b="1" dirty="0">
                  <a:solidFill>
                    <a:srgbClr val="292929"/>
                  </a:solidFill>
                  <a:cs typeface="Arial" panose="020B0604020202020204" pitchFamily="34" charset="0"/>
                </a:rPr>
                <a:t>de la sécurité de </a:t>
              </a:r>
              <a:r>
                <a:rPr lang="fr-FR" altLang="fr-FR" sz="1000" b="1" dirty="0" smtClean="0">
                  <a:solidFill>
                    <a:srgbClr val="292929"/>
                  </a:solidFill>
                  <a:cs typeface="Arial" panose="020B0604020202020204" pitchFamily="34" charset="0"/>
                </a:rPr>
                <a:t>l’information</a:t>
              </a:r>
              <a:endParaRPr lang="fr-FR" altLang="fr-FR" sz="1000" b="1" dirty="0">
                <a:solidFill>
                  <a:srgbClr val="292929"/>
                </a:solidFill>
                <a:cs typeface="Arial" panose="020B0604020202020204" pitchFamily="34" charset="0"/>
              </a:endParaRPr>
            </a:p>
          </p:txBody>
        </p:sp>
        <p:sp>
          <p:nvSpPr>
            <p:cNvPr id="19" name="AutoShape 150"/>
            <p:cNvSpPr>
              <a:spLocks noChangeArrowheads="1"/>
            </p:cNvSpPr>
            <p:nvPr/>
          </p:nvSpPr>
          <p:spPr bwMode="auto">
            <a:xfrm>
              <a:off x="4369544" y="4078804"/>
              <a:ext cx="1498600" cy="416331"/>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Contrôle </a:t>
              </a:r>
              <a:r>
                <a:rPr lang="fr-FR" altLang="fr-FR" sz="1000" b="1">
                  <a:solidFill>
                    <a:srgbClr val="292929"/>
                  </a:solidFill>
                  <a:cs typeface="Arial" panose="020B0604020202020204" pitchFamily="34" charset="0"/>
                </a:rPr>
                <a:t>d'accès</a:t>
              </a:r>
            </a:p>
          </p:txBody>
        </p:sp>
        <p:sp>
          <p:nvSpPr>
            <p:cNvPr id="20" name="AutoShape 151"/>
            <p:cNvSpPr>
              <a:spLocks noChangeArrowheads="1"/>
            </p:cNvSpPr>
            <p:nvPr/>
          </p:nvSpPr>
          <p:spPr bwMode="auto">
            <a:xfrm>
              <a:off x="6228184" y="2659733"/>
              <a:ext cx="1784023" cy="404109"/>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Sécurité </a:t>
              </a:r>
              <a:r>
                <a:rPr lang="fr-FR" altLang="fr-FR" sz="1000" b="1">
                  <a:solidFill>
                    <a:srgbClr val="292929"/>
                  </a:solidFill>
                  <a:cs typeface="Arial" panose="020B0604020202020204" pitchFamily="34" charset="0"/>
                </a:rPr>
                <a:t>liée aux ressources humaines</a:t>
              </a:r>
            </a:p>
          </p:txBody>
        </p:sp>
        <p:sp>
          <p:nvSpPr>
            <p:cNvPr id="21" name="AutoShape 152"/>
            <p:cNvSpPr>
              <a:spLocks noChangeArrowheads="1"/>
            </p:cNvSpPr>
            <p:nvPr/>
          </p:nvSpPr>
          <p:spPr bwMode="auto">
            <a:xfrm>
              <a:off x="7187182" y="5396037"/>
              <a:ext cx="1339850" cy="384175"/>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Sécurité </a:t>
              </a:r>
              <a:r>
                <a:rPr lang="fr-FR" altLang="fr-FR" sz="1000" b="1">
                  <a:solidFill>
                    <a:srgbClr val="292929"/>
                  </a:solidFill>
                  <a:cs typeface="Arial" panose="020B0604020202020204" pitchFamily="34" charset="0"/>
                </a:rPr>
                <a:t>opérationnelle </a:t>
              </a:r>
            </a:p>
          </p:txBody>
        </p:sp>
        <p:sp>
          <p:nvSpPr>
            <p:cNvPr id="22" name="AutoShape 153"/>
            <p:cNvSpPr>
              <a:spLocks noChangeArrowheads="1"/>
            </p:cNvSpPr>
            <p:nvPr/>
          </p:nvSpPr>
          <p:spPr bwMode="auto">
            <a:xfrm>
              <a:off x="6516216" y="4305659"/>
              <a:ext cx="1999010" cy="406761"/>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Acquisition</a:t>
              </a:r>
              <a:r>
                <a:rPr lang="fr-FR" altLang="fr-FR" sz="1000" b="1">
                  <a:solidFill>
                    <a:srgbClr val="292929"/>
                  </a:solidFill>
                  <a:cs typeface="Arial" panose="020B0604020202020204" pitchFamily="34" charset="0"/>
                </a:rPr>
                <a:t>, dévpt. et maint. des SI</a:t>
              </a:r>
            </a:p>
          </p:txBody>
        </p:sp>
        <p:sp>
          <p:nvSpPr>
            <p:cNvPr id="23" name="AutoShape 154"/>
            <p:cNvSpPr>
              <a:spLocks noChangeArrowheads="1"/>
            </p:cNvSpPr>
            <p:nvPr/>
          </p:nvSpPr>
          <p:spPr bwMode="auto">
            <a:xfrm>
              <a:off x="5028672" y="5898849"/>
              <a:ext cx="2567664" cy="441295"/>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Sécurité </a:t>
              </a:r>
              <a:r>
                <a:rPr lang="fr-FR" altLang="fr-FR" sz="1000" b="1">
                  <a:solidFill>
                    <a:srgbClr val="292929"/>
                  </a:solidFill>
                  <a:cs typeface="Arial" panose="020B0604020202020204" pitchFamily="34" charset="0"/>
                </a:rPr>
                <a:t>physique et environnementale</a:t>
              </a:r>
            </a:p>
          </p:txBody>
        </p:sp>
        <p:sp>
          <p:nvSpPr>
            <p:cNvPr id="24" name="AutoShape 155"/>
            <p:cNvSpPr>
              <a:spLocks noChangeArrowheads="1"/>
            </p:cNvSpPr>
            <p:nvPr/>
          </p:nvSpPr>
          <p:spPr bwMode="auto">
            <a:xfrm>
              <a:off x="4572000" y="2662091"/>
              <a:ext cx="1536872" cy="404109"/>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Gestion </a:t>
              </a:r>
              <a:r>
                <a:rPr lang="fr-FR" altLang="fr-FR" sz="1000" b="1">
                  <a:solidFill>
                    <a:srgbClr val="292929"/>
                  </a:solidFill>
                  <a:cs typeface="Arial" panose="020B0604020202020204" pitchFamily="34" charset="0"/>
                </a:rPr>
                <a:t>des actifs</a:t>
              </a:r>
            </a:p>
          </p:txBody>
        </p:sp>
        <p:sp>
          <p:nvSpPr>
            <p:cNvPr id="25" name="AutoShape 156"/>
            <p:cNvSpPr>
              <a:spLocks noChangeArrowheads="1"/>
            </p:cNvSpPr>
            <p:nvPr/>
          </p:nvSpPr>
          <p:spPr bwMode="auto">
            <a:xfrm>
              <a:off x="6453410" y="3292030"/>
              <a:ext cx="1930282" cy="407053"/>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Conformité</a:t>
              </a:r>
              <a:endParaRPr lang="fr-FR" altLang="fr-FR" sz="1000" b="1">
                <a:solidFill>
                  <a:srgbClr val="292929"/>
                </a:solidFill>
                <a:cs typeface="Arial" panose="020B0604020202020204" pitchFamily="34" charset="0"/>
              </a:endParaRPr>
            </a:p>
          </p:txBody>
        </p:sp>
        <p:sp>
          <p:nvSpPr>
            <p:cNvPr id="26" name="AutoShape 157"/>
            <p:cNvSpPr>
              <a:spLocks noChangeArrowheads="1"/>
            </p:cNvSpPr>
            <p:nvPr/>
          </p:nvSpPr>
          <p:spPr bwMode="auto">
            <a:xfrm>
              <a:off x="8618313" y="1481080"/>
              <a:ext cx="215900" cy="4638415"/>
            </a:xfrm>
            <a:prstGeom prst="downArrow">
              <a:avLst>
                <a:gd name="adj1" fmla="val 36000"/>
                <a:gd name="adj2" fmla="val 60911"/>
              </a:avLst>
            </a:prstGeom>
            <a:solidFill>
              <a:schemeClr val="accent2"/>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900">
                  <a:solidFill>
                    <a:schemeClr val="tx1"/>
                  </a:solidFill>
                  <a:latin typeface="Arial" pitchFamily="34" charset="0"/>
                </a:defRPr>
              </a:lvl1pPr>
              <a:lvl2pPr marL="742950" indent="-285750" eaLnBrk="0" hangingPunct="0">
                <a:defRPr sz="1900">
                  <a:solidFill>
                    <a:schemeClr val="tx1"/>
                  </a:solidFill>
                  <a:latin typeface="Arial" pitchFamily="34" charset="0"/>
                </a:defRPr>
              </a:lvl2pPr>
              <a:lvl3pPr marL="1143000" indent="-228600" eaLnBrk="0" hangingPunct="0">
                <a:defRPr sz="1900">
                  <a:solidFill>
                    <a:schemeClr val="tx1"/>
                  </a:solidFill>
                  <a:latin typeface="Arial" pitchFamily="34" charset="0"/>
                </a:defRPr>
              </a:lvl3pPr>
              <a:lvl4pPr marL="1600200" indent="-228600" eaLnBrk="0" hangingPunct="0">
                <a:defRPr sz="1900">
                  <a:solidFill>
                    <a:schemeClr val="tx1"/>
                  </a:solidFill>
                  <a:latin typeface="Arial" pitchFamily="34" charset="0"/>
                </a:defRPr>
              </a:lvl4pPr>
              <a:lvl5pPr marL="2057400" indent="-228600" eaLnBrk="0" hangingPunct="0">
                <a:defRPr sz="1900">
                  <a:solidFill>
                    <a:schemeClr val="tx1"/>
                  </a:solidFill>
                  <a:latin typeface="Arial" pitchFamily="34" charset="0"/>
                </a:defRPr>
              </a:lvl5pPr>
              <a:lvl6pPr marL="2514600" indent="-228600" algn="ctr" eaLnBrk="0" fontAlgn="base" hangingPunct="0">
                <a:spcBef>
                  <a:spcPct val="0"/>
                </a:spcBef>
                <a:spcAft>
                  <a:spcPct val="0"/>
                </a:spcAft>
                <a:defRPr sz="1900">
                  <a:solidFill>
                    <a:schemeClr val="tx1"/>
                  </a:solidFill>
                  <a:latin typeface="Arial" pitchFamily="34" charset="0"/>
                </a:defRPr>
              </a:lvl6pPr>
              <a:lvl7pPr marL="2971800" indent="-228600" algn="ctr" eaLnBrk="0" fontAlgn="base" hangingPunct="0">
                <a:spcBef>
                  <a:spcPct val="0"/>
                </a:spcBef>
                <a:spcAft>
                  <a:spcPct val="0"/>
                </a:spcAft>
                <a:defRPr sz="1900">
                  <a:solidFill>
                    <a:schemeClr val="tx1"/>
                  </a:solidFill>
                  <a:latin typeface="Arial" pitchFamily="34" charset="0"/>
                </a:defRPr>
              </a:lvl7pPr>
              <a:lvl8pPr marL="3429000" indent="-228600" algn="ctr" eaLnBrk="0" fontAlgn="base" hangingPunct="0">
                <a:spcBef>
                  <a:spcPct val="0"/>
                </a:spcBef>
                <a:spcAft>
                  <a:spcPct val="0"/>
                </a:spcAft>
                <a:defRPr sz="1900">
                  <a:solidFill>
                    <a:schemeClr val="tx1"/>
                  </a:solidFill>
                  <a:latin typeface="Arial" pitchFamily="34" charset="0"/>
                </a:defRPr>
              </a:lvl8pPr>
              <a:lvl9pPr marL="3886200" indent="-228600" algn="ctr" eaLnBrk="0" fontAlgn="base" hangingPunct="0">
                <a:spcBef>
                  <a:spcPct val="0"/>
                </a:spcBef>
                <a:spcAft>
                  <a:spcPct val="0"/>
                </a:spcAft>
                <a:defRPr sz="1900">
                  <a:solidFill>
                    <a:schemeClr val="tx1"/>
                  </a:solidFill>
                  <a:latin typeface="Arial" pitchFamily="34" charset="0"/>
                </a:defRPr>
              </a:lvl9pPr>
            </a:lstStyle>
            <a:p>
              <a:pPr eaLnBrk="1" hangingPunct="1"/>
              <a:endParaRPr lang="fr-FR" altLang="fr-FR"/>
            </a:p>
          </p:txBody>
        </p:sp>
        <p:sp>
          <p:nvSpPr>
            <p:cNvPr id="27" name="Rectangle 158"/>
            <p:cNvSpPr>
              <a:spLocks noChangeArrowheads="1"/>
            </p:cNvSpPr>
            <p:nvPr/>
          </p:nvSpPr>
          <p:spPr bwMode="auto">
            <a:xfrm>
              <a:off x="7857107" y="1291581"/>
              <a:ext cx="1270000" cy="252412"/>
            </a:xfrm>
            <a:prstGeom prst="rect">
              <a:avLst/>
            </a:prstGeom>
            <a:noFill/>
            <a:ln>
              <a:noFill/>
            </a:ln>
            <a:effectLst/>
            <a:extLst>
              <a:ext uri="{909E8E84-426E-40DD-AFC4-6F175D3DCCD1}">
                <a14:hiddenFill xmlns:a14="http://schemas.microsoft.com/office/drawing/2010/main">
                  <a:solidFill>
                    <a:srgbClr val="FF5900"/>
                  </a:solidFill>
                </a14:hiddenFill>
              </a:ext>
              <a:ext uri="{91240B29-F687-4F45-9708-019B960494DF}">
                <a14:hiddenLine xmlns:a14="http://schemas.microsoft.com/office/drawing/2010/main" w="9525">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69888" indent="-369888" defTabSz="987425" eaLnBrk="0" hangingPunct="0">
                <a:defRPr sz="1900">
                  <a:solidFill>
                    <a:schemeClr val="tx1"/>
                  </a:solidFill>
                  <a:latin typeface="Arial" pitchFamily="34" charset="0"/>
                </a:defRPr>
              </a:lvl1pPr>
              <a:lvl2pPr marL="742950" indent="-285750" defTabSz="987425" eaLnBrk="0" hangingPunct="0">
                <a:defRPr sz="1900">
                  <a:solidFill>
                    <a:schemeClr val="tx1"/>
                  </a:solidFill>
                  <a:latin typeface="Arial" pitchFamily="34" charset="0"/>
                </a:defRPr>
              </a:lvl2pPr>
              <a:lvl3pPr marL="1143000" indent="-228600" defTabSz="987425" eaLnBrk="0" hangingPunct="0">
                <a:defRPr sz="1900">
                  <a:solidFill>
                    <a:schemeClr val="tx1"/>
                  </a:solidFill>
                  <a:latin typeface="Arial" pitchFamily="34" charset="0"/>
                </a:defRPr>
              </a:lvl3pPr>
              <a:lvl4pPr marL="1600200" indent="-228600" defTabSz="987425" eaLnBrk="0" hangingPunct="0">
                <a:defRPr sz="1900">
                  <a:solidFill>
                    <a:schemeClr val="tx1"/>
                  </a:solidFill>
                  <a:latin typeface="Arial" pitchFamily="34" charset="0"/>
                </a:defRPr>
              </a:lvl4pPr>
              <a:lvl5pPr marL="2057400" indent="-228600" defTabSz="987425" eaLnBrk="0" hangingPunct="0">
                <a:defRPr sz="1900">
                  <a:solidFill>
                    <a:schemeClr val="tx1"/>
                  </a:solidFill>
                  <a:latin typeface="Arial" pitchFamily="34" charset="0"/>
                </a:defRPr>
              </a:lvl5pPr>
              <a:lvl6pPr marL="2514600" indent="-228600" algn="ctr" defTabSz="987425" eaLnBrk="0" fontAlgn="base" hangingPunct="0">
                <a:spcBef>
                  <a:spcPct val="0"/>
                </a:spcBef>
                <a:spcAft>
                  <a:spcPct val="0"/>
                </a:spcAft>
                <a:defRPr sz="1900">
                  <a:solidFill>
                    <a:schemeClr val="tx1"/>
                  </a:solidFill>
                  <a:latin typeface="Arial" pitchFamily="34" charset="0"/>
                </a:defRPr>
              </a:lvl6pPr>
              <a:lvl7pPr marL="2971800" indent="-228600" algn="ctr" defTabSz="987425" eaLnBrk="0" fontAlgn="base" hangingPunct="0">
                <a:spcBef>
                  <a:spcPct val="0"/>
                </a:spcBef>
                <a:spcAft>
                  <a:spcPct val="0"/>
                </a:spcAft>
                <a:defRPr sz="1900">
                  <a:solidFill>
                    <a:schemeClr val="tx1"/>
                  </a:solidFill>
                  <a:latin typeface="Arial" pitchFamily="34" charset="0"/>
                </a:defRPr>
              </a:lvl7pPr>
              <a:lvl8pPr marL="3429000" indent="-228600" algn="ctr" defTabSz="987425" eaLnBrk="0" fontAlgn="base" hangingPunct="0">
                <a:spcBef>
                  <a:spcPct val="0"/>
                </a:spcBef>
                <a:spcAft>
                  <a:spcPct val="0"/>
                </a:spcAft>
                <a:defRPr sz="1900">
                  <a:solidFill>
                    <a:schemeClr val="tx1"/>
                  </a:solidFill>
                  <a:latin typeface="Arial" pitchFamily="34" charset="0"/>
                </a:defRPr>
              </a:lvl8pPr>
              <a:lvl9pPr marL="3886200" indent="-228600" algn="ctr" defTabSz="987425" eaLnBrk="0" fontAlgn="base" hangingPunct="0">
                <a:spcBef>
                  <a:spcPct val="0"/>
                </a:spcBef>
                <a:spcAft>
                  <a:spcPct val="0"/>
                </a:spcAft>
                <a:defRPr sz="1900">
                  <a:solidFill>
                    <a:schemeClr val="tx1"/>
                  </a:solidFill>
                  <a:latin typeface="Arial" pitchFamily="34" charset="0"/>
                </a:defRPr>
              </a:lvl9pPr>
            </a:lstStyle>
            <a:p>
              <a:pPr algn="ctr" eaLnBrk="1" hangingPunct="1">
                <a:lnSpc>
                  <a:spcPct val="65000"/>
                </a:lnSpc>
                <a:spcBef>
                  <a:spcPct val="20000"/>
                </a:spcBef>
                <a:buClr>
                  <a:schemeClr val="tx1"/>
                </a:buClr>
                <a:buFont typeface="Arial" pitchFamily="34" charset="0"/>
                <a:buNone/>
              </a:pPr>
              <a:r>
                <a:rPr lang="fr-FR" altLang="fr-FR" sz="1300">
                  <a:solidFill>
                    <a:srgbClr val="333333"/>
                  </a:solidFill>
                  <a:latin typeface="Helvetica 45 Light" pitchFamily="34" charset="0"/>
                </a:rPr>
                <a:t>Organisationnel</a:t>
              </a:r>
            </a:p>
          </p:txBody>
        </p:sp>
        <p:sp>
          <p:nvSpPr>
            <p:cNvPr id="28" name="Rectangle 159"/>
            <p:cNvSpPr>
              <a:spLocks noChangeArrowheads="1"/>
            </p:cNvSpPr>
            <p:nvPr/>
          </p:nvSpPr>
          <p:spPr bwMode="auto">
            <a:xfrm>
              <a:off x="7984107" y="6223745"/>
              <a:ext cx="1268413" cy="252412"/>
            </a:xfrm>
            <a:prstGeom prst="rect">
              <a:avLst/>
            </a:prstGeom>
            <a:noFill/>
            <a:ln>
              <a:noFill/>
            </a:ln>
            <a:effectLst/>
            <a:extLst>
              <a:ext uri="{909E8E84-426E-40DD-AFC4-6F175D3DCCD1}">
                <a14:hiddenFill xmlns:a14="http://schemas.microsoft.com/office/drawing/2010/main">
                  <a:solidFill>
                    <a:srgbClr val="FF5900"/>
                  </a:solidFill>
                </a14:hiddenFill>
              </a:ext>
              <a:ext uri="{91240B29-F687-4F45-9708-019B960494DF}">
                <a14:hiddenLine xmlns:a14="http://schemas.microsoft.com/office/drawing/2010/main" w="9525">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69888" indent="-369888" defTabSz="987425" eaLnBrk="0" hangingPunct="0">
                <a:defRPr sz="1900">
                  <a:solidFill>
                    <a:schemeClr val="tx1"/>
                  </a:solidFill>
                  <a:latin typeface="Arial" pitchFamily="34" charset="0"/>
                </a:defRPr>
              </a:lvl1pPr>
              <a:lvl2pPr marL="742950" indent="-285750" defTabSz="987425" eaLnBrk="0" hangingPunct="0">
                <a:defRPr sz="1900">
                  <a:solidFill>
                    <a:schemeClr val="tx1"/>
                  </a:solidFill>
                  <a:latin typeface="Arial" pitchFamily="34" charset="0"/>
                </a:defRPr>
              </a:lvl2pPr>
              <a:lvl3pPr marL="1143000" indent="-228600" defTabSz="987425" eaLnBrk="0" hangingPunct="0">
                <a:defRPr sz="1900">
                  <a:solidFill>
                    <a:schemeClr val="tx1"/>
                  </a:solidFill>
                  <a:latin typeface="Arial" pitchFamily="34" charset="0"/>
                </a:defRPr>
              </a:lvl3pPr>
              <a:lvl4pPr marL="1600200" indent="-228600" defTabSz="987425" eaLnBrk="0" hangingPunct="0">
                <a:defRPr sz="1900">
                  <a:solidFill>
                    <a:schemeClr val="tx1"/>
                  </a:solidFill>
                  <a:latin typeface="Arial" pitchFamily="34" charset="0"/>
                </a:defRPr>
              </a:lvl4pPr>
              <a:lvl5pPr marL="2057400" indent="-228600" defTabSz="987425" eaLnBrk="0" hangingPunct="0">
                <a:defRPr sz="1900">
                  <a:solidFill>
                    <a:schemeClr val="tx1"/>
                  </a:solidFill>
                  <a:latin typeface="Arial" pitchFamily="34" charset="0"/>
                </a:defRPr>
              </a:lvl5pPr>
              <a:lvl6pPr marL="2514600" indent="-228600" algn="ctr" defTabSz="987425" eaLnBrk="0" fontAlgn="base" hangingPunct="0">
                <a:spcBef>
                  <a:spcPct val="0"/>
                </a:spcBef>
                <a:spcAft>
                  <a:spcPct val="0"/>
                </a:spcAft>
                <a:defRPr sz="1900">
                  <a:solidFill>
                    <a:schemeClr val="tx1"/>
                  </a:solidFill>
                  <a:latin typeface="Arial" pitchFamily="34" charset="0"/>
                </a:defRPr>
              </a:lvl6pPr>
              <a:lvl7pPr marL="2971800" indent="-228600" algn="ctr" defTabSz="987425" eaLnBrk="0" fontAlgn="base" hangingPunct="0">
                <a:spcBef>
                  <a:spcPct val="0"/>
                </a:spcBef>
                <a:spcAft>
                  <a:spcPct val="0"/>
                </a:spcAft>
                <a:defRPr sz="1900">
                  <a:solidFill>
                    <a:schemeClr val="tx1"/>
                  </a:solidFill>
                  <a:latin typeface="Arial" pitchFamily="34" charset="0"/>
                </a:defRPr>
              </a:lvl7pPr>
              <a:lvl8pPr marL="3429000" indent="-228600" algn="ctr" defTabSz="987425" eaLnBrk="0" fontAlgn="base" hangingPunct="0">
                <a:spcBef>
                  <a:spcPct val="0"/>
                </a:spcBef>
                <a:spcAft>
                  <a:spcPct val="0"/>
                </a:spcAft>
                <a:defRPr sz="1900">
                  <a:solidFill>
                    <a:schemeClr val="tx1"/>
                  </a:solidFill>
                  <a:latin typeface="Arial" pitchFamily="34" charset="0"/>
                </a:defRPr>
              </a:lvl8pPr>
              <a:lvl9pPr marL="3886200" indent="-228600" algn="ctr" defTabSz="987425" eaLnBrk="0" fontAlgn="base" hangingPunct="0">
                <a:spcBef>
                  <a:spcPct val="0"/>
                </a:spcBef>
                <a:spcAft>
                  <a:spcPct val="0"/>
                </a:spcAft>
                <a:defRPr sz="1900">
                  <a:solidFill>
                    <a:schemeClr val="tx1"/>
                  </a:solidFill>
                  <a:latin typeface="Arial" pitchFamily="34" charset="0"/>
                </a:defRPr>
              </a:lvl9pPr>
            </a:lstStyle>
            <a:p>
              <a:pPr algn="ctr" eaLnBrk="1" hangingPunct="1">
                <a:lnSpc>
                  <a:spcPct val="65000"/>
                </a:lnSpc>
                <a:spcBef>
                  <a:spcPct val="20000"/>
                </a:spcBef>
                <a:buClr>
                  <a:schemeClr val="tx1"/>
                </a:buClr>
                <a:buFont typeface="Arial" pitchFamily="34" charset="0"/>
                <a:buNone/>
              </a:pPr>
              <a:r>
                <a:rPr lang="fr-FR" altLang="fr-FR" sz="1300">
                  <a:solidFill>
                    <a:srgbClr val="333333"/>
                  </a:solidFill>
                  <a:latin typeface="Helvetica 45 Light" pitchFamily="34" charset="0"/>
                </a:rPr>
                <a:t>Opérationnel</a:t>
              </a:r>
            </a:p>
          </p:txBody>
        </p:sp>
        <p:sp>
          <p:nvSpPr>
            <p:cNvPr id="29" name="AutoShape 165"/>
            <p:cNvSpPr>
              <a:spLocks noChangeArrowheads="1"/>
            </p:cNvSpPr>
            <p:nvPr/>
          </p:nvSpPr>
          <p:spPr bwMode="auto">
            <a:xfrm>
              <a:off x="4004689" y="4675957"/>
              <a:ext cx="2104683" cy="416331"/>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Gestion </a:t>
              </a:r>
              <a:r>
                <a:rPr lang="fr-FR" altLang="fr-FR" sz="1000" b="1">
                  <a:solidFill>
                    <a:srgbClr val="292929"/>
                  </a:solidFill>
                  <a:cs typeface="Arial" panose="020B0604020202020204" pitchFamily="34" charset="0"/>
                </a:rPr>
                <a:t>de incidents liés à la sécurité de l’information</a:t>
              </a:r>
            </a:p>
          </p:txBody>
        </p:sp>
        <p:sp>
          <p:nvSpPr>
            <p:cNvPr id="30" name="AutoShape 166"/>
            <p:cNvSpPr>
              <a:spLocks noChangeArrowheads="1"/>
            </p:cNvSpPr>
            <p:nvPr/>
          </p:nvSpPr>
          <p:spPr bwMode="auto">
            <a:xfrm>
              <a:off x="4211410" y="3495557"/>
              <a:ext cx="1897963" cy="416331"/>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dirty="0" smtClean="0">
                  <a:solidFill>
                    <a:srgbClr val="292929"/>
                  </a:solidFill>
                  <a:cs typeface="Arial" panose="020B0604020202020204" pitchFamily="34" charset="0"/>
                </a:rPr>
                <a:t>Gestion </a:t>
              </a:r>
              <a:r>
                <a:rPr lang="fr-FR" altLang="fr-FR" sz="1000" b="1" dirty="0">
                  <a:solidFill>
                    <a:srgbClr val="292929"/>
                  </a:solidFill>
                  <a:cs typeface="Arial" panose="020B0604020202020204" pitchFamily="34" charset="0"/>
                </a:rPr>
                <a:t>de la continuité de l’activité</a:t>
              </a:r>
            </a:p>
          </p:txBody>
        </p:sp>
        <p:sp>
          <p:nvSpPr>
            <p:cNvPr id="31" name="AutoShape 153"/>
            <p:cNvSpPr>
              <a:spLocks noChangeArrowheads="1"/>
            </p:cNvSpPr>
            <p:nvPr/>
          </p:nvSpPr>
          <p:spPr bwMode="auto">
            <a:xfrm>
              <a:off x="3960317" y="5361737"/>
              <a:ext cx="1359910" cy="416331"/>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6664" tIns="42327" rIns="1666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000000"/>
                  </a:solidFill>
                  <a:cs typeface="Arial" panose="020B0604020202020204" pitchFamily="34" charset="0"/>
                </a:rPr>
                <a:t>Cryptographie</a:t>
              </a:r>
              <a:endParaRPr lang="fr-FR" altLang="fr-FR" sz="1000" b="1">
                <a:solidFill>
                  <a:srgbClr val="000000"/>
                </a:solidFill>
                <a:cs typeface="Arial" panose="020B0604020202020204" pitchFamily="34" charset="0"/>
              </a:endParaRPr>
            </a:p>
          </p:txBody>
        </p:sp>
        <p:sp>
          <p:nvSpPr>
            <p:cNvPr id="32" name="AutoShape 153"/>
            <p:cNvSpPr>
              <a:spLocks noChangeArrowheads="1"/>
            </p:cNvSpPr>
            <p:nvPr/>
          </p:nvSpPr>
          <p:spPr bwMode="auto">
            <a:xfrm>
              <a:off x="7093520" y="4819973"/>
              <a:ext cx="1358900" cy="406761"/>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6664" tIns="42327" rIns="1666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000000"/>
                  </a:solidFill>
                  <a:cs typeface="Arial" panose="020B0604020202020204" pitchFamily="34" charset="0"/>
                </a:rPr>
                <a:t>Sécurité </a:t>
              </a:r>
              <a:r>
                <a:rPr lang="fr-FR" altLang="fr-FR" sz="1000" b="1">
                  <a:solidFill>
                    <a:srgbClr val="000000"/>
                  </a:solidFill>
                  <a:cs typeface="Arial" panose="020B0604020202020204" pitchFamily="34" charset="0"/>
                </a:rPr>
                <a:t>des communications</a:t>
              </a:r>
            </a:p>
          </p:txBody>
        </p:sp>
        <p:sp>
          <p:nvSpPr>
            <p:cNvPr id="33" name="AutoShape 153"/>
            <p:cNvSpPr>
              <a:spLocks noChangeArrowheads="1"/>
            </p:cNvSpPr>
            <p:nvPr/>
          </p:nvSpPr>
          <p:spPr bwMode="auto">
            <a:xfrm>
              <a:off x="6804248" y="3830004"/>
              <a:ext cx="1358900" cy="413905"/>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6664" tIns="42327" rIns="1666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Relations </a:t>
              </a:r>
              <a:r>
                <a:rPr lang="fr-FR" altLang="fr-FR" sz="1000" b="1">
                  <a:solidFill>
                    <a:srgbClr val="292929"/>
                  </a:solidFill>
                  <a:cs typeface="Arial" panose="020B0604020202020204" pitchFamily="34" charset="0"/>
                </a:rPr>
                <a:t>avec les fournisseurs</a:t>
              </a:r>
            </a:p>
          </p:txBody>
        </p:sp>
      </p:grpSp>
    </p:spTree>
    <p:extLst>
      <p:ext uri="{BB962C8B-B14F-4D97-AF65-F5344CB8AC3E}">
        <p14:creationId xmlns:p14="http://schemas.microsoft.com/office/powerpoint/2010/main" val="1015030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1. Intégrer la sécurité au sein d’une organisation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Exemples de mesures sur le chapitre « Contrôle d’accès » :</a:t>
            </a:r>
          </a:p>
          <a:p>
            <a:pPr lvl="1" algn="just"/>
            <a:r>
              <a:rPr lang="fr-FR" dirty="0" smtClean="0"/>
              <a:t>L’accès aux fichiers/répertoires doit être restreint conformément aux politiques de contrôle d’accès :</a:t>
            </a:r>
          </a:p>
          <a:p>
            <a:pPr lvl="2" algn="just"/>
            <a:r>
              <a:rPr lang="fr-FR" dirty="0" smtClean="0"/>
              <a:t>Seuls les professeurs autorisés doivent pouvoir accéder à un répertoire contenant les épreuves des futurs examens/concours.</a:t>
            </a:r>
          </a:p>
          <a:p>
            <a:pPr lvl="1" algn="just"/>
            <a:r>
              <a:rPr lang="fr-FR" dirty="0" smtClean="0"/>
              <a:t>Les propriétaires de l’information doivent vérifier les droits d’accès à intervalles réguliers :</a:t>
            </a:r>
          </a:p>
          <a:p>
            <a:pPr lvl="2" algn="just"/>
            <a:r>
              <a:rPr lang="fr-FR" dirty="0" smtClean="0"/>
              <a:t>Le responsable des concours doit contrôler les droits d’accès au répertoire contenant les épreuves des futurs examens/concours pour s’assurer qu’il n’y a pas d’étudiants qui auraient été rajoutés.</a:t>
            </a:r>
          </a:p>
          <a:p>
            <a:endParaRPr lang="fr-FR" dirty="0" smtClean="0"/>
          </a:p>
          <a:p>
            <a:r>
              <a:rPr lang="fr-FR" dirty="0" smtClean="0"/>
              <a:t>Exemple de mesures sur le chapitre « Sécurité opérationnelle » :</a:t>
            </a:r>
          </a:p>
          <a:p>
            <a:pPr lvl="1" algn="just"/>
            <a:r>
              <a:rPr lang="fr-FR" dirty="0" smtClean="0"/>
              <a:t>L’installation et la configuration de logiciels doivent être encadrés :</a:t>
            </a:r>
          </a:p>
          <a:p>
            <a:pPr lvl="2" algn="just"/>
            <a:r>
              <a:rPr lang="fr-FR" dirty="0" smtClean="0"/>
              <a:t>Seuls les administrateurs doivent pouvoir installés un logiciel sur un poste.</a:t>
            </a:r>
          </a:p>
          <a:p>
            <a:pPr lvl="1" algn="just"/>
            <a:r>
              <a:rPr lang="fr-FR" dirty="0" smtClean="0"/>
              <a:t>Des sauvegardes doivent êtres régulièrement effectuées et testées :</a:t>
            </a:r>
          </a:p>
          <a:p>
            <a:pPr lvl="2" algn="just"/>
            <a:r>
              <a:rPr lang="fr-FR" dirty="0" smtClean="0"/>
              <a:t>Un espace de sauvegarde des données peut être mis à disposition des utilisateurs.</a:t>
            </a:r>
          </a:p>
          <a:p>
            <a:pPr lvl="2"/>
            <a:endParaRPr lang="fr-FR" dirty="0"/>
          </a:p>
        </p:txBody>
      </p:sp>
      <p:sp>
        <p:nvSpPr>
          <p:cNvPr id="4" name="Espace réservé du texte 3"/>
          <p:cNvSpPr>
            <a:spLocks noGrp="1"/>
          </p:cNvSpPr>
          <p:nvPr>
            <p:ph type="body" sz="quarter" idx="10"/>
          </p:nvPr>
        </p:nvSpPr>
        <p:spPr/>
        <p:txBody>
          <a:bodyPr>
            <a:normAutofit fontScale="92500" lnSpcReduction="20000"/>
          </a:bodyPr>
          <a:lstStyle/>
          <a:p>
            <a:r>
              <a:rPr lang="fr-FR" smtClean="0"/>
              <a:t>d. Code de bonnes pratiques pour le management de la sécurité de l’information (27002)</a:t>
            </a:r>
            <a:endParaRPr lang="fr-FR" dirty="0"/>
          </a:p>
        </p:txBody>
      </p:sp>
      <p:sp>
        <p:nvSpPr>
          <p:cNvPr id="5" name="Espace réservé de la date 4"/>
          <p:cNvSpPr>
            <a:spLocks noGrp="1"/>
          </p:cNvSpPr>
          <p:nvPr>
            <p:ph type="dt" sz="half" idx="11"/>
          </p:nvPr>
        </p:nvSpPr>
        <p:spPr/>
        <p:txBody>
          <a:bodyPr/>
          <a:lstStyle/>
          <a:p>
            <a:fld id="{4D9B1923-B056-4B23-8F97-93EFB015F01C}" type="datetime1">
              <a:rPr lang="fr-FR" smtClean="0"/>
              <a:pPr/>
              <a:t>16/02/2017</a:t>
            </a:fld>
            <a:endParaRPr lang="fr-FR" dirty="0"/>
          </a:p>
        </p:txBody>
      </p:sp>
      <p:sp>
        <p:nvSpPr>
          <p:cNvPr id="6" name="Espace réservé du pied de page 5"/>
          <p:cNvSpPr>
            <a:spLocks noGrp="1"/>
          </p:cNvSpPr>
          <p:nvPr>
            <p:ph type="ftr" sz="quarter" idx="12"/>
          </p:nvPr>
        </p:nvSpPr>
        <p:spPr/>
        <p:txBody>
          <a:bodyPr/>
          <a:lstStyle/>
          <a:p>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p:txBody>
          <a:bodyPr/>
          <a:lstStyle/>
          <a:p>
            <a:fld id="{DAC45385-D604-40AE-9F53-03BDB8FC03CC}" type="slidenum">
              <a:rPr lang="fr-FR" smtClean="0"/>
              <a:pPr/>
              <a:t>12</a:t>
            </a:fld>
            <a:endParaRPr lang="fr-FR" dirty="0"/>
          </a:p>
        </p:txBody>
      </p:sp>
    </p:spTree>
    <p:extLst>
      <p:ext uri="{BB962C8B-B14F-4D97-AF65-F5344CB8AC3E}">
        <p14:creationId xmlns:p14="http://schemas.microsoft.com/office/powerpoint/2010/main" val="184839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smtClean="0">
                <a:solidFill>
                  <a:schemeClr val="bg1"/>
                </a:solidFill>
              </a:rPr>
              <a:t>1. </a:t>
            </a:r>
            <a:r>
              <a:rPr lang="fr-FR" smtClean="0">
                <a:solidFill>
                  <a:schemeClr val="bg1"/>
                </a:solidFill>
              </a:rPr>
              <a:t>Intégrer la sécurité au sein d’une organisation</a:t>
            </a:r>
            <a:endParaRPr lang="fr-FR" dirty="0"/>
          </a:p>
        </p:txBody>
      </p:sp>
      <p:sp>
        <p:nvSpPr>
          <p:cNvPr id="3" name="Espace réservé du contenu 2"/>
          <p:cNvSpPr>
            <a:spLocks noGrp="1"/>
          </p:cNvSpPr>
          <p:nvPr>
            <p:ph idx="1"/>
          </p:nvPr>
        </p:nvSpPr>
        <p:spPr>
          <a:xfrm>
            <a:off x="457200" y="1556792"/>
            <a:ext cx="8363272" cy="4608512"/>
          </a:xfrm>
          <a:noFill/>
        </p:spPr>
        <p:txBody>
          <a:bodyPr>
            <a:normAutofit fontScale="92500"/>
          </a:bodyPr>
          <a:lstStyle/>
          <a:p>
            <a:pPr marL="114300" indent="0">
              <a:spcBef>
                <a:spcPct val="0"/>
              </a:spcBef>
              <a:buNone/>
            </a:pPr>
            <a:r>
              <a:rPr lang="fr-FR" sz="1800" dirty="0" smtClean="0"/>
              <a:t>La norme 27005 présente </a:t>
            </a:r>
            <a:r>
              <a:rPr lang="fr-FR" sz="1800" b="1" u="sng" dirty="0" smtClean="0"/>
              <a:t>une démarche</a:t>
            </a:r>
            <a:r>
              <a:rPr lang="fr-FR" dirty="0"/>
              <a:t> </a:t>
            </a:r>
            <a:r>
              <a:rPr lang="fr-FR" sz="1800" dirty="0" smtClean="0"/>
              <a:t>:</a:t>
            </a:r>
          </a:p>
          <a:p>
            <a:pPr marL="457200">
              <a:spcBef>
                <a:spcPct val="0"/>
              </a:spcBef>
            </a:pPr>
            <a:r>
              <a:rPr lang="fr-FR" sz="1600" dirty="0" smtClean="0">
                <a:ea typeface="Calibri" pitchFamily="34" charset="0"/>
              </a:rPr>
              <a:t>Établissement du contexte de l’analyse des risques ;</a:t>
            </a:r>
            <a:endParaRPr lang="fr-FR" sz="1600" dirty="0" smtClean="0"/>
          </a:p>
          <a:p>
            <a:pPr marL="457200">
              <a:spcBef>
                <a:spcPct val="0"/>
              </a:spcBef>
            </a:pPr>
            <a:r>
              <a:rPr lang="fr-FR" sz="1600" dirty="0" smtClean="0">
                <a:ea typeface="Calibri" pitchFamily="34" charset="0"/>
              </a:rPr>
              <a:t>Définition de l’appréciation des risques SSI ;</a:t>
            </a:r>
            <a:endParaRPr lang="fr-FR" sz="1600" dirty="0" smtClean="0"/>
          </a:p>
          <a:p>
            <a:pPr marL="457200">
              <a:spcBef>
                <a:spcPct val="0"/>
              </a:spcBef>
            </a:pPr>
            <a:r>
              <a:rPr lang="fr-FR" sz="1600" dirty="0" smtClean="0">
                <a:ea typeface="Calibri" pitchFamily="34" charset="0"/>
              </a:rPr>
              <a:t>Choix pour le traitement du risque SSI ;</a:t>
            </a:r>
            <a:endParaRPr lang="fr-FR" sz="1600" dirty="0" smtClean="0"/>
          </a:p>
          <a:p>
            <a:pPr marL="457200">
              <a:spcBef>
                <a:spcPct val="0"/>
              </a:spcBef>
            </a:pPr>
            <a:r>
              <a:rPr lang="fr-FR" sz="1600" dirty="0" smtClean="0">
                <a:ea typeface="Calibri" pitchFamily="34" charset="0"/>
              </a:rPr>
              <a:t>Acceptation du risque ;</a:t>
            </a:r>
            <a:endParaRPr lang="fr-FR" sz="1600" dirty="0" smtClean="0"/>
          </a:p>
          <a:p>
            <a:pPr marL="457200">
              <a:spcBef>
                <a:spcPct val="0"/>
              </a:spcBef>
            </a:pPr>
            <a:r>
              <a:rPr lang="fr-FR" sz="1600" dirty="0" smtClean="0">
                <a:ea typeface="Calibri" pitchFamily="34" charset="0"/>
              </a:rPr>
              <a:t>Communication et concertation relative aux risques SSI ;</a:t>
            </a:r>
            <a:endParaRPr lang="fr-FR" sz="1600" dirty="0" smtClean="0"/>
          </a:p>
          <a:p>
            <a:pPr marL="457200">
              <a:spcBef>
                <a:spcPct val="0"/>
              </a:spcBef>
            </a:pPr>
            <a:r>
              <a:rPr lang="fr-FR" sz="1600" dirty="0" smtClean="0">
                <a:ea typeface="Calibri" pitchFamily="34" charset="0"/>
              </a:rPr>
              <a:t>Surveillance et revue du risque en SSI.</a:t>
            </a:r>
          </a:p>
          <a:p>
            <a:pPr marL="114300" indent="0">
              <a:spcBef>
                <a:spcPct val="0"/>
              </a:spcBef>
              <a:buNone/>
            </a:pPr>
            <a:endParaRPr lang="fr-FR" sz="1000" dirty="0" smtClean="0">
              <a:ea typeface="Calibri" pitchFamily="34" charset="0"/>
            </a:endParaRPr>
          </a:p>
          <a:p>
            <a:pPr marL="114300" indent="0">
              <a:spcBef>
                <a:spcPct val="0"/>
              </a:spcBef>
              <a:buNone/>
            </a:pPr>
            <a:r>
              <a:rPr lang="fr-FR" sz="1800" b="1" dirty="0" smtClean="0">
                <a:solidFill>
                  <a:srgbClr val="922B3C"/>
                </a:solidFill>
              </a:rPr>
              <a:t>Avantages</a:t>
            </a:r>
          </a:p>
          <a:p>
            <a:pPr marL="400050" indent="-285750">
              <a:spcBef>
                <a:spcPct val="0"/>
              </a:spcBef>
            </a:pPr>
            <a:r>
              <a:rPr lang="fr-FR" sz="1600" dirty="0" smtClean="0">
                <a:ea typeface="Calibri" pitchFamily="34" charset="0"/>
              </a:rPr>
              <a:t>Définit une démarche rationnelle qui a donné lieu à des méthodes qui fonctionnent ;</a:t>
            </a:r>
          </a:p>
          <a:p>
            <a:pPr marL="400050" indent="-285750">
              <a:spcBef>
                <a:spcPct val="0"/>
              </a:spcBef>
            </a:pPr>
            <a:r>
              <a:rPr lang="fr-FR" sz="1600" dirty="0" smtClean="0">
                <a:ea typeface="Calibri" pitchFamily="34" charset="0"/>
              </a:rPr>
              <a:t>Grande souplesse : utilisée en toutes circonstances, surtout lors des changements ;</a:t>
            </a:r>
          </a:p>
          <a:p>
            <a:pPr marL="400050" indent="-285750">
              <a:spcBef>
                <a:spcPct val="0"/>
              </a:spcBef>
            </a:pPr>
            <a:r>
              <a:rPr lang="fr-FR" sz="1600" dirty="0" smtClean="0">
                <a:ea typeface="Calibri" pitchFamily="34" charset="0"/>
              </a:rPr>
              <a:t>Pragmatique et utilisable seule, elle peut aussi bien convenir aux petites organisations.</a:t>
            </a:r>
          </a:p>
          <a:p>
            <a:pPr marL="114300" indent="0">
              <a:spcBef>
                <a:spcPct val="0"/>
              </a:spcBef>
              <a:buNone/>
            </a:pPr>
            <a:endParaRPr lang="fr-FR" sz="1000" dirty="0" smtClean="0"/>
          </a:p>
          <a:p>
            <a:pPr marL="114300" indent="0">
              <a:spcBef>
                <a:spcPct val="0"/>
              </a:spcBef>
              <a:buNone/>
            </a:pPr>
            <a:r>
              <a:rPr lang="fr-FR" sz="1800" b="1" dirty="0" smtClean="0">
                <a:solidFill>
                  <a:srgbClr val="922B3C"/>
                </a:solidFill>
              </a:rPr>
              <a:t>Limites</a:t>
            </a:r>
          </a:p>
          <a:p>
            <a:r>
              <a:rPr lang="fr-FR" sz="1600" dirty="0" smtClean="0">
                <a:ea typeface="Calibri" pitchFamily="34" charset="0"/>
              </a:rPr>
              <a:t>L'organisation doit définir sa propre approche ;</a:t>
            </a:r>
          </a:p>
          <a:p>
            <a:r>
              <a:rPr lang="fr-FR" sz="1600" dirty="0" smtClean="0">
                <a:ea typeface="Calibri" pitchFamily="34" charset="0"/>
              </a:rPr>
              <a:t>Méthodes nécessitant souvent de la formation et non adaptables à toutes les situations ;</a:t>
            </a:r>
          </a:p>
          <a:p>
            <a:r>
              <a:rPr lang="fr-FR" sz="1600" dirty="0" smtClean="0"/>
              <a:t>Dépendance vis-à-vis de la cartographie du SI : profondeur, étendue etc. ;</a:t>
            </a:r>
          </a:p>
          <a:p>
            <a:r>
              <a:rPr lang="fr-FR" sz="1600" dirty="0" smtClean="0"/>
              <a:t>Tendance à l'exhaustivité ;</a:t>
            </a:r>
          </a:p>
          <a:p>
            <a:r>
              <a:rPr lang="fr-FR" sz="1600" dirty="0" smtClean="0"/>
              <a:t>Accumulation de mesures techniques sans cohérence d'ensemble.</a:t>
            </a:r>
          </a:p>
          <a:p>
            <a:endParaRPr lang="fr-FR" sz="1600" dirty="0"/>
          </a:p>
        </p:txBody>
      </p:sp>
      <p:sp>
        <p:nvSpPr>
          <p:cNvPr id="4" name="Espace réservé du texte 3"/>
          <p:cNvSpPr>
            <a:spLocks noGrp="1"/>
          </p:cNvSpPr>
          <p:nvPr>
            <p:ph type="body" sz="quarter" idx="10"/>
          </p:nvPr>
        </p:nvSpPr>
        <p:spPr/>
        <p:txBody>
          <a:bodyPr/>
          <a:lstStyle/>
          <a:p>
            <a:r>
              <a:rPr lang="fr-FR" smtClean="0"/>
              <a:t>e. Gestion des risques (27005)</a:t>
            </a:r>
          </a:p>
          <a:p>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6D3C4C24-0618-4E54-A397-2601571CF843}"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13</a:t>
            </a:fld>
            <a:endParaRPr lang="fr-FR" dirty="0"/>
          </a:p>
        </p:txBody>
      </p:sp>
    </p:spTree>
    <p:extLst>
      <p:ext uri="{BB962C8B-B14F-4D97-AF65-F5344CB8AC3E}">
        <p14:creationId xmlns:p14="http://schemas.microsoft.com/office/powerpoint/2010/main" val="40520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1. </a:t>
            </a:r>
            <a:r>
              <a:rPr lang="fr-FR" dirty="0">
                <a:solidFill>
                  <a:schemeClr val="bg1"/>
                </a:solidFill>
              </a:rPr>
              <a:t>Intégrer la sécurité au sein d’une organisation</a:t>
            </a:r>
            <a:endParaRPr lang="fr-FR" dirty="0"/>
          </a:p>
        </p:txBody>
      </p:sp>
      <p:sp>
        <p:nvSpPr>
          <p:cNvPr id="3" name="Espace réservé du contenu 2"/>
          <p:cNvSpPr>
            <a:spLocks noGrp="1"/>
          </p:cNvSpPr>
          <p:nvPr>
            <p:ph idx="1"/>
          </p:nvPr>
        </p:nvSpPr>
        <p:spPr>
          <a:xfrm>
            <a:off x="457200" y="1700808"/>
            <a:ext cx="8229600" cy="1008112"/>
          </a:xfrm>
        </p:spPr>
        <p:txBody>
          <a:bodyPr/>
          <a:lstStyle/>
          <a:p>
            <a:r>
              <a:rPr lang="fr-FR" dirty="0" smtClean="0"/>
              <a:t>La classification selon la confidentialité des informations aide à définir des mesures de protection appropriées pour chaque type d’information.</a:t>
            </a:r>
          </a:p>
          <a:p>
            <a:pPr marL="0" indent="0">
              <a:buNone/>
            </a:pPr>
            <a:endParaRPr lang="fr-FR" dirty="0" smtClean="0"/>
          </a:p>
        </p:txBody>
      </p:sp>
      <p:sp>
        <p:nvSpPr>
          <p:cNvPr id="4" name="Espace réservé du texte 3"/>
          <p:cNvSpPr>
            <a:spLocks noGrp="1"/>
          </p:cNvSpPr>
          <p:nvPr>
            <p:ph type="body" sz="quarter" idx="10"/>
          </p:nvPr>
        </p:nvSpPr>
        <p:spPr/>
        <p:txBody>
          <a:bodyPr/>
          <a:lstStyle/>
          <a:p>
            <a:r>
              <a:rPr lang="fr-FR" dirty="0" smtClean="0"/>
              <a:t>f. Classification des informations</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4487575F-F963-4DE8-9990-398DE81387E8}"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14</a:t>
            </a:fld>
            <a:endParaRPr lang="fr-FR" dirty="0"/>
          </a:p>
        </p:txBody>
      </p:sp>
      <p:graphicFrame>
        <p:nvGraphicFramePr>
          <p:cNvPr id="9" name="Tableau 8"/>
          <p:cNvGraphicFramePr>
            <a:graphicFrameLocks noGrp="1"/>
          </p:cNvGraphicFramePr>
          <p:nvPr>
            <p:extLst>
              <p:ext uri="{D42A27DB-BD31-4B8C-83A1-F6EECF244321}">
                <p14:modId xmlns:p14="http://schemas.microsoft.com/office/powerpoint/2010/main" val="2794652686"/>
              </p:ext>
            </p:extLst>
          </p:nvPr>
        </p:nvGraphicFramePr>
        <p:xfrm>
          <a:off x="179512" y="2729696"/>
          <a:ext cx="8808692" cy="3723640"/>
        </p:xfrm>
        <a:graphic>
          <a:graphicData uri="http://schemas.openxmlformats.org/drawingml/2006/table">
            <a:tbl>
              <a:tblPr firstRow="1" bandRow="1">
                <a:tableStyleId>{21E4AEA4-8DFA-4A89-87EB-49C32662AFE0}</a:tableStyleId>
              </a:tblPr>
              <a:tblGrid>
                <a:gridCol w="504056"/>
                <a:gridCol w="1296144"/>
                <a:gridCol w="2931104"/>
                <a:gridCol w="2500286"/>
                <a:gridCol w="1577102"/>
              </a:tblGrid>
              <a:tr h="370840">
                <a:tc>
                  <a:txBody>
                    <a:bodyPr/>
                    <a:lstStyle/>
                    <a:p>
                      <a:endParaRPr lang="fr-FR" dirty="0"/>
                    </a:p>
                  </a:txBody>
                  <a:tcPr/>
                </a:tc>
                <a:tc>
                  <a:txBody>
                    <a:bodyPr/>
                    <a:lstStyle/>
                    <a:p>
                      <a:r>
                        <a:rPr lang="fr-FR" dirty="0" smtClean="0"/>
                        <a:t>Intitulé</a:t>
                      </a:r>
                      <a:endParaRPr lang="fr-FR" dirty="0"/>
                    </a:p>
                  </a:txBody>
                  <a:tcPr/>
                </a:tc>
                <a:tc>
                  <a:txBody>
                    <a:bodyPr/>
                    <a:lstStyle/>
                    <a:p>
                      <a:r>
                        <a:rPr lang="fr-FR" dirty="0" smtClean="0"/>
                        <a:t>Explication</a:t>
                      </a:r>
                      <a:endParaRPr lang="fr-FR" dirty="0"/>
                    </a:p>
                  </a:txBody>
                  <a:tcPr/>
                </a:tc>
                <a:tc>
                  <a:txBody>
                    <a:bodyPr/>
                    <a:lstStyle/>
                    <a:p>
                      <a:r>
                        <a:rPr lang="fr-FR" dirty="0" smtClean="0"/>
                        <a:t>Exemple</a:t>
                      </a:r>
                      <a:endParaRPr lang="fr-FR" dirty="0"/>
                    </a:p>
                  </a:txBody>
                  <a:tcPr/>
                </a:tc>
                <a:tc>
                  <a:txBody>
                    <a:bodyPr/>
                    <a:lstStyle/>
                    <a:p>
                      <a:r>
                        <a:rPr lang="fr-FR" dirty="0" smtClean="0"/>
                        <a:t>Risque</a:t>
                      </a:r>
                      <a:endParaRPr lang="fr-FR" dirty="0"/>
                    </a:p>
                  </a:txBody>
                  <a:tcPr/>
                </a:tc>
              </a:tr>
              <a:tr h="370840">
                <a:tc>
                  <a:txBody>
                    <a:bodyPr/>
                    <a:lstStyle/>
                    <a:p>
                      <a:r>
                        <a:rPr lang="fr-FR" dirty="0" smtClean="0"/>
                        <a:t>C1</a:t>
                      </a:r>
                      <a:endParaRPr lang="fr-FR" dirty="0"/>
                    </a:p>
                  </a:txBody>
                  <a:tcPr/>
                </a:tc>
                <a:tc>
                  <a:txBody>
                    <a:bodyPr/>
                    <a:lstStyle/>
                    <a:p>
                      <a:r>
                        <a:rPr lang="fr-FR" sz="1400" dirty="0" smtClean="0"/>
                        <a:t>Accès libre </a:t>
                      </a:r>
                      <a:endParaRPr lang="fr-FR" sz="1400" dirty="0"/>
                    </a:p>
                  </a:txBody>
                  <a:tcPr/>
                </a:tc>
                <a:tc>
                  <a:txBody>
                    <a:bodyPr/>
                    <a:lstStyle/>
                    <a:p>
                      <a:r>
                        <a:rPr lang="fr-FR" sz="1400" dirty="0" smtClean="0"/>
                        <a:t>Tout le monde peut y accéder</a:t>
                      </a:r>
                      <a:endParaRPr lang="fr-FR" sz="1400" dirty="0"/>
                    </a:p>
                  </a:txBody>
                  <a:tcPr/>
                </a:tc>
                <a:tc>
                  <a:txBody>
                    <a:bodyPr/>
                    <a:lstStyle/>
                    <a:p>
                      <a:r>
                        <a:rPr lang="fr-FR" sz="1400" dirty="0" smtClean="0"/>
                        <a:t>Informations publiées</a:t>
                      </a:r>
                      <a:r>
                        <a:rPr lang="fr-FR" sz="1400" baseline="0" dirty="0" smtClean="0"/>
                        <a:t> sur le site internet</a:t>
                      </a:r>
                      <a:endParaRPr lang="fr-FR" sz="1400" dirty="0"/>
                    </a:p>
                  </a:txBody>
                  <a:tcPr/>
                </a:tc>
                <a:tc>
                  <a:txBody>
                    <a:bodyPr/>
                    <a:lstStyle/>
                    <a:p>
                      <a:r>
                        <a:rPr lang="fr-FR" sz="1400" dirty="0" smtClean="0"/>
                        <a:t>Aucun</a:t>
                      </a:r>
                      <a:endParaRPr lang="fr-FR" sz="1400" dirty="0"/>
                    </a:p>
                  </a:txBody>
                  <a:tcPr/>
                </a:tc>
              </a:tr>
              <a:tr h="370840">
                <a:tc>
                  <a:txBody>
                    <a:bodyPr/>
                    <a:lstStyle/>
                    <a:p>
                      <a:r>
                        <a:rPr lang="fr-FR" dirty="0" smtClean="0"/>
                        <a:t>C2</a:t>
                      </a:r>
                      <a:endParaRPr lang="fr-FR" dirty="0"/>
                    </a:p>
                  </a:txBody>
                  <a:tcPr/>
                </a:tc>
                <a:tc>
                  <a:txBody>
                    <a:bodyPr/>
                    <a:lstStyle/>
                    <a:p>
                      <a:r>
                        <a:rPr lang="fr-FR" sz="1400" dirty="0" smtClean="0"/>
                        <a:t>Accès à l’organisation</a:t>
                      </a:r>
                      <a:endParaRPr lang="fr-FR" sz="1400" dirty="0"/>
                    </a:p>
                  </a:txBody>
                  <a:tcPr/>
                </a:tc>
                <a:tc>
                  <a:txBody>
                    <a:bodyPr/>
                    <a:lstStyle/>
                    <a:p>
                      <a:r>
                        <a:rPr lang="fr-FR" sz="1400" dirty="0" smtClean="0"/>
                        <a:t>Seul le personnel de l’organisation est autorisé à accéder à l’information</a:t>
                      </a:r>
                      <a:endParaRPr lang="fr-FR" sz="1400" dirty="0"/>
                    </a:p>
                  </a:txBody>
                  <a:tcPr/>
                </a:tc>
                <a:tc>
                  <a:txBody>
                    <a:bodyPr/>
                    <a:lstStyle/>
                    <a:p>
                      <a:r>
                        <a:rPr lang="fr-FR" sz="1400" dirty="0" smtClean="0"/>
                        <a:t>Nom, adresse des partenaires</a:t>
                      </a:r>
                      <a:r>
                        <a:rPr lang="fr-FR" sz="1400" baseline="0" dirty="0" smtClean="0"/>
                        <a:t> et fournisseurs de l’organisation</a:t>
                      </a:r>
                      <a:endParaRPr lang="fr-FR" sz="1400" dirty="0"/>
                    </a:p>
                  </a:txBody>
                  <a:tcPr/>
                </a:tc>
                <a:tc>
                  <a:txBody>
                    <a:bodyPr/>
                    <a:lstStyle/>
                    <a:p>
                      <a:r>
                        <a:rPr lang="fr-FR" sz="1400" dirty="0" smtClean="0"/>
                        <a:t>Atteinte à l’image, gêne passagère</a:t>
                      </a:r>
                      <a:endParaRPr lang="fr-FR" sz="1400" dirty="0"/>
                    </a:p>
                  </a:txBody>
                  <a:tcPr/>
                </a:tc>
              </a:tr>
              <a:tr h="370840">
                <a:tc>
                  <a:txBody>
                    <a:bodyPr/>
                    <a:lstStyle/>
                    <a:p>
                      <a:r>
                        <a:rPr lang="fr-FR" dirty="0" smtClean="0"/>
                        <a:t>C3</a:t>
                      </a:r>
                      <a:endParaRPr lang="fr-FR" dirty="0"/>
                    </a:p>
                  </a:txBody>
                  <a:tcPr/>
                </a:tc>
                <a:tc>
                  <a:txBody>
                    <a:bodyPr/>
                    <a:lstStyle/>
                    <a:p>
                      <a:r>
                        <a:rPr lang="fr-FR" sz="1400" dirty="0" smtClean="0"/>
                        <a:t>Diffusion limitée</a:t>
                      </a:r>
                      <a:endParaRPr lang="fr-FR" sz="1400" dirty="0"/>
                    </a:p>
                  </a:txBody>
                  <a:tcPr/>
                </a:tc>
                <a:tc>
                  <a:txBody>
                    <a:bodyPr/>
                    <a:lstStyle/>
                    <a:p>
                      <a:r>
                        <a:rPr lang="fr-FR" sz="1400" dirty="0" smtClean="0"/>
                        <a:t>Au sein de l’organisation, seul un groupe de personnes est autorisé comme les membres du même projet</a:t>
                      </a:r>
                      <a:endParaRPr lang="fr-FR" sz="1400" dirty="0"/>
                    </a:p>
                  </a:txBody>
                  <a:tcPr/>
                </a:tc>
                <a:tc>
                  <a:txBody>
                    <a:bodyPr/>
                    <a:lstStyle/>
                    <a:p>
                      <a:r>
                        <a:rPr lang="fr-FR" sz="1400" dirty="0" smtClean="0"/>
                        <a:t>Plan technique</a:t>
                      </a:r>
                      <a:r>
                        <a:rPr lang="fr-FR" sz="1400" baseline="0" dirty="0" smtClean="0"/>
                        <a:t> d’un nouveau laboratoire ; Listes der personnes admissibles avant publication officielle…</a:t>
                      </a:r>
                      <a:endParaRPr lang="fr-FR" sz="1400" dirty="0"/>
                    </a:p>
                  </a:txBody>
                  <a:tcPr/>
                </a:tc>
                <a:tc>
                  <a:txBody>
                    <a:bodyPr/>
                    <a:lstStyle/>
                    <a:p>
                      <a:r>
                        <a:rPr lang="fr-FR" sz="1400" dirty="0" smtClean="0"/>
                        <a:t>Situation à risques ;</a:t>
                      </a:r>
                      <a:r>
                        <a:rPr lang="fr-FR" sz="1400" baseline="0" dirty="0" smtClean="0"/>
                        <a:t> pertes financières acceptables</a:t>
                      </a:r>
                      <a:endParaRPr lang="fr-FR" sz="1400" dirty="0"/>
                    </a:p>
                  </a:txBody>
                  <a:tcPr/>
                </a:tc>
              </a:tr>
              <a:tr h="370840">
                <a:tc>
                  <a:txBody>
                    <a:bodyPr/>
                    <a:lstStyle/>
                    <a:p>
                      <a:r>
                        <a:rPr lang="fr-FR" dirty="0" smtClean="0"/>
                        <a:t>C4</a:t>
                      </a:r>
                      <a:endParaRPr lang="fr-FR" dirty="0"/>
                    </a:p>
                  </a:txBody>
                  <a:tcPr/>
                </a:tc>
                <a:tc>
                  <a:txBody>
                    <a:bodyPr/>
                    <a:lstStyle/>
                    <a:p>
                      <a:r>
                        <a:rPr lang="fr-FR" sz="1400" dirty="0" smtClean="0"/>
                        <a:t>Confidentiel </a:t>
                      </a:r>
                      <a:endParaRPr lang="fr-FR"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1400" dirty="0" smtClean="0"/>
                        <a:t>L’information est accessible à une liste très restreinte d’utilisateurs à titre individuel</a:t>
                      </a:r>
                    </a:p>
                    <a:p>
                      <a:endParaRPr lang="fr-FR" sz="1400" dirty="0"/>
                    </a:p>
                  </a:txBody>
                  <a:tcPr/>
                </a:tc>
                <a:tc>
                  <a:txBody>
                    <a:bodyPr/>
                    <a:lstStyle/>
                    <a:p>
                      <a:r>
                        <a:rPr lang="fr-FR" sz="1400" dirty="0" smtClean="0"/>
                        <a:t>Contenu</a:t>
                      </a:r>
                      <a:r>
                        <a:rPr lang="fr-FR" sz="1400" baseline="0" dirty="0" smtClean="0"/>
                        <a:t> des brevets déposés ; Recherche en cours ; N° de sécurité sociale et noms…</a:t>
                      </a:r>
                      <a:endParaRPr lang="fr-FR" sz="1400" dirty="0"/>
                    </a:p>
                  </a:txBody>
                  <a:tcPr/>
                </a:tc>
                <a:tc>
                  <a:txBody>
                    <a:bodyPr/>
                    <a:lstStyle/>
                    <a:p>
                      <a:r>
                        <a:rPr lang="fr-FR" sz="1400" dirty="0" smtClean="0"/>
                        <a:t>Pertes financières inacceptables, poursuites</a:t>
                      </a:r>
                      <a:r>
                        <a:rPr lang="fr-FR" sz="1400" baseline="0" dirty="0" smtClean="0"/>
                        <a:t> judiciaires</a:t>
                      </a:r>
                      <a:endParaRPr lang="fr-FR" sz="1400" dirty="0"/>
                    </a:p>
                  </a:txBody>
                  <a:tcPr/>
                </a:tc>
              </a:tr>
            </a:tbl>
          </a:graphicData>
        </a:graphic>
      </p:graphicFrame>
    </p:spTree>
    <p:extLst>
      <p:ext uri="{BB962C8B-B14F-4D97-AF65-F5344CB8AC3E}">
        <p14:creationId xmlns:p14="http://schemas.microsoft.com/office/powerpoint/2010/main" val="1160246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1. </a:t>
            </a:r>
            <a:r>
              <a:rPr lang="fr-FR" dirty="0">
                <a:solidFill>
                  <a:schemeClr val="bg1"/>
                </a:solidFill>
              </a:rPr>
              <a:t>Intégrer la sécurité au sein d’une organisation</a:t>
            </a:r>
            <a:endParaRPr lang="fr-FR" dirty="0"/>
          </a:p>
        </p:txBody>
      </p:sp>
      <p:sp>
        <p:nvSpPr>
          <p:cNvPr id="3" name="Espace réservé du contenu 2"/>
          <p:cNvSpPr>
            <a:spLocks noGrp="1"/>
          </p:cNvSpPr>
          <p:nvPr>
            <p:ph idx="1"/>
          </p:nvPr>
        </p:nvSpPr>
        <p:spPr/>
        <p:txBody>
          <a:bodyPr/>
          <a:lstStyle/>
          <a:p>
            <a:r>
              <a:rPr lang="fr-FR" dirty="0" smtClean="0"/>
              <a:t>Sur la base des niveaux de confidentialité définis, les mesures suivantes peuvent être implémentées :</a:t>
            </a:r>
          </a:p>
          <a:p>
            <a:pPr marL="0" indent="0">
              <a:buNone/>
            </a:pPr>
            <a:endParaRPr lang="fr-FR" sz="800" dirty="0" smtClean="0"/>
          </a:p>
          <a:p>
            <a:pPr lvl="1"/>
            <a:r>
              <a:rPr lang="fr-FR" dirty="0" smtClean="0"/>
              <a:t>Une politique de gestion des informations est définie :</a:t>
            </a:r>
          </a:p>
          <a:p>
            <a:pPr lvl="2"/>
            <a:r>
              <a:rPr lang="fr-FR" dirty="0" smtClean="0"/>
              <a:t>Création d’un modèle de document indiquant le niveau de confidentialité ;</a:t>
            </a:r>
          </a:p>
          <a:p>
            <a:pPr lvl="2"/>
            <a:r>
              <a:rPr lang="fr-FR" dirty="0" smtClean="0"/>
              <a:t>Sensibilisation du personnel et des partenaires à cette politique.</a:t>
            </a:r>
          </a:p>
          <a:p>
            <a:pPr marL="914400" lvl="2" indent="0">
              <a:buNone/>
            </a:pPr>
            <a:endParaRPr lang="fr-FR" sz="1000" dirty="0" smtClean="0"/>
          </a:p>
          <a:p>
            <a:pPr lvl="1"/>
            <a:r>
              <a:rPr lang="fr-FR" dirty="0" smtClean="0"/>
              <a:t>Les informations de niveau « </a:t>
            </a:r>
            <a:r>
              <a:rPr lang="fr-FR" b="1" dirty="0" smtClean="0"/>
              <a:t>Confidentiel</a:t>
            </a:r>
            <a:r>
              <a:rPr lang="fr-FR" dirty="0" smtClean="0"/>
              <a:t> » doivent être :</a:t>
            </a:r>
          </a:p>
          <a:p>
            <a:pPr lvl="2"/>
            <a:r>
              <a:rPr lang="fr-FR" dirty="0" smtClean="0"/>
              <a:t>envoyées par mail de manière chiffrée et le mot de passe communiqué par SMS aux destinataires ;</a:t>
            </a:r>
          </a:p>
          <a:p>
            <a:pPr lvl="2"/>
            <a:r>
              <a:rPr lang="fr-FR" dirty="0" smtClean="0"/>
              <a:t>stockées localement dans des conteneurs chiffrés.</a:t>
            </a:r>
          </a:p>
          <a:p>
            <a:pPr marL="914400" lvl="2" indent="0">
              <a:buNone/>
            </a:pPr>
            <a:endParaRPr lang="fr-FR" sz="1000" dirty="0" smtClean="0"/>
          </a:p>
          <a:p>
            <a:pPr lvl="1"/>
            <a:r>
              <a:rPr lang="fr-FR" dirty="0" smtClean="0"/>
              <a:t>Les informations de niveau «</a:t>
            </a:r>
            <a:r>
              <a:rPr lang="fr-FR" b="1" dirty="0" smtClean="0"/>
              <a:t> Diffusion limitée</a:t>
            </a:r>
            <a:r>
              <a:rPr lang="fr-FR" dirty="0" smtClean="0"/>
              <a:t> » doivent être échangées au travers au travers d’un système documentaire collaboratif ayant des accès nominatifs contrôlés, par exemple MS SharePoint.</a:t>
            </a:r>
          </a:p>
        </p:txBody>
      </p:sp>
      <p:sp>
        <p:nvSpPr>
          <p:cNvPr id="4" name="Espace réservé du texte 3"/>
          <p:cNvSpPr>
            <a:spLocks noGrp="1"/>
          </p:cNvSpPr>
          <p:nvPr>
            <p:ph type="body" sz="quarter" idx="10"/>
          </p:nvPr>
        </p:nvSpPr>
        <p:spPr/>
        <p:txBody>
          <a:bodyPr/>
          <a:lstStyle/>
          <a:p>
            <a:r>
              <a:rPr lang="fr-FR" dirty="0" smtClean="0"/>
              <a:t>f. Classification </a:t>
            </a:r>
            <a:r>
              <a:rPr lang="fr-FR" dirty="0"/>
              <a:t>des </a:t>
            </a:r>
            <a:r>
              <a:rPr lang="fr-FR" dirty="0" smtClean="0"/>
              <a:t>informations</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3DDEE527-0DF4-4F2B-96CE-34D18F23285C}"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15</a:t>
            </a:fld>
            <a:endParaRPr lang="fr-FR" dirty="0"/>
          </a:p>
        </p:txBody>
      </p:sp>
    </p:spTree>
    <p:extLst>
      <p:ext uri="{BB962C8B-B14F-4D97-AF65-F5344CB8AC3E}">
        <p14:creationId xmlns:p14="http://schemas.microsoft.com/office/powerpoint/2010/main" val="38530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1. </a:t>
            </a:r>
            <a:r>
              <a:rPr lang="fr-FR" dirty="0">
                <a:solidFill>
                  <a:schemeClr val="bg1"/>
                </a:solidFill>
              </a:rPr>
              <a:t>Intégrer la sécurité au sein d’une organisation</a:t>
            </a:r>
            <a:endParaRPr lang="fr-FR" dirty="0"/>
          </a:p>
        </p:txBody>
      </p:sp>
      <p:sp>
        <p:nvSpPr>
          <p:cNvPr id="3" name="Espace réservé du contenu 2"/>
          <p:cNvSpPr>
            <a:spLocks noGrp="1"/>
          </p:cNvSpPr>
          <p:nvPr>
            <p:ph idx="1"/>
          </p:nvPr>
        </p:nvSpPr>
        <p:spPr>
          <a:xfrm>
            <a:off x="457200" y="1700808"/>
            <a:ext cx="8363272" cy="4608512"/>
          </a:xfrm>
        </p:spPr>
        <p:txBody>
          <a:bodyPr/>
          <a:lstStyle/>
          <a:p>
            <a:r>
              <a:rPr lang="fr-FR" sz="1800" b="1" dirty="0" smtClean="0">
                <a:solidFill>
                  <a:srgbClr val="922B3C"/>
                </a:solidFill>
              </a:rPr>
              <a:t>Avant embauche </a:t>
            </a:r>
            <a:r>
              <a:rPr lang="fr-FR" sz="1800" dirty="0" smtClean="0"/>
              <a:t>:</a:t>
            </a:r>
          </a:p>
          <a:p>
            <a:pPr lvl="1"/>
            <a:r>
              <a:rPr lang="fr-FR" sz="1600" dirty="0" smtClean="0"/>
              <a:t>Sélection des candidats et interviews ;</a:t>
            </a:r>
          </a:p>
          <a:p>
            <a:pPr lvl="1"/>
            <a:r>
              <a:rPr lang="fr-FR" sz="1600" dirty="0" smtClean="0"/>
              <a:t>Vérification du CV (contacter les anciens employeurs, vérifier les diplômes, certifications…) du candidat ;</a:t>
            </a:r>
          </a:p>
          <a:p>
            <a:pPr lvl="1"/>
            <a:r>
              <a:rPr lang="fr-FR" sz="1600" dirty="0" smtClean="0"/>
              <a:t>En fonction de la sensibilité du poste, un extrait de casier judiciaire peut être demandé.</a:t>
            </a:r>
          </a:p>
          <a:p>
            <a:pPr marL="457200" lvl="1" indent="0">
              <a:buNone/>
            </a:pPr>
            <a:endParaRPr lang="fr-FR" sz="1000" dirty="0" smtClean="0"/>
          </a:p>
          <a:p>
            <a:r>
              <a:rPr lang="fr-FR" sz="1800" b="1" dirty="0" smtClean="0">
                <a:solidFill>
                  <a:srgbClr val="922B3C"/>
                </a:solidFill>
              </a:rPr>
              <a:t>Pendant l’embauche </a:t>
            </a:r>
            <a:r>
              <a:rPr lang="fr-FR" sz="1800" dirty="0" smtClean="0"/>
              <a:t>:</a:t>
            </a:r>
          </a:p>
          <a:p>
            <a:pPr lvl="1"/>
            <a:r>
              <a:rPr lang="fr-FR" sz="1600" dirty="0" smtClean="0"/>
              <a:t>Fourniture des accès logiques (création de comptes utilisateurs, accès aux répertoires nécessaires…) et physiques (badges) adaptés à la fonction ;</a:t>
            </a:r>
          </a:p>
          <a:p>
            <a:pPr lvl="1"/>
            <a:r>
              <a:rPr lang="fr-FR" sz="1600" dirty="0" smtClean="0"/>
              <a:t>Sensibilisation aux politiques et procédures internes de l’organisation ;</a:t>
            </a:r>
          </a:p>
          <a:p>
            <a:pPr lvl="1"/>
            <a:r>
              <a:rPr lang="fr-FR" sz="1600" dirty="0" smtClean="0"/>
              <a:t>Sensibilisation régulière à la sécurité adaptée aux fonctions ;</a:t>
            </a:r>
          </a:p>
          <a:p>
            <a:pPr lvl="1"/>
            <a:r>
              <a:rPr lang="fr-FR" sz="1600" dirty="0" smtClean="0"/>
              <a:t>Processus disciplinaire en cas de non respect.</a:t>
            </a:r>
          </a:p>
          <a:p>
            <a:pPr marL="457200" lvl="1" indent="0">
              <a:buNone/>
            </a:pPr>
            <a:endParaRPr lang="fr-FR" sz="1000" dirty="0" smtClean="0"/>
          </a:p>
          <a:p>
            <a:r>
              <a:rPr lang="fr-FR" sz="1800" b="1" dirty="0" smtClean="0">
                <a:solidFill>
                  <a:srgbClr val="922B3C"/>
                </a:solidFill>
              </a:rPr>
              <a:t>Au terme du contrat de travail </a:t>
            </a:r>
            <a:r>
              <a:rPr lang="fr-FR" sz="1800" dirty="0" smtClean="0"/>
              <a:t>:</a:t>
            </a:r>
          </a:p>
          <a:p>
            <a:pPr lvl="1"/>
            <a:r>
              <a:rPr lang="fr-FR" sz="1600" dirty="0" smtClean="0"/>
              <a:t>Retrait des accès et restitution du matériel fourni (badge, ordinateur, …).</a:t>
            </a:r>
          </a:p>
          <a:p>
            <a:pPr marL="457200" lvl="1" indent="0">
              <a:buNone/>
            </a:pPr>
            <a:endParaRPr lang="fr-FR" sz="1600" dirty="0"/>
          </a:p>
        </p:txBody>
      </p:sp>
      <p:sp>
        <p:nvSpPr>
          <p:cNvPr id="4" name="Espace réservé du texte 3"/>
          <p:cNvSpPr>
            <a:spLocks noGrp="1"/>
          </p:cNvSpPr>
          <p:nvPr>
            <p:ph type="body" sz="quarter" idx="10"/>
          </p:nvPr>
        </p:nvSpPr>
        <p:spPr/>
        <p:txBody>
          <a:bodyPr/>
          <a:lstStyle/>
          <a:p>
            <a:r>
              <a:rPr lang="fr-FR" dirty="0" smtClean="0"/>
              <a:t>g. Gestion des ressources humaines</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3649F873-1F6C-41F3-80E6-18D377D6A49C}"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16</a:t>
            </a:fld>
            <a:endParaRPr lang="fr-FR" dirty="0"/>
          </a:p>
        </p:txBody>
      </p:sp>
    </p:spTree>
    <p:extLst>
      <p:ext uri="{BB962C8B-B14F-4D97-AF65-F5344CB8AC3E}">
        <p14:creationId xmlns:p14="http://schemas.microsoft.com/office/powerpoint/2010/main" val="1783070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1"/>
                </a:solidFill>
              </a:rPr>
              <a:t>1. Intégrer la sécurité au sein d’une organisation</a:t>
            </a:r>
            <a:endParaRPr lang="fr-FR" dirty="0"/>
          </a:p>
        </p:txBody>
      </p:sp>
      <p:sp>
        <p:nvSpPr>
          <p:cNvPr id="3" name="Espace réservé du contenu 2"/>
          <p:cNvSpPr>
            <a:spLocks noGrp="1"/>
          </p:cNvSpPr>
          <p:nvPr>
            <p:ph idx="1"/>
          </p:nvPr>
        </p:nvSpPr>
        <p:spPr/>
        <p:txBody>
          <a:bodyPr/>
          <a:lstStyle/>
          <a:p>
            <a:r>
              <a:rPr lang="fr-FR" dirty="0" smtClean="0"/>
              <a:t>Une </a:t>
            </a:r>
            <a:r>
              <a:rPr lang="fr-FR" dirty="0"/>
              <a:t>politique de sécurité doit être adaptée à l'organisme et à ses évolutions ;</a:t>
            </a:r>
          </a:p>
          <a:p>
            <a:r>
              <a:rPr lang="fr-FR" dirty="0" smtClean="0"/>
              <a:t>la </a:t>
            </a:r>
            <a:r>
              <a:rPr lang="fr-FR" dirty="0"/>
              <a:t>sécurité ne s'improvise pas et nécessite des professionnels ;</a:t>
            </a:r>
          </a:p>
          <a:p>
            <a:r>
              <a:rPr lang="fr-FR" dirty="0" smtClean="0"/>
              <a:t>les </a:t>
            </a:r>
            <a:r>
              <a:rPr lang="fr-FR" dirty="0"/>
              <a:t>normes sont une aide pour mettre en </a:t>
            </a:r>
            <a:r>
              <a:rPr lang="fr-FR" dirty="0" smtClean="0"/>
              <a:t>œuvre </a:t>
            </a:r>
            <a:r>
              <a:rPr lang="fr-FR" dirty="0"/>
              <a:t>une démarche </a:t>
            </a:r>
            <a:r>
              <a:rPr lang="fr-FR" dirty="0" smtClean="0"/>
              <a:t>d'amélioration </a:t>
            </a:r>
            <a:r>
              <a:rPr lang="fr-FR" dirty="0"/>
              <a:t>continue de la sécurité ;</a:t>
            </a:r>
          </a:p>
          <a:p>
            <a:r>
              <a:rPr lang="fr-FR" dirty="0" smtClean="0"/>
              <a:t>les </a:t>
            </a:r>
            <a:r>
              <a:rPr lang="fr-FR" dirty="0"/>
              <a:t>normes par nature ne délivrent pas un niveau de sécurité ;</a:t>
            </a:r>
          </a:p>
          <a:p>
            <a:r>
              <a:rPr lang="fr-FR" dirty="0" smtClean="0"/>
              <a:t>les </a:t>
            </a:r>
            <a:r>
              <a:rPr lang="fr-FR" dirty="0"/>
              <a:t>normes ne prennent pas en compte toute la sécurité des systèmes </a:t>
            </a:r>
            <a:r>
              <a:rPr lang="fr-FR" dirty="0" smtClean="0"/>
              <a:t>d'information.</a:t>
            </a:r>
            <a:endParaRPr lang="fr-FR" dirty="0"/>
          </a:p>
        </p:txBody>
      </p:sp>
      <p:sp>
        <p:nvSpPr>
          <p:cNvPr id="4" name="Espace réservé du texte 3"/>
          <p:cNvSpPr>
            <a:spLocks noGrp="1"/>
          </p:cNvSpPr>
          <p:nvPr>
            <p:ph type="body" sz="quarter" idx="10"/>
          </p:nvPr>
        </p:nvSpPr>
        <p:spPr/>
        <p:txBody>
          <a:bodyPr/>
          <a:lstStyle/>
          <a:p>
            <a:r>
              <a:rPr lang="fr-FR" dirty="0" smtClean="0"/>
              <a:t>Conclusion</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F06EE83D-E005-4178-8588-E2CEF499F78D}"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17</a:t>
            </a:fld>
            <a:endParaRPr lang="fr-FR" dirty="0"/>
          </a:p>
        </p:txBody>
      </p:sp>
    </p:spTree>
    <p:extLst>
      <p:ext uri="{BB962C8B-B14F-4D97-AF65-F5344CB8AC3E}">
        <p14:creationId xmlns:p14="http://schemas.microsoft.com/office/powerpoint/2010/main" val="214746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F736755-D2B1-430D-8C5A-083921AC225B}" type="datetime1">
              <a:rPr lang="fr-FR" smtClean="0"/>
              <a:t>16/02/2017</a:t>
            </a:fld>
            <a:endParaRPr lang="fr-FR" dirty="0"/>
          </a:p>
        </p:txBody>
      </p:sp>
      <p:sp>
        <p:nvSpPr>
          <p:cNvPr id="4" name="Espace réservé du pied de page 3"/>
          <p:cNvSpPr>
            <a:spLocks noGrp="1"/>
          </p:cNvSpPr>
          <p:nvPr>
            <p:ph type="ftr" sz="quarter" idx="11"/>
          </p:nvPr>
        </p:nvSpPr>
        <p:spPr/>
        <p:txBody>
          <a:bodyPr/>
          <a:lstStyle/>
          <a:p>
            <a:r>
              <a:rPr lang="fr-FR" smtClean="0"/>
              <a:t>Sensibilisation et initiation à la cybersécurité</a:t>
            </a:r>
            <a:endParaRPr lang="fr-FR" dirty="0"/>
          </a:p>
        </p:txBody>
      </p:sp>
      <p:sp>
        <p:nvSpPr>
          <p:cNvPr id="5" name="Espace réservé du numéro de diapositive 4"/>
          <p:cNvSpPr>
            <a:spLocks noGrp="1"/>
          </p:cNvSpPr>
          <p:nvPr>
            <p:ph type="sldNum" sz="quarter" idx="12"/>
          </p:nvPr>
        </p:nvSpPr>
        <p:spPr/>
        <p:txBody>
          <a:bodyPr/>
          <a:lstStyle/>
          <a:p>
            <a:fld id="{DAC45385-D604-40AE-9F53-03BDB8FC03CC}" type="slidenum">
              <a:rPr lang="fr-FR" smtClean="0"/>
              <a:pPr/>
              <a:t>18</a:t>
            </a:fld>
            <a:endParaRPr lang="fr-FR" dirty="0"/>
          </a:p>
        </p:txBody>
      </p:sp>
      <p:sp>
        <p:nvSpPr>
          <p:cNvPr id="18434" name="Titre 1"/>
          <p:cNvSpPr>
            <a:spLocks noGrp="1"/>
          </p:cNvSpPr>
          <p:nvPr>
            <p:ph type="title"/>
          </p:nvPr>
        </p:nvSpPr>
        <p:spPr>
          <a:xfrm>
            <a:off x="395536" y="2060848"/>
            <a:ext cx="8435280" cy="1296144"/>
          </a:xfrm>
        </p:spPr>
        <p:txBody>
          <a:bodyPr/>
          <a:lstStyle/>
          <a:p>
            <a:r>
              <a:rPr lang="fr-FR" altLang="fr-FR" dirty="0"/>
              <a:t>2</a:t>
            </a:r>
            <a:r>
              <a:rPr lang="fr-FR" altLang="fr-FR" dirty="0" smtClean="0"/>
              <a:t>. </a:t>
            </a:r>
            <a:r>
              <a:rPr lang="fr-FR" dirty="0"/>
              <a:t>Intégrer la sécurité dans les </a:t>
            </a:r>
            <a:r>
              <a:rPr lang="fr-FR" dirty="0" smtClean="0"/>
              <a:t>projets</a:t>
            </a:r>
            <a:endParaRPr lang="fr-FR" altLang="fr-FR" dirty="0" smtClean="0"/>
          </a:p>
        </p:txBody>
      </p:sp>
      <p:sp>
        <p:nvSpPr>
          <p:cNvPr id="3" name="Espace réservé du contenu 2"/>
          <p:cNvSpPr>
            <a:spLocks noGrp="1"/>
          </p:cNvSpPr>
          <p:nvPr>
            <p:ph type="body" sz="quarter" idx="13"/>
          </p:nvPr>
        </p:nvSpPr>
        <p:spPr>
          <a:xfrm>
            <a:off x="468313" y="3501008"/>
            <a:ext cx="8207375" cy="3096344"/>
          </a:xfrm>
        </p:spPr>
        <p:txBody>
          <a:bodyPr/>
          <a:lstStyle/>
          <a:p>
            <a:pPr marL="457200" indent="-457200" algn="l">
              <a:buFont typeface="+mj-lt"/>
              <a:buAutoNum type="alphaLcParenR"/>
            </a:pPr>
            <a:r>
              <a:rPr lang="fr-FR" dirty="0"/>
              <a:t>Préambule</a:t>
            </a:r>
          </a:p>
          <a:p>
            <a:pPr marL="457200" indent="-457200" algn="l">
              <a:buFont typeface="+mj-lt"/>
              <a:buAutoNum type="alphaLcParenR"/>
            </a:pPr>
            <a:r>
              <a:rPr lang="fr-FR" dirty="0"/>
              <a:t>S</a:t>
            </a:r>
            <a:r>
              <a:rPr lang="fr-FR" dirty="0" smtClean="0"/>
              <a:t>écurité </a:t>
            </a:r>
            <a:r>
              <a:rPr lang="fr-FR" dirty="0"/>
              <a:t>dans </a:t>
            </a:r>
            <a:r>
              <a:rPr lang="fr-FR" dirty="0" smtClean="0"/>
              <a:t>l’ensemble du </a:t>
            </a:r>
            <a:r>
              <a:rPr lang="fr-FR" dirty="0"/>
              <a:t>cycle de vie d’un </a:t>
            </a:r>
            <a:r>
              <a:rPr lang="fr-FR" dirty="0" smtClean="0"/>
              <a:t>projet</a:t>
            </a:r>
          </a:p>
          <a:p>
            <a:pPr marL="457200" indent="-457200" algn="l">
              <a:buFont typeface="+mj-lt"/>
              <a:buAutoNum type="alphaLcParenR"/>
            </a:pPr>
            <a:r>
              <a:rPr lang="fr-FR" dirty="0" smtClean="0"/>
              <a:t>Sécurité prise en compte en fin de développement</a:t>
            </a:r>
          </a:p>
          <a:p>
            <a:pPr marL="457200" indent="-457200" algn="l">
              <a:buFont typeface="+mj-lt"/>
              <a:buAutoNum type="alphaLcParenR"/>
            </a:pPr>
            <a:r>
              <a:rPr lang="fr-FR" dirty="0" smtClean="0"/>
              <a:t>Approche </a:t>
            </a:r>
            <a:r>
              <a:rPr lang="fr-FR" dirty="0"/>
              <a:t>par l’analyse et le traitement du </a:t>
            </a:r>
            <a:r>
              <a:rPr lang="fr-FR" dirty="0" smtClean="0"/>
              <a:t>risque</a:t>
            </a:r>
          </a:p>
          <a:p>
            <a:pPr marL="457200" indent="-457200" algn="l">
              <a:buFont typeface="+mj-lt"/>
              <a:buAutoNum type="alphaLcParenR"/>
            </a:pPr>
            <a:r>
              <a:rPr lang="fr-FR" dirty="0" smtClean="0"/>
              <a:t>Plan d’action SSI</a:t>
            </a:r>
            <a:endParaRPr lang="fr-FR" dirty="0"/>
          </a:p>
        </p:txBody>
      </p:sp>
    </p:spTree>
    <p:extLst>
      <p:ext uri="{BB962C8B-B14F-4D97-AF65-F5344CB8AC3E}">
        <p14:creationId xmlns:p14="http://schemas.microsoft.com/office/powerpoint/2010/main" val="725717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p:txBody>
          <a:bodyPr/>
          <a:lstStyle/>
          <a:p>
            <a:r>
              <a:rPr lang="fr-FR" dirty="0" smtClean="0"/>
              <a:t>Il s’agit de bien distinguer : </a:t>
            </a:r>
          </a:p>
          <a:p>
            <a:pPr lvl="1"/>
            <a:r>
              <a:rPr lang="fr-FR" b="1" dirty="0" smtClean="0"/>
              <a:t>la sécurité du système d’information </a:t>
            </a:r>
            <a:r>
              <a:rPr lang="fr-FR" dirty="0" smtClean="0"/>
              <a:t>qui est un des objets du projet ; </a:t>
            </a:r>
          </a:p>
          <a:p>
            <a:pPr lvl="1"/>
            <a:r>
              <a:rPr lang="fr-FR" b="1" dirty="0" smtClean="0"/>
              <a:t>et la sécurité du projet en lui-même </a:t>
            </a:r>
            <a:r>
              <a:rPr lang="fr-FR" dirty="0" smtClean="0"/>
              <a:t>(diffusion et traitement des informations).</a:t>
            </a:r>
          </a:p>
          <a:p>
            <a:pPr marL="400050"/>
            <a:endParaRPr lang="fr-FR" dirty="0" smtClean="0"/>
          </a:p>
          <a:p>
            <a:r>
              <a:rPr lang="fr-FR" sz="1800" dirty="0" smtClean="0"/>
              <a:t>Concernant la sécurité du SI en lui-même : </a:t>
            </a:r>
          </a:p>
          <a:p>
            <a:pPr lvl="1" algn="just"/>
            <a:r>
              <a:rPr lang="fr-FR" sz="1600" dirty="0"/>
              <a:t>t</a:t>
            </a:r>
            <a:r>
              <a:rPr lang="fr-FR" sz="1600" dirty="0" smtClean="0"/>
              <a:t>oute </a:t>
            </a:r>
            <a:r>
              <a:rPr lang="fr-FR" sz="1600" dirty="0"/>
              <a:t>activité étant gérée en mode projet, une bonne intégration de la sécurité dans l’organisation nécessite l’intégration de la sécurité dans chaque projet dans le respect de la réglementation </a:t>
            </a:r>
            <a:r>
              <a:rPr lang="fr-FR" sz="1600" dirty="0" smtClean="0"/>
              <a:t>;</a:t>
            </a:r>
          </a:p>
          <a:p>
            <a:pPr marL="457200" lvl="1" indent="0" algn="just">
              <a:buNone/>
            </a:pPr>
            <a:endParaRPr lang="fr-FR" sz="1000" dirty="0"/>
          </a:p>
          <a:p>
            <a:pPr lvl="1" algn="just"/>
            <a:r>
              <a:rPr lang="fr-FR" sz="1600" dirty="0"/>
              <a:t>isoler les traitements de données sensibles au sein de projet pour avoir une meilleure maîtrise des risques et des mesures de sécurité à mettre en œuvre pour réduire ces risques. </a:t>
            </a:r>
          </a:p>
        </p:txBody>
      </p:sp>
      <p:sp>
        <p:nvSpPr>
          <p:cNvPr id="4" name="Espace réservé du texte 3"/>
          <p:cNvSpPr>
            <a:spLocks noGrp="1"/>
          </p:cNvSpPr>
          <p:nvPr>
            <p:ph type="body" sz="quarter" idx="10"/>
          </p:nvPr>
        </p:nvSpPr>
        <p:spPr/>
        <p:txBody>
          <a:bodyPr/>
          <a:lstStyle/>
          <a:p>
            <a:r>
              <a:rPr lang="fr-FR" dirty="0"/>
              <a:t>a. Préambule</a:t>
            </a:r>
          </a:p>
          <a:p>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3153EA9B-8CCC-423E-988C-A7FB1ABE4595}"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19</a:t>
            </a:fld>
            <a:endParaRPr lang="fr-FR" dirty="0"/>
          </a:p>
        </p:txBody>
      </p:sp>
    </p:spTree>
    <p:extLst>
      <p:ext uri="{BB962C8B-B14F-4D97-AF65-F5344CB8AC3E}">
        <p14:creationId xmlns:p14="http://schemas.microsoft.com/office/powerpoint/2010/main" val="12485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p:txBody>
          <a:bodyPr/>
          <a:lstStyle/>
          <a:p>
            <a:r>
              <a:rPr lang="fr-FR" altLang="fr-FR" smtClean="0"/>
              <a:t>Contributeurs</a:t>
            </a:r>
            <a:endParaRPr lang="fr-FR" altLang="fr-FR" dirty="0"/>
          </a:p>
        </p:txBody>
      </p:sp>
      <p:sp>
        <p:nvSpPr>
          <p:cNvPr id="3" name="Espace réservé de la date 2"/>
          <p:cNvSpPr>
            <a:spLocks noGrp="1"/>
          </p:cNvSpPr>
          <p:nvPr>
            <p:ph type="dt" sz="half" idx="11"/>
          </p:nvPr>
        </p:nvSpPr>
        <p:spPr>
          <a:xfrm>
            <a:off x="3419872" y="6448752"/>
            <a:ext cx="1008112" cy="365125"/>
          </a:xfrm>
        </p:spPr>
        <p:txBody>
          <a:bodyPr/>
          <a:lstStyle/>
          <a:p>
            <a:fld id="{24C57B94-5F65-47CA-8073-D186B6E3831D}"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dirty="0"/>
          </a:p>
        </p:txBody>
      </p:sp>
      <p:sp>
        <p:nvSpPr>
          <p:cNvPr id="5" name="Espace réservé du numéro de diapositive 4"/>
          <p:cNvSpPr>
            <a:spLocks noGrp="1"/>
          </p:cNvSpPr>
          <p:nvPr>
            <p:ph type="sldNum" sz="quarter" idx="13"/>
          </p:nvPr>
        </p:nvSpPr>
        <p:spPr>
          <a:xfrm>
            <a:off x="8676456" y="6448752"/>
            <a:ext cx="432048" cy="365125"/>
          </a:xfrm>
        </p:spPr>
        <p:txBody>
          <a:bodyPr/>
          <a:lstStyle/>
          <a:p>
            <a:fld id="{DAC45385-D604-40AE-9F53-03BDB8FC03CC}" type="slidenum">
              <a:rPr lang="fr-FR" smtClean="0"/>
              <a:pPr/>
              <a:t>2</a:t>
            </a:fld>
            <a:endParaRPr lang="fr-FR" dirty="0"/>
          </a:p>
        </p:txBody>
      </p:sp>
      <p:graphicFrame>
        <p:nvGraphicFramePr>
          <p:cNvPr id="18" name="Tableau 17"/>
          <p:cNvGraphicFramePr>
            <a:graphicFrameLocks noGrp="1"/>
          </p:cNvGraphicFramePr>
          <p:nvPr>
            <p:extLst>
              <p:ext uri="{D42A27DB-BD31-4B8C-83A1-F6EECF244321}">
                <p14:modId xmlns:p14="http://schemas.microsoft.com/office/powerpoint/2010/main" val="1169983063"/>
              </p:ext>
            </p:extLst>
          </p:nvPr>
        </p:nvGraphicFramePr>
        <p:xfrm>
          <a:off x="467519" y="1124744"/>
          <a:ext cx="8208963" cy="3936429"/>
        </p:xfrm>
        <a:graphic>
          <a:graphicData uri="http://schemas.openxmlformats.org/drawingml/2006/table">
            <a:tbl>
              <a:tblPr firstRow="1" firstCol="1" lastRow="1" lastCol="1" bandRow="1" bandCol="1">
                <a:tableStyleId>{5C22544A-7EE6-4342-B048-85BDC9FD1C3A}</a:tableStyleId>
              </a:tblPr>
              <a:tblGrid>
                <a:gridCol w="3299937"/>
                <a:gridCol w="4909026"/>
              </a:tblGrid>
              <a:tr h="368081">
                <a:tc>
                  <a:txBody>
                    <a:bodyPr/>
                    <a:lstStyle/>
                    <a:p>
                      <a:pPr algn="ctr">
                        <a:spcBef>
                          <a:spcPts val="300"/>
                        </a:spcBef>
                        <a:spcAft>
                          <a:spcPts val="300"/>
                        </a:spcAft>
                      </a:pPr>
                      <a:r>
                        <a:rPr lang="fr-FR" sz="1400" dirty="0">
                          <a:effectLst/>
                          <a:latin typeface="Arial" panose="020B0604020202020204" pitchFamily="34" charset="0"/>
                          <a:cs typeface="Arial" panose="020B0604020202020204" pitchFamily="34" charset="0"/>
                        </a:rPr>
                        <a:t>Organisme</a:t>
                      </a:r>
                      <a:endParaRPr lang="fr-FR" sz="14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922B3C"/>
                    </a:solidFill>
                  </a:tcPr>
                </a:tc>
                <a:tc>
                  <a:txBody>
                    <a:bodyPr/>
                    <a:lstStyle/>
                    <a:p>
                      <a:pPr algn="ctr">
                        <a:spcBef>
                          <a:spcPts val="300"/>
                        </a:spcBef>
                        <a:spcAft>
                          <a:spcPts val="300"/>
                        </a:spcAft>
                      </a:pPr>
                      <a:r>
                        <a:rPr lang="fr-FR" sz="1400" dirty="0">
                          <a:effectLst/>
                          <a:latin typeface="Arial" panose="020B0604020202020204" pitchFamily="34" charset="0"/>
                          <a:cs typeface="Arial" panose="020B0604020202020204" pitchFamily="34" charset="0"/>
                        </a:rPr>
                        <a:t>Nom</a:t>
                      </a:r>
                      <a:endParaRPr lang="fr-FR" sz="1400" dirty="0">
                        <a:effectLst/>
                        <a:latin typeface="Arial" panose="020B0604020202020204" pitchFamily="34" charset="0"/>
                        <a:ea typeface="Times New Roman"/>
                        <a:cs typeface="Arial" panose="020B0604020202020204" pitchFamily="34" charset="0"/>
                      </a:endParaRPr>
                    </a:p>
                  </a:txBody>
                  <a:tcPr marL="68580" marR="68580" marT="0" marB="0" anchor="ctr">
                    <a:solidFill>
                      <a:srgbClr val="922B3C"/>
                    </a:solidFill>
                  </a:tcPr>
                </a:tc>
              </a:tr>
              <a:tr h="440089">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Université européenne de Bretagne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Dominique LE TALLEC, Aline BOUCARD</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Université de Rennes 1</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pl-PL" sz="1400" dirty="0">
                          <a:solidFill>
                            <a:schemeClr val="tx1"/>
                          </a:solidFill>
                          <a:effectLst/>
                          <a:latin typeface="Arial" panose="020B0604020202020204" pitchFamily="34" charset="0"/>
                          <a:cs typeface="Arial" panose="020B0604020202020204" pitchFamily="34" charset="0"/>
                        </a:rPr>
                        <a:t>Gilles LESVENTES, Sébastien GAMBS</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Université de Bretagne Occidentale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pl-PL" sz="1400" dirty="0">
                          <a:solidFill>
                            <a:schemeClr val="tx1"/>
                          </a:solidFill>
                          <a:effectLst/>
                          <a:latin typeface="Arial" panose="020B0604020202020204" pitchFamily="34" charset="0"/>
                          <a:cs typeface="Arial" panose="020B0604020202020204" pitchFamily="34" charset="0"/>
                        </a:rPr>
                        <a:t>Laurent NANA</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Université de Bretagne Sud</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pl-PL" sz="1400" dirty="0">
                          <a:solidFill>
                            <a:schemeClr val="tx1"/>
                          </a:solidFill>
                          <a:effectLst/>
                          <a:latin typeface="Arial" panose="020B0604020202020204" pitchFamily="34" charset="0"/>
                          <a:cs typeface="Arial" panose="020B0604020202020204" pitchFamily="34" charset="0"/>
                        </a:rPr>
                        <a:t>Guy COGNIAT</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87725">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Télécom Bretagne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marL="0" marR="0" indent="0" algn="just" defTabSz="914400" rtl="0" eaLnBrk="1" fontAlgn="auto" latinLnBrk="0" hangingPunct="1">
                        <a:lnSpc>
                          <a:spcPct val="100000"/>
                        </a:lnSpc>
                        <a:spcBef>
                          <a:spcPts val="300"/>
                        </a:spcBef>
                        <a:spcAft>
                          <a:spcPts val="300"/>
                        </a:spcAft>
                        <a:buClrTx/>
                        <a:buSzTx/>
                        <a:buFontTx/>
                        <a:buNone/>
                        <a:tabLst/>
                        <a:defRPr/>
                      </a:pPr>
                      <a:r>
                        <a:rPr lang="pl-PL" sz="1400" dirty="0">
                          <a:solidFill>
                            <a:schemeClr val="tx1"/>
                          </a:solidFill>
                          <a:effectLst/>
                          <a:latin typeface="Arial" panose="020B0604020202020204" pitchFamily="34" charset="0"/>
                          <a:cs typeface="Arial" panose="020B0604020202020204" pitchFamily="34" charset="0"/>
                        </a:rPr>
                        <a:t>Frédéric CUPPENS, Nora CUPPENS</a:t>
                      </a:r>
                      <a:r>
                        <a:rPr lang="pl-PL" sz="1400" dirty="0" smtClean="0">
                          <a:solidFill>
                            <a:schemeClr val="tx1"/>
                          </a:solidFill>
                          <a:effectLst/>
                          <a:latin typeface="Arial" panose="020B0604020202020204" pitchFamily="34" charset="0"/>
                          <a:cs typeface="Arial" panose="020B0604020202020204" pitchFamily="34" charset="0"/>
                        </a:rPr>
                        <a:t>, </a:t>
                      </a:r>
                      <a:r>
                        <a:rPr lang="fr-FR" sz="1400" dirty="0">
                          <a:solidFill>
                            <a:schemeClr val="tx1"/>
                          </a:solidFill>
                          <a:effectLst/>
                          <a:latin typeface="Arial" panose="020B0604020202020204" pitchFamily="34" charset="0"/>
                          <a:cs typeface="Arial" panose="020B0604020202020204" pitchFamily="34" charset="0"/>
                        </a:rPr>
                        <a:t>Gouenou </a:t>
                      </a:r>
                      <a:r>
                        <a:rPr lang="fr-FR" sz="1400" dirty="0" smtClean="0">
                          <a:solidFill>
                            <a:schemeClr val="tx1"/>
                          </a:solidFill>
                          <a:effectLst/>
                          <a:latin typeface="Arial" panose="020B0604020202020204" pitchFamily="34" charset="0"/>
                          <a:cs typeface="Arial" panose="020B0604020202020204" pitchFamily="34" charset="0"/>
                        </a:rPr>
                        <a:t>COATRIEUX, </a:t>
                      </a:r>
                      <a:r>
                        <a:rPr lang="fr-FR" sz="1400" smtClean="0">
                          <a:solidFill>
                            <a:schemeClr val="tx1"/>
                          </a:solidFill>
                          <a:effectLst/>
                          <a:latin typeface="Arial" panose="020B0604020202020204" pitchFamily="34" charset="0"/>
                          <a:cs typeface="Arial" panose="020B0604020202020204" pitchFamily="34" charset="0"/>
                        </a:rPr>
                        <a:t>Patrick ERARD</a:t>
                      </a:r>
                      <a:endParaRPr lang="fr-FR" sz="1400" dirty="0" smtClean="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a:solidFill>
                            <a:schemeClr val="tx1"/>
                          </a:solidFill>
                          <a:effectLst/>
                          <a:latin typeface="Arial" panose="020B0604020202020204" pitchFamily="34" charset="0"/>
                          <a:cs typeface="Arial" panose="020B0604020202020204" pitchFamily="34" charset="0"/>
                        </a:rPr>
                        <a:t>Ecole Normale Supérieure Rennes</a:t>
                      </a:r>
                      <a:endParaRPr lang="fr-FR" sz="14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pl-PL" sz="1400" dirty="0">
                          <a:solidFill>
                            <a:schemeClr val="tx1"/>
                          </a:solidFill>
                          <a:effectLst/>
                          <a:latin typeface="Arial" panose="020B0604020202020204" pitchFamily="34" charset="0"/>
                          <a:cs typeface="Arial" panose="020B0604020202020204" pitchFamily="34" charset="0"/>
                        </a:rPr>
                        <a:t>David PICHARDIE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a:solidFill>
                            <a:schemeClr val="tx1"/>
                          </a:solidFill>
                          <a:effectLst/>
                          <a:latin typeface="Arial" panose="020B0604020202020204" pitchFamily="34" charset="0"/>
                          <a:cs typeface="Arial" panose="020B0604020202020204" pitchFamily="34" charset="0"/>
                        </a:rPr>
                        <a:t>INSA Rennes</a:t>
                      </a:r>
                      <a:endParaRPr lang="fr-FR" sz="14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Gildas AVOINE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r h="440089">
                <a:tc>
                  <a:txBody>
                    <a:bodyPr/>
                    <a:lstStyle/>
                    <a:p>
                      <a:pPr algn="ctr">
                        <a:spcBef>
                          <a:spcPts val="300"/>
                        </a:spcBef>
                        <a:spcAft>
                          <a:spcPts val="300"/>
                        </a:spcAft>
                      </a:pPr>
                      <a:r>
                        <a:rPr lang="fr-FR" sz="1400">
                          <a:solidFill>
                            <a:schemeClr val="tx1"/>
                          </a:solidFill>
                          <a:effectLst/>
                          <a:latin typeface="Arial" panose="020B0604020202020204" pitchFamily="34" charset="0"/>
                          <a:cs typeface="Arial" panose="020B0604020202020204" pitchFamily="34" charset="0"/>
                        </a:rPr>
                        <a:t>Orange Consulting</a:t>
                      </a:r>
                      <a:endParaRPr lang="fr-FR" sz="140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c>
                  <a:txBody>
                    <a:bodyPr/>
                    <a:lstStyle/>
                    <a:p>
                      <a:pPr algn="just">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Alain MARCAY, David </a:t>
                      </a:r>
                      <a:r>
                        <a:rPr lang="fr-FR" sz="1400" dirty="0" smtClean="0">
                          <a:solidFill>
                            <a:schemeClr val="tx1"/>
                          </a:solidFill>
                          <a:effectLst/>
                          <a:latin typeface="Arial" panose="020B0604020202020204" pitchFamily="34" charset="0"/>
                          <a:cs typeface="Arial" panose="020B0604020202020204" pitchFamily="34" charset="0"/>
                        </a:rPr>
                        <a:t>BOUCHER, Stéphanie</a:t>
                      </a:r>
                      <a:r>
                        <a:rPr lang="fr-FR" sz="1400" baseline="0" dirty="0" smtClean="0">
                          <a:solidFill>
                            <a:schemeClr val="tx1"/>
                          </a:solidFill>
                          <a:effectLst/>
                          <a:latin typeface="Arial" panose="020B0604020202020204" pitchFamily="34" charset="0"/>
                          <a:cs typeface="Arial" panose="020B0604020202020204" pitchFamily="34" charset="0"/>
                        </a:rPr>
                        <a:t> MBAPPE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80" marR="68580" marT="0" marB="0" anchor="ctr">
                    <a:noFill/>
                  </a:tcPr>
                </a:tc>
              </a:tr>
            </a:tbl>
          </a:graphicData>
        </a:graphic>
      </p:graphicFrame>
      <p:graphicFrame>
        <p:nvGraphicFramePr>
          <p:cNvPr id="19" name="Tableau 18"/>
          <p:cNvGraphicFramePr>
            <a:graphicFrameLocks noGrp="1"/>
          </p:cNvGraphicFramePr>
          <p:nvPr>
            <p:extLst>
              <p:ext uri="{D42A27DB-BD31-4B8C-83A1-F6EECF244321}">
                <p14:modId xmlns:p14="http://schemas.microsoft.com/office/powerpoint/2010/main" val="1331198125"/>
              </p:ext>
            </p:extLst>
          </p:nvPr>
        </p:nvGraphicFramePr>
        <p:xfrm>
          <a:off x="467544" y="5157192"/>
          <a:ext cx="8135938" cy="1068466"/>
        </p:xfrm>
        <a:graphic>
          <a:graphicData uri="http://schemas.openxmlformats.org/drawingml/2006/table">
            <a:tbl>
              <a:tblPr firstRow="1" firstCol="1" lastRow="1" lastCol="1" bandRow="1" bandCol="1">
                <a:tableStyleId>{5C22544A-7EE6-4342-B048-85BDC9FD1C3A}</a:tableStyleId>
              </a:tblPr>
              <a:tblGrid>
                <a:gridCol w="2540222"/>
                <a:gridCol w="5595716"/>
              </a:tblGrid>
              <a:tr h="282773">
                <a:tc>
                  <a:txBody>
                    <a:bodyPr/>
                    <a:lstStyle/>
                    <a:p>
                      <a:pPr algn="ctr">
                        <a:spcBef>
                          <a:spcPts val="300"/>
                        </a:spcBef>
                        <a:spcAft>
                          <a:spcPts val="300"/>
                        </a:spcAft>
                      </a:pPr>
                      <a:r>
                        <a:rPr lang="fr-FR" sz="1400" dirty="0">
                          <a:effectLst/>
                          <a:latin typeface="Arial" panose="020B0604020202020204" pitchFamily="34" charset="0"/>
                          <a:cs typeface="Arial" panose="020B0604020202020204" pitchFamily="34" charset="0"/>
                        </a:rPr>
                        <a:t>Version et Date</a:t>
                      </a:r>
                      <a:endParaRPr lang="fr-FR" sz="1400" dirty="0">
                        <a:effectLst/>
                        <a:latin typeface="Arial" panose="020B0604020202020204" pitchFamily="34" charset="0"/>
                        <a:ea typeface="Times New Roman"/>
                        <a:cs typeface="Arial" panose="020B0604020202020204" pitchFamily="34" charset="0"/>
                      </a:endParaRPr>
                    </a:p>
                  </a:txBody>
                  <a:tcPr marL="68572" marR="68572" marT="0" marB="0" anchor="ctr">
                    <a:solidFill>
                      <a:srgbClr val="922B3C"/>
                    </a:solidFill>
                  </a:tcPr>
                </a:tc>
                <a:tc>
                  <a:txBody>
                    <a:bodyPr/>
                    <a:lstStyle/>
                    <a:p>
                      <a:pPr algn="ctr">
                        <a:spcBef>
                          <a:spcPts val="300"/>
                        </a:spcBef>
                        <a:spcAft>
                          <a:spcPts val="300"/>
                        </a:spcAft>
                      </a:pPr>
                      <a:r>
                        <a:rPr lang="fr-FR" sz="1400" dirty="0">
                          <a:effectLst/>
                          <a:latin typeface="Arial" panose="020B0604020202020204" pitchFamily="34" charset="0"/>
                          <a:cs typeface="Arial" panose="020B0604020202020204" pitchFamily="34" charset="0"/>
                        </a:rPr>
                        <a:t>Modifications</a:t>
                      </a:r>
                      <a:endParaRPr lang="fr-FR" sz="1400" dirty="0">
                        <a:effectLst/>
                        <a:latin typeface="Arial" panose="020B0604020202020204" pitchFamily="34" charset="0"/>
                        <a:ea typeface="Times New Roman"/>
                        <a:cs typeface="Arial" panose="020B0604020202020204" pitchFamily="34" charset="0"/>
                      </a:endParaRPr>
                    </a:p>
                  </a:txBody>
                  <a:tcPr marL="68572" marR="68572" marT="0" marB="0" anchor="ctr">
                    <a:solidFill>
                      <a:srgbClr val="922B3C"/>
                    </a:solidFill>
                  </a:tcPr>
                </a:tc>
              </a:tr>
              <a:tr h="282773">
                <a:tc>
                  <a:txBody>
                    <a:bodyPr/>
                    <a:lstStyle/>
                    <a:p>
                      <a:pPr algn="ctr">
                        <a:spcBef>
                          <a:spcPts val="300"/>
                        </a:spcBef>
                        <a:spcAft>
                          <a:spcPts val="300"/>
                        </a:spcAft>
                      </a:pPr>
                      <a:r>
                        <a:rPr lang="fr-FR" sz="1400" dirty="0">
                          <a:solidFill>
                            <a:schemeClr val="tx1"/>
                          </a:solidFill>
                          <a:effectLst/>
                          <a:latin typeface="Arial" panose="020B0604020202020204" pitchFamily="34" charset="0"/>
                          <a:cs typeface="Arial" panose="020B0604020202020204" pitchFamily="34" charset="0"/>
                        </a:rPr>
                        <a:t>V </a:t>
                      </a:r>
                      <a:r>
                        <a:rPr lang="fr-FR" sz="1400" dirty="0" smtClean="0">
                          <a:solidFill>
                            <a:schemeClr val="tx1"/>
                          </a:solidFill>
                          <a:effectLst/>
                          <a:latin typeface="Arial" panose="020B0604020202020204" pitchFamily="34" charset="0"/>
                          <a:cs typeface="Arial" panose="020B0604020202020204" pitchFamily="34" charset="0"/>
                        </a:rPr>
                        <a:t>1.0 </a:t>
                      </a:r>
                      <a:r>
                        <a:rPr lang="fr-FR" sz="1400" dirty="0">
                          <a:solidFill>
                            <a:schemeClr val="tx1"/>
                          </a:solidFill>
                          <a:effectLst/>
                          <a:latin typeface="Arial" panose="020B0604020202020204" pitchFamily="34" charset="0"/>
                          <a:cs typeface="Arial" panose="020B0604020202020204" pitchFamily="34" charset="0"/>
                        </a:rPr>
                        <a:t>– </a:t>
                      </a:r>
                      <a:r>
                        <a:rPr lang="fr-FR" sz="1400" dirty="0" smtClean="0">
                          <a:solidFill>
                            <a:schemeClr val="tx1"/>
                          </a:solidFill>
                          <a:effectLst/>
                          <a:latin typeface="Arial" panose="020B0604020202020204" pitchFamily="34" charset="0"/>
                          <a:cs typeface="Arial" panose="020B0604020202020204" pitchFamily="34" charset="0"/>
                        </a:rPr>
                        <a:t>24/12/2014</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c>
                  <a:txBody>
                    <a:bodyPr/>
                    <a:lstStyle/>
                    <a:p>
                      <a:pPr algn="just">
                        <a:spcBef>
                          <a:spcPts val="300"/>
                        </a:spcBef>
                        <a:spcAft>
                          <a:spcPts val="0"/>
                        </a:spcAft>
                      </a:pPr>
                      <a:r>
                        <a:rPr lang="fr-FR" sz="1400" dirty="0">
                          <a:solidFill>
                            <a:schemeClr val="tx1"/>
                          </a:solidFill>
                          <a:effectLst/>
                          <a:latin typeface="Arial" panose="020B0604020202020204" pitchFamily="34" charset="0"/>
                          <a:cs typeface="Arial" panose="020B0604020202020204" pitchFamily="34" charset="0"/>
                        </a:rPr>
                        <a:t>Création du </a:t>
                      </a:r>
                      <a:r>
                        <a:rPr lang="fr-FR" sz="1400" dirty="0" smtClean="0">
                          <a:solidFill>
                            <a:schemeClr val="tx1"/>
                          </a:solidFill>
                          <a:effectLst/>
                          <a:latin typeface="Arial" panose="020B0604020202020204" pitchFamily="34" charset="0"/>
                          <a:cs typeface="Arial" panose="020B0604020202020204" pitchFamily="34" charset="0"/>
                        </a:rPr>
                        <a:t>document</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r>
              <a:tr h="282773">
                <a:tc>
                  <a:txBody>
                    <a:bodyPr/>
                    <a:lstStyle/>
                    <a:p>
                      <a:pPr algn="ctr">
                        <a:spcBef>
                          <a:spcPts val="300"/>
                        </a:spcBef>
                        <a:spcAft>
                          <a:spcPts val="300"/>
                        </a:spcAft>
                      </a:pPr>
                      <a:r>
                        <a:rPr lang="fr-FR" sz="1400" dirty="0" smtClean="0">
                          <a:solidFill>
                            <a:schemeClr val="tx1"/>
                          </a:solidFill>
                          <a:effectLst/>
                          <a:latin typeface="Arial" panose="020B0604020202020204" pitchFamily="34" charset="0"/>
                          <a:ea typeface="Times New Roman"/>
                          <a:cs typeface="Arial" panose="020B0604020202020204" pitchFamily="34" charset="0"/>
                        </a:rPr>
                        <a:t>V 1.1</a:t>
                      </a:r>
                      <a:r>
                        <a:rPr lang="fr-FR" sz="1400" baseline="0" dirty="0" smtClean="0">
                          <a:solidFill>
                            <a:schemeClr val="tx1"/>
                          </a:solidFill>
                          <a:effectLst/>
                          <a:latin typeface="Arial" panose="020B0604020202020204" pitchFamily="34" charset="0"/>
                          <a:ea typeface="Times New Roman"/>
                          <a:cs typeface="Arial" panose="020B0604020202020204" pitchFamily="34" charset="0"/>
                        </a:rPr>
                        <a:t> – 17/02/2015</a:t>
                      </a:r>
                    </a:p>
                    <a:p>
                      <a:pPr algn="ctr">
                        <a:spcBef>
                          <a:spcPts val="300"/>
                        </a:spcBef>
                        <a:spcAft>
                          <a:spcPts val="300"/>
                        </a:spcAft>
                      </a:pPr>
                      <a:r>
                        <a:rPr lang="fr-FR" sz="1400" baseline="0" dirty="0" smtClean="0">
                          <a:solidFill>
                            <a:schemeClr val="tx1"/>
                          </a:solidFill>
                          <a:effectLst/>
                          <a:latin typeface="Arial" panose="020B0604020202020204" pitchFamily="34" charset="0"/>
                          <a:ea typeface="Times New Roman"/>
                          <a:cs typeface="Arial" panose="020B0604020202020204" pitchFamily="34" charset="0"/>
                        </a:rPr>
                        <a:t>V 1.2 – 05/06/2015</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c>
                  <a:txBody>
                    <a:bodyPr/>
                    <a:lstStyle/>
                    <a:p>
                      <a:pPr algn="just">
                        <a:spcBef>
                          <a:spcPts val="300"/>
                        </a:spcBef>
                        <a:spcAft>
                          <a:spcPts val="0"/>
                        </a:spcAft>
                      </a:pPr>
                      <a:r>
                        <a:rPr lang="fr-FR" sz="1400" dirty="0" smtClean="0">
                          <a:solidFill>
                            <a:schemeClr val="tx1"/>
                          </a:solidFill>
                          <a:effectLst/>
                          <a:latin typeface="Arial" panose="020B0604020202020204" pitchFamily="34" charset="0"/>
                          <a:ea typeface="Times New Roman"/>
                          <a:cs typeface="Arial" panose="020B0604020202020204" pitchFamily="34" charset="0"/>
                        </a:rPr>
                        <a:t>Mise à jour du document suite</a:t>
                      </a:r>
                      <a:r>
                        <a:rPr lang="fr-FR" sz="1400" baseline="0" dirty="0" smtClean="0">
                          <a:solidFill>
                            <a:schemeClr val="tx1"/>
                          </a:solidFill>
                          <a:effectLst/>
                          <a:latin typeface="Arial" panose="020B0604020202020204" pitchFamily="34" charset="0"/>
                          <a:ea typeface="Times New Roman"/>
                          <a:cs typeface="Arial" panose="020B0604020202020204" pitchFamily="34" charset="0"/>
                        </a:rPr>
                        <a:t> aux remarques de l’ANSSI</a:t>
                      </a:r>
                    </a:p>
                    <a:p>
                      <a:pPr algn="just">
                        <a:spcBef>
                          <a:spcPts val="300"/>
                        </a:spcBef>
                        <a:spcAft>
                          <a:spcPts val="0"/>
                        </a:spcAft>
                      </a:pPr>
                      <a:r>
                        <a:rPr lang="fr-FR" sz="1400" dirty="0" smtClean="0">
                          <a:solidFill>
                            <a:schemeClr val="tx1"/>
                          </a:solidFill>
                          <a:effectLst/>
                          <a:latin typeface="Arial" panose="020B0604020202020204" pitchFamily="34" charset="0"/>
                          <a:ea typeface="Times New Roman"/>
                          <a:cs typeface="Arial" panose="020B0604020202020204" pitchFamily="34" charset="0"/>
                        </a:rPr>
                        <a:t>Version finale</a:t>
                      </a:r>
                      <a:endParaRPr lang="fr-FR" sz="1400" dirty="0">
                        <a:solidFill>
                          <a:schemeClr val="tx1"/>
                        </a:solidFill>
                        <a:effectLst/>
                        <a:latin typeface="Arial" panose="020B0604020202020204" pitchFamily="34" charset="0"/>
                        <a:ea typeface="Times New Roman"/>
                        <a:cs typeface="Arial" panose="020B0604020202020204" pitchFamily="34" charset="0"/>
                      </a:endParaRPr>
                    </a:p>
                  </a:txBody>
                  <a:tcPr marL="68572" marR="68572" marT="0" marB="0" anchor="c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a:xfrm>
            <a:off x="323528" y="1556792"/>
            <a:ext cx="8496944" cy="4608512"/>
          </a:xfrm>
        </p:spPr>
        <p:txBody>
          <a:bodyPr anchor="ctr" anchorCtr="0"/>
          <a:lstStyle/>
          <a:p>
            <a:endParaRPr lang="fr-FR" sz="500" dirty="0" smtClean="0"/>
          </a:p>
          <a:p>
            <a:r>
              <a:rPr lang="fr-FR" sz="1800" dirty="0" smtClean="0"/>
              <a:t>La sécurité doit être prise en compte dans </a:t>
            </a:r>
            <a:r>
              <a:rPr lang="fr-FR" sz="1800" b="1" u="sng" dirty="0" smtClean="0">
                <a:solidFill>
                  <a:srgbClr val="922B3C"/>
                </a:solidFill>
              </a:rPr>
              <a:t>toutes les étapes </a:t>
            </a:r>
            <a:r>
              <a:rPr lang="fr-FR" sz="1800" dirty="0" smtClean="0"/>
              <a:t>d’un projet :</a:t>
            </a:r>
          </a:p>
          <a:p>
            <a:pPr lvl="1"/>
            <a:r>
              <a:rPr lang="fr-FR" sz="1600" dirty="0" smtClean="0"/>
              <a:t>Application de la démarche d’amélioration continue ;</a:t>
            </a:r>
          </a:p>
          <a:p>
            <a:pPr lvl="1"/>
            <a:r>
              <a:rPr lang="fr-FR" sz="1600" dirty="0" smtClean="0"/>
              <a:t>Respect des impératifs et des contraintes notamment juridiques et réglementaires ;</a:t>
            </a:r>
          </a:p>
          <a:p>
            <a:pPr lvl="1"/>
            <a:r>
              <a:rPr lang="fr-FR" sz="1600" dirty="0" smtClean="0"/>
              <a:t>Responsabilisation des acteurs, documentations, gestion du temps.</a:t>
            </a:r>
          </a:p>
        </p:txBody>
      </p:sp>
      <p:sp>
        <p:nvSpPr>
          <p:cNvPr id="4" name="Espace réservé du texte 3"/>
          <p:cNvSpPr>
            <a:spLocks noGrp="1"/>
          </p:cNvSpPr>
          <p:nvPr>
            <p:ph type="body" sz="quarter" idx="10"/>
          </p:nvPr>
        </p:nvSpPr>
        <p:spPr/>
        <p:txBody>
          <a:bodyPr/>
          <a:lstStyle/>
          <a:p>
            <a:r>
              <a:rPr lang="fr-FR" dirty="0" smtClean="0"/>
              <a:t>a. Préambule</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EDB23BF3-C578-42DA-BAB2-0C125654F35D}"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dirty="0"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20</a:t>
            </a:fld>
            <a:endParaRPr lang="fr-FR" dirty="0"/>
          </a:p>
        </p:txBody>
      </p:sp>
    </p:spTree>
    <p:extLst>
      <p:ext uri="{BB962C8B-B14F-4D97-AF65-F5344CB8AC3E}">
        <p14:creationId xmlns:p14="http://schemas.microsoft.com/office/powerpoint/2010/main" val="1216329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4" name="Espace réservé du texte 3"/>
          <p:cNvSpPr>
            <a:spLocks noGrp="1"/>
          </p:cNvSpPr>
          <p:nvPr>
            <p:ph type="body" sz="quarter" idx="10"/>
          </p:nvPr>
        </p:nvSpPr>
        <p:spPr/>
        <p:txBody>
          <a:bodyPr/>
          <a:lstStyle/>
          <a:p>
            <a:r>
              <a:rPr lang="fr-FR" dirty="0"/>
              <a:t>b</a:t>
            </a:r>
            <a:r>
              <a:rPr lang="fr-FR" dirty="0" smtClean="0"/>
              <a:t>. Exemple d’intégration de la sécurité dans le cycle de vie d’un projet</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53DDA0E6-6E20-4C13-9DAE-AC6F8FCA872B}"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dirty="0"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21</a:t>
            </a:fld>
            <a:endParaRPr lang="fr-FR" dirty="0"/>
          </a:p>
        </p:txBody>
      </p:sp>
      <p:grpSp>
        <p:nvGrpSpPr>
          <p:cNvPr id="43" name="Groupe 42"/>
          <p:cNvGrpSpPr/>
          <p:nvPr/>
        </p:nvGrpSpPr>
        <p:grpSpPr>
          <a:xfrm>
            <a:off x="124053" y="1340768"/>
            <a:ext cx="9019947" cy="5069530"/>
            <a:chOff x="124053" y="1315868"/>
            <a:chExt cx="9019947" cy="5069530"/>
          </a:xfrm>
        </p:grpSpPr>
        <p:sp>
          <p:nvSpPr>
            <p:cNvPr id="8" name="Flèche droite 7"/>
            <p:cNvSpPr/>
            <p:nvPr/>
          </p:nvSpPr>
          <p:spPr>
            <a:xfrm>
              <a:off x="504056" y="2900044"/>
              <a:ext cx="8639944" cy="144016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cxnSp>
          <p:nvCxnSpPr>
            <p:cNvPr id="10" name="Connecteur droit 9"/>
            <p:cNvCxnSpPr/>
            <p:nvPr/>
          </p:nvCxnSpPr>
          <p:spPr>
            <a:xfrm>
              <a:off x="2051720" y="2788325"/>
              <a:ext cx="0" cy="2088232"/>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3" name="Connecteur droit 12"/>
            <p:cNvCxnSpPr/>
            <p:nvPr/>
          </p:nvCxnSpPr>
          <p:spPr>
            <a:xfrm>
              <a:off x="5508104" y="2860333"/>
              <a:ext cx="0" cy="2079476"/>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4" name="Connecteur droit 13"/>
            <p:cNvCxnSpPr/>
            <p:nvPr/>
          </p:nvCxnSpPr>
          <p:spPr>
            <a:xfrm>
              <a:off x="7329570" y="2851577"/>
              <a:ext cx="0" cy="2088232"/>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467544" y="3372897"/>
              <a:ext cx="1296144" cy="584775"/>
            </a:xfrm>
            <a:prstGeom prst="rect">
              <a:avLst/>
            </a:prstGeom>
            <a:noFill/>
          </p:spPr>
          <p:txBody>
            <a:bodyPr wrap="square" rtlCol="0">
              <a:spAutoFit/>
            </a:bodyPr>
            <a:lstStyle/>
            <a:p>
              <a:pPr algn="ctr"/>
              <a:r>
                <a:rPr lang="fr-FR" sz="1600" dirty="0" smtClean="0">
                  <a:latin typeface="+mn-lt"/>
                </a:rPr>
                <a:t>Étude / Initialisation</a:t>
              </a:r>
              <a:endParaRPr lang="fr-FR" sz="1600" dirty="0">
                <a:latin typeface="+mn-lt"/>
              </a:endParaRPr>
            </a:p>
          </p:txBody>
        </p:sp>
        <p:sp>
          <p:nvSpPr>
            <p:cNvPr id="17" name="ZoneTexte 16"/>
            <p:cNvSpPr txBox="1"/>
            <p:nvPr/>
          </p:nvSpPr>
          <p:spPr>
            <a:xfrm>
              <a:off x="2267744" y="3466391"/>
              <a:ext cx="1296144" cy="338554"/>
            </a:xfrm>
            <a:prstGeom prst="rect">
              <a:avLst/>
            </a:prstGeom>
            <a:noFill/>
          </p:spPr>
          <p:txBody>
            <a:bodyPr wrap="square" rtlCol="0">
              <a:spAutoFit/>
            </a:bodyPr>
            <a:lstStyle/>
            <a:p>
              <a:r>
                <a:rPr lang="fr-FR" sz="1600" dirty="0" smtClean="0">
                  <a:latin typeface="+mn-lt"/>
                </a:rPr>
                <a:t>Conception</a:t>
              </a:r>
              <a:endParaRPr lang="fr-FR" sz="1600" dirty="0">
                <a:latin typeface="+mn-lt"/>
              </a:endParaRPr>
            </a:p>
          </p:txBody>
        </p:sp>
        <p:sp>
          <p:nvSpPr>
            <p:cNvPr id="18" name="ZoneTexte 17"/>
            <p:cNvSpPr txBox="1"/>
            <p:nvPr/>
          </p:nvSpPr>
          <p:spPr>
            <a:xfrm>
              <a:off x="3809388" y="3356992"/>
              <a:ext cx="1728192" cy="584775"/>
            </a:xfrm>
            <a:prstGeom prst="rect">
              <a:avLst/>
            </a:prstGeom>
            <a:noFill/>
          </p:spPr>
          <p:txBody>
            <a:bodyPr wrap="square" rtlCol="0">
              <a:spAutoFit/>
            </a:bodyPr>
            <a:lstStyle/>
            <a:p>
              <a:pPr algn="ctr"/>
              <a:r>
                <a:rPr lang="fr-FR" sz="1600" dirty="0" smtClean="0">
                  <a:latin typeface="+mn-lt"/>
                </a:rPr>
                <a:t>Implémentation / Prototype / Test</a:t>
              </a:r>
              <a:endParaRPr lang="fr-FR" sz="1600" dirty="0">
                <a:latin typeface="+mn-lt"/>
              </a:endParaRPr>
            </a:p>
          </p:txBody>
        </p:sp>
        <p:sp>
          <p:nvSpPr>
            <p:cNvPr id="19" name="ZoneTexte 18"/>
            <p:cNvSpPr txBox="1"/>
            <p:nvPr/>
          </p:nvSpPr>
          <p:spPr>
            <a:xfrm>
              <a:off x="5652120" y="3372897"/>
              <a:ext cx="1440160" cy="584775"/>
            </a:xfrm>
            <a:prstGeom prst="rect">
              <a:avLst/>
            </a:prstGeom>
            <a:noFill/>
          </p:spPr>
          <p:txBody>
            <a:bodyPr wrap="square" rtlCol="0">
              <a:spAutoFit/>
            </a:bodyPr>
            <a:lstStyle/>
            <a:p>
              <a:pPr algn="ctr"/>
              <a:r>
                <a:rPr lang="fr-FR" sz="1600" dirty="0" smtClean="0">
                  <a:latin typeface="+mn-lt"/>
                </a:rPr>
                <a:t>Exploitation / Maintenance</a:t>
              </a:r>
              <a:endParaRPr lang="fr-FR" sz="1600" dirty="0">
                <a:latin typeface="+mn-lt"/>
              </a:endParaRPr>
            </a:p>
          </p:txBody>
        </p:sp>
        <p:sp>
          <p:nvSpPr>
            <p:cNvPr id="20" name="ZoneTexte 19"/>
            <p:cNvSpPr txBox="1"/>
            <p:nvPr/>
          </p:nvSpPr>
          <p:spPr>
            <a:xfrm>
              <a:off x="7380312" y="3466391"/>
              <a:ext cx="1506612" cy="338554"/>
            </a:xfrm>
            <a:prstGeom prst="rect">
              <a:avLst/>
            </a:prstGeom>
            <a:noFill/>
          </p:spPr>
          <p:txBody>
            <a:bodyPr wrap="square" rtlCol="0">
              <a:spAutoFit/>
            </a:bodyPr>
            <a:lstStyle/>
            <a:p>
              <a:r>
                <a:rPr lang="fr-FR" sz="1600" dirty="0" smtClean="0">
                  <a:latin typeface="+mn-lt"/>
                </a:rPr>
                <a:t>Fin de vie</a:t>
              </a:r>
              <a:endParaRPr lang="fr-FR" sz="1600" dirty="0">
                <a:latin typeface="+mn-lt"/>
              </a:endParaRPr>
            </a:p>
          </p:txBody>
        </p:sp>
        <p:sp>
          <p:nvSpPr>
            <p:cNvPr id="21" name="ZoneTexte 20"/>
            <p:cNvSpPr txBox="1"/>
            <p:nvPr/>
          </p:nvSpPr>
          <p:spPr>
            <a:xfrm>
              <a:off x="504056" y="1700808"/>
              <a:ext cx="1619672"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Perception d’un besoin</a:t>
              </a:r>
            </a:p>
            <a:p>
              <a:pPr marL="171450" indent="-171450">
                <a:buFont typeface="Arial" panose="020B0604020202020204" pitchFamily="34" charset="0"/>
                <a:buChar char="•"/>
              </a:pPr>
              <a:r>
                <a:rPr lang="fr-FR" sz="1200" dirty="0" smtClean="0">
                  <a:latin typeface="+mn-lt"/>
                </a:rPr>
                <a:t>Expression des besoins </a:t>
              </a:r>
            </a:p>
            <a:p>
              <a:pPr marL="171450" indent="-171450">
                <a:buFont typeface="Arial" panose="020B0604020202020204" pitchFamily="34" charset="0"/>
                <a:buChar char="•"/>
              </a:pPr>
              <a:r>
                <a:rPr lang="fr-FR" sz="1200" dirty="0" smtClean="0">
                  <a:latin typeface="+mn-lt"/>
                </a:rPr>
                <a:t>Création d’un projet</a:t>
              </a:r>
            </a:p>
            <a:p>
              <a:endParaRPr lang="fr-FR" sz="1200" dirty="0">
                <a:latin typeface="+mn-lt"/>
              </a:endParaRPr>
            </a:p>
          </p:txBody>
        </p:sp>
        <p:sp>
          <p:nvSpPr>
            <p:cNvPr id="22" name="ZoneTexte 21"/>
            <p:cNvSpPr txBox="1"/>
            <p:nvPr/>
          </p:nvSpPr>
          <p:spPr>
            <a:xfrm>
              <a:off x="504056" y="4077073"/>
              <a:ext cx="1547664" cy="1200329"/>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Analyse de risques amont</a:t>
              </a:r>
            </a:p>
            <a:p>
              <a:pPr marL="171450" indent="-171450">
                <a:buFont typeface="Arial" panose="020B0604020202020204" pitchFamily="34" charset="0"/>
                <a:buChar char="•"/>
              </a:pPr>
              <a:r>
                <a:rPr lang="fr-FR" sz="1200" dirty="0" smtClean="0">
                  <a:latin typeface="+mn-lt"/>
                </a:rPr>
                <a:t>Consultation des équipes sécurité</a:t>
              </a:r>
            </a:p>
            <a:p>
              <a:endParaRPr lang="fr-FR" sz="1200" dirty="0" smtClean="0">
                <a:latin typeface="+mn-lt"/>
              </a:endParaRPr>
            </a:p>
            <a:p>
              <a:endParaRPr lang="fr-FR" sz="1200" dirty="0">
                <a:latin typeface="+mn-lt"/>
              </a:endParaRPr>
            </a:p>
          </p:txBody>
        </p:sp>
        <p:sp>
          <p:nvSpPr>
            <p:cNvPr id="23" name="ZoneTexte 22"/>
            <p:cNvSpPr txBox="1"/>
            <p:nvPr/>
          </p:nvSpPr>
          <p:spPr>
            <a:xfrm>
              <a:off x="2051720" y="1700808"/>
              <a:ext cx="181845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Formalisation de besoins fonctionnels</a:t>
              </a:r>
            </a:p>
            <a:p>
              <a:pPr marL="171450" indent="-171450">
                <a:buFont typeface="Arial" panose="020B0604020202020204" pitchFamily="34" charset="0"/>
                <a:buChar char="•"/>
              </a:pPr>
              <a:r>
                <a:rPr lang="fr-FR" sz="1200" dirty="0" smtClean="0">
                  <a:latin typeface="+mn-lt"/>
                </a:rPr>
                <a:t>Étude de marché</a:t>
              </a:r>
            </a:p>
            <a:p>
              <a:pPr marL="171450" indent="-171450">
                <a:buFont typeface="Arial" panose="020B0604020202020204" pitchFamily="34" charset="0"/>
                <a:buChar char="•"/>
              </a:pPr>
              <a:r>
                <a:rPr lang="fr-FR" sz="1200" dirty="0" smtClean="0">
                  <a:latin typeface="+mn-lt"/>
                </a:rPr>
                <a:t>Étude de faisabilité</a:t>
              </a:r>
            </a:p>
            <a:p>
              <a:pPr marL="171450" indent="-171450">
                <a:buFont typeface="Arial" panose="020B0604020202020204" pitchFamily="34" charset="0"/>
                <a:buChar char="•"/>
              </a:pPr>
              <a:r>
                <a:rPr lang="fr-FR" sz="1200" dirty="0" smtClean="0">
                  <a:latin typeface="+mn-lt"/>
                </a:rPr>
                <a:t>Analyse de coût</a:t>
              </a:r>
            </a:p>
            <a:p>
              <a:pPr marL="171450" indent="-171450">
                <a:buFont typeface="Arial" panose="020B0604020202020204" pitchFamily="34" charset="0"/>
                <a:buChar char="•"/>
              </a:pPr>
              <a:r>
                <a:rPr lang="fr-FR" sz="1200" dirty="0" smtClean="0">
                  <a:latin typeface="+mn-lt"/>
                </a:rPr>
                <a:t>Planification</a:t>
              </a:r>
            </a:p>
            <a:p>
              <a:pPr marL="171450" indent="-171450">
                <a:buFont typeface="Arial" panose="020B0604020202020204" pitchFamily="34" charset="0"/>
                <a:buChar char="•"/>
              </a:pPr>
              <a:r>
                <a:rPr lang="fr-FR" sz="1200" dirty="0" smtClean="0">
                  <a:latin typeface="+mn-lt"/>
                </a:rPr>
                <a:t>Identification des entrée/sortie</a:t>
              </a:r>
            </a:p>
            <a:p>
              <a:endParaRPr lang="fr-FR" sz="1200" dirty="0">
                <a:latin typeface="+mn-lt"/>
              </a:endParaRPr>
            </a:p>
          </p:txBody>
        </p:sp>
        <p:sp>
          <p:nvSpPr>
            <p:cNvPr id="24" name="ZoneTexte 23"/>
            <p:cNvSpPr txBox="1"/>
            <p:nvPr/>
          </p:nvSpPr>
          <p:spPr>
            <a:xfrm>
              <a:off x="2051720" y="4077073"/>
              <a:ext cx="1800200"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Analyse de risques</a:t>
              </a:r>
            </a:p>
            <a:p>
              <a:pPr marL="171450" indent="-171450">
                <a:buFont typeface="Arial" panose="020B0604020202020204" pitchFamily="34" charset="0"/>
                <a:buChar char="•"/>
              </a:pPr>
              <a:r>
                <a:rPr lang="fr-FR" sz="1200" dirty="0" smtClean="0">
                  <a:latin typeface="+mn-lt"/>
                </a:rPr>
                <a:t>Proposition </a:t>
              </a:r>
              <a:r>
                <a:rPr lang="fr-FR" sz="1200" dirty="0">
                  <a:latin typeface="+mn-lt"/>
                </a:rPr>
                <a:t>de mesures de sécurité</a:t>
              </a:r>
            </a:p>
            <a:p>
              <a:pPr marL="171450" indent="-171450">
                <a:buFont typeface="Arial" panose="020B0604020202020204" pitchFamily="34" charset="0"/>
                <a:buChar char="•"/>
              </a:pPr>
              <a:r>
                <a:rPr lang="fr-FR" sz="1200" dirty="0" smtClean="0">
                  <a:latin typeface="+mn-lt"/>
                </a:rPr>
                <a:t>Identification des risques résiduels</a:t>
              </a:r>
            </a:p>
            <a:p>
              <a:pPr marL="171450" indent="-171450">
                <a:buFont typeface="Arial" panose="020B0604020202020204" pitchFamily="34" charset="0"/>
                <a:buChar char="•"/>
              </a:pPr>
              <a:r>
                <a:rPr lang="fr-FR" sz="1200" dirty="0" smtClean="0">
                  <a:latin typeface="+mn-lt"/>
                </a:rPr>
                <a:t>Expressions de besoins de sécurité</a:t>
              </a:r>
            </a:p>
            <a:p>
              <a:pPr marL="171450" indent="-171450">
                <a:buFont typeface="Arial" panose="020B0604020202020204" pitchFamily="34" charset="0"/>
                <a:buChar char="•"/>
              </a:pPr>
              <a:r>
                <a:rPr lang="fr-FR" sz="1200" dirty="0" smtClean="0">
                  <a:latin typeface="+mn-lt"/>
                </a:rPr>
                <a:t>Estimation de coûts</a:t>
              </a:r>
            </a:p>
            <a:p>
              <a:endParaRPr lang="fr-FR" sz="1200" dirty="0" smtClean="0">
                <a:latin typeface="+mn-lt"/>
              </a:endParaRPr>
            </a:p>
          </p:txBody>
        </p:sp>
        <p:cxnSp>
          <p:nvCxnSpPr>
            <p:cNvPr id="31" name="Connecteur droit 30"/>
            <p:cNvCxnSpPr/>
            <p:nvPr/>
          </p:nvCxnSpPr>
          <p:spPr>
            <a:xfrm>
              <a:off x="3851920" y="2851577"/>
              <a:ext cx="0" cy="2079476"/>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32" name="ZoneTexte 31"/>
            <p:cNvSpPr txBox="1"/>
            <p:nvPr/>
          </p:nvSpPr>
          <p:spPr>
            <a:xfrm>
              <a:off x="3870176" y="1700808"/>
              <a:ext cx="1709936"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Développement logiciel ou matériel</a:t>
              </a:r>
            </a:p>
            <a:p>
              <a:pPr marL="171450" indent="-171450">
                <a:buFont typeface="Arial" panose="020B0604020202020204" pitchFamily="34" charset="0"/>
                <a:buChar char="•"/>
              </a:pPr>
              <a:r>
                <a:rPr lang="fr-FR" sz="1200" dirty="0" smtClean="0">
                  <a:latin typeface="+mn-lt"/>
                </a:rPr>
                <a:t>Construction de prototype</a:t>
              </a:r>
            </a:p>
            <a:p>
              <a:pPr marL="171450" indent="-171450">
                <a:buFont typeface="Arial" panose="020B0604020202020204" pitchFamily="34" charset="0"/>
                <a:buChar char="•"/>
              </a:pPr>
              <a:r>
                <a:rPr lang="fr-FR" sz="1200" dirty="0" smtClean="0">
                  <a:latin typeface="+mn-lt"/>
                </a:rPr>
                <a:t>Tests utilisateurs</a:t>
              </a:r>
            </a:p>
            <a:p>
              <a:pPr marL="171450" indent="-171450">
                <a:buFont typeface="Arial" panose="020B0604020202020204" pitchFamily="34" charset="0"/>
                <a:buChar char="•"/>
              </a:pPr>
              <a:r>
                <a:rPr lang="fr-FR" sz="1200" dirty="0" smtClean="0">
                  <a:latin typeface="+mn-lt"/>
                </a:rPr>
                <a:t>Documentation</a:t>
              </a:r>
            </a:p>
            <a:p>
              <a:endParaRPr lang="fr-FR" sz="1200" dirty="0">
                <a:latin typeface="+mn-lt"/>
              </a:endParaRPr>
            </a:p>
          </p:txBody>
        </p:sp>
        <p:sp>
          <p:nvSpPr>
            <p:cNvPr id="33" name="ZoneTexte 32"/>
            <p:cNvSpPr txBox="1"/>
            <p:nvPr/>
          </p:nvSpPr>
          <p:spPr>
            <a:xfrm>
              <a:off x="3870176" y="4077073"/>
              <a:ext cx="1637928"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Développement</a:t>
              </a:r>
            </a:p>
            <a:p>
              <a:pPr marL="171450" indent="-171450">
                <a:buFont typeface="Arial" panose="020B0604020202020204" pitchFamily="34" charset="0"/>
                <a:buChar char="•"/>
              </a:pPr>
              <a:r>
                <a:rPr lang="fr-FR" sz="1200" dirty="0" smtClean="0">
                  <a:latin typeface="+mn-lt"/>
                </a:rPr>
                <a:t>Prise en compte des bonnes pratiques</a:t>
              </a:r>
            </a:p>
            <a:p>
              <a:pPr marL="171450" indent="-171450">
                <a:buFont typeface="Arial" panose="020B0604020202020204" pitchFamily="34" charset="0"/>
                <a:buChar char="•"/>
              </a:pPr>
              <a:r>
                <a:rPr lang="fr-FR" sz="1200" dirty="0" smtClean="0">
                  <a:latin typeface="+mn-lt"/>
                </a:rPr>
                <a:t>Top 10 OWASP</a:t>
              </a:r>
            </a:p>
            <a:p>
              <a:pPr marL="171450" indent="-171450">
                <a:buFont typeface="Arial" panose="020B0604020202020204" pitchFamily="34" charset="0"/>
                <a:buChar char="•"/>
              </a:pPr>
              <a:r>
                <a:rPr lang="fr-FR" sz="1200" dirty="0" smtClean="0">
                  <a:latin typeface="+mn-lt"/>
                </a:rPr>
                <a:t>Validation sécurité</a:t>
              </a:r>
            </a:p>
            <a:p>
              <a:pPr marL="171450" indent="-171450">
                <a:buFont typeface="Arial" panose="020B0604020202020204" pitchFamily="34" charset="0"/>
                <a:buChar char="•"/>
              </a:pPr>
              <a:r>
                <a:rPr lang="fr-FR" sz="1200" dirty="0" smtClean="0">
                  <a:latin typeface="+mn-lt"/>
                </a:rPr>
                <a:t>Contrôle des mesures de sécurité</a:t>
              </a:r>
              <a:endParaRPr lang="fr-FR" sz="1200" dirty="0">
                <a:latin typeface="+mn-lt"/>
              </a:endParaRPr>
            </a:p>
          </p:txBody>
        </p:sp>
        <p:sp>
          <p:nvSpPr>
            <p:cNvPr id="34" name="ZoneTexte 33"/>
            <p:cNvSpPr txBox="1"/>
            <p:nvPr/>
          </p:nvSpPr>
          <p:spPr>
            <a:xfrm>
              <a:off x="5564206" y="4077074"/>
              <a:ext cx="1816106" cy="2308324"/>
            </a:xfrm>
            <a:prstGeom prst="rect">
              <a:avLst/>
            </a:prstGeom>
            <a:noFill/>
          </p:spPr>
          <p:txBody>
            <a:bodyPr wrap="square" lIns="36000" rIns="36000" rtlCol="0">
              <a:spAutoFit/>
            </a:bodyPr>
            <a:lstStyle/>
            <a:p>
              <a:pPr marL="171450" indent="-171450">
                <a:buFont typeface="Arial" panose="020B0604020202020204" pitchFamily="34" charset="0"/>
                <a:buChar char="•"/>
              </a:pPr>
              <a:r>
                <a:rPr lang="fr-FR" sz="1200" dirty="0" smtClean="0">
                  <a:latin typeface="+mn-lt"/>
                </a:rPr>
                <a:t>Maintien en condition de sécurité</a:t>
              </a:r>
            </a:p>
            <a:p>
              <a:pPr marL="171450" indent="-171450">
                <a:buFont typeface="Arial" panose="020B0604020202020204" pitchFamily="34" charset="0"/>
                <a:buChar char="•"/>
              </a:pPr>
              <a:r>
                <a:rPr lang="fr-FR" sz="1200" dirty="0" smtClean="0">
                  <a:latin typeface="+mn-lt"/>
                </a:rPr>
                <a:t>Gestion des incidents</a:t>
              </a:r>
            </a:p>
            <a:p>
              <a:pPr marL="171450" indent="-171450">
                <a:buFont typeface="Arial" panose="020B0604020202020204" pitchFamily="34" charset="0"/>
                <a:buChar char="•"/>
              </a:pPr>
              <a:r>
                <a:rPr lang="fr-FR" sz="1200" dirty="0" smtClean="0">
                  <a:latin typeface="+mn-lt"/>
                </a:rPr>
                <a:t>Analyse </a:t>
              </a:r>
              <a:r>
                <a:rPr lang="fr-FR" sz="1200" dirty="0" err="1" smtClean="0">
                  <a:latin typeface="+mn-lt"/>
                </a:rPr>
                <a:t>Forensique</a:t>
              </a:r>
              <a:endParaRPr lang="fr-FR" sz="1200" dirty="0" smtClean="0">
                <a:latin typeface="+mn-lt"/>
              </a:endParaRPr>
            </a:p>
            <a:p>
              <a:pPr marL="171450" indent="-171450">
                <a:buFont typeface="Arial" panose="020B0604020202020204" pitchFamily="34" charset="0"/>
                <a:buChar char="•"/>
              </a:pPr>
              <a:r>
                <a:rPr lang="fr-FR" sz="1200" dirty="0" smtClean="0">
                  <a:latin typeface="+mn-lt"/>
                </a:rPr>
                <a:t>Sauvegarde</a:t>
              </a:r>
            </a:p>
            <a:p>
              <a:pPr marL="171450" indent="-171450">
                <a:buFont typeface="Arial" panose="020B0604020202020204" pitchFamily="34" charset="0"/>
                <a:buChar char="•"/>
              </a:pPr>
              <a:r>
                <a:rPr lang="fr-FR" sz="1200" dirty="0" smtClean="0">
                  <a:latin typeface="+mn-lt"/>
                </a:rPr>
                <a:t>Supervision de sécurité</a:t>
              </a:r>
            </a:p>
            <a:p>
              <a:pPr marL="171450" indent="-171450">
                <a:buFont typeface="Arial" panose="020B0604020202020204" pitchFamily="34" charset="0"/>
                <a:buChar char="•"/>
              </a:pPr>
              <a:r>
                <a:rPr lang="fr-FR" sz="1200" dirty="0" smtClean="0">
                  <a:latin typeface="+mn-lt"/>
                </a:rPr>
                <a:t>Veille de sécurité</a:t>
              </a:r>
            </a:p>
            <a:p>
              <a:pPr marL="171450" indent="-171450">
                <a:buFont typeface="Arial" panose="020B0604020202020204" pitchFamily="34" charset="0"/>
                <a:buChar char="•"/>
              </a:pPr>
              <a:r>
                <a:rPr lang="fr-FR" sz="1200" dirty="0" smtClean="0">
                  <a:latin typeface="+mn-lt"/>
                </a:rPr>
                <a:t>Audit (technique, opérationnel)</a:t>
              </a:r>
            </a:p>
            <a:p>
              <a:pPr marL="171450" indent="-171450">
                <a:buFont typeface="Arial" panose="020B0604020202020204" pitchFamily="34" charset="0"/>
                <a:buChar char="•"/>
              </a:pPr>
              <a:r>
                <a:rPr lang="fr-FR" sz="1200" dirty="0" smtClean="0">
                  <a:latin typeface="+mn-lt"/>
                </a:rPr>
                <a:t>Tests d’intrusion</a:t>
              </a:r>
              <a:endParaRPr lang="fr-FR" sz="1200" dirty="0">
                <a:latin typeface="+mn-lt"/>
              </a:endParaRPr>
            </a:p>
            <a:p>
              <a:pPr marL="171450" indent="-171450">
                <a:buFont typeface="Arial" panose="020B0604020202020204" pitchFamily="34" charset="0"/>
                <a:buChar char="•"/>
              </a:pPr>
              <a:r>
                <a:rPr lang="fr-FR" sz="1200" dirty="0" smtClean="0">
                  <a:latin typeface="+mn-lt"/>
                </a:rPr>
                <a:t>Résilience</a:t>
              </a:r>
            </a:p>
          </p:txBody>
        </p:sp>
        <p:sp>
          <p:nvSpPr>
            <p:cNvPr id="35" name="ZoneTexte 34"/>
            <p:cNvSpPr txBox="1"/>
            <p:nvPr/>
          </p:nvSpPr>
          <p:spPr>
            <a:xfrm>
              <a:off x="5508104" y="1700808"/>
              <a:ext cx="1854206" cy="1569660"/>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Déploiement dans l’environnement de production</a:t>
              </a:r>
            </a:p>
            <a:p>
              <a:pPr marL="171450" indent="-171450">
                <a:buFont typeface="Arial" panose="020B0604020202020204" pitchFamily="34" charset="0"/>
                <a:buChar char="•"/>
              </a:pPr>
              <a:r>
                <a:rPr lang="fr-FR" sz="1200" dirty="0" smtClean="0">
                  <a:latin typeface="+mn-lt"/>
                </a:rPr>
                <a:t>Test de performance</a:t>
              </a:r>
            </a:p>
            <a:p>
              <a:pPr marL="171450" indent="-171450">
                <a:buFont typeface="Arial" panose="020B0604020202020204" pitchFamily="34" charset="0"/>
                <a:buChar char="•"/>
              </a:pPr>
              <a:r>
                <a:rPr lang="fr-FR" sz="1200" dirty="0">
                  <a:latin typeface="+mn-lt"/>
                </a:rPr>
                <a:t>Maintien en Condition </a:t>
              </a:r>
              <a:r>
                <a:rPr lang="fr-FR" sz="1200" dirty="0" smtClean="0">
                  <a:latin typeface="+mn-lt"/>
                </a:rPr>
                <a:t>Opérationnelle</a:t>
              </a:r>
            </a:p>
            <a:p>
              <a:pPr marL="171450" indent="-171450">
                <a:buFont typeface="Arial" panose="020B0604020202020204" pitchFamily="34" charset="0"/>
                <a:buChar char="•"/>
              </a:pPr>
              <a:r>
                <a:rPr lang="fr-FR" sz="1200" dirty="0" smtClean="0">
                  <a:latin typeface="+mn-lt"/>
                </a:rPr>
                <a:t>Exploitation</a:t>
              </a:r>
            </a:p>
            <a:p>
              <a:endParaRPr lang="fr-FR" sz="1200" dirty="0">
                <a:latin typeface="+mn-lt"/>
              </a:endParaRPr>
            </a:p>
          </p:txBody>
        </p:sp>
        <p:sp>
          <p:nvSpPr>
            <p:cNvPr id="36" name="ZoneTexte 35"/>
            <p:cNvSpPr txBox="1"/>
            <p:nvPr/>
          </p:nvSpPr>
          <p:spPr>
            <a:xfrm>
              <a:off x="7326560" y="1772816"/>
              <a:ext cx="1637928"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Libération des ressources</a:t>
              </a:r>
            </a:p>
            <a:p>
              <a:pPr marL="171450" indent="-171450">
                <a:buFont typeface="Arial" panose="020B0604020202020204" pitchFamily="34" charset="0"/>
                <a:buChar char="•"/>
              </a:pPr>
              <a:r>
                <a:rPr lang="fr-FR" sz="1200" dirty="0" smtClean="0">
                  <a:latin typeface="+mn-lt"/>
                </a:rPr>
                <a:t>Fin du projet</a:t>
              </a:r>
            </a:p>
            <a:p>
              <a:endParaRPr lang="fr-FR" sz="1200" dirty="0">
                <a:latin typeface="+mn-lt"/>
              </a:endParaRPr>
            </a:p>
          </p:txBody>
        </p:sp>
        <p:sp>
          <p:nvSpPr>
            <p:cNvPr id="37" name="ZoneTexte 36"/>
            <p:cNvSpPr txBox="1"/>
            <p:nvPr/>
          </p:nvSpPr>
          <p:spPr>
            <a:xfrm>
              <a:off x="7326560" y="4077074"/>
              <a:ext cx="1637928" cy="1938992"/>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Archivage des informations</a:t>
              </a:r>
            </a:p>
            <a:p>
              <a:pPr marL="171450" indent="-171450">
                <a:buFont typeface="Arial" panose="020B0604020202020204" pitchFamily="34" charset="0"/>
                <a:buChar char="•"/>
              </a:pPr>
              <a:r>
                <a:rPr lang="fr-FR" sz="1200" dirty="0" smtClean="0">
                  <a:latin typeface="+mn-lt"/>
                </a:rPr>
                <a:t>Effacement sécurisé</a:t>
              </a:r>
            </a:p>
            <a:p>
              <a:pPr marL="171450" indent="-171450">
                <a:buFont typeface="Arial" panose="020B0604020202020204" pitchFamily="34" charset="0"/>
                <a:buChar char="•"/>
              </a:pPr>
              <a:r>
                <a:rPr lang="fr-FR" sz="1200" dirty="0" smtClean="0">
                  <a:latin typeface="+mn-lt"/>
                </a:rPr>
                <a:t>Réversibilité</a:t>
              </a:r>
            </a:p>
            <a:p>
              <a:pPr marL="171450" indent="-171450">
                <a:buFont typeface="Arial" panose="020B0604020202020204" pitchFamily="34" charset="0"/>
                <a:buChar char="•"/>
              </a:pPr>
              <a:r>
                <a:rPr lang="fr-FR" sz="1200" dirty="0" smtClean="0">
                  <a:latin typeface="+mn-lt"/>
                </a:rPr>
                <a:t>Mise au rebut </a:t>
              </a:r>
            </a:p>
            <a:p>
              <a:pPr marL="171450" indent="-171450">
                <a:buFont typeface="Arial" panose="020B0604020202020204" pitchFamily="34" charset="0"/>
                <a:buChar char="•"/>
              </a:pPr>
              <a:r>
                <a:rPr lang="fr-FR" sz="1200" dirty="0" smtClean="0">
                  <a:latin typeface="+mn-lt"/>
                </a:rPr>
                <a:t>Obsolescence des configurations</a:t>
              </a:r>
            </a:p>
            <a:p>
              <a:endParaRPr lang="fr-FR" sz="1200" dirty="0" smtClean="0">
                <a:latin typeface="+mn-lt"/>
              </a:endParaRPr>
            </a:p>
            <a:p>
              <a:endParaRPr lang="fr-FR" sz="1200" dirty="0">
                <a:latin typeface="+mn-lt"/>
              </a:endParaRPr>
            </a:p>
          </p:txBody>
        </p:sp>
        <p:sp>
          <p:nvSpPr>
            <p:cNvPr id="41" name="ZoneTexte 40"/>
            <p:cNvSpPr txBox="1"/>
            <p:nvPr/>
          </p:nvSpPr>
          <p:spPr>
            <a:xfrm rot="16200000">
              <a:off x="-725234" y="5070376"/>
              <a:ext cx="2160240" cy="461665"/>
            </a:xfrm>
            <a:prstGeom prst="rect">
              <a:avLst/>
            </a:prstGeom>
            <a:noFill/>
          </p:spPr>
          <p:txBody>
            <a:bodyPr wrap="square" rtlCol="0">
              <a:spAutoFit/>
            </a:bodyPr>
            <a:lstStyle/>
            <a:p>
              <a:pPr algn="ctr"/>
              <a:r>
                <a:rPr lang="fr-FR" sz="2400" b="1" dirty="0" smtClean="0">
                  <a:solidFill>
                    <a:srgbClr val="922B3C"/>
                  </a:solidFill>
                  <a:latin typeface="+mn-lt"/>
                </a:rPr>
                <a:t>Sécurité</a:t>
              </a:r>
              <a:endParaRPr lang="fr-FR" sz="2400" b="1" dirty="0">
                <a:solidFill>
                  <a:srgbClr val="922B3C"/>
                </a:solidFill>
                <a:latin typeface="+mn-lt"/>
              </a:endParaRPr>
            </a:p>
          </p:txBody>
        </p:sp>
        <p:sp>
          <p:nvSpPr>
            <p:cNvPr id="42" name="ZoneTexte 41"/>
            <p:cNvSpPr txBox="1"/>
            <p:nvPr/>
          </p:nvSpPr>
          <p:spPr>
            <a:xfrm rot="16200000">
              <a:off x="-725234" y="2165155"/>
              <a:ext cx="2160240" cy="461665"/>
            </a:xfrm>
            <a:prstGeom prst="rect">
              <a:avLst/>
            </a:prstGeom>
            <a:noFill/>
          </p:spPr>
          <p:txBody>
            <a:bodyPr wrap="square" rtlCol="0">
              <a:spAutoFit/>
            </a:bodyPr>
            <a:lstStyle/>
            <a:p>
              <a:pPr algn="ctr"/>
              <a:r>
                <a:rPr lang="fr-FR" sz="2400" b="1" dirty="0" smtClean="0">
                  <a:solidFill>
                    <a:srgbClr val="922B3C"/>
                  </a:solidFill>
                  <a:latin typeface="+mn-lt"/>
                </a:rPr>
                <a:t>Phases</a:t>
              </a:r>
              <a:endParaRPr lang="fr-FR" sz="2400" b="1" dirty="0">
                <a:solidFill>
                  <a:srgbClr val="922B3C"/>
                </a:solidFill>
                <a:latin typeface="+mn-lt"/>
              </a:endParaRPr>
            </a:p>
          </p:txBody>
        </p:sp>
      </p:grpSp>
    </p:spTree>
    <p:extLst>
      <p:ext uri="{BB962C8B-B14F-4D97-AF65-F5344CB8AC3E}">
        <p14:creationId xmlns:p14="http://schemas.microsoft.com/office/powerpoint/2010/main" val="636942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a:xfrm>
            <a:off x="457200" y="1412776"/>
            <a:ext cx="8435280" cy="4896544"/>
          </a:xfrm>
        </p:spPr>
        <p:txBody>
          <a:bodyPr/>
          <a:lstStyle/>
          <a:p>
            <a:r>
              <a:rPr lang="fr-FR" sz="1800" dirty="0" smtClean="0"/>
              <a:t>Exemple d’un projet de développement de site Web :</a:t>
            </a:r>
          </a:p>
          <a:p>
            <a:pPr lvl="1"/>
            <a:r>
              <a:rPr lang="fr-FR" sz="1600" dirty="0" smtClean="0"/>
              <a:t>L’audit de sécurité fait le constat que :</a:t>
            </a:r>
          </a:p>
          <a:p>
            <a:pPr lvl="2"/>
            <a:r>
              <a:rPr lang="fr-FR" dirty="0" smtClean="0"/>
              <a:t>Les versions de composants logiciels utilisés sont obsolètes et vulnérables ;</a:t>
            </a:r>
          </a:p>
          <a:p>
            <a:pPr lvl="2"/>
            <a:r>
              <a:rPr lang="fr-FR" dirty="0" smtClean="0"/>
              <a:t>La base de données n’a pas été correctement isolée, et les tables ont été créées à l’intérieur d’une autre base de données à accès public ;</a:t>
            </a:r>
          </a:p>
          <a:p>
            <a:pPr lvl="2"/>
            <a:r>
              <a:rPr lang="fr-FR" dirty="0" smtClean="0"/>
              <a:t>La politique de gestion de mots de passe n’est pas conforme aux bonnes pratiques : création de mots de passe faibles ; stockage de mots de passe en clair…</a:t>
            </a:r>
          </a:p>
          <a:p>
            <a:pPr lvl="2"/>
            <a:r>
              <a:rPr lang="fr-FR" dirty="0" smtClean="0"/>
              <a:t>Le niveau de disponibilité attendu pour ce site ne peut être assurer avec l’infrastructure existante. </a:t>
            </a:r>
          </a:p>
          <a:p>
            <a:pPr lvl="1"/>
            <a:r>
              <a:rPr lang="fr-FR" sz="1600" dirty="0" smtClean="0"/>
              <a:t>Conséquences :</a:t>
            </a:r>
          </a:p>
          <a:p>
            <a:pPr lvl="2"/>
            <a:r>
              <a:rPr lang="fr-FR" dirty="0" smtClean="0"/>
              <a:t>Besoin de rachats de licences logicielles : coût supplémentaire ;</a:t>
            </a:r>
          </a:p>
          <a:p>
            <a:pPr lvl="2"/>
            <a:r>
              <a:rPr lang="fr-FR" dirty="0" smtClean="0"/>
              <a:t>Recréation de la base de données sur un espace dédié correctement protégé ;</a:t>
            </a:r>
          </a:p>
          <a:p>
            <a:pPr lvl="2"/>
            <a:r>
              <a:rPr lang="fr-FR" dirty="0" smtClean="0"/>
              <a:t>Redéveloppement des modules de gestion des mots de passe : coût supplémentaire ;</a:t>
            </a:r>
          </a:p>
          <a:p>
            <a:pPr lvl="2"/>
            <a:r>
              <a:rPr lang="fr-FR" dirty="0" smtClean="0"/>
              <a:t>Modification de l’infrastructure pour assurer le niveau de disponibilité requis</a:t>
            </a:r>
            <a:r>
              <a:rPr lang="fr-FR" sz="1400" dirty="0" smtClean="0"/>
              <a:t>.</a:t>
            </a:r>
            <a:endParaRPr lang="fr-FR" sz="1400" dirty="0"/>
          </a:p>
          <a:p>
            <a:pPr marL="57150" indent="0">
              <a:buNone/>
            </a:pPr>
            <a:r>
              <a:rPr lang="fr-FR" b="1" dirty="0" smtClean="0">
                <a:solidFill>
                  <a:srgbClr val="922B3C"/>
                </a:solidFill>
              </a:rPr>
              <a:t>Délai, coût et effort supplémentaires…</a:t>
            </a:r>
          </a:p>
        </p:txBody>
      </p:sp>
      <p:sp>
        <p:nvSpPr>
          <p:cNvPr id="4" name="Espace réservé du texte 3"/>
          <p:cNvSpPr>
            <a:spLocks noGrp="1"/>
          </p:cNvSpPr>
          <p:nvPr>
            <p:ph type="body" sz="quarter" idx="10"/>
          </p:nvPr>
        </p:nvSpPr>
        <p:spPr/>
        <p:txBody>
          <a:bodyPr/>
          <a:lstStyle/>
          <a:p>
            <a:r>
              <a:rPr lang="fr-FR" dirty="0"/>
              <a:t>c</a:t>
            </a:r>
            <a:r>
              <a:rPr lang="fr-FR" dirty="0" smtClean="0"/>
              <a:t>. Sécurité prise en compte en fin de développement</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C0B96079-9BBD-4372-A282-190C2F0971F7}"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22</a:t>
            </a:fld>
            <a:endParaRPr lang="fr-FR" dirty="0"/>
          </a:p>
        </p:txBody>
      </p:sp>
    </p:spTree>
    <p:extLst>
      <p:ext uri="{BB962C8B-B14F-4D97-AF65-F5344CB8AC3E}">
        <p14:creationId xmlns:p14="http://schemas.microsoft.com/office/powerpoint/2010/main" val="13935871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a:xfrm>
            <a:off x="179512" y="1484784"/>
            <a:ext cx="8784976" cy="4608512"/>
          </a:xfrm>
        </p:spPr>
        <p:txBody>
          <a:bodyPr>
            <a:normAutofit lnSpcReduction="10000"/>
          </a:bodyPr>
          <a:lstStyle/>
          <a:p>
            <a:r>
              <a:rPr lang="fr-FR" sz="1800" dirty="0" smtClean="0"/>
              <a:t>Exemple d’un projet de construction d’une nouvelle salle devant hébergée les serveurs de l’organisation :</a:t>
            </a:r>
          </a:p>
          <a:p>
            <a:pPr lvl="1"/>
            <a:r>
              <a:rPr lang="fr-FR" sz="1600" dirty="0" smtClean="0"/>
              <a:t>L’audit </a:t>
            </a:r>
            <a:r>
              <a:rPr lang="fr-FR" sz="1600" dirty="0"/>
              <a:t>de sécurité fait le </a:t>
            </a:r>
            <a:r>
              <a:rPr lang="fr-FR" sz="1600" dirty="0" smtClean="0"/>
              <a:t>constat que :</a:t>
            </a:r>
          </a:p>
          <a:p>
            <a:pPr lvl="2"/>
            <a:r>
              <a:rPr lang="fr-FR" dirty="0" smtClean="0"/>
              <a:t>Les baies de stockage des serveurs ne se ferment pas à clé ;</a:t>
            </a:r>
          </a:p>
          <a:p>
            <a:pPr lvl="2"/>
            <a:r>
              <a:rPr lang="fr-FR" dirty="0" smtClean="0"/>
              <a:t>Pas de mécanisme de contrôle d’accès (lecteur de badge) prévu tracer les accès ;</a:t>
            </a:r>
          </a:p>
          <a:p>
            <a:pPr lvl="2"/>
            <a:r>
              <a:rPr lang="fr-FR" dirty="0" smtClean="0"/>
              <a:t>Pas de redondance (alimentation, accès de télécommunications) des équipements ;</a:t>
            </a:r>
          </a:p>
          <a:p>
            <a:pPr lvl="2"/>
            <a:r>
              <a:rPr lang="fr-FR" dirty="0" smtClean="0"/>
              <a:t>Aucune alarme anti-intrusion ou incendie n’est prévue ;</a:t>
            </a:r>
          </a:p>
          <a:p>
            <a:pPr lvl="2"/>
            <a:r>
              <a:rPr lang="fr-FR" dirty="0" smtClean="0"/>
              <a:t>L’arrivée de câbles dans la salle est exposée à des actes de malveillances ;</a:t>
            </a:r>
          </a:p>
          <a:p>
            <a:pPr lvl="2"/>
            <a:r>
              <a:rPr lang="fr-FR" dirty="0" smtClean="0"/>
              <a:t>La salle est construite en zone inondable</a:t>
            </a:r>
            <a:r>
              <a:rPr lang="fr-FR" sz="1400" dirty="0" smtClean="0"/>
              <a:t>. </a:t>
            </a:r>
          </a:p>
          <a:p>
            <a:pPr lvl="1"/>
            <a:r>
              <a:rPr lang="fr-FR" sz="1600" dirty="0" smtClean="0"/>
              <a:t>Conséquences :</a:t>
            </a:r>
          </a:p>
          <a:p>
            <a:pPr lvl="2"/>
            <a:r>
              <a:rPr lang="fr-FR" dirty="0" smtClean="0"/>
              <a:t>Rachat de matériel et d’équipements =&gt; coût supplémentaire ;</a:t>
            </a:r>
          </a:p>
          <a:p>
            <a:pPr lvl="2"/>
            <a:r>
              <a:rPr lang="fr-FR" dirty="0" err="1" smtClean="0"/>
              <a:t>Re</a:t>
            </a:r>
            <a:r>
              <a:rPr lang="fr-FR" dirty="0" smtClean="0"/>
              <a:t>-câblage de la salle, et travaux de génie civil à prévoir ;</a:t>
            </a:r>
          </a:p>
          <a:p>
            <a:pPr lvl="2"/>
            <a:r>
              <a:rPr lang="fr-FR" dirty="0" smtClean="0"/>
              <a:t>Relocation de la salle ou reconstruction =&gt; coût supplémentaire très importante.</a:t>
            </a:r>
          </a:p>
          <a:p>
            <a:pPr marL="457200" lvl="1" indent="0">
              <a:buNone/>
            </a:pPr>
            <a:endParaRPr lang="fr-FR" sz="1200" b="1" dirty="0" smtClean="0">
              <a:solidFill>
                <a:srgbClr val="922B3C"/>
              </a:solidFill>
            </a:endParaRPr>
          </a:p>
          <a:p>
            <a:pPr marL="57150" indent="0">
              <a:buNone/>
            </a:pPr>
            <a:r>
              <a:rPr lang="fr-FR" b="1" dirty="0" smtClean="0">
                <a:solidFill>
                  <a:srgbClr val="922B3C"/>
                </a:solidFill>
              </a:rPr>
              <a:t>Reconstruction de la salle ou relocation de la salle, délai et coût supplémentaires…</a:t>
            </a:r>
          </a:p>
        </p:txBody>
      </p:sp>
      <p:sp>
        <p:nvSpPr>
          <p:cNvPr id="4" name="Espace réservé du texte 3"/>
          <p:cNvSpPr>
            <a:spLocks noGrp="1"/>
          </p:cNvSpPr>
          <p:nvPr>
            <p:ph type="body" sz="quarter" idx="10"/>
          </p:nvPr>
        </p:nvSpPr>
        <p:spPr/>
        <p:txBody>
          <a:bodyPr/>
          <a:lstStyle/>
          <a:p>
            <a:r>
              <a:rPr lang="fr-FR" dirty="0" smtClean="0"/>
              <a:t>c. </a:t>
            </a:r>
            <a:r>
              <a:rPr lang="fr-FR" dirty="0"/>
              <a:t>Sécurité prise en compte en fin de </a:t>
            </a:r>
            <a:r>
              <a:rPr lang="fr-FR" dirty="0" smtClean="0"/>
              <a:t>déploiement</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5DC7EDD4-660F-4606-B15B-60E9DCBC54CB}"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23</a:t>
            </a:fld>
            <a:endParaRPr lang="fr-FR" dirty="0"/>
          </a:p>
        </p:txBody>
      </p:sp>
    </p:spTree>
    <p:extLst>
      <p:ext uri="{BB962C8B-B14F-4D97-AF65-F5344CB8AC3E}">
        <p14:creationId xmlns:p14="http://schemas.microsoft.com/office/powerpoint/2010/main" val="3282429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smtClean="0">
                <a:solidFill>
                  <a:schemeClr val="bg1"/>
                </a:solidFill>
              </a:rPr>
              <a:t>2.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p:txBody>
          <a:bodyPr>
            <a:normAutofit fontScale="92500"/>
          </a:bodyPr>
          <a:lstStyle/>
          <a:p>
            <a:pPr marL="400050"/>
            <a:r>
              <a:rPr lang="fr-FR" sz="1800" dirty="0" smtClean="0"/>
              <a:t>L’analyse de risques doit être effectuée en amont du projet mais doit aussi évoluer au fur et à mesure de l’exploitation du système (</a:t>
            </a:r>
            <a:r>
              <a:rPr lang="fr-FR" sz="1800" dirty="0"/>
              <a:t>analyse de risque dynamique dans la supervision du système (SOC)</a:t>
            </a:r>
            <a:r>
              <a:rPr lang="fr-FR" sz="1800" dirty="0" smtClean="0"/>
              <a:t>) et fonction de l’évolution des risques </a:t>
            </a:r>
            <a:r>
              <a:rPr lang="fr-FR" sz="1800" dirty="0"/>
              <a:t>(évolution des vulnérabilités, des menaces, du système d'information)</a:t>
            </a:r>
            <a:r>
              <a:rPr lang="fr-FR" sz="1800" dirty="0" smtClean="0"/>
              <a:t>.</a:t>
            </a:r>
          </a:p>
          <a:p>
            <a:pPr marL="57150" indent="0">
              <a:buNone/>
            </a:pPr>
            <a:endParaRPr lang="fr-FR" sz="500" dirty="0" smtClean="0"/>
          </a:p>
          <a:p>
            <a:pPr marL="57150" indent="0">
              <a:buNone/>
            </a:pPr>
            <a:endParaRPr lang="fr-FR" sz="500" dirty="0" smtClean="0"/>
          </a:p>
          <a:p>
            <a:pPr marL="400050"/>
            <a:r>
              <a:rPr lang="fr-FR" sz="1800" dirty="0" smtClean="0"/>
              <a:t>L’analyse de risque consiste à :</a:t>
            </a:r>
            <a:endParaRPr lang="fr-FR" sz="900" dirty="0"/>
          </a:p>
          <a:p>
            <a:pPr marL="800100" lvl="1">
              <a:buFont typeface="Arial" panose="020B0604020202020204" pitchFamily="34" charset="0"/>
              <a:buChar char="•"/>
            </a:pPr>
            <a:r>
              <a:rPr lang="fr-FR" sz="1600" dirty="0" smtClean="0"/>
              <a:t>identifier </a:t>
            </a:r>
            <a:r>
              <a:rPr lang="fr-FR" sz="1600" dirty="0"/>
              <a:t>les biens à protéger, </a:t>
            </a:r>
            <a:endParaRPr lang="fr-FR" sz="1600" dirty="0" smtClean="0"/>
          </a:p>
          <a:p>
            <a:pPr marL="800100" lvl="1">
              <a:buFont typeface="Arial" panose="020B0604020202020204" pitchFamily="34" charset="0"/>
              <a:buChar char="•"/>
            </a:pPr>
            <a:r>
              <a:rPr lang="fr-FR" sz="1600" dirty="0" smtClean="0"/>
              <a:t>analyser </a:t>
            </a:r>
            <a:r>
              <a:rPr lang="fr-FR" sz="1600" dirty="0"/>
              <a:t>de la fréquence et la gravité du danger pour évaluer la criticité du </a:t>
            </a:r>
            <a:r>
              <a:rPr lang="fr-FR" sz="1600" dirty="0" smtClean="0"/>
              <a:t>risque,</a:t>
            </a:r>
          </a:p>
          <a:p>
            <a:pPr marL="800100" lvl="1">
              <a:buFont typeface="Arial" panose="020B0604020202020204" pitchFamily="34" charset="0"/>
              <a:buChar char="•"/>
            </a:pPr>
            <a:r>
              <a:rPr lang="fr-FR" sz="1600" dirty="0" smtClean="0"/>
              <a:t>établir </a:t>
            </a:r>
            <a:r>
              <a:rPr lang="fr-FR" sz="1600" dirty="0"/>
              <a:t>une </a:t>
            </a:r>
            <a:r>
              <a:rPr lang="fr-FR" sz="1600" dirty="0" smtClean="0"/>
              <a:t>hiérarchisation des risques : </a:t>
            </a:r>
            <a:r>
              <a:rPr lang="fr-FR" sz="1600" dirty="0"/>
              <a:t>fréquence vs </a:t>
            </a:r>
            <a:r>
              <a:rPr lang="fr-FR" sz="1600" dirty="0" smtClean="0"/>
              <a:t>gravité,</a:t>
            </a:r>
          </a:p>
          <a:p>
            <a:pPr marL="800100" lvl="1">
              <a:buFont typeface="Arial" panose="020B0604020202020204" pitchFamily="34" charset="0"/>
              <a:buChar char="•"/>
            </a:pPr>
            <a:r>
              <a:rPr lang="fr-FR" sz="1600" dirty="0" smtClean="0"/>
              <a:t>établir </a:t>
            </a:r>
            <a:r>
              <a:rPr lang="fr-FR" sz="1600" dirty="0"/>
              <a:t>un seuil d’acceptabilité pour chacun de ces risques,</a:t>
            </a:r>
          </a:p>
          <a:p>
            <a:pPr lvl="2">
              <a:buFont typeface="Arial" panose="020B0604020202020204" pitchFamily="34" charset="0"/>
              <a:buChar char="•"/>
            </a:pPr>
            <a:r>
              <a:rPr lang="fr-FR" dirty="0" smtClean="0"/>
              <a:t>seuil </a:t>
            </a:r>
            <a:r>
              <a:rPr lang="fr-FR" dirty="0"/>
              <a:t>au-delà duquel le risque doit être pris en compte par les mesures de sécurité</a:t>
            </a:r>
            <a:r>
              <a:rPr lang="fr-FR" dirty="0" smtClean="0"/>
              <a:t>.</a:t>
            </a:r>
          </a:p>
          <a:p>
            <a:pPr lvl="1">
              <a:buFont typeface="Arial" panose="020B0604020202020204" pitchFamily="34" charset="0"/>
              <a:buChar char="•"/>
            </a:pPr>
            <a:r>
              <a:rPr lang="fr-FR" sz="1600" dirty="0" smtClean="0"/>
              <a:t>identifier des mesures de sécurité.</a:t>
            </a:r>
          </a:p>
          <a:p>
            <a:pPr marL="457200" lvl="1" indent="0">
              <a:buNone/>
            </a:pPr>
            <a:endParaRPr lang="fr-FR" sz="500" dirty="0" smtClean="0"/>
          </a:p>
          <a:p>
            <a:pPr marL="457200" lvl="1" indent="0">
              <a:buNone/>
            </a:pPr>
            <a:endParaRPr lang="fr-FR" sz="500" dirty="0" smtClean="0"/>
          </a:p>
          <a:p>
            <a:pPr>
              <a:buFont typeface="Arial" panose="020B0604020202020204" pitchFamily="34" charset="0"/>
              <a:buChar char="•"/>
            </a:pPr>
            <a:r>
              <a:rPr lang="fr-FR" dirty="0" smtClean="0"/>
              <a:t>Les mesures ainsi identifiées peuvent constituer </a:t>
            </a:r>
            <a:r>
              <a:rPr lang="fr-FR" dirty="0"/>
              <a:t>un cahier de charges sécurité pour le </a:t>
            </a:r>
            <a:r>
              <a:rPr lang="fr-FR" dirty="0" smtClean="0"/>
              <a:t>projet qui soit réalisé en interne ou externalisé.</a:t>
            </a:r>
            <a:endParaRPr lang="fr-FR" sz="1800" dirty="0"/>
          </a:p>
        </p:txBody>
      </p:sp>
      <p:sp>
        <p:nvSpPr>
          <p:cNvPr id="4" name="Espace réservé du texte 3"/>
          <p:cNvSpPr>
            <a:spLocks noGrp="1"/>
          </p:cNvSpPr>
          <p:nvPr>
            <p:ph type="body" sz="quarter" idx="10"/>
          </p:nvPr>
        </p:nvSpPr>
        <p:spPr/>
        <p:txBody>
          <a:bodyPr/>
          <a:lstStyle/>
          <a:p>
            <a:r>
              <a:rPr lang="fr-FR" dirty="0" smtClean="0"/>
              <a:t>d. L’approche </a:t>
            </a:r>
            <a:r>
              <a:rPr lang="fr-FR" dirty="0"/>
              <a:t>par l’analyse et le traitement du </a:t>
            </a:r>
            <a:r>
              <a:rPr lang="fr-FR" dirty="0" smtClean="0"/>
              <a:t>risque</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028681BF-5F88-435A-A403-7CE878C3E8B9}"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24</a:t>
            </a:fld>
            <a:endParaRPr lang="fr-FR" dirty="0"/>
          </a:p>
        </p:txBody>
      </p:sp>
    </p:spTree>
    <p:extLst>
      <p:ext uri="{BB962C8B-B14F-4D97-AF65-F5344CB8AC3E}">
        <p14:creationId xmlns:p14="http://schemas.microsoft.com/office/powerpoint/2010/main" val="41406196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smtClean="0">
                <a:solidFill>
                  <a:schemeClr val="bg1"/>
                </a:solidFill>
              </a:rPr>
              <a:t>2.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p:txBody>
          <a:bodyPr/>
          <a:lstStyle/>
          <a:p>
            <a:pPr marL="0" indent="0">
              <a:buNone/>
            </a:pPr>
            <a:r>
              <a:rPr lang="fr-FR" sz="1800" dirty="0" smtClean="0"/>
              <a:t>Une démarche d’analyse de risque peut être schématisée ci-dessous :</a:t>
            </a:r>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r>
              <a:rPr lang="fr-FR" sz="1800" dirty="0" smtClean="0"/>
              <a:t>La hiérarchisation des risques permet de déterminer les risques qui :</a:t>
            </a:r>
          </a:p>
          <a:p>
            <a:r>
              <a:rPr lang="fr-FR" sz="1800" dirty="0" smtClean="0"/>
              <a:t>doivent absolument être traités et donc réduits par des mesures ;</a:t>
            </a:r>
          </a:p>
          <a:p>
            <a:r>
              <a:rPr lang="fr-FR" sz="1800" dirty="0" smtClean="0"/>
              <a:t>ceux qui sont acceptables et avec lesquels le système peut exister.</a:t>
            </a:r>
            <a:endParaRPr lang="fr-FR" sz="1800" dirty="0"/>
          </a:p>
        </p:txBody>
      </p:sp>
      <p:sp>
        <p:nvSpPr>
          <p:cNvPr id="4" name="Espace réservé du texte 3"/>
          <p:cNvSpPr>
            <a:spLocks noGrp="1"/>
          </p:cNvSpPr>
          <p:nvPr>
            <p:ph type="body" sz="quarter" idx="10"/>
          </p:nvPr>
        </p:nvSpPr>
        <p:spPr/>
        <p:txBody>
          <a:bodyPr/>
          <a:lstStyle/>
          <a:p>
            <a:r>
              <a:rPr lang="fr-FR" dirty="0"/>
              <a:t>d</a:t>
            </a:r>
            <a:r>
              <a:rPr lang="fr-FR" dirty="0" smtClean="0"/>
              <a:t>. L’approche </a:t>
            </a:r>
            <a:r>
              <a:rPr lang="fr-FR" dirty="0"/>
              <a:t>par l’analyse et le traitement du risque</a:t>
            </a:r>
          </a:p>
          <a:p>
            <a:endParaRPr lang="fr-FR" dirty="0"/>
          </a:p>
          <a:p>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46544B4F-3192-40C5-B1E7-F656D78CC03F}"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25</a:t>
            </a:fld>
            <a:endParaRPr lang="fr-FR" dirty="0"/>
          </a:p>
        </p:txBody>
      </p:sp>
      <p:grpSp>
        <p:nvGrpSpPr>
          <p:cNvPr id="8" name="Groupe 7"/>
          <p:cNvGrpSpPr/>
          <p:nvPr/>
        </p:nvGrpSpPr>
        <p:grpSpPr>
          <a:xfrm>
            <a:off x="144016" y="2276872"/>
            <a:ext cx="8964488" cy="2664296"/>
            <a:chOff x="35496" y="3717032"/>
            <a:chExt cx="8964488" cy="2664296"/>
          </a:xfrm>
        </p:grpSpPr>
        <p:sp>
          <p:nvSpPr>
            <p:cNvPr id="9" name="Rectangle à coins arrondis 8"/>
            <p:cNvSpPr/>
            <p:nvPr/>
          </p:nvSpPr>
          <p:spPr>
            <a:xfrm>
              <a:off x="35496" y="4859680"/>
              <a:ext cx="158417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Menaces</a:t>
              </a:r>
              <a:endParaRPr lang="fr-FR"/>
            </a:p>
          </p:txBody>
        </p:sp>
        <p:sp>
          <p:nvSpPr>
            <p:cNvPr id="10" name="Rectangle à coins arrondis 9"/>
            <p:cNvSpPr/>
            <p:nvPr/>
          </p:nvSpPr>
          <p:spPr>
            <a:xfrm>
              <a:off x="2051720" y="5275704"/>
              <a:ext cx="158417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Probabilité d’occurrence</a:t>
              </a:r>
              <a:endParaRPr lang="fr-FR"/>
            </a:p>
          </p:txBody>
        </p:sp>
        <p:sp>
          <p:nvSpPr>
            <p:cNvPr id="11" name="Rectangle à coins arrondis 10"/>
            <p:cNvSpPr/>
            <p:nvPr/>
          </p:nvSpPr>
          <p:spPr>
            <a:xfrm>
              <a:off x="2051720" y="4437112"/>
              <a:ext cx="158417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Gravité</a:t>
              </a:r>
              <a:endParaRPr lang="fr-FR"/>
            </a:p>
          </p:txBody>
        </p:sp>
        <p:sp>
          <p:nvSpPr>
            <p:cNvPr id="12" name="Rectangle 11"/>
            <p:cNvSpPr/>
            <p:nvPr/>
          </p:nvSpPr>
          <p:spPr>
            <a:xfrm>
              <a:off x="4644008" y="3861048"/>
              <a:ext cx="454198" cy="2520280"/>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fr-FR" dirty="0" smtClean="0"/>
                <a:t>Niveau de risque</a:t>
              </a:r>
              <a:endParaRPr lang="fr-FR" dirty="0"/>
            </a:p>
          </p:txBody>
        </p:sp>
        <p:pic>
          <p:nvPicPr>
            <p:cNvPr id="13" name="Picture 61" descr="gau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408" y="5975926"/>
              <a:ext cx="402927" cy="402927"/>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eur droit 13"/>
            <p:cNvCxnSpPr>
              <a:stCxn id="11" idx="3"/>
            </p:cNvCxnSpPr>
            <p:nvPr/>
          </p:nvCxnSpPr>
          <p:spPr>
            <a:xfrm>
              <a:off x="3635896" y="4725144"/>
              <a:ext cx="432048" cy="0"/>
            </a:xfrm>
            <a:prstGeom prst="line">
              <a:avLst/>
            </a:prstGeom>
            <a:ln>
              <a:solidFill>
                <a:srgbClr val="922B3C"/>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a:stCxn id="10" idx="3"/>
            </p:cNvCxnSpPr>
            <p:nvPr/>
          </p:nvCxnSpPr>
          <p:spPr>
            <a:xfrm>
              <a:off x="3635896" y="5563736"/>
              <a:ext cx="432048" cy="0"/>
            </a:xfrm>
            <a:prstGeom prst="line">
              <a:avLst/>
            </a:prstGeom>
            <a:ln>
              <a:solidFill>
                <a:srgbClr val="922B3C"/>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4067944" y="4725144"/>
              <a:ext cx="0" cy="838592"/>
            </a:xfrm>
            <a:prstGeom prst="line">
              <a:avLst/>
            </a:prstGeom>
            <a:ln>
              <a:solidFill>
                <a:srgbClr val="922B3C"/>
              </a:solidFill>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4067944" y="5144440"/>
              <a:ext cx="505469" cy="0"/>
            </a:xfrm>
            <a:prstGeom prst="straightConnector1">
              <a:avLst/>
            </a:prstGeom>
            <a:ln>
              <a:solidFill>
                <a:srgbClr val="922B3C"/>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219" descr="exec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912" y="4869160"/>
              <a:ext cx="550561" cy="55056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p:cNvCxnSpPr>
              <a:stCxn id="9" idx="3"/>
            </p:cNvCxnSpPr>
            <p:nvPr/>
          </p:nvCxnSpPr>
          <p:spPr>
            <a:xfrm>
              <a:off x="1619672" y="5147712"/>
              <a:ext cx="216024" cy="0"/>
            </a:xfrm>
            <a:prstGeom prst="line">
              <a:avLst/>
            </a:prstGeom>
            <a:ln>
              <a:solidFill>
                <a:srgbClr val="922B3C"/>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1835696" y="4725144"/>
              <a:ext cx="0" cy="838592"/>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Connecteur droit avec flèche 20"/>
            <p:cNvCxnSpPr>
              <a:endCxn id="11" idx="1"/>
            </p:cNvCxnSpPr>
            <p:nvPr/>
          </p:nvCxnSpPr>
          <p:spPr>
            <a:xfrm>
              <a:off x="1835696" y="4725144"/>
              <a:ext cx="216024" cy="0"/>
            </a:xfrm>
            <a:prstGeom prst="straightConnector1">
              <a:avLst/>
            </a:prstGeom>
            <a:ln>
              <a:solidFill>
                <a:srgbClr val="922B3C"/>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endCxn id="10" idx="1"/>
            </p:cNvCxnSpPr>
            <p:nvPr/>
          </p:nvCxnSpPr>
          <p:spPr>
            <a:xfrm>
              <a:off x="1835696" y="5563736"/>
              <a:ext cx="216024" cy="0"/>
            </a:xfrm>
            <a:prstGeom prst="straightConnector1">
              <a:avLst/>
            </a:prstGeom>
            <a:ln>
              <a:solidFill>
                <a:srgbClr val="922B3C"/>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5190951" y="5147712"/>
              <a:ext cx="2117353" cy="0"/>
            </a:xfrm>
            <a:prstGeom prst="line">
              <a:avLst/>
            </a:prstGeom>
            <a:ln w="38100">
              <a:solidFill>
                <a:srgbClr val="922B3C"/>
              </a:solidFill>
              <a:prstDash val="sysDash"/>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7308304" y="4860449"/>
              <a:ext cx="1691680" cy="830997"/>
            </a:xfrm>
            <a:prstGeom prst="rect">
              <a:avLst/>
            </a:prstGeom>
            <a:noFill/>
          </p:spPr>
          <p:txBody>
            <a:bodyPr wrap="square" rtlCol="0">
              <a:spAutoFit/>
            </a:bodyPr>
            <a:lstStyle/>
            <a:p>
              <a:r>
                <a:rPr lang="fr-FR" sz="1600" dirty="0" smtClean="0">
                  <a:latin typeface="+mn-lt"/>
                </a:rPr>
                <a:t>Seuil de prise en compte du risque</a:t>
              </a:r>
              <a:endParaRPr lang="fr-FR" sz="1600" dirty="0">
                <a:latin typeface="+mn-lt"/>
              </a:endParaRPr>
            </a:p>
          </p:txBody>
        </p:sp>
        <p:sp>
          <p:nvSpPr>
            <p:cNvPr id="25" name="Rectangle à coins arrondis 24"/>
            <p:cNvSpPr/>
            <p:nvPr/>
          </p:nvSpPr>
          <p:spPr>
            <a:xfrm>
              <a:off x="5256584" y="3861048"/>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Risque 1</a:t>
              </a:r>
              <a:endParaRPr lang="fr-FR" dirty="0"/>
            </a:p>
          </p:txBody>
        </p:sp>
        <p:sp>
          <p:nvSpPr>
            <p:cNvPr id="26" name="Rectangle à coins arrondis 25"/>
            <p:cNvSpPr/>
            <p:nvPr/>
          </p:nvSpPr>
          <p:spPr>
            <a:xfrm>
              <a:off x="5256584" y="4293622"/>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Risque 2</a:t>
              </a:r>
              <a:endParaRPr lang="fr-FR"/>
            </a:p>
          </p:txBody>
        </p:sp>
        <p:sp>
          <p:nvSpPr>
            <p:cNvPr id="27" name="Rectangle à coins arrondis 26"/>
            <p:cNvSpPr/>
            <p:nvPr/>
          </p:nvSpPr>
          <p:spPr>
            <a:xfrm>
              <a:off x="5256584" y="4724088"/>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Risque 3</a:t>
              </a:r>
              <a:endParaRPr lang="fr-FR" dirty="0"/>
            </a:p>
          </p:txBody>
        </p:sp>
        <p:sp>
          <p:nvSpPr>
            <p:cNvPr id="28" name="Rectangle à coins arrondis 27"/>
            <p:cNvSpPr/>
            <p:nvPr/>
          </p:nvSpPr>
          <p:spPr>
            <a:xfrm>
              <a:off x="5256584" y="5315451"/>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Risque 4</a:t>
              </a:r>
              <a:endParaRPr lang="fr-FR"/>
            </a:p>
          </p:txBody>
        </p:sp>
        <p:sp>
          <p:nvSpPr>
            <p:cNvPr id="29" name="Rectangle à coins arrondis 28"/>
            <p:cNvSpPr/>
            <p:nvPr/>
          </p:nvSpPr>
          <p:spPr>
            <a:xfrm>
              <a:off x="5256584" y="5683999"/>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Risque 5</a:t>
              </a:r>
              <a:endParaRPr lang="fr-FR"/>
            </a:p>
          </p:txBody>
        </p:sp>
        <p:sp>
          <p:nvSpPr>
            <p:cNvPr id="30" name="Rectangle à coins arrondis 29"/>
            <p:cNvSpPr/>
            <p:nvPr/>
          </p:nvSpPr>
          <p:spPr>
            <a:xfrm>
              <a:off x="179512" y="3717032"/>
              <a:ext cx="302433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Identifier les biens à protéger</a:t>
              </a:r>
              <a:endParaRPr lang="fr-FR" dirty="0"/>
            </a:p>
          </p:txBody>
        </p:sp>
        <p:cxnSp>
          <p:nvCxnSpPr>
            <p:cNvPr id="31" name="Connecteur droit avec flèche 30"/>
            <p:cNvCxnSpPr>
              <a:endCxn id="9" idx="0"/>
            </p:cNvCxnSpPr>
            <p:nvPr/>
          </p:nvCxnSpPr>
          <p:spPr>
            <a:xfrm>
              <a:off x="827584" y="4221088"/>
              <a:ext cx="0" cy="638592"/>
            </a:xfrm>
            <a:prstGeom prst="straightConnector1">
              <a:avLst/>
            </a:prstGeom>
            <a:ln>
              <a:solidFill>
                <a:srgbClr val="922B3C"/>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9165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a:xfrm>
            <a:off x="251521" y="1628800"/>
            <a:ext cx="8748464" cy="4608512"/>
          </a:xfrm>
        </p:spPr>
        <p:txBody>
          <a:bodyPr/>
          <a:lstStyle/>
          <a:p>
            <a:pPr marL="400050"/>
            <a:r>
              <a:rPr lang="fr-FR" sz="1800" dirty="0"/>
              <a:t>Pour </a:t>
            </a:r>
            <a:r>
              <a:rPr lang="fr-FR" sz="1800" dirty="0" smtClean="0"/>
              <a:t>les risques dont le niveau est </a:t>
            </a:r>
            <a:r>
              <a:rPr lang="fr-FR" sz="1800" u="sng" dirty="0"/>
              <a:t>supérieur</a:t>
            </a:r>
            <a:r>
              <a:rPr lang="fr-FR" sz="1800" dirty="0"/>
              <a:t> au seuil de prise en </a:t>
            </a:r>
            <a:r>
              <a:rPr lang="fr-FR" sz="1800" dirty="0" smtClean="0"/>
              <a:t>compte :</a:t>
            </a:r>
            <a:endParaRPr lang="fr-FR" sz="1800" dirty="0"/>
          </a:p>
          <a:p>
            <a:pPr marL="800100" lvl="1"/>
            <a:r>
              <a:rPr lang="fr-FR" sz="1600" dirty="0"/>
              <a:t>Définir les objectifs de </a:t>
            </a:r>
            <a:r>
              <a:rPr lang="fr-FR" sz="1600" dirty="0" smtClean="0"/>
              <a:t>sécurité ;</a:t>
            </a:r>
            <a:endParaRPr lang="fr-FR" sz="1600" dirty="0"/>
          </a:p>
          <a:p>
            <a:pPr marL="800100" lvl="1"/>
            <a:r>
              <a:rPr lang="fr-FR" sz="1600" dirty="0"/>
              <a:t>Définir les mesures techniques et organisationnelles qui vont permettre d’atteindre ces </a:t>
            </a:r>
            <a:r>
              <a:rPr lang="fr-FR" sz="1600" dirty="0" smtClean="0"/>
              <a:t>objectifs.</a:t>
            </a:r>
            <a:endParaRPr lang="fr-FR" sz="1600" dirty="0"/>
          </a:p>
          <a:p>
            <a:pPr marL="400050"/>
            <a:r>
              <a:rPr lang="fr-FR" sz="1800" dirty="0" smtClean="0"/>
              <a:t>Pour les risques dont le niveau est </a:t>
            </a:r>
            <a:r>
              <a:rPr lang="fr-FR" sz="1800" u="sng" dirty="0"/>
              <a:t>inférieur</a:t>
            </a:r>
            <a:r>
              <a:rPr lang="fr-FR" sz="1800" dirty="0"/>
              <a:t> au seuil de prise en </a:t>
            </a:r>
            <a:r>
              <a:rPr lang="fr-FR" sz="1800" dirty="0" smtClean="0"/>
              <a:t>compte :</a:t>
            </a:r>
            <a:endParaRPr lang="fr-FR" sz="1800" dirty="0"/>
          </a:p>
          <a:p>
            <a:pPr marL="800100" lvl="1"/>
            <a:r>
              <a:rPr lang="fr-FR" sz="1600" dirty="0" smtClean="0">
                <a:solidFill>
                  <a:srgbClr val="922B3C"/>
                </a:solidFill>
              </a:rPr>
              <a:t>un risque résiduel </a:t>
            </a:r>
            <a:r>
              <a:rPr lang="fr-FR" sz="1600" dirty="0" smtClean="0"/>
              <a:t>est le risque subsistant après le traitement de risque (car </a:t>
            </a:r>
            <a:r>
              <a:rPr lang="fr-FR" sz="1600" dirty="0"/>
              <a:t>– par exemple – le coût pour compenser ce risque est trop élevé par rapport au risque encouru</a:t>
            </a:r>
            <a:r>
              <a:rPr lang="fr-FR" sz="1600" dirty="0" smtClean="0"/>
              <a:t>).</a:t>
            </a:r>
            <a:endParaRPr lang="fr-FR" sz="1600" dirty="0"/>
          </a:p>
          <a:p>
            <a:endParaRPr lang="fr-FR" sz="1600" dirty="0"/>
          </a:p>
        </p:txBody>
      </p:sp>
      <p:sp>
        <p:nvSpPr>
          <p:cNvPr id="4" name="Espace réservé du texte 3"/>
          <p:cNvSpPr>
            <a:spLocks noGrp="1"/>
          </p:cNvSpPr>
          <p:nvPr>
            <p:ph type="body" sz="quarter" idx="10"/>
          </p:nvPr>
        </p:nvSpPr>
        <p:spPr/>
        <p:txBody>
          <a:bodyPr/>
          <a:lstStyle/>
          <a:p>
            <a:r>
              <a:rPr lang="fr-FR" dirty="0"/>
              <a:t>d</a:t>
            </a:r>
            <a:r>
              <a:rPr lang="fr-FR" dirty="0" smtClean="0"/>
              <a:t>. L’approche </a:t>
            </a:r>
            <a:r>
              <a:rPr lang="fr-FR" dirty="0"/>
              <a:t>par l’analyse et le traitement du risque</a:t>
            </a:r>
          </a:p>
          <a:p>
            <a:endParaRPr lang="fr-FR" dirty="0"/>
          </a:p>
          <a:p>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72E67281-3B74-45BD-A1EF-E898F98EC0BF}"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26</a:t>
            </a:fld>
            <a:endParaRPr lang="fr-FR" dirty="0"/>
          </a:p>
        </p:txBody>
      </p:sp>
      <p:grpSp>
        <p:nvGrpSpPr>
          <p:cNvPr id="37" name="Groupe 36"/>
          <p:cNvGrpSpPr/>
          <p:nvPr/>
        </p:nvGrpSpPr>
        <p:grpSpPr>
          <a:xfrm>
            <a:off x="-29544" y="3852622"/>
            <a:ext cx="8964488" cy="2376264"/>
            <a:chOff x="0" y="4005064"/>
            <a:chExt cx="8964488" cy="2376264"/>
          </a:xfrm>
        </p:grpSpPr>
        <p:sp>
          <p:nvSpPr>
            <p:cNvPr id="8" name="Rectangle 7"/>
            <p:cNvSpPr/>
            <p:nvPr/>
          </p:nvSpPr>
          <p:spPr>
            <a:xfrm>
              <a:off x="1008112" y="4208388"/>
              <a:ext cx="454198" cy="2114878"/>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fr-FR" dirty="0" smtClean="0"/>
                <a:t>Niveau de risque</a:t>
              </a:r>
              <a:endParaRPr lang="fr-FR" dirty="0"/>
            </a:p>
          </p:txBody>
        </p:sp>
        <p:pic>
          <p:nvPicPr>
            <p:cNvPr id="9" name="Picture 61" descr="gau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512" y="5978401"/>
              <a:ext cx="402927" cy="40292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p:nvPr/>
          </p:nvCxnSpPr>
          <p:spPr>
            <a:xfrm>
              <a:off x="0" y="5072484"/>
              <a:ext cx="43204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Connecteur droit 10"/>
            <p:cNvCxnSpPr/>
            <p:nvPr/>
          </p:nvCxnSpPr>
          <p:spPr>
            <a:xfrm>
              <a:off x="0" y="5911076"/>
              <a:ext cx="43204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Connecteur droit 11"/>
            <p:cNvCxnSpPr/>
            <p:nvPr/>
          </p:nvCxnSpPr>
          <p:spPr>
            <a:xfrm>
              <a:off x="432048" y="5072484"/>
              <a:ext cx="0" cy="838592"/>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Connecteur droit avec flèche 12"/>
            <p:cNvCxnSpPr/>
            <p:nvPr/>
          </p:nvCxnSpPr>
          <p:spPr>
            <a:xfrm>
              <a:off x="432048" y="5491780"/>
              <a:ext cx="505469"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pic>
          <p:nvPicPr>
            <p:cNvPr id="14" name="Picture 219" descr="exec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016" y="5216500"/>
              <a:ext cx="550561" cy="55056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eur droit 14"/>
            <p:cNvCxnSpPr/>
            <p:nvPr/>
          </p:nvCxnSpPr>
          <p:spPr>
            <a:xfrm>
              <a:off x="1555055" y="5495052"/>
              <a:ext cx="5393209" cy="0"/>
            </a:xfrm>
            <a:prstGeom prst="line">
              <a:avLst/>
            </a:prstGeom>
            <a:ln w="38100">
              <a:solidFill>
                <a:srgbClr val="922B3C"/>
              </a:solidFill>
              <a:prstDash val="sysDash"/>
            </a:ln>
          </p:spPr>
          <p:style>
            <a:lnRef idx="1">
              <a:schemeClr val="accent1"/>
            </a:lnRef>
            <a:fillRef idx="0">
              <a:schemeClr val="accent1"/>
            </a:fillRef>
            <a:effectRef idx="0">
              <a:schemeClr val="accent1"/>
            </a:effectRef>
            <a:fontRef idx="minor">
              <a:schemeClr val="tx1"/>
            </a:fontRef>
          </p:style>
        </p:cxnSp>
        <p:sp>
          <p:nvSpPr>
            <p:cNvPr id="17" name="Rectangle à coins arrondis 16"/>
            <p:cNvSpPr/>
            <p:nvPr/>
          </p:nvSpPr>
          <p:spPr>
            <a:xfrm>
              <a:off x="1619672" y="4195117"/>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Risque 1</a:t>
              </a:r>
              <a:endParaRPr lang="fr-FR" dirty="0"/>
            </a:p>
          </p:txBody>
        </p:sp>
        <p:sp>
          <p:nvSpPr>
            <p:cNvPr id="18" name="Rectangle à coins arrondis 17"/>
            <p:cNvSpPr/>
            <p:nvPr/>
          </p:nvSpPr>
          <p:spPr>
            <a:xfrm>
              <a:off x="1619672" y="4627691"/>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Risque 2</a:t>
              </a:r>
              <a:endParaRPr lang="fr-FR" dirty="0"/>
            </a:p>
          </p:txBody>
        </p:sp>
        <p:sp>
          <p:nvSpPr>
            <p:cNvPr id="19" name="Rectangle à coins arrondis 18"/>
            <p:cNvSpPr/>
            <p:nvPr/>
          </p:nvSpPr>
          <p:spPr>
            <a:xfrm>
              <a:off x="1619672" y="5058157"/>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Risque 3</a:t>
              </a:r>
              <a:endParaRPr lang="fr-FR"/>
            </a:p>
          </p:txBody>
        </p:sp>
        <p:sp>
          <p:nvSpPr>
            <p:cNvPr id="20" name="Rectangle à coins arrondis 19"/>
            <p:cNvSpPr/>
            <p:nvPr/>
          </p:nvSpPr>
          <p:spPr>
            <a:xfrm>
              <a:off x="1619672" y="5649520"/>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Risque 4</a:t>
              </a:r>
              <a:endParaRPr lang="fr-FR"/>
            </a:p>
          </p:txBody>
        </p:sp>
        <p:sp>
          <p:nvSpPr>
            <p:cNvPr id="21" name="Rectangle à coins arrondis 20"/>
            <p:cNvSpPr/>
            <p:nvPr/>
          </p:nvSpPr>
          <p:spPr>
            <a:xfrm>
              <a:off x="1619672" y="6018068"/>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Risque 5</a:t>
              </a:r>
              <a:endParaRPr lang="fr-FR" dirty="0"/>
            </a:p>
          </p:txBody>
        </p:sp>
        <p:sp>
          <p:nvSpPr>
            <p:cNvPr id="22" name="Rectangle à coins arrondis 21"/>
            <p:cNvSpPr/>
            <p:nvPr/>
          </p:nvSpPr>
          <p:spPr>
            <a:xfrm>
              <a:off x="3347864" y="4155430"/>
              <a:ext cx="1403648" cy="3573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Définition objectifs sécurité</a:t>
              </a:r>
              <a:endParaRPr lang="fr-FR" sz="1200" dirty="0"/>
            </a:p>
          </p:txBody>
        </p:sp>
        <p:sp>
          <p:nvSpPr>
            <p:cNvPr id="23" name="Rectangle à coins arrondis 22"/>
            <p:cNvSpPr/>
            <p:nvPr/>
          </p:nvSpPr>
          <p:spPr>
            <a:xfrm>
              <a:off x="3347864" y="4587478"/>
              <a:ext cx="1403648" cy="3573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Définition objectifs sécurité</a:t>
              </a:r>
              <a:endParaRPr lang="fr-FR" sz="1200" dirty="0"/>
            </a:p>
          </p:txBody>
        </p:sp>
        <p:sp>
          <p:nvSpPr>
            <p:cNvPr id="24" name="Rectangle à coins arrondis 23"/>
            <p:cNvSpPr/>
            <p:nvPr/>
          </p:nvSpPr>
          <p:spPr>
            <a:xfrm>
              <a:off x="3347864" y="5019526"/>
              <a:ext cx="1403648" cy="3573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Définition objectifs sécurité</a:t>
              </a:r>
              <a:endParaRPr lang="fr-FR" sz="1200" dirty="0"/>
            </a:p>
          </p:txBody>
        </p:sp>
        <p:cxnSp>
          <p:nvCxnSpPr>
            <p:cNvPr id="25" name="Connecteur droit avec flèche 24"/>
            <p:cNvCxnSpPr>
              <a:stCxn id="17" idx="3"/>
              <a:endCxn id="22" idx="1"/>
            </p:cNvCxnSpPr>
            <p:nvPr/>
          </p:nvCxnSpPr>
          <p:spPr>
            <a:xfrm flipV="1">
              <a:off x="3023320" y="4334088"/>
              <a:ext cx="324544" cy="30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6" name="Connecteur droit avec flèche 25"/>
            <p:cNvCxnSpPr>
              <a:stCxn id="18" idx="3"/>
              <a:endCxn id="23" idx="1"/>
            </p:cNvCxnSpPr>
            <p:nvPr/>
          </p:nvCxnSpPr>
          <p:spPr>
            <a:xfrm flipV="1">
              <a:off x="3023320" y="4766136"/>
              <a:ext cx="324544" cy="83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7" name="Connecteur droit avec flèche 26"/>
            <p:cNvCxnSpPr>
              <a:stCxn id="19" idx="3"/>
              <a:endCxn id="24" idx="1"/>
            </p:cNvCxnSpPr>
            <p:nvPr/>
          </p:nvCxnSpPr>
          <p:spPr>
            <a:xfrm>
              <a:off x="3023320" y="5197433"/>
              <a:ext cx="324544" cy="75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8" name="Rectangle à coins arrondis 27"/>
            <p:cNvSpPr/>
            <p:nvPr/>
          </p:nvSpPr>
          <p:spPr>
            <a:xfrm>
              <a:off x="5080298" y="4155430"/>
              <a:ext cx="1616446" cy="3573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100" b="1" dirty="0" smtClean="0">
                  <a:solidFill>
                    <a:srgbClr val="922B3C"/>
                  </a:solidFill>
                </a:rPr>
                <a:t>Contre-mesure(s</a:t>
              </a:r>
              <a:r>
                <a:rPr lang="fr-FR" sz="1200" b="1" dirty="0" smtClean="0">
                  <a:solidFill>
                    <a:srgbClr val="922B3C"/>
                  </a:solidFill>
                </a:rPr>
                <a:t>) </a:t>
              </a:r>
              <a:r>
                <a:rPr lang="fr-FR" sz="1100" b="1" dirty="0" smtClean="0">
                  <a:solidFill>
                    <a:srgbClr val="922B3C"/>
                  </a:solidFill>
                </a:rPr>
                <a:t>technique(s</a:t>
              </a:r>
              <a:r>
                <a:rPr lang="fr-FR" sz="1200" b="1" dirty="0" smtClean="0">
                  <a:solidFill>
                    <a:srgbClr val="922B3C"/>
                  </a:solidFill>
                </a:rPr>
                <a:t>)</a:t>
              </a:r>
              <a:endParaRPr lang="fr-FR" sz="1200" b="1" dirty="0">
                <a:solidFill>
                  <a:srgbClr val="922B3C"/>
                </a:solidFill>
              </a:endParaRPr>
            </a:p>
          </p:txBody>
        </p:sp>
        <p:sp>
          <p:nvSpPr>
            <p:cNvPr id="29" name="Rectangle à coins arrondis 28"/>
            <p:cNvSpPr/>
            <p:nvPr/>
          </p:nvSpPr>
          <p:spPr>
            <a:xfrm>
              <a:off x="5080298" y="4595544"/>
              <a:ext cx="1616446" cy="3573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100" b="1" dirty="0">
                  <a:solidFill>
                    <a:srgbClr val="922B3C"/>
                  </a:solidFill>
                </a:rPr>
                <a:t>Contre-mesure(s) technique(s)</a:t>
              </a:r>
            </a:p>
          </p:txBody>
        </p:sp>
        <p:sp>
          <p:nvSpPr>
            <p:cNvPr id="30" name="Rectangle à coins arrondis 29"/>
            <p:cNvSpPr/>
            <p:nvPr/>
          </p:nvSpPr>
          <p:spPr>
            <a:xfrm>
              <a:off x="5080298" y="5029225"/>
              <a:ext cx="1616446" cy="3573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100" b="1" dirty="0">
                  <a:solidFill>
                    <a:srgbClr val="922B3C"/>
                  </a:solidFill>
                </a:rPr>
                <a:t>Contre-mesure(s) organisationnelle(s)</a:t>
              </a:r>
            </a:p>
          </p:txBody>
        </p:sp>
        <p:cxnSp>
          <p:nvCxnSpPr>
            <p:cNvPr id="31" name="Connecteur droit avec flèche 30"/>
            <p:cNvCxnSpPr/>
            <p:nvPr/>
          </p:nvCxnSpPr>
          <p:spPr>
            <a:xfrm flipV="1">
              <a:off x="4755754" y="4334088"/>
              <a:ext cx="324544" cy="30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2" name="Connecteur droit avec flèche 31"/>
            <p:cNvCxnSpPr/>
            <p:nvPr/>
          </p:nvCxnSpPr>
          <p:spPr>
            <a:xfrm flipV="1">
              <a:off x="4755754" y="4766136"/>
              <a:ext cx="324544" cy="83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3" name="Connecteur droit avec flèche 32"/>
            <p:cNvCxnSpPr/>
            <p:nvPr/>
          </p:nvCxnSpPr>
          <p:spPr>
            <a:xfrm>
              <a:off x="4755754" y="5197433"/>
              <a:ext cx="324544" cy="75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4" name="Rectangle 33"/>
            <p:cNvSpPr/>
            <p:nvPr/>
          </p:nvSpPr>
          <p:spPr>
            <a:xfrm>
              <a:off x="5018336" y="4077072"/>
              <a:ext cx="1750415" cy="1368152"/>
            </a:xfrm>
            <a:prstGeom prst="rect">
              <a:avLst/>
            </a:prstGeom>
            <a:noFill/>
            <a:ln w="12700">
              <a:solidFill>
                <a:srgbClr val="922B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7020272" y="4005064"/>
              <a:ext cx="1944216" cy="1169551"/>
            </a:xfrm>
            <a:prstGeom prst="rect">
              <a:avLst/>
            </a:prstGeom>
            <a:noFill/>
          </p:spPr>
          <p:txBody>
            <a:bodyPr wrap="square" rtlCol="0">
              <a:spAutoFit/>
            </a:bodyPr>
            <a:lstStyle/>
            <a:p>
              <a:r>
                <a:rPr lang="fr-FR" sz="1400" dirty="0" smtClean="0">
                  <a:latin typeface="+mn-lt"/>
                </a:rPr>
                <a:t>Plan d’actions de SSI que l’entreprise va devoir mettre en œuvre pour protéger son S.I.</a:t>
              </a:r>
              <a:endParaRPr lang="fr-FR" sz="1400" dirty="0">
                <a:latin typeface="+mn-lt"/>
              </a:endParaRPr>
            </a:p>
          </p:txBody>
        </p:sp>
        <p:cxnSp>
          <p:nvCxnSpPr>
            <p:cNvPr id="36" name="Connecteur droit 35"/>
            <p:cNvCxnSpPr>
              <a:stCxn id="34" idx="3"/>
            </p:cNvCxnSpPr>
            <p:nvPr/>
          </p:nvCxnSpPr>
          <p:spPr>
            <a:xfrm flipV="1">
              <a:off x="6768751" y="4473670"/>
              <a:ext cx="286968" cy="287478"/>
            </a:xfrm>
            <a:prstGeom prst="line">
              <a:avLst/>
            </a:prstGeom>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008696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p:txBody>
          <a:bodyPr/>
          <a:lstStyle/>
          <a:p>
            <a:pPr marL="57150" indent="0">
              <a:buNone/>
            </a:pPr>
            <a:r>
              <a:rPr lang="fr-FR" dirty="0"/>
              <a:t>Une analyse de risque </a:t>
            </a:r>
            <a:r>
              <a:rPr lang="fr-FR" dirty="0" smtClean="0"/>
              <a:t>peut être assez complexe et nécessite </a:t>
            </a:r>
            <a:r>
              <a:rPr lang="fr-FR" dirty="0"/>
              <a:t>rigueur et </a:t>
            </a:r>
            <a:r>
              <a:rPr lang="fr-FR" dirty="0" smtClean="0"/>
              <a:t>méthode, il faut notamment trouver le bon niveau abstraction.</a:t>
            </a:r>
            <a:endParaRPr lang="fr-FR" sz="1000" dirty="0"/>
          </a:p>
          <a:p>
            <a:pPr marL="57150" indent="0">
              <a:buNone/>
            </a:pPr>
            <a:r>
              <a:rPr lang="fr-FR" dirty="0"/>
              <a:t>Voici </a:t>
            </a:r>
            <a:r>
              <a:rPr lang="fr-FR" dirty="0" smtClean="0"/>
              <a:t>3 exemples de </a:t>
            </a:r>
            <a:r>
              <a:rPr lang="fr-FR" dirty="0"/>
              <a:t>méthodes d’analyses de </a:t>
            </a:r>
            <a:r>
              <a:rPr lang="fr-FR" dirty="0" smtClean="0"/>
              <a:t>risque compatibles avec les lignes directrices de l’ISO 27005 :</a:t>
            </a:r>
            <a:endParaRPr lang="fr-FR" dirty="0"/>
          </a:p>
          <a:p>
            <a:pPr marL="57150" indent="0">
              <a:buNone/>
            </a:pPr>
            <a:endParaRPr lang="fr-FR" sz="1000" dirty="0"/>
          </a:p>
          <a:p>
            <a:pPr marL="400050"/>
            <a:r>
              <a:rPr lang="fr-FR" b="1" dirty="0" smtClean="0">
                <a:solidFill>
                  <a:srgbClr val="922B3C"/>
                </a:solidFill>
              </a:rPr>
              <a:t>EBIOS </a:t>
            </a:r>
            <a:r>
              <a:rPr lang="fr-FR" dirty="0" smtClean="0"/>
              <a:t>: </a:t>
            </a:r>
            <a:r>
              <a:rPr lang="fr-FR" dirty="0"/>
              <a:t>Expression des Besoins et Identification des Objectifs de </a:t>
            </a:r>
            <a:r>
              <a:rPr lang="fr-FR" dirty="0" smtClean="0"/>
              <a:t>Sécurité</a:t>
            </a:r>
          </a:p>
          <a:p>
            <a:pPr marL="57150" indent="0">
              <a:buNone/>
            </a:pPr>
            <a:r>
              <a:rPr lang="fr-FR" sz="1600" dirty="0"/>
              <a:t>	</a:t>
            </a:r>
            <a:r>
              <a:rPr lang="fr-FR" sz="1600" i="1" dirty="0" smtClean="0"/>
              <a:t>développée </a:t>
            </a:r>
            <a:r>
              <a:rPr lang="fr-FR" sz="1600" i="1" dirty="0"/>
              <a:t>par </a:t>
            </a:r>
            <a:r>
              <a:rPr lang="fr-FR" sz="1600" i="1" dirty="0" smtClean="0"/>
              <a:t>le </a:t>
            </a:r>
            <a:r>
              <a:rPr lang="fr-FR" sz="1600" i="1" dirty="0"/>
              <a:t>Club EBIOS auquel participe l’ANSSI, l’Agence nationale de la sécurité des systèmes d’information</a:t>
            </a:r>
          </a:p>
          <a:p>
            <a:pPr marL="400050"/>
            <a:r>
              <a:rPr lang="fr-FR" b="1" dirty="0" smtClean="0">
                <a:solidFill>
                  <a:srgbClr val="922B3C"/>
                </a:solidFill>
              </a:rPr>
              <a:t>MEHARI </a:t>
            </a:r>
            <a:r>
              <a:rPr lang="fr-FR" dirty="0" smtClean="0"/>
              <a:t>: </a:t>
            </a:r>
            <a:r>
              <a:rPr lang="fr-FR" dirty="0" err="1"/>
              <a:t>MEthode</a:t>
            </a:r>
            <a:r>
              <a:rPr lang="fr-FR" dirty="0"/>
              <a:t> Harmonisée d'Analyse de </a:t>
            </a:r>
            <a:r>
              <a:rPr lang="fr-FR" dirty="0" smtClean="0"/>
              <a:t>Risques</a:t>
            </a:r>
          </a:p>
          <a:p>
            <a:pPr marL="57150" indent="0">
              <a:buNone/>
            </a:pPr>
            <a:r>
              <a:rPr lang="fr-FR" sz="1600" i="1" dirty="0"/>
              <a:t>	</a:t>
            </a:r>
            <a:r>
              <a:rPr lang="fr-FR" sz="1600" i="1" dirty="0" smtClean="0"/>
              <a:t>développée </a:t>
            </a:r>
            <a:r>
              <a:rPr lang="fr-FR" sz="1600" i="1" dirty="0"/>
              <a:t>par le CLUSIF, Club de la Sécurité de l’Information Français</a:t>
            </a:r>
          </a:p>
          <a:p>
            <a:pPr marL="400050"/>
            <a:r>
              <a:rPr lang="fr-FR" b="1" dirty="0" smtClean="0">
                <a:solidFill>
                  <a:srgbClr val="922B3C"/>
                </a:solidFill>
              </a:rPr>
              <a:t>OCTAVE </a:t>
            </a:r>
            <a:r>
              <a:rPr lang="fr-FR" dirty="0" smtClean="0"/>
              <a:t>: </a:t>
            </a:r>
            <a:r>
              <a:rPr lang="en-US" dirty="0"/>
              <a:t>Operationally Critical Threat, Asset, and Vulnerability </a:t>
            </a:r>
            <a:r>
              <a:rPr lang="en-US" dirty="0" smtClean="0"/>
              <a:t>Evaluation</a:t>
            </a:r>
          </a:p>
          <a:p>
            <a:pPr marL="57150" indent="0">
              <a:buNone/>
            </a:pPr>
            <a:r>
              <a:rPr lang="en-US" sz="1600" i="1" dirty="0" smtClean="0"/>
              <a:t>	</a:t>
            </a:r>
            <a:r>
              <a:rPr lang="en-US" sz="1600" i="1" dirty="0" err="1" smtClean="0"/>
              <a:t>développée</a:t>
            </a:r>
            <a:r>
              <a:rPr lang="en-US" sz="1600" i="1" dirty="0" smtClean="0"/>
              <a:t> </a:t>
            </a:r>
            <a:r>
              <a:rPr lang="en-US" sz="1600" i="1" dirty="0"/>
              <a:t>par </a:t>
            </a:r>
            <a:r>
              <a:rPr lang="en-US" sz="1600" i="1" dirty="0" err="1" smtClean="0"/>
              <a:t>l’Université</a:t>
            </a:r>
            <a:r>
              <a:rPr lang="en-US" sz="1600" i="1" dirty="0" smtClean="0"/>
              <a:t> de </a:t>
            </a:r>
            <a:r>
              <a:rPr lang="en-US" sz="1600" i="1" dirty="0"/>
              <a:t>Carnegie </a:t>
            </a:r>
            <a:r>
              <a:rPr lang="en-US" sz="1600" i="1" dirty="0" smtClean="0"/>
              <a:t>Mellon</a:t>
            </a:r>
            <a:r>
              <a:rPr lang="fr-FR" sz="1600" i="1" dirty="0" smtClean="0"/>
              <a:t>.</a:t>
            </a:r>
            <a:endParaRPr lang="fr-FR" sz="1600" i="1" dirty="0"/>
          </a:p>
        </p:txBody>
      </p:sp>
      <p:sp>
        <p:nvSpPr>
          <p:cNvPr id="4" name="Espace réservé du texte 3"/>
          <p:cNvSpPr>
            <a:spLocks noGrp="1"/>
          </p:cNvSpPr>
          <p:nvPr>
            <p:ph type="body" sz="quarter" idx="10"/>
          </p:nvPr>
        </p:nvSpPr>
        <p:spPr/>
        <p:txBody>
          <a:bodyPr/>
          <a:lstStyle/>
          <a:p>
            <a:r>
              <a:rPr lang="fr-FR" dirty="0"/>
              <a:t>d</a:t>
            </a:r>
            <a:r>
              <a:rPr lang="fr-FR" dirty="0" smtClean="0"/>
              <a:t>. L’approche </a:t>
            </a:r>
            <a:r>
              <a:rPr lang="fr-FR" dirty="0"/>
              <a:t>par l’analyse et le traitement du </a:t>
            </a:r>
            <a:r>
              <a:rPr lang="fr-FR" dirty="0" smtClean="0"/>
              <a:t>risque</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BBC0196C-3812-4F88-976A-0D54FF1616AA}"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27</a:t>
            </a:fld>
            <a:endParaRPr lang="fr-FR" dirty="0"/>
          </a:p>
        </p:txBody>
      </p:sp>
    </p:spTree>
    <p:extLst>
      <p:ext uri="{BB962C8B-B14F-4D97-AF65-F5344CB8AC3E}">
        <p14:creationId xmlns:p14="http://schemas.microsoft.com/office/powerpoint/2010/main" val="27077782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a:noFill/>
        </p:spPr>
        <p:txBody>
          <a:bodyPr>
            <a:normAutofit lnSpcReduction="10000"/>
          </a:bodyPr>
          <a:lstStyle/>
          <a:p>
            <a:pPr marL="57150" indent="0">
              <a:buFont typeface="Arial" panose="020B0604020202020204" pitchFamily="34" charset="0"/>
              <a:buNone/>
            </a:pPr>
            <a:r>
              <a:rPr lang="fr-FR" dirty="0" smtClean="0"/>
              <a:t>Le défi vis-à-vis de la mise en place des mesures de sécurité est </a:t>
            </a:r>
            <a:r>
              <a:rPr lang="fr-FR" dirty="0" smtClean="0">
                <a:solidFill>
                  <a:srgbClr val="943634"/>
                </a:solidFill>
              </a:rPr>
              <a:t>asymétrique</a:t>
            </a:r>
            <a:r>
              <a:rPr lang="fr-FR" dirty="0" smtClean="0"/>
              <a:t> entre « attaquer » et « défendre » :</a:t>
            </a:r>
          </a:p>
          <a:p>
            <a:pPr marL="400050" lvl="1" indent="-342900" algn="just">
              <a:buFont typeface="Arial" charset="0"/>
              <a:buChar char="•"/>
            </a:pPr>
            <a:r>
              <a:rPr lang="fr-FR" dirty="0"/>
              <a:t>L’attaque peut réussir par l’exploitation </a:t>
            </a:r>
            <a:r>
              <a:rPr lang="fr-FR" u="sng" dirty="0"/>
              <a:t>d’une seule </a:t>
            </a:r>
            <a:r>
              <a:rPr lang="fr-FR" dirty="0" smtClean="0"/>
              <a:t>vulnérabilité ;</a:t>
            </a:r>
            <a:endParaRPr lang="fr-FR" dirty="0"/>
          </a:p>
          <a:p>
            <a:pPr marL="400050" lvl="1" indent="-342900" algn="just">
              <a:buFont typeface="Arial" charset="0"/>
              <a:buChar char="•"/>
            </a:pPr>
            <a:r>
              <a:rPr lang="fr-FR" dirty="0"/>
              <a:t>Tandis que la défense doit prendre en compte </a:t>
            </a:r>
            <a:r>
              <a:rPr lang="fr-FR" u="sng" dirty="0">
                <a:solidFill>
                  <a:srgbClr val="943634"/>
                </a:solidFill>
              </a:rPr>
              <a:t>l’ensemble</a:t>
            </a:r>
            <a:r>
              <a:rPr lang="fr-FR" dirty="0"/>
              <a:t> du système.</a:t>
            </a:r>
          </a:p>
          <a:p>
            <a:pPr marL="57150" indent="0">
              <a:buFont typeface="Arial" panose="020B0604020202020204" pitchFamily="34" charset="0"/>
              <a:buNone/>
            </a:pPr>
            <a:endParaRPr lang="fr-FR" sz="1500" dirty="0"/>
          </a:p>
          <a:p>
            <a:pPr marL="57150" indent="0">
              <a:buFont typeface="Arial" panose="020B0604020202020204" pitchFamily="34" charset="0"/>
              <a:buNone/>
            </a:pPr>
            <a:r>
              <a:rPr lang="fr-FR" dirty="0" smtClean="0"/>
              <a:t>Un plan d’action des mesures de sécurité à mettre en place à l’issue de l’analyse de risques devrait respecter le principe de « </a:t>
            </a:r>
            <a:r>
              <a:rPr lang="fr-FR" b="1" dirty="0" smtClean="0">
                <a:solidFill>
                  <a:srgbClr val="922B3C"/>
                </a:solidFill>
              </a:rPr>
              <a:t>défense en profondeur</a:t>
            </a:r>
            <a:r>
              <a:rPr lang="fr-FR" dirty="0" smtClean="0"/>
              <a:t> » qui recommande : </a:t>
            </a:r>
            <a:endParaRPr lang="fr-FR" dirty="0"/>
          </a:p>
          <a:p>
            <a:pPr marL="400050"/>
            <a:r>
              <a:rPr lang="fr-FR" sz="1800" dirty="0" smtClean="0"/>
              <a:t>d’avoir plusieurs lignes de défenses indépendantes ;</a:t>
            </a:r>
          </a:p>
          <a:p>
            <a:pPr marL="400050"/>
            <a:r>
              <a:rPr lang="fr-FR" sz="1800" dirty="0" smtClean="0"/>
              <a:t>que </a:t>
            </a:r>
            <a:r>
              <a:rPr lang="fr-FR" sz="1800" dirty="0"/>
              <a:t>c</a:t>
            </a:r>
            <a:r>
              <a:rPr lang="fr-FR" sz="1800" dirty="0" smtClean="0"/>
              <a:t>haque ligne constitue une barrière autonome contre les attaques ; </a:t>
            </a:r>
          </a:p>
          <a:p>
            <a:pPr marL="400050"/>
            <a:r>
              <a:rPr lang="fr-FR" sz="1800" dirty="0" smtClean="0"/>
              <a:t>que la perte d’une ligne de défense implique qu’on passe à un niveau de défense plus fort.</a:t>
            </a:r>
          </a:p>
          <a:p>
            <a:pPr marL="57150" indent="0">
              <a:buNone/>
            </a:pPr>
            <a:endParaRPr lang="fr-FR" sz="1500" dirty="0" smtClean="0">
              <a:solidFill>
                <a:srgbClr val="FF0000"/>
              </a:solidFill>
            </a:endParaRPr>
          </a:p>
          <a:p>
            <a:pPr marL="57150" indent="0">
              <a:buNone/>
            </a:pPr>
            <a:r>
              <a:rPr lang="fr-FR" dirty="0" smtClean="0"/>
              <a:t>Les objectifs de la défense en profondeur sont : </a:t>
            </a:r>
          </a:p>
          <a:p>
            <a:pPr marL="800100" lvl="1"/>
            <a:r>
              <a:rPr lang="fr-FR" dirty="0" smtClean="0"/>
              <a:t>prévenir, bloquer, limiter, détecter, alerter, réagir, réparer.</a:t>
            </a:r>
          </a:p>
        </p:txBody>
      </p:sp>
      <p:sp>
        <p:nvSpPr>
          <p:cNvPr id="4" name="Espace réservé du texte 3"/>
          <p:cNvSpPr>
            <a:spLocks noGrp="1"/>
          </p:cNvSpPr>
          <p:nvPr>
            <p:ph type="body" sz="quarter" idx="10"/>
          </p:nvPr>
        </p:nvSpPr>
        <p:spPr/>
        <p:txBody>
          <a:bodyPr/>
          <a:lstStyle/>
          <a:p>
            <a:r>
              <a:rPr lang="fr-FR" dirty="0"/>
              <a:t>e</a:t>
            </a:r>
            <a:r>
              <a:rPr lang="fr-FR" dirty="0" smtClean="0"/>
              <a:t>. </a:t>
            </a:r>
            <a:r>
              <a:rPr lang="fr-FR" dirty="0"/>
              <a:t>Plan d’actions </a:t>
            </a:r>
            <a:r>
              <a:rPr lang="fr-FR" dirty="0" smtClean="0"/>
              <a:t>SSI</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CA3DAFE7-059B-473F-B5B5-64DC162AF33E}"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28</a:t>
            </a:fld>
            <a:endParaRPr lang="fr-FR" dirty="0"/>
          </a:p>
        </p:txBody>
      </p:sp>
    </p:spTree>
    <p:extLst>
      <p:ext uri="{BB962C8B-B14F-4D97-AF65-F5344CB8AC3E}">
        <p14:creationId xmlns:p14="http://schemas.microsoft.com/office/powerpoint/2010/main" val="426816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4" name="Espace réservé du texte 3"/>
          <p:cNvSpPr>
            <a:spLocks noGrp="1"/>
          </p:cNvSpPr>
          <p:nvPr>
            <p:ph type="body" sz="quarter" idx="10"/>
          </p:nvPr>
        </p:nvSpPr>
        <p:spPr/>
        <p:txBody>
          <a:bodyPr/>
          <a:lstStyle/>
          <a:p>
            <a:r>
              <a:rPr lang="fr-FR" dirty="0" smtClean="0"/>
              <a:t>e. </a:t>
            </a:r>
            <a:r>
              <a:rPr lang="fr-FR" dirty="0"/>
              <a:t>Plan d’actions SSI</a:t>
            </a:r>
          </a:p>
        </p:txBody>
      </p:sp>
      <p:sp>
        <p:nvSpPr>
          <p:cNvPr id="5" name="Espace réservé de la date 4"/>
          <p:cNvSpPr>
            <a:spLocks noGrp="1"/>
          </p:cNvSpPr>
          <p:nvPr>
            <p:ph type="dt" sz="half" idx="11"/>
          </p:nvPr>
        </p:nvSpPr>
        <p:spPr>
          <a:xfrm>
            <a:off x="3419872" y="6448752"/>
            <a:ext cx="1008112" cy="365125"/>
          </a:xfrm>
        </p:spPr>
        <p:txBody>
          <a:bodyPr/>
          <a:lstStyle/>
          <a:p>
            <a:pPr>
              <a:defRPr/>
            </a:pPr>
            <a:fld id="{4988CDC6-2C99-4107-A32B-EEEF15571449}"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29</a:t>
            </a:fld>
            <a:endParaRPr lang="fr-FR" dirty="0"/>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3149542186"/>
              </p:ext>
            </p:extLst>
          </p:nvPr>
        </p:nvGraphicFramePr>
        <p:xfrm>
          <a:off x="1959024" y="1484784"/>
          <a:ext cx="8373616"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oneTexte 9"/>
          <p:cNvSpPr txBox="1"/>
          <p:nvPr/>
        </p:nvSpPr>
        <p:spPr>
          <a:xfrm>
            <a:off x="53752" y="6114782"/>
            <a:ext cx="5094312" cy="307777"/>
          </a:xfrm>
          <a:prstGeom prst="rect">
            <a:avLst/>
          </a:prstGeom>
          <a:noFill/>
        </p:spPr>
        <p:txBody>
          <a:bodyPr wrap="square" rtlCol="0">
            <a:spAutoFit/>
          </a:bodyPr>
          <a:lstStyle/>
          <a:p>
            <a:r>
              <a:rPr lang="fr-FR" sz="1400" dirty="0" smtClean="0">
                <a:latin typeface="+mn-lt"/>
              </a:rPr>
              <a:t>Chiffrement, mots de passe, droit d’accès par fichier/répertoire</a:t>
            </a:r>
            <a:endParaRPr lang="fr-FR" sz="1400" dirty="0">
              <a:latin typeface="+mn-lt"/>
            </a:endParaRPr>
          </a:p>
        </p:txBody>
      </p:sp>
      <p:sp>
        <p:nvSpPr>
          <p:cNvPr id="11" name="ZoneTexte 10"/>
          <p:cNvSpPr txBox="1"/>
          <p:nvPr/>
        </p:nvSpPr>
        <p:spPr>
          <a:xfrm>
            <a:off x="53752" y="5517232"/>
            <a:ext cx="4049688" cy="553998"/>
          </a:xfrm>
          <a:prstGeom prst="rect">
            <a:avLst/>
          </a:prstGeom>
          <a:noFill/>
        </p:spPr>
        <p:txBody>
          <a:bodyPr wrap="square" rtlCol="0">
            <a:spAutoFit/>
          </a:bodyPr>
          <a:lstStyle/>
          <a:p>
            <a:r>
              <a:rPr lang="fr-FR" sz="1500" dirty="0" smtClean="0">
                <a:latin typeface="+mn-lt"/>
              </a:rPr>
              <a:t>Contrôle des entrées, test d’intrusion, communication (https, </a:t>
            </a:r>
            <a:r>
              <a:rPr lang="fr-FR" sz="1500" dirty="0" err="1" smtClean="0">
                <a:latin typeface="+mn-lt"/>
              </a:rPr>
              <a:t>ssh</a:t>
            </a:r>
            <a:r>
              <a:rPr lang="fr-FR" sz="1500" dirty="0" smtClean="0">
                <a:latin typeface="+mn-lt"/>
              </a:rPr>
              <a:t>…), traçabilité…</a:t>
            </a:r>
            <a:endParaRPr lang="fr-FR" sz="1500" dirty="0">
              <a:latin typeface="+mn-lt"/>
            </a:endParaRPr>
          </a:p>
        </p:txBody>
      </p:sp>
      <p:sp>
        <p:nvSpPr>
          <p:cNvPr id="12" name="ZoneTexte 11"/>
          <p:cNvSpPr txBox="1"/>
          <p:nvPr/>
        </p:nvSpPr>
        <p:spPr>
          <a:xfrm>
            <a:off x="0" y="5013176"/>
            <a:ext cx="4932040" cy="323165"/>
          </a:xfrm>
          <a:prstGeom prst="rect">
            <a:avLst/>
          </a:prstGeom>
          <a:noFill/>
        </p:spPr>
        <p:txBody>
          <a:bodyPr wrap="square" rtlCol="0">
            <a:spAutoFit/>
          </a:bodyPr>
          <a:lstStyle/>
          <a:p>
            <a:r>
              <a:rPr lang="fr-FR" sz="1500" dirty="0" smtClean="0">
                <a:latin typeface="+mn-lt"/>
              </a:rPr>
              <a:t>Antivirus, Correctifs de sécurité, </a:t>
            </a:r>
            <a:r>
              <a:rPr lang="fr-FR" sz="1500" dirty="0" err="1" smtClean="0">
                <a:latin typeface="+mn-lt"/>
              </a:rPr>
              <a:t>HIDS</a:t>
            </a:r>
            <a:r>
              <a:rPr lang="fr-FR" sz="1500" dirty="0" smtClean="0">
                <a:latin typeface="+mn-lt"/>
              </a:rPr>
              <a:t>, Authentification</a:t>
            </a:r>
            <a:endParaRPr lang="fr-FR" sz="1500" dirty="0">
              <a:latin typeface="+mn-lt"/>
            </a:endParaRPr>
          </a:p>
        </p:txBody>
      </p:sp>
      <p:sp>
        <p:nvSpPr>
          <p:cNvPr id="13" name="ZoneTexte 12"/>
          <p:cNvSpPr txBox="1"/>
          <p:nvPr/>
        </p:nvSpPr>
        <p:spPr>
          <a:xfrm>
            <a:off x="53752" y="4401979"/>
            <a:ext cx="4932040" cy="323165"/>
          </a:xfrm>
          <a:prstGeom prst="rect">
            <a:avLst/>
          </a:prstGeom>
          <a:noFill/>
        </p:spPr>
        <p:txBody>
          <a:bodyPr wrap="square" rtlCol="0">
            <a:spAutoFit/>
          </a:bodyPr>
          <a:lstStyle/>
          <a:p>
            <a:r>
              <a:rPr lang="fr-FR" sz="1500" dirty="0" smtClean="0">
                <a:latin typeface="+mn-lt"/>
              </a:rPr>
              <a:t>Sous-réseau, NIDS, VLAN…</a:t>
            </a:r>
            <a:endParaRPr lang="fr-FR" sz="1500" dirty="0">
              <a:latin typeface="+mn-lt"/>
            </a:endParaRPr>
          </a:p>
        </p:txBody>
      </p:sp>
      <p:sp>
        <p:nvSpPr>
          <p:cNvPr id="14" name="ZoneTexte 13"/>
          <p:cNvSpPr txBox="1"/>
          <p:nvPr/>
        </p:nvSpPr>
        <p:spPr>
          <a:xfrm>
            <a:off x="53752" y="3537883"/>
            <a:ext cx="4932040" cy="323165"/>
          </a:xfrm>
          <a:prstGeom prst="rect">
            <a:avLst/>
          </a:prstGeom>
          <a:noFill/>
        </p:spPr>
        <p:txBody>
          <a:bodyPr wrap="square" rtlCol="0">
            <a:spAutoFit/>
          </a:bodyPr>
          <a:lstStyle/>
          <a:p>
            <a:r>
              <a:rPr lang="fr-FR" sz="1500" dirty="0" smtClean="0">
                <a:latin typeface="+mn-lt"/>
              </a:rPr>
              <a:t>Pare-feu, VPN, Zone démilitarisée…</a:t>
            </a:r>
            <a:endParaRPr lang="fr-FR" sz="1500" dirty="0">
              <a:latin typeface="+mn-lt"/>
            </a:endParaRPr>
          </a:p>
        </p:txBody>
      </p:sp>
      <p:sp>
        <p:nvSpPr>
          <p:cNvPr id="15" name="ZoneTexte 14"/>
          <p:cNvSpPr txBox="1"/>
          <p:nvPr/>
        </p:nvSpPr>
        <p:spPr>
          <a:xfrm>
            <a:off x="53752" y="2673787"/>
            <a:ext cx="4932040" cy="323165"/>
          </a:xfrm>
          <a:prstGeom prst="rect">
            <a:avLst/>
          </a:prstGeom>
          <a:noFill/>
        </p:spPr>
        <p:txBody>
          <a:bodyPr wrap="square" rtlCol="0">
            <a:spAutoFit/>
          </a:bodyPr>
          <a:lstStyle/>
          <a:p>
            <a:r>
              <a:rPr lang="fr-FR" sz="1500" dirty="0" smtClean="0">
                <a:latin typeface="+mn-lt"/>
              </a:rPr>
              <a:t>Gardiens, verrous, contrôle d’accès…</a:t>
            </a:r>
            <a:endParaRPr lang="fr-FR" sz="1500" dirty="0">
              <a:latin typeface="+mn-lt"/>
            </a:endParaRPr>
          </a:p>
        </p:txBody>
      </p:sp>
      <p:sp>
        <p:nvSpPr>
          <p:cNvPr id="16" name="ZoneTexte 15"/>
          <p:cNvSpPr txBox="1"/>
          <p:nvPr/>
        </p:nvSpPr>
        <p:spPr>
          <a:xfrm>
            <a:off x="51714" y="1772816"/>
            <a:ext cx="5600406" cy="553998"/>
          </a:xfrm>
          <a:prstGeom prst="rect">
            <a:avLst/>
          </a:prstGeom>
          <a:noFill/>
        </p:spPr>
        <p:txBody>
          <a:bodyPr wrap="square" rtlCol="0">
            <a:spAutoFit/>
          </a:bodyPr>
          <a:lstStyle/>
          <a:p>
            <a:r>
              <a:rPr lang="fr-FR" sz="1500" dirty="0" smtClean="0">
                <a:latin typeface="+mn-lt"/>
              </a:rPr>
              <a:t>Politique de sécurité, procédure de secours, </a:t>
            </a:r>
          </a:p>
          <a:p>
            <a:r>
              <a:rPr lang="fr-FR" sz="1500" dirty="0" smtClean="0">
                <a:latin typeface="+mn-lt"/>
              </a:rPr>
              <a:t>sensibilisation…</a:t>
            </a:r>
            <a:endParaRPr lang="fr-FR" sz="1500" dirty="0">
              <a:latin typeface="+mn-lt"/>
            </a:endParaRPr>
          </a:p>
        </p:txBody>
      </p:sp>
      <p:sp>
        <p:nvSpPr>
          <p:cNvPr id="17" name="Flèche droite 16"/>
          <p:cNvSpPr/>
          <p:nvPr/>
        </p:nvSpPr>
        <p:spPr>
          <a:xfrm>
            <a:off x="5148064" y="6180243"/>
            <a:ext cx="504056" cy="242316"/>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droite 17"/>
          <p:cNvSpPr/>
          <p:nvPr/>
        </p:nvSpPr>
        <p:spPr>
          <a:xfrm>
            <a:off x="3635896" y="5661248"/>
            <a:ext cx="1872208" cy="282741"/>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droite 18"/>
          <p:cNvSpPr/>
          <p:nvPr/>
        </p:nvSpPr>
        <p:spPr>
          <a:xfrm>
            <a:off x="2734606" y="4442403"/>
            <a:ext cx="2413457" cy="282741"/>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lèche droite 19"/>
          <p:cNvSpPr/>
          <p:nvPr/>
        </p:nvSpPr>
        <p:spPr>
          <a:xfrm>
            <a:off x="4644008" y="5085184"/>
            <a:ext cx="504056" cy="242316"/>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droite 20"/>
          <p:cNvSpPr/>
          <p:nvPr/>
        </p:nvSpPr>
        <p:spPr>
          <a:xfrm>
            <a:off x="3365271" y="3579689"/>
            <a:ext cx="1782792" cy="282741"/>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droite 21"/>
          <p:cNvSpPr/>
          <p:nvPr/>
        </p:nvSpPr>
        <p:spPr>
          <a:xfrm>
            <a:off x="3365271" y="2708920"/>
            <a:ext cx="1782793" cy="282741"/>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Flèche droite 22"/>
          <p:cNvSpPr/>
          <p:nvPr/>
        </p:nvSpPr>
        <p:spPr>
          <a:xfrm>
            <a:off x="4202407" y="1888429"/>
            <a:ext cx="1089673" cy="282741"/>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05086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r>
              <a:rPr lang="fr-FR" altLang="fr-FR" dirty="0" smtClean="0"/>
              <a:t>Plan du module</a:t>
            </a:r>
            <a:endParaRPr lang="fr-FR" altLang="fr-FR" dirty="0"/>
          </a:p>
        </p:txBody>
      </p:sp>
      <p:sp>
        <p:nvSpPr>
          <p:cNvPr id="3" name="Espace réservé du contenu 2"/>
          <p:cNvSpPr>
            <a:spLocks noGrp="1"/>
          </p:cNvSpPr>
          <p:nvPr>
            <p:ph idx="1"/>
          </p:nvPr>
        </p:nvSpPr>
        <p:spPr/>
        <p:txBody>
          <a:bodyPr/>
          <a:lstStyle/>
          <a:p>
            <a:pPr marL="457200" indent="-457200">
              <a:lnSpc>
                <a:spcPct val="150000"/>
              </a:lnSpc>
              <a:buFont typeface="+mj-lt"/>
              <a:buAutoNum type="arabicPeriod"/>
            </a:pPr>
            <a:r>
              <a:rPr lang="fr-FR" sz="2400" b="1" dirty="0"/>
              <a:t>Intégrer la sécurité au sein d’une organisation </a:t>
            </a:r>
          </a:p>
          <a:p>
            <a:pPr marL="457200" indent="-457200">
              <a:lnSpc>
                <a:spcPct val="150000"/>
              </a:lnSpc>
              <a:buFont typeface="+mj-lt"/>
              <a:buAutoNum type="arabicPeriod"/>
            </a:pPr>
            <a:r>
              <a:rPr lang="fr-FR" sz="2400" b="1" dirty="0" smtClean="0"/>
              <a:t>Intégrer </a:t>
            </a:r>
            <a:r>
              <a:rPr lang="fr-FR" sz="2400" b="1" dirty="0"/>
              <a:t>la sécurité dans les projets </a:t>
            </a:r>
          </a:p>
          <a:p>
            <a:pPr marL="457200" indent="-457200">
              <a:lnSpc>
                <a:spcPct val="150000"/>
              </a:lnSpc>
              <a:buFont typeface="+mj-lt"/>
              <a:buAutoNum type="arabicPeriod"/>
            </a:pPr>
            <a:r>
              <a:rPr lang="fr-FR" sz="2400" b="1" dirty="0" smtClean="0"/>
              <a:t>Difficultés liées à la prise en </a:t>
            </a:r>
            <a:r>
              <a:rPr lang="fr-FR" sz="2400" b="1" dirty="0"/>
              <a:t>compte de la sécurité</a:t>
            </a:r>
          </a:p>
          <a:p>
            <a:pPr marL="457200" indent="-457200">
              <a:lnSpc>
                <a:spcPct val="150000"/>
              </a:lnSpc>
              <a:buFont typeface="+mj-lt"/>
              <a:buAutoNum type="arabicPeriod"/>
            </a:pPr>
            <a:r>
              <a:rPr lang="fr-FR" sz="2400" b="1" dirty="0" smtClean="0"/>
              <a:t>Métiers </a:t>
            </a:r>
            <a:r>
              <a:rPr lang="fr-FR" sz="2400" b="1" dirty="0"/>
              <a:t>liés à la </a:t>
            </a:r>
            <a:r>
              <a:rPr lang="fr-FR" sz="2400" b="1" dirty="0" smtClean="0"/>
              <a:t>cybersécurité</a:t>
            </a:r>
            <a:endParaRPr lang="fr-FR" dirty="0" smtClean="0"/>
          </a:p>
          <a:p>
            <a:endParaRPr lang="fr-FR" dirty="0"/>
          </a:p>
        </p:txBody>
      </p:sp>
      <p:sp>
        <p:nvSpPr>
          <p:cNvPr id="2" name="Espace réservé de la date 1"/>
          <p:cNvSpPr>
            <a:spLocks noGrp="1"/>
          </p:cNvSpPr>
          <p:nvPr>
            <p:ph type="dt" sz="half" idx="11"/>
          </p:nvPr>
        </p:nvSpPr>
        <p:spPr/>
        <p:txBody>
          <a:bodyPr/>
          <a:lstStyle/>
          <a:p>
            <a:fld id="{7FA37A51-FEFA-409A-892D-7DA26CC2752D}" type="datetime1">
              <a:rPr lang="fr-FR" smtClean="0"/>
              <a:t>16/02/2017</a:t>
            </a:fld>
            <a:endParaRPr lang="fr-FR" dirty="0"/>
          </a:p>
        </p:txBody>
      </p:sp>
      <p:sp>
        <p:nvSpPr>
          <p:cNvPr id="4" name="Espace réservé du pied de page 3"/>
          <p:cNvSpPr>
            <a:spLocks noGrp="1"/>
          </p:cNvSpPr>
          <p:nvPr>
            <p:ph type="ftr" sz="quarter" idx="12"/>
          </p:nvPr>
        </p:nvSpPr>
        <p:spPr/>
        <p:txBody>
          <a:bodyPr/>
          <a:lstStyle/>
          <a:p>
            <a:r>
              <a:rPr lang="fr-FR" smtClean="0"/>
              <a:t>Sensibilisation et initiation à la cybersécurité</a:t>
            </a:r>
            <a:endParaRPr lang="fr-FR" dirty="0"/>
          </a:p>
        </p:txBody>
      </p:sp>
      <p:sp>
        <p:nvSpPr>
          <p:cNvPr id="5" name="Espace réservé du numéro de diapositive 4"/>
          <p:cNvSpPr>
            <a:spLocks noGrp="1"/>
          </p:cNvSpPr>
          <p:nvPr>
            <p:ph type="sldNum" sz="quarter" idx="13"/>
          </p:nvPr>
        </p:nvSpPr>
        <p:spPr/>
        <p:txBody>
          <a:bodyPr/>
          <a:lstStyle/>
          <a:p>
            <a:fld id="{DAC45385-D604-40AE-9F53-03BDB8FC03CC}" type="slidenum">
              <a:rPr lang="fr-FR" smtClean="0"/>
              <a:pPr/>
              <a:t>3</a:t>
            </a:fld>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sécurité des systèmes d'information : un élément indispensable d'un projet ;</a:t>
            </a:r>
          </a:p>
          <a:p>
            <a:r>
              <a:rPr lang="fr-FR" dirty="0" smtClean="0"/>
              <a:t>une </a:t>
            </a:r>
            <a:r>
              <a:rPr lang="fr-FR" dirty="0"/>
              <a:t>sécurité globale et cohérente, et non une accumulation de mesures et de produits de sécurité ;</a:t>
            </a:r>
          </a:p>
          <a:p>
            <a:r>
              <a:rPr lang="fr-FR" dirty="0" smtClean="0"/>
              <a:t>une </a:t>
            </a:r>
            <a:r>
              <a:rPr lang="fr-FR" dirty="0"/>
              <a:t>politique de sécurité réaliste et pragmatique ;</a:t>
            </a:r>
          </a:p>
          <a:p>
            <a:r>
              <a:rPr lang="fr-FR" dirty="0" smtClean="0"/>
              <a:t>un </a:t>
            </a:r>
            <a:r>
              <a:rPr lang="fr-FR" dirty="0"/>
              <a:t>élément clé : la connaissance du système d'information (cartographie) et de son niveau </a:t>
            </a:r>
            <a:r>
              <a:rPr lang="fr-FR" dirty="0" smtClean="0"/>
              <a:t>de sécurité </a:t>
            </a:r>
            <a:r>
              <a:rPr lang="fr-FR" dirty="0"/>
              <a:t>(contrôle, audit) ;</a:t>
            </a:r>
          </a:p>
          <a:p>
            <a:r>
              <a:rPr lang="fr-FR" dirty="0" smtClean="0"/>
              <a:t>une difficulté </a:t>
            </a:r>
            <a:r>
              <a:rPr lang="fr-FR" dirty="0"/>
              <a:t>et une nécessité : le maintien en condition de sécurité du système d'information ;</a:t>
            </a:r>
          </a:p>
          <a:p>
            <a:r>
              <a:rPr lang="fr-FR" dirty="0" smtClean="0"/>
              <a:t>un </a:t>
            </a:r>
            <a:r>
              <a:rPr lang="fr-FR" dirty="0"/>
              <a:t>accroissement des besoins de sécurité : besoin en </a:t>
            </a:r>
            <a:r>
              <a:rPr lang="fr-FR" dirty="0" smtClean="0"/>
              <a:t>compétences </a:t>
            </a:r>
            <a:r>
              <a:rPr lang="fr-FR" dirty="0"/>
              <a:t>et en professionnels.</a:t>
            </a:r>
          </a:p>
        </p:txBody>
      </p:sp>
      <p:sp>
        <p:nvSpPr>
          <p:cNvPr id="4" name="Espace réservé du texte 3"/>
          <p:cNvSpPr>
            <a:spLocks noGrp="1"/>
          </p:cNvSpPr>
          <p:nvPr>
            <p:ph type="body" sz="quarter" idx="10"/>
          </p:nvPr>
        </p:nvSpPr>
        <p:spPr/>
        <p:txBody>
          <a:bodyPr/>
          <a:lstStyle/>
          <a:p>
            <a:r>
              <a:rPr lang="fr-FR" dirty="0" smtClean="0"/>
              <a:t>Conclusion</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EF0D16D7-53F4-4979-BF49-E7BD76BA77C2}"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30</a:t>
            </a:fld>
            <a:endParaRPr lang="fr-FR" dirty="0"/>
          </a:p>
        </p:txBody>
      </p:sp>
    </p:spTree>
    <p:extLst>
      <p:ext uri="{BB962C8B-B14F-4D97-AF65-F5344CB8AC3E}">
        <p14:creationId xmlns:p14="http://schemas.microsoft.com/office/powerpoint/2010/main" val="3169433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fld id="{5F4D7612-E2B7-49F1-88C0-AAC3BCBDC864}" type="datetime1">
              <a:rPr lang="fr-FR" smtClean="0"/>
              <a:t>16/02/2017</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Titre 5"/>
          <p:cNvSpPr>
            <a:spLocks noGrp="1"/>
          </p:cNvSpPr>
          <p:nvPr>
            <p:ph type="title"/>
          </p:nvPr>
        </p:nvSpPr>
        <p:spPr/>
        <p:txBody>
          <a:bodyPr/>
          <a:lstStyle/>
          <a:p>
            <a:r>
              <a:rPr lang="fr-FR" dirty="0" smtClean="0"/>
              <a:t>3. Difficultés liées à la prise en compte de la sécurité</a:t>
            </a:r>
            <a:endParaRPr lang="fr-FR" dirty="0"/>
          </a:p>
        </p:txBody>
      </p:sp>
      <p:sp>
        <p:nvSpPr>
          <p:cNvPr id="7" name="Espace réservé du texte 6"/>
          <p:cNvSpPr>
            <a:spLocks noGrp="1"/>
          </p:cNvSpPr>
          <p:nvPr>
            <p:ph type="body" sz="quarter" idx="13"/>
          </p:nvPr>
        </p:nvSpPr>
        <p:spPr>
          <a:xfrm>
            <a:off x="468313" y="3716338"/>
            <a:ext cx="8207375" cy="2736998"/>
          </a:xfrm>
        </p:spPr>
        <p:txBody>
          <a:bodyPr>
            <a:normAutofit fontScale="92500" lnSpcReduction="10000"/>
          </a:bodyPr>
          <a:lstStyle/>
          <a:p>
            <a:pPr marL="457200" indent="-457200" algn="l">
              <a:buFont typeface="+mj-lt"/>
              <a:buAutoNum type="alphaLcParenR"/>
            </a:pPr>
            <a:r>
              <a:rPr lang="fr-FR" dirty="0"/>
              <a:t>C</a:t>
            </a:r>
            <a:r>
              <a:rPr lang="fr-FR" dirty="0" smtClean="0"/>
              <a:t>ompréhension </a:t>
            </a:r>
            <a:r>
              <a:rPr lang="fr-FR" dirty="0"/>
              <a:t>insuffisante des enjeux</a:t>
            </a:r>
          </a:p>
          <a:p>
            <a:pPr marL="457200" indent="-457200" algn="l">
              <a:buFont typeface="+mj-lt"/>
              <a:buAutoNum type="alphaLcParenR"/>
            </a:pPr>
            <a:r>
              <a:rPr lang="fr-FR" dirty="0"/>
              <a:t>I</a:t>
            </a:r>
            <a:r>
              <a:rPr lang="fr-FR" dirty="0" smtClean="0"/>
              <a:t>mplication </a:t>
            </a:r>
            <a:r>
              <a:rPr lang="fr-FR" dirty="0"/>
              <a:t>nécessaire de la direction</a:t>
            </a:r>
          </a:p>
          <a:p>
            <a:pPr marL="457200" indent="-457200" algn="l">
              <a:buFont typeface="+mj-lt"/>
              <a:buAutoNum type="alphaLcParenR"/>
            </a:pPr>
            <a:r>
              <a:rPr lang="fr-FR" dirty="0" smtClean="0"/>
              <a:t>Difficulté pour faire </a:t>
            </a:r>
            <a:r>
              <a:rPr lang="fr-FR" dirty="0"/>
              <a:t>des choix en toute confiance</a:t>
            </a:r>
          </a:p>
          <a:p>
            <a:pPr marL="457200" indent="-457200" algn="l">
              <a:buFont typeface="+mj-lt"/>
              <a:buAutoNum type="alphaLcParenR"/>
            </a:pPr>
            <a:r>
              <a:rPr lang="fr-FR" dirty="0" smtClean="0"/>
              <a:t>Délicat </a:t>
            </a:r>
            <a:r>
              <a:rPr lang="fr-FR" dirty="0"/>
              <a:t>arbitrage entre commodité et sécurité</a:t>
            </a:r>
          </a:p>
          <a:p>
            <a:pPr marL="457200" indent="-457200" algn="l">
              <a:buFont typeface="+mj-lt"/>
              <a:buAutoNum type="alphaLcParenR"/>
            </a:pPr>
            <a:r>
              <a:rPr lang="fr-FR" dirty="0"/>
              <a:t>Suivre l’évolution des </a:t>
            </a:r>
            <a:r>
              <a:rPr lang="fr-FR" dirty="0" smtClean="0"/>
              <a:t>technologies</a:t>
            </a:r>
            <a:endParaRPr lang="fr-FR" dirty="0"/>
          </a:p>
          <a:p>
            <a:pPr marL="457200" indent="-457200" algn="l">
              <a:buFont typeface="+mj-lt"/>
              <a:buAutoNum type="alphaLcParenR"/>
            </a:pPr>
            <a:r>
              <a:rPr lang="fr-FR" dirty="0" smtClean="0"/>
              <a:t>Frontières </a:t>
            </a:r>
            <a:r>
              <a:rPr lang="fr-FR" dirty="0"/>
              <a:t>floues entre sphères professionnelle, publique, et </a:t>
            </a:r>
            <a:r>
              <a:rPr lang="fr-FR" dirty="0" smtClean="0"/>
              <a:t>privée</a:t>
            </a:r>
            <a:endParaRPr lang="fr-FR" dirty="0"/>
          </a:p>
        </p:txBody>
      </p:sp>
      <p:sp>
        <p:nvSpPr>
          <p:cNvPr id="3" name="Espace réservé du numéro de diapositive 2"/>
          <p:cNvSpPr>
            <a:spLocks noGrp="1"/>
          </p:cNvSpPr>
          <p:nvPr>
            <p:ph type="sldNum" sz="quarter" idx="12"/>
          </p:nvPr>
        </p:nvSpPr>
        <p:spPr/>
        <p:txBody>
          <a:bodyPr/>
          <a:lstStyle/>
          <a:p>
            <a:pPr>
              <a:defRPr/>
            </a:pPr>
            <a:fld id="{DAC45385-D604-40AE-9F53-03BDB8FC03CC}" type="slidenum">
              <a:rPr lang="fr-FR" smtClean="0"/>
              <a:pPr>
                <a:defRPr/>
              </a:pPr>
              <a:t>31</a:t>
            </a:fld>
            <a:endParaRPr lang="fr-FR" dirty="0"/>
          </a:p>
        </p:txBody>
      </p:sp>
    </p:spTree>
    <p:extLst>
      <p:ext uri="{BB962C8B-B14F-4D97-AF65-F5344CB8AC3E}">
        <p14:creationId xmlns:p14="http://schemas.microsoft.com/office/powerpoint/2010/main" val="3015023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3. Difficultés liées à la prise en compte de la sécurité</a:t>
            </a:r>
            <a:endParaRPr lang="fr-FR" dirty="0"/>
          </a:p>
        </p:txBody>
      </p:sp>
      <p:sp>
        <p:nvSpPr>
          <p:cNvPr id="16" name="Espace réservé du contenu 2"/>
          <p:cNvSpPr>
            <a:spLocks noGrp="1"/>
          </p:cNvSpPr>
          <p:nvPr>
            <p:ph idx="1"/>
          </p:nvPr>
        </p:nvSpPr>
        <p:spPr/>
        <p:txBody>
          <a:bodyPr>
            <a:normAutofit/>
          </a:bodyPr>
          <a:lstStyle/>
          <a:p>
            <a:pPr>
              <a:buNone/>
            </a:pPr>
            <a:r>
              <a:rPr lang="fr-FR" b="1" dirty="0" smtClean="0"/>
              <a:t>…liée à un problème d’éducation</a:t>
            </a:r>
          </a:p>
          <a:p>
            <a:r>
              <a:rPr lang="fr-FR" dirty="0" smtClean="0"/>
              <a:t>L’information a une valeur importante pour l’entreprise, pour les concurrents, pour les États. On parle aujourd’hui de « guerre de l’information ».</a:t>
            </a:r>
          </a:p>
          <a:p>
            <a:pPr lvl="1"/>
            <a:r>
              <a:rPr lang="fr-FR" dirty="0" smtClean="0"/>
              <a:t>Chaque année des centaines de compagnies en France sont victimes d’espionnage industriel ou économique :</a:t>
            </a:r>
          </a:p>
          <a:p>
            <a:pPr lvl="2"/>
            <a:r>
              <a:rPr lang="fr-FR" dirty="0" smtClean="0"/>
              <a:t>Écoute des conversations ;</a:t>
            </a:r>
          </a:p>
          <a:p>
            <a:pPr lvl="2"/>
            <a:r>
              <a:rPr lang="fr-FR" dirty="0" smtClean="0"/>
              <a:t>Espionnage des écrans d’ordinateurs ;</a:t>
            </a:r>
          </a:p>
          <a:p>
            <a:pPr lvl="2"/>
            <a:r>
              <a:rPr lang="fr-FR" dirty="0" smtClean="0"/>
              <a:t>Social engineering, etc.</a:t>
            </a:r>
          </a:p>
          <a:p>
            <a:pPr lvl="1">
              <a:buClr>
                <a:schemeClr val="accent1"/>
              </a:buClr>
              <a:defRPr/>
            </a:pPr>
            <a:r>
              <a:rPr lang="fr-FR" dirty="0" smtClean="0"/>
              <a:t>Des actes aisés dans les transports : train, avion, etc.</a:t>
            </a:r>
            <a:r>
              <a:rPr lang="en-GB" dirty="0" smtClean="0"/>
              <a:t/>
            </a:r>
            <a:br>
              <a:rPr lang="en-GB" dirty="0" smtClean="0"/>
            </a:br>
            <a:endParaRPr lang="fr-FR" dirty="0"/>
          </a:p>
        </p:txBody>
      </p:sp>
      <p:sp>
        <p:nvSpPr>
          <p:cNvPr id="9" name="Espace réservé du texte 8"/>
          <p:cNvSpPr>
            <a:spLocks noGrp="1"/>
          </p:cNvSpPr>
          <p:nvPr>
            <p:ph type="body" sz="quarter" idx="10"/>
          </p:nvPr>
        </p:nvSpPr>
        <p:spPr/>
        <p:txBody>
          <a:bodyPr/>
          <a:lstStyle/>
          <a:p>
            <a:r>
              <a:rPr lang="fr-FR" dirty="0" smtClean="0"/>
              <a:t>a. Une compréhension insuffisante des enjeux…</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FA5040E8-AE07-499B-9A4D-9232573D7514}"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8" name="Rectangle 7"/>
          <p:cNvSpPr/>
          <p:nvPr/>
        </p:nvSpPr>
        <p:spPr>
          <a:xfrm>
            <a:off x="3670176" y="5229200"/>
            <a:ext cx="4604145" cy="861774"/>
          </a:xfrm>
          <a:prstGeom prst="rect">
            <a:avLst/>
          </a:prstGeom>
        </p:spPr>
        <p:txBody>
          <a:bodyPr wrap="none">
            <a:spAutoFit/>
          </a:bodyPr>
          <a:lstStyle/>
          <a:p>
            <a:pPr algn="r">
              <a:defRPr/>
            </a:pPr>
            <a:r>
              <a:rPr lang="fr-FR" dirty="0" smtClean="0">
                <a:latin typeface="+mn-lt"/>
                <a:cs typeface="+mn-cs"/>
              </a:rPr>
              <a:t>Les voyageurs aux USA perdent environs</a:t>
            </a:r>
          </a:p>
          <a:p>
            <a:pPr algn="r">
              <a:defRPr/>
            </a:pPr>
            <a:r>
              <a:rPr lang="fr-FR" sz="3200" dirty="0" smtClean="0">
                <a:solidFill>
                  <a:srgbClr val="922B3C"/>
                </a:solidFill>
                <a:latin typeface="+mn-lt"/>
                <a:cs typeface="+mn-cs"/>
              </a:rPr>
              <a:t>12 000</a:t>
            </a:r>
            <a:r>
              <a:rPr lang="fr-FR" dirty="0" smtClean="0">
                <a:solidFill>
                  <a:srgbClr val="922B3C"/>
                </a:solidFill>
                <a:latin typeface="+mn-lt"/>
                <a:cs typeface="+mn-cs"/>
              </a:rPr>
              <a:t> </a:t>
            </a:r>
            <a:r>
              <a:rPr lang="fr-FR" dirty="0" smtClean="0">
                <a:latin typeface="+mn-lt"/>
                <a:cs typeface="+mn-cs"/>
              </a:rPr>
              <a:t>pc portables chaque semaine</a:t>
            </a:r>
            <a:r>
              <a:rPr lang="en-US" dirty="0" smtClean="0">
                <a:latin typeface="+mn-lt"/>
                <a:cs typeface="+mn-cs"/>
              </a:rPr>
              <a:t>*</a:t>
            </a:r>
            <a:endParaRPr lang="en-US" sz="3200" kern="0" dirty="0">
              <a:solidFill>
                <a:schemeClr val="tx2"/>
              </a:solidFill>
              <a:latin typeface="+mn-lt"/>
              <a:cs typeface="+mn-cs"/>
            </a:endParaRPr>
          </a:p>
        </p:txBody>
      </p:sp>
      <p:pic>
        <p:nvPicPr>
          <p:cNvPr id="10" name="Picture 9" descr="C:\Users\PJKX3232\Desktop\GIFS\B AIRPORT.gif"/>
          <p:cNvPicPr>
            <a:picLocks noChangeAspect="1" noChangeArrowheads="1"/>
          </p:cNvPicPr>
          <p:nvPr/>
        </p:nvPicPr>
        <p:blipFill>
          <a:blip r:embed="rId3" cstate="print"/>
          <a:srcRect/>
          <a:stretch>
            <a:fillRect/>
          </a:stretch>
        </p:blipFill>
        <p:spPr bwMode="auto">
          <a:xfrm>
            <a:off x="2051720" y="5067623"/>
            <a:ext cx="1584176" cy="1228650"/>
          </a:xfrm>
          <a:prstGeom prst="rect">
            <a:avLst/>
          </a:prstGeom>
          <a:noFill/>
          <a:ln w="9525">
            <a:noFill/>
            <a:miter lim="800000"/>
            <a:headEnd/>
            <a:tailEnd/>
          </a:ln>
        </p:spPr>
      </p:pic>
      <p:sp>
        <p:nvSpPr>
          <p:cNvPr id="11" name="Rectangle 6"/>
          <p:cNvSpPr>
            <a:spLocks noChangeArrowheads="1"/>
          </p:cNvSpPr>
          <p:nvPr/>
        </p:nvSpPr>
        <p:spPr bwMode="auto">
          <a:xfrm>
            <a:off x="4355976" y="6021288"/>
            <a:ext cx="4572000" cy="261938"/>
          </a:xfrm>
          <a:prstGeom prst="rect">
            <a:avLst/>
          </a:prstGeom>
          <a:noFill/>
          <a:ln w="9525">
            <a:noFill/>
            <a:miter lim="800000"/>
            <a:headEnd/>
            <a:tailEnd/>
          </a:ln>
        </p:spPr>
        <p:txBody>
          <a:bodyPr>
            <a:spAutoFit/>
          </a:bodyPr>
          <a:lstStyle/>
          <a:p>
            <a:pPr marL="61913">
              <a:spcBef>
                <a:spcPct val="20000"/>
              </a:spcBef>
              <a:buClr>
                <a:srgbClr val="FF5900"/>
              </a:buClr>
            </a:pPr>
            <a:r>
              <a:rPr lang="fr-FR" sz="1100" dirty="0" smtClean="0"/>
              <a:t>*source </a:t>
            </a:r>
            <a:r>
              <a:rPr lang="en-US" sz="1100" dirty="0" smtClean="0"/>
              <a:t>: </a:t>
            </a:r>
            <a:r>
              <a:rPr lang="en-US" sz="1100" dirty="0" err="1"/>
              <a:t>Ponemon</a:t>
            </a:r>
            <a:r>
              <a:rPr lang="en-US" sz="1100" dirty="0"/>
              <a:t> Institute</a:t>
            </a:r>
          </a:p>
        </p:txBody>
      </p:sp>
      <p:sp>
        <p:nvSpPr>
          <p:cNvPr id="40" name="Espace réservé du numéro de diapositive 39"/>
          <p:cNvSpPr>
            <a:spLocks noGrp="1"/>
          </p:cNvSpPr>
          <p:nvPr>
            <p:ph type="sldNum" sz="quarter" idx="13"/>
          </p:nvPr>
        </p:nvSpPr>
        <p:spPr/>
        <p:txBody>
          <a:bodyPr/>
          <a:lstStyle/>
          <a:p>
            <a:pPr>
              <a:defRPr/>
            </a:pPr>
            <a:fld id="{DAC45385-D604-40AE-9F53-03BDB8FC03CC}" type="slidenum">
              <a:rPr lang="fr-FR" smtClean="0"/>
              <a:pPr>
                <a:defRPr/>
              </a:pPr>
              <a:t>32</a:t>
            </a:fld>
            <a:endParaRPr lang="fr-FR" dirty="0"/>
          </a:p>
        </p:txBody>
      </p:sp>
    </p:spTree>
    <p:extLst>
      <p:ext uri="{BB962C8B-B14F-4D97-AF65-F5344CB8AC3E}">
        <p14:creationId xmlns:p14="http://schemas.microsoft.com/office/powerpoint/2010/main" val="2654047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a:bodyPr>
          <a:lstStyle/>
          <a:p>
            <a:pPr>
              <a:buNone/>
            </a:pPr>
            <a:r>
              <a:rPr lang="fr-FR" b="1" dirty="0" smtClean="0"/>
              <a:t>…liée à un problème </a:t>
            </a:r>
            <a:r>
              <a:rPr lang="fr-FR" b="1" dirty="0"/>
              <a:t>de formation</a:t>
            </a:r>
          </a:p>
          <a:p>
            <a:r>
              <a:rPr lang="fr-FR" dirty="0" smtClean="0"/>
              <a:t>Des </a:t>
            </a:r>
            <a:r>
              <a:rPr lang="fr-FR" dirty="0"/>
              <a:t>dirigeants </a:t>
            </a:r>
            <a:r>
              <a:rPr lang="fr-FR" dirty="0" smtClean="0"/>
              <a:t>qui n’ont pas tous une culture sécurité ;</a:t>
            </a:r>
            <a:endParaRPr lang="fr-FR" dirty="0"/>
          </a:p>
          <a:p>
            <a:r>
              <a:rPr lang="fr-FR" dirty="0" smtClean="0"/>
              <a:t>Des évolutions vers le poste de « </a:t>
            </a:r>
            <a:r>
              <a:rPr lang="fr-FR" dirty="0" err="1" smtClean="0"/>
              <a:t>RSSI</a:t>
            </a:r>
            <a:r>
              <a:rPr lang="fr-FR" dirty="0" smtClean="0"/>
              <a:t> », </a:t>
            </a:r>
            <a:r>
              <a:rPr lang="fr-FR" dirty="0"/>
              <a:t>sans formation complémentaire </a:t>
            </a:r>
            <a:r>
              <a:rPr lang="fr-FR" dirty="0" smtClean="0"/>
              <a:t>adéquate :</a:t>
            </a:r>
          </a:p>
          <a:p>
            <a:pPr lvl="1"/>
            <a:r>
              <a:rPr lang="fr-FR" dirty="0" smtClean="0"/>
              <a:t>personnel issu de la technique : administrateur réseau, système…</a:t>
            </a:r>
          </a:p>
          <a:p>
            <a:pPr lvl="1"/>
            <a:r>
              <a:rPr lang="fr-FR" dirty="0" smtClean="0"/>
              <a:t>personnel issu de la qualité : responsable qualité… ;</a:t>
            </a:r>
            <a:endParaRPr lang="fr-FR" dirty="0"/>
          </a:p>
          <a:p>
            <a:r>
              <a:rPr lang="fr-FR" dirty="0"/>
              <a:t>Un coût </a:t>
            </a:r>
            <a:r>
              <a:rPr lang="fr-FR" dirty="0" smtClean="0"/>
              <a:t>lié à la sécurité qui </a:t>
            </a:r>
            <a:r>
              <a:rPr lang="fr-FR" dirty="0"/>
              <a:t>rebute en période de </a:t>
            </a:r>
            <a:r>
              <a:rPr lang="fr-FR" dirty="0" smtClean="0"/>
              <a:t>crise :</a:t>
            </a:r>
          </a:p>
          <a:p>
            <a:pPr lvl="1"/>
            <a:r>
              <a:rPr lang="fr-FR" dirty="0" smtClean="0"/>
              <a:t>Authentification forte : achats de jetons/carte à puce ;</a:t>
            </a:r>
          </a:p>
          <a:p>
            <a:pPr lvl="1"/>
            <a:r>
              <a:rPr lang="fr-FR" dirty="0" smtClean="0"/>
              <a:t>Plan de secours : acheter en double certains équipements ;</a:t>
            </a:r>
          </a:p>
          <a:p>
            <a:pPr lvl="1"/>
            <a:r>
              <a:rPr lang="fr-FR" dirty="0" smtClean="0"/>
              <a:t>Personnel : former aux bonnes pratiques en sécurité…</a:t>
            </a:r>
            <a:endParaRPr lang="fr-FR" dirty="0"/>
          </a:p>
          <a:p>
            <a:pPr>
              <a:buNone/>
            </a:pPr>
            <a:endParaRPr lang="fr-FR" dirty="0"/>
          </a:p>
          <a:p>
            <a:pPr>
              <a:spcAft>
                <a:spcPts val="600"/>
              </a:spcAft>
            </a:pPr>
            <a:endParaRPr lang="fr-FR" dirty="0" smtClean="0"/>
          </a:p>
        </p:txBody>
      </p:sp>
      <p:sp>
        <p:nvSpPr>
          <p:cNvPr id="9" name="Espace réservé du texte 8"/>
          <p:cNvSpPr>
            <a:spLocks noGrp="1"/>
          </p:cNvSpPr>
          <p:nvPr>
            <p:ph type="body" sz="quarter" idx="10"/>
          </p:nvPr>
        </p:nvSpPr>
        <p:spPr/>
        <p:txBody>
          <a:bodyPr/>
          <a:lstStyle/>
          <a:p>
            <a:r>
              <a:rPr lang="fr-FR" dirty="0"/>
              <a:t>a. Une compréhension insuffisante des </a:t>
            </a:r>
            <a:r>
              <a:rPr lang="fr-FR" dirty="0" smtClean="0"/>
              <a:t>enjeux</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7067407C-86A1-4E24-939C-8FF9940B3AD6}"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33</a:t>
            </a:fld>
            <a:endParaRPr lang="fr-FR" dirty="0"/>
          </a:p>
        </p:txBody>
      </p:sp>
    </p:spTree>
    <p:extLst>
      <p:ext uri="{BB962C8B-B14F-4D97-AF65-F5344CB8AC3E}">
        <p14:creationId xmlns:p14="http://schemas.microsoft.com/office/powerpoint/2010/main" val="4128597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a:bodyPr>
          <a:lstStyle/>
          <a:p>
            <a:pPr>
              <a:buNone/>
            </a:pPr>
            <a:r>
              <a:rPr lang="fr-FR" b="1" dirty="0" smtClean="0"/>
              <a:t>…entrainant de nombreux </a:t>
            </a:r>
            <a:r>
              <a:rPr lang="fr-FR" b="1" dirty="0"/>
              <a:t>risques pour </a:t>
            </a:r>
            <a:r>
              <a:rPr lang="fr-FR" b="1" dirty="0" smtClean="0"/>
              <a:t>l’entreprise ou pour l’organisation</a:t>
            </a:r>
            <a:endParaRPr lang="fr-FR" b="1" dirty="0"/>
          </a:p>
          <a:p>
            <a:r>
              <a:rPr lang="fr-FR" dirty="0"/>
              <a:t>Perte d’informations </a:t>
            </a:r>
            <a:r>
              <a:rPr lang="fr-FR" dirty="0" smtClean="0"/>
              <a:t>essentielles ;</a:t>
            </a:r>
            <a:endParaRPr lang="fr-FR" dirty="0"/>
          </a:p>
          <a:p>
            <a:r>
              <a:rPr lang="fr-FR" dirty="0"/>
              <a:t>Arrêt de la </a:t>
            </a:r>
            <a:r>
              <a:rPr lang="fr-FR" dirty="0" smtClean="0"/>
              <a:t>production ;</a:t>
            </a:r>
            <a:endParaRPr lang="fr-FR" dirty="0"/>
          </a:p>
          <a:p>
            <a:r>
              <a:rPr lang="fr-FR" dirty="0"/>
              <a:t>Détérioration de </a:t>
            </a:r>
            <a:r>
              <a:rPr lang="fr-FR" dirty="0" smtClean="0"/>
              <a:t>l’image/réputation ;</a:t>
            </a:r>
            <a:endParaRPr lang="fr-FR" dirty="0"/>
          </a:p>
          <a:p>
            <a:r>
              <a:rPr lang="fr-FR" dirty="0"/>
              <a:t>Risques </a:t>
            </a:r>
            <a:r>
              <a:rPr lang="fr-FR" dirty="0" smtClean="0"/>
              <a:t>juridiques/réglementaires…</a:t>
            </a:r>
            <a:endParaRPr lang="fr-FR" b="1" dirty="0"/>
          </a:p>
          <a:p>
            <a:pPr>
              <a:buNone/>
            </a:pPr>
            <a:endParaRPr lang="fr-FR" b="1" dirty="0" smtClean="0"/>
          </a:p>
          <a:p>
            <a:pPr>
              <a:buNone/>
            </a:pPr>
            <a:r>
              <a:rPr lang="fr-FR" b="1" dirty="0" smtClean="0"/>
              <a:t>…entrainant </a:t>
            </a:r>
            <a:r>
              <a:rPr lang="fr-FR" b="1" dirty="0"/>
              <a:t>de nombreux risques pour </a:t>
            </a:r>
            <a:r>
              <a:rPr lang="fr-FR" b="1" dirty="0" smtClean="0"/>
              <a:t>les États</a:t>
            </a:r>
            <a:endParaRPr lang="fr-FR" b="1" dirty="0"/>
          </a:p>
          <a:p>
            <a:r>
              <a:rPr lang="fr-FR" dirty="0" smtClean="0"/>
              <a:t>Indisponibilité de services ;</a:t>
            </a:r>
            <a:endParaRPr lang="fr-FR" dirty="0"/>
          </a:p>
          <a:p>
            <a:r>
              <a:rPr lang="fr-FR" dirty="0" smtClean="0"/>
              <a:t>Perte de crédibilité ;</a:t>
            </a:r>
            <a:endParaRPr lang="fr-FR" dirty="0"/>
          </a:p>
          <a:p>
            <a:r>
              <a:rPr lang="fr-FR" dirty="0" smtClean="0"/>
              <a:t>Divulgation d’informations sensibles ;</a:t>
            </a:r>
            <a:endParaRPr lang="fr-FR" dirty="0"/>
          </a:p>
          <a:p>
            <a:r>
              <a:rPr lang="fr-FR" dirty="0"/>
              <a:t>Risques </a:t>
            </a:r>
            <a:r>
              <a:rPr lang="fr-FR" dirty="0" smtClean="0"/>
              <a:t>de conflits avec d’autres États…</a:t>
            </a:r>
            <a:endParaRPr lang="fr-FR" b="1" dirty="0"/>
          </a:p>
          <a:p>
            <a:pPr>
              <a:buNone/>
            </a:pPr>
            <a:endParaRPr lang="fr-FR" b="1" dirty="0"/>
          </a:p>
          <a:p>
            <a:pPr>
              <a:buNone/>
            </a:pPr>
            <a:endParaRPr lang="fr-FR" dirty="0"/>
          </a:p>
        </p:txBody>
      </p:sp>
      <p:sp>
        <p:nvSpPr>
          <p:cNvPr id="9" name="Espace réservé du texte 8"/>
          <p:cNvSpPr>
            <a:spLocks noGrp="1"/>
          </p:cNvSpPr>
          <p:nvPr>
            <p:ph type="body" sz="quarter" idx="10"/>
          </p:nvPr>
        </p:nvSpPr>
        <p:spPr/>
        <p:txBody>
          <a:bodyPr/>
          <a:lstStyle/>
          <a:p>
            <a:r>
              <a:rPr lang="fr-FR" dirty="0"/>
              <a:t>a. Une compréhension insuffisante des </a:t>
            </a:r>
            <a:r>
              <a:rPr lang="fr-FR" dirty="0" smtClean="0"/>
              <a:t>enjeux…</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5D5C19DF-4925-4BB1-B6F5-C8345F2193EE}"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34</a:t>
            </a:fld>
            <a:endParaRPr lang="fr-FR" dirty="0"/>
          </a:p>
        </p:txBody>
      </p:sp>
    </p:spTree>
    <p:extLst>
      <p:ext uri="{BB962C8B-B14F-4D97-AF65-F5344CB8AC3E}">
        <p14:creationId xmlns:p14="http://schemas.microsoft.com/office/powerpoint/2010/main" val="2351900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fontScale="92500" lnSpcReduction="20000"/>
          </a:bodyPr>
          <a:lstStyle/>
          <a:p>
            <a:pPr>
              <a:buNone/>
            </a:pPr>
            <a:r>
              <a:rPr lang="fr-FR" dirty="0" smtClean="0"/>
              <a:t>Rien </a:t>
            </a:r>
            <a:r>
              <a:rPr lang="fr-FR" dirty="0"/>
              <a:t>ne peut se faire sans l’aval de l’exécutif.</a:t>
            </a:r>
          </a:p>
          <a:p>
            <a:pPr>
              <a:buNone/>
            </a:pPr>
            <a:endParaRPr lang="fr-FR" dirty="0"/>
          </a:p>
          <a:p>
            <a:pPr marL="0" indent="0">
              <a:buNone/>
            </a:pPr>
            <a:r>
              <a:rPr lang="fr-FR" dirty="0"/>
              <a:t>Le chef d’entreprise doit être conscient des enjeux </a:t>
            </a:r>
            <a:r>
              <a:rPr lang="fr-FR" dirty="0" smtClean="0"/>
              <a:t>de sécurité </a:t>
            </a:r>
            <a:r>
              <a:rPr lang="fr-FR" dirty="0"/>
              <a:t>pour l’avenir de son </a:t>
            </a:r>
            <a:r>
              <a:rPr lang="fr-FR" dirty="0" smtClean="0"/>
              <a:t>entreprise :</a:t>
            </a:r>
            <a:endParaRPr lang="fr-FR" dirty="0"/>
          </a:p>
          <a:p>
            <a:pPr>
              <a:buNone/>
            </a:pPr>
            <a:endParaRPr lang="fr-FR" sz="1300" dirty="0"/>
          </a:p>
          <a:p>
            <a:r>
              <a:rPr lang="fr-FR" dirty="0" smtClean="0"/>
              <a:t>Être </a:t>
            </a:r>
            <a:r>
              <a:rPr lang="fr-FR" b="1" dirty="0">
                <a:solidFill>
                  <a:srgbClr val="922B3C"/>
                </a:solidFill>
              </a:rPr>
              <a:t>proactif</a:t>
            </a:r>
            <a:r>
              <a:rPr lang="fr-FR" dirty="0">
                <a:solidFill>
                  <a:srgbClr val="922B3C"/>
                </a:solidFill>
              </a:rPr>
              <a:t> </a:t>
            </a:r>
            <a:r>
              <a:rPr lang="fr-FR" dirty="0"/>
              <a:t>plutôt que </a:t>
            </a:r>
            <a:r>
              <a:rPr lang="fr-FR" dirty="0" smtClean="0"/>
              <a:t>réactif. </a:t>
            </a:r>
            <a:r>
              <a:rPr lang="fr-FR" dirty="0"/>
              <a:t>L</a:t>
            </a:r>
            <a:r>
              <a:rPr lang="fr-FR" dirty="0" smtClean="0"/>
              <a:t>a PSSI est </a:t>
            </a:r>
            <a:r>
              <a:rPr lang="fr-FR" dirty="0"/>
              <a:t>une réflexion </a:t>
            </a:r>
            <a:r>
              <a:rPr lang="fr-FR" dirty="0" smtClean="0"/>
              <a:t>stratégique : Elle permet de prévoir </a:t>
            </a:r>
            <a:r>
              <a:rPr lang="fr-FR" dirty="0"/>
              <a:t>l’avenir de </a:t>
            </a:r>
            <a:r>
              <a:rPr lang="fr-FR" dirty="0" smtClean="0"/>
              <a:t>l’organisation ;</a:t>
            </a:r>
            <a:endParaRPr lang="fr-FR" dirty="0"/>
          </a:p>
          <a:p>
            <a:endParaRPr lang="fr-FR" b="1" dirty="0">
              <a:solidFill>
                <a:schemeClr val="tx2"/>
              </a:solidFill>
            </a:endParaRPr>
          </a:p>
          <a:p>
            <a:r>
              <a:rPr lang="fr-FR" b="1" dirty="0">
                <a:solidFill>
                  <a:srgbClr val="922B3C"/>
                </a:solidFill>
              </a:rPr>
              <a:t>Prendre le temps </a:t>
            </a:r>
            <a:r>
              <a:rPr lang="fr-FR" dirty="0"/>
              <a:t>de comprendre, ne pas être absorbé que par ses marchés, ses clients, ses concurrents, son </a:t>
            </a:r>
            <a:r>
              <a:rPr lang="fr-FR" dirty="0" smtClean="0"/>
              <a:t>relationnel ;</a:t>
            </a:r>
            <a:endParaRPr lang="fr-FR" dirty="0"/>
          </a:p>
          <a:p>
            <a:endParaRPr lang="fr-FR" dirty="0"/>
          </a:p>
          <a:p>
            <a:r>
              <a:rPr lang="fr-FR" dirty="0"/>
              <a:t>La </a:t>
            </a:r>
            <a:r>
              <a:rPr lang="fr-FR" dirty="0" smtClean="0"/>
              <a:t>sécurité :</a:t>
            </a:r>
          </a:p>
          <a:p>
            <a:pPr lvl="1"/>
            <a:r>
              <a:rPr lang="fr-FR" b="1" dirty="0">
                <a:solidFill>
                  <a:srgbClr val="922B3C"/>
                </a:solidFill>
              </a:rPr>
              <a:t>v</a:t>
            </a:r>
            <a:r>
              <a:rPr lang="fr-FR" b="1" dirty="0" smtClean="0">
                <a:solidFill>
                  <a:srgbClr val="922B3C"/>
                </a:solidFill>
              </a:rPr>
              <a:t>a au-delà de la technique</a:t>
            </a:r>
            <a:r>
              <a:rPr lang="fr-FR" dirty="0" smtClean="0"/>
              <a:t>. L’humain joue un rôle central ;</a:t>
            </a:r>
          </a:p>
          <a:p>
            <a:pPr lvl="1"/>
            <a:r>
              <a:rPr lang="fr-FR" b="1" dirty="0" smtClean="0">
                <a:solidFill>
                  <a:srgbClr val="922B3C"/>
                </a:solidFill>
              </a:rPr>
              <a:t>ne doit pas rester un domaine d’experts</a:t>
            </a:r>
            <a:r>
              <a:rPr lang="fr-FR" dirty="0" smtClean="0"/>
              <a:t>. La sécurité est l’affaire de tous et une préoccupation de tous les responsables</a:t>
            </a:r>
            <a:r>
              <a:rPr lang="fr-FR" dirty="0"/>
              <a:t> </a:t>
            </a:r>
            <a:r>
              <a:rPr lang="fr-FR" dirty="0" smtClean="0"/>
              <a:t>;</a:t>
            </a:r>
          </a:p>
          <a:p>
            <a:pPr lvl="1"/>
            <a:r>
              <a:rPr lang="fr-FR" dirty="0" smtClean="0"/>
              <a:t>n’est pas seulement une contrainte coûteuse mais </a:t>
            </a:r>
            <a:r>
              <a:rPr lang="fr-FR" b="1" dirty="0" smtClean="0">
                <a:solidFill>
                  <a:srgbClr val="922B3C"/>
                </a:solidFill>
              </a:rPr>
              <a:t>elle est aussi un investissement</a:t>
            </a:r>
            <a:r>
              <a:rPr lang="fr-FR" dirty="0" smtClean="0"/>
              <a:t>, un atout supplémentaire pour l’organisation.</a:t>
            </a:r>
          </a:p>
        </p:txBody>
      </p:sp>
      <p:sp>
        <p:nvSpPr>
          <p:cNvPr id="9" name="Espace réservé du texte 8"/>
          <p:cNvSpPr>
            <a:spLocks noGrp="1"/>
          </p:cNvSpPr>
          <p:nvPr>
            <p:ph type="body" sz="quarter" idx="10"/>
          </p:nvPr>
        </p:nvSpPr>
        <p:spPr/>
        <p:txBody>
          <a:bodyPr/>
          <a:lstStyle/>
          <a:p>
            <a:r>
              <a:rPr lang="fr-FR" dirty="0" smtClean="0"/>
              <a:t>b. L’implication nécessaire de la direction</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83AD667B-B7D6-47EE-AA2E-9BFF8588F7C7}"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35</a:t>
            </a:fld>
            <a:endParaRPr lang="fr-FR" dirty="0"/>
          </a:p>
        </p:txBody>
      </p:sp>
    </p:spTree>
    <p:extLst>
      <p:ext uri="{BB962C8B-B14F-4D97-AF65-F5344CB8AC3E}">
        <p14:creationId xmlns:p14="http://schemas.microsoft.com/office/powerpoint/2010/main" val="33085840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fontScale="92500" lnSpcReduction="10000"/>
          </a:bodyPr>
          <a:lstStyle/>
          <a:p>
            <a:pPr marL="0" indent="0">
              <a:buNone/>
            </a:pPr>
            <a:r>
              <a:rPr lang="fr-FR" dirty="0"/>
              <a:t>Investir dans </a:t>
            </a:r>
            <a:r>
              <a:rPr lang="fr-FR" dirty="0" smtClean="0"/>
              <a:t>la </a:t>
            </a:r>
            <a:r>
              <a:rPr lang="fr-FR" dirty="0"/>
              <a:t>sécurité ne suffit </a:t>
            </a:r>
            <a:r>
              <a:rPr lang="fr-FR" dirty="0" smtClean="0"/>
              <a:t>pas. </a:t>
            </a:r>
            <a:r>
              <a:rPr lang="fr-FR" dirty="0"/>
              <a:t>I</a:t>
            </a:r>
            <a:r>
              <a:rPr lang="fr-FR" dirty="0" smtClean="0"/>
              <a:t>l </a:t>
            </a:r>
            <a:r>
              <a:rPr lang="fr-FR" dirty="0"/>
              <a:t>faut être conscient des </a:t>
            </a:r>
            <a:r>
              <a:rPr lang="fr-FR" dirty="0" smtClean="0"/>
              <a:t>enjeux vis-à-vis de l’organisation. La </a:t>
            </a:r>
            <a:r>
              <a:rPr lang="fr-FR" dirty="0"/>
              <a:t>dynamique </a:t>
            </a:r>
            <a:r>
              <a:rPr lang="fr-FR" dirty="0" smtClean="0"/>
              <a:t>sécurité viendra </a:t>
            </a:r>
            <a:r>
              <a:rPr lang="fr-FR" dirty="0"/>
              <a:t>de la </a:t>
            </a:r>
            <a:r>
              <a:rPr lang="fr-FR" dirty="0" smtClean="0"/>
              <a:t>direction.</a:t>
            </a:r>
            <a:endParaRPr lang="fr-FR" dirty="0"/>
          </a:p>
          <a:p>
            <a:pPr>
              <a:buNone/>
            </a:pPr>
            <a:endParaRPr lang="fr-FR" dirty="0"/>
          </a:p>
          <a:p>
            <a:r>
              <a:rPr lang="fr-FR" dirty="0"/>
              <a:t>Le dirigeant doit </a:t>
            </a:r>
            <a:r>
              <a:rPr lang="fr-FR" b="1" dirty="0">
                <a:solidFill>
                  <a:srgbClr val="922B3C"/>
                </a:solidFill>
              </a:rPr>
              <a:t>montrer l’exemple </a:t>
            </a:r>
            <a:r>
              <a:rPr lang="fr-FR" dirty="0"/>
              <a:t>d’abord en y accordant un </a:t>
            </a:r>
            <a:r>
              <a:rPr lang="fr-FR" dirty="0" smtClean="0"/>
              <a:t>intérêt : charismatique, </a:t>
            </a:r>
            <a:r>
              <a:rPr lang="fr-FR" dirty="0"/>
              <a:t>il est le premier à sensibiliser les personnes </a:t>
            </a:r>
            <a:r>
              <a:rPr lang="fr-FR" dirty="0" smtClean="0"/>
              <a:t>concernées ;</a:t>
            </a:r>
            <a:endParaRPr lang="fr-FR" dirty="0"/>
          </a:p>
          <a:p>
            <a:r>
              <a:rPr lang="fr-FR" b="1" dirty="0">
                <a:solidFill>
                  <a:srgbClr val="922B3C"/>
                </a:solidFill>
              </a:rPr>
              <a:t>Motiver</a:t>
            </a:r>
            <a:r>
              <a:rPr lang="fr-FR" dirty="0">
                <a:solidFill>
                  <a:srgbClr val="922B3C"/>
                </a:solidFill>
              </a:rPr>
              <a:t> </a:t>
            </a:r>
            <a:r>
              <a:rPr lang="fr-FR" dirty="0"/>
              <a:t>son RSSI ou ses </a:t>
            </a:r>
            <a:r>
              <a:rPr lang="fr-FR" dirty="0" smtClean="0"/>
              <a:t>administrateurs</a:t>
            </a:r>
            <a:r>
              <a:rPr lang="fr-FR" dirty="0"/>
              <a:t> </a:t>
            </a:r>
            <a:r>
              <a:rPr lang="fr-FR" dirty="0" smtClean="0"/>
              <a:t>pour faire appliquer la politique de sécurité de l’organisation et maîtriser leurs systèmes le mieux possible ;</a:t>
            </a:r>
            <a:endParaRPr lang="fr-FR" dirty="0"/>
          </a:p>
          <a:p>
            <a:r>
              <a:rPr lang="fr-FR" b="1" dirty="0" smtClean="0">
                <a:solidFill>
                  <a:srgbClr val="922B3C"/>
                </a:solidFill>
              </a:rPr>
              <a:t>Responsabiliser </a:t>
            </a:r>
            <a:r>
              <a:rPr lang="fr-FR" dirty="0" smtClean="0"/>
              <a:t>: </a:t>
            </a:r>
            <a:r>
              <a:rPr lang="fr-FR" dirty="0"/>
              <a:t>en désignant un responsable de la coordination, qui distribuera les tâches au sein des </a:t>
            </a:r>
            <a:r>
              <a:rPr lang="fr-FR" dirty="0" smtClean="0"/>
              <a:t>équipes ;</a:t>
            </a:r>
            <a:endParaRPr lang="fr-FR" dirty="0"/>
          </a:p>
          <a:p>
            <a:r>
              <a:rPr lang="fr-FR" b="1" dirty="0">
                <a:solidFill>
                  <a:srgbClr val="922B3C"/>
                </a:solidFill>
              </a:rPr>
              <a:t>Réagir</a:t>
            </a:r>
            <a:r>
              <a:rPr lang="fr-FR" dirty="0">
                <a:solidFill>
                  <a:srgbClr val="922B3C"/>
                </a:solidFill>
              </a:rPr>
              <a:t> </a:t>
            </a:r>
            <a:r>
              <a:rPr lang="fr-FR" dirty="0"/>
              <a:t>en cas d’attaque </a:t>
            </a:r>
            <a:r>
              <a:rPr lang="fr-FR" dirty="0" smtClean="0"/>
              <a:t>avérée : </a:t>
            </a:r>
            <a:r>
              <a:rPr lang="fr-FR" dirty="0"/>
              <a:t>mettre des ressources à disposition, permettre l’expertise juridique et porter </a:t>
            </a:r>
            <a:r>
              <a:rPr lang="fr-FR" dirty="0" smtClean="0"/>
              <a:t>plainte</a:t>
            </a:r>
            <a:r>
              <a:rPr lang="fr-FR" dirty="0"/>
              <a:t> </a:t>
            </a:r>
            <a:r>
              <a:rPr lang="fr-FR" dirty="0" smtClean="0"/>
              <a:t>;</a:t>
            </a:r>
          </a:p>
          <a:p>
            <a:r>
              <a:rPr lang="fr-FR" b="1" dirty="0" smtClean="0">
                <a:solidFill>
                  <a:srgbClr val="922B3C"/>
                </a:solidFill>
              </a:rPr>
              <a:t>Impliquer</a:t>
            </a:r>
            <a:r>
              <a:rPr lang="fr-FR" dirty="0" smtClean="0"/>
              <a:t> ses personnels, les sensibiliser et leur permettre de suivre des formations. </a:t>
            </a:r>
            <a:endParaRPr lang="fr-FR" dirty="0"/>
          </a:p>
          <a:p>
            <a:pPr marL="0" indent="0">
              <a:buNone/>
            </a:pPr>
            <a:endParaRPr lang="fr-FR" dirty="0"/>
          </a:p>
        </p:txBody>
      </p:sp>
      <p:sp>
        <p:nvSpPr>
          <p:cNvPr id="9" name="Espace réservé du texte 8"/>
          <p:cNvSpPr>
            <a:spLocks noGrp="1"/>
          </p:cNvSpPr>
          <p:nvPr>
            <p:ph type="body" sz="quarter" idx="10"/>
          </p:nvPr>
        </p:nvSpPr>
        <p:spPr/>
        <p:txBody>
          <a:bodyPr/>
          <a:lstStyle/>
          <a:p>
            <a:r>
              <a:rPr lang="fr-FR" dirty="0" smtClean="0"/>
              <a:t>b. L’implication </a:t>
            </a:r>
            <a:r>
              <a:rPr lang="fr-FR" dirty="0"/>
              <a:t>nécessaire de la direction</a:t>
            </a:r>
          </a:p>
        </p:txBody>
      </p:sp>
      <p:sp>
        <p:nvSpPr>
          <p:cNvPr id="3" name="Espace réservé de la date 2"/>
          <p:cNvSpPr>
            <a:spLocks noGrp="1"/>
          </p:cNvSpPr>
          <p:nvPr>
            <p:ph type="dt" sz="half" idx="11"/>
          </p:nvPr>
        </p:nvSpPr>
        <p:spPr>
          <a:xfrm>
            <a:off x="3419872" y="6448752"/>
            <a:ext cx="1008112" cy="365125"/>
          </a:xfrm>
        </p:spPr>
        <p:txBody>
          <a:bodyPr/>
          <a:lstStyle/>
          <a:p>
            <a:fld id="{27A05A8A-B0C6-4B24-B836-BE51973E8361}"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36</a:t>
            </a:fld>
            <a:endParaRPr lang="fr-FR" dirty="0"/>
          </a:p>
        </p:txBody>
      </p:sp>
    </p:spTree>
    <p:extLst>
      <p:ext uri="{BB962C8B-B14F-4D97-AF65-F5344CB8AC3E}">
        <p14:creationId xmlns:p14="http://schemas.microsoft.com/office/powerpoint/2010/main" val="2152329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3. Difficultés liées à la prise en compte de la sécurité</a:t>
            </a:r>
            <a:endParaRPr lang="fr-FR" dirty="0"/>
          </a:p>
        </p:txBody>
      </p:sp>
      <p:sp>
        <p:nvSpPr>
          <p:cNvPr id="16" name="Espace réservé du contenu 2"/>
          <p:cNvSpPr>
            <a:spLocks noGrp="1"/>
          </p:cNvSpPr>
          <p:nvPr>
            <p:ph idx="1"/>
          </p:nvPr>
        </p:nvSpPr>
        <p:spPr/>
        <p:txBody>
          <a:bodyPr/>
          <a:lstStyle/>
          <a:p>
            <a:pPr marL="0" indent="0">
              <a:buNone/>
            </a:pPr>
            <a:r>
              <a:rPr lang="fr-FR" dirty="0" smtClean="0"/>
              <a:t>Il est important de faire des choix éclairés en prenant en compte la sécurité.</a:t>
            </a:r>
          </a:p>
          <a:p>
            <a:endParaRPr lang="fr-FR" dirty="0" smtClean="0"/>
          </a:p>
          <a:p>
            <a:endParaRPr lang="fr-FR" dirty="0"/>
          </a:p>
        </p:txBody>
      </p:sp>
      <p:sp>
        <p:nvSpPr>
          <p:cNvPr id="9" name="Espace réservé du texte 8"/>
          <p:cNvSpPr>
            <a:spLocks noGrp="1"/>
          </p:cNvSpPr>
          <p:nvPr>
            <p:ph type="body" sz="quarter" idx="10"/>
          </p:nvPr>
        </p:nvSpPr>
        <p:spPr/>
        <p:txBody>
          <a:bodyPr/>
          <a:lstStyle/>
          <a:p>
            <a:r>
              <a:rPr lang="fr-FR" smtClean="0"/>
              <a:t>c. Difficulté pour faire des choix en toute confiance</a:t>
            </a:r>
            <a:endParaRPr lang="fr-FR" dirty="0"/>
          </a:p>
        </p:txBody>
      </p:sp>
      <p:sp>
        <p:nvSpPr>
          <p:cNvPr id="3" name="Espace réservé de la date 2"/>
          <p:cNvSpPr>
            <a:spLocks noGrp="1"/>
          </p:cNvSpPr>
          <p:nvPr>
            <p:ph type="dt" sz="half" idx="11"/>
          </p:nvPr>
        </p:nvSpPr>
        <p:spPr/>
        <p:txBody>
          <a:bodyPr/>
          <a:lstStyle/>
          <a:p>
            <a:fld id="{A18E1658-4D6C-4CC8-A5D4-8D2CEE34CAF2}" type="datetime1">
              <a:rPr lang="fr-FR" smtClean="0"/>
              <a:pPr/>
              <a:t>16/02/2017</a:t>
            </a:fld>
            <a:endParaRPr lang="fr-FR" dirty="0"/>
          </a:p>
        </p:txBody>
      </p:sp>
      <p:sp>
        <p:nvSpPr>
          <p:cNvPr id="4" name="Espace réservé du pied de page 3"/>
          <p:cNvSpPr>
            <a:spLocks noGrp="1"/>
          </p:cNvSpPr>
          <p:nvPr>
            <p:ph type="ftr" sz="quarter" idx="12"/>
          </p:nvPr>
        </p:nvSpPr>
        <p:spPr/>
        <p:txBody>
          <a:bodyPr/>
          <a:lstStyle/>
          <a:p>
            <a:r>
              <a:rPr lang="fr-FR" smtClean="0"/>
              <a:t>Sensibilisation et initiation à la cybersécurité</a:t>
            </a:r>
            <a:endParaRPr lang="fr-FR"/>
          </a:p>
        </p:txBody>
      </p:sp>
      <p:sp>
        <p:nvSpPr>
          <p:cNvPr id="6" name="Espace réservé du numéro de diapositive 5"/>
          <p:cNvSpPr>
            <a:spLocks noGrp="1"/>
          </p:cNvSpPr>
          <p:nvPr>
            <p:ph type="sldNum" sz="quarter" idx="13"/>
          </p:nvPr>
        </p:nvSpPr>
        <p:spPr/>
        <p:txBody>
          <a:bodyPr/>
          <a:lstStyle/>
          <a:p>
            <a:fld id="{DAC45385-D604-40AE-9F53-03BDB8FC03CC}" type="slidenum">
              <a:rPr lang="fr-FR" smtClean="0"/>
              <a:pPr/>
              <a:t>37</a:t>
            </a:fld>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09" y="2535138"/>
            <a:ext cx="62007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396" y="2996952"/>
            <a:ext cx="1584225" cy="1178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3813720"/>
            <a:ext cx="50387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27" y="4760018"/>
            <a:ext cx="3293195" cy="1670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3380163" y="4976008"/>
            <a:ext cx="5078458" cy="1477328"/>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Le Gouvernement Chinois a adopté une nouvelle régulation exigeant aux entreprises qui vendent des ordinateurs aux banques chinoises de fournir le code source et de se soumettre à des audits.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9908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a:noFill/>
        </p:spPr>
        <p:txBody>
          <a:bodyPr>
            <a:normAutofit lnSpcReduction="10000"/>
          </a:bodyPr>
          <a:lstStyle/>
          <a:p>
            <a:pPr>
              <a:buNone/>
            </a:pPr>
            <a:r>
              <a:rPr lang="fr-FR" sz="2200" b="1" dirty="0" smtClean="0"/>
              <a:t>Quels </a:t>
            </a:r>
            <a:r>
              <a:rPr lang="fr-FR" sz="2200" b="1" dirty="0"/>
              <a:t>sont aujourd’hui les matériels ou logiciels de confiance ?</a:t>
            </a:r>
          </a:p>
          <a:p>
            <a:r>
              <a:rPr lang="fr-FR" dirty="0"/>
              <a:t>Ceux issus de l’industrie nationale </a:t>
            </a:r>
            <a:r>
              <a:rPr lang="fr-FR" dirty="0" smtClean="0"/>
              <a:t>vs</a:t>
            </a:r>
            <a:r>
              <a:rPr lang="fr-FR" dirty="0"/>
              <a:t> </a:t>
            </a:r>
            <a:r>
              <a:rPr lang="fr-FR" dirty="0" smtClean="0"/>
              <a:t>ceux </a:t>
            </a:r>
            <a:r>
              <a:rPr lang="fr-FR" dirty="0"/>
              <a:t>de nos partenaires de </a:t>
            </a:r>
            <a:r>
              <a:rPr lang="fr-FR" dirty="0" smtClean="0"/>
              <a:t>confiance : </a:t>
            </a:r>
            <a:r>
              <a:rPr lang="fr-FR" dirty="0"/>
              <a:t>alliés, fournisseurs </a:t>
            </a:r>
            <a:r>
              <a:rPr lang="fr-FR" dirty="0" smtClean="0"/>
              <a:t>;</a:t>
            </a:r>
          </a:p>
          <a:p>
            <a:r>
              <a:rPr lang="fr-FR" dirty="0"/>
              <a:t>Ceux issus du monde libre (« open source ») </a:t>
            </a:r>
            <a:r>
              <a:rPr lang="fr-FR" dirty="0" smtClean="0"/>
              <a:t>;</a:t>
            </a:r>
            <a:endParaRPr lang="fr-FR" dirty="0"/>
          </a:p>
          <a:p>
            <a:r>
              <a:rPr lang="fr-FR" dirty="0" smtClean="0"/>
              <a:t>Les </a:t>
            </a:r>
            <a:r>
              <a:rPr lang="fr-FR" dirty="0"/>
              <a:t>matériels </a:t>
            </a:r>
            <a:r>
              <a:rPr lang="fr-FR" dirty="0" smtClean="0"/>
              <a:t>qualifiés par l’</a:t>
            </a:r>
            <a:r>
              <a:rPr lang="fr-FR" dirty="0" err="1" smtClean="0"/>
              <a:t>ANSSI</a:t>
            </a:r>
            <a:r>
              <a:rPr lang="fr-FR" dirty="0"/>
              <a:t>.</a:t>
            </a:r>
          </a:p>
          <a:p>
            <a:pPr>
              <a:buNone/>
            </a:pPr>
            <a:endParaRPr lang="fr-FR" sz="2400" dirty="0"/>
          </a:p>
          <a:p>
            <a:pPr>
              <a:buNone/>
            </a:pPr>
            <a:r>
              <a:rPr lang="fr-FR" sz="2200" b="1" dirty="0"/>
              <a:t>Quels sont les organismes de confiance ?</a:t>
            </a:r>
          </a:p>
          <a:p>
            <a:r>
              <a:rPr lang="fr-FR" dirty="0" smtClean="0"/>
              <a:t>Les </a:t>
            </a:r>
            <a:r>
              <a:rPr lang="fr-FR" dirty="0"/>
              <a:t>entreprises nationales ou européennes (mais qui sont les </a:t>
            </a:r>
            <a:r>
              <a:rPr lang="fr-FR" dirty="0" smtClean="0"/>
              <a:t>actionnaires ) ;</a:t>
            </a:r>
            <a:endParaRPr lang="fr-FR" dirty="0"/>
          </a:p>
          <a:p>
            <a:r>
              <a:rPr lang="fr-FR" dirty="0" smtClean="0"/>
              <a:t>Nos </a:t>
            </a:r>
            <a:r>
              <a:rPr lang="fr-FR" dirty="0"/>
              <a:t>partenaires de longue </a:t>
            </a:r>
            <a:r>
              <a:rPr lang="fr-FR" dirty="0" smtClean="0"/>
              <a:t>date ;</a:t>
            </a:r>
          </a:p>
          <a:p>
            <a:r>
              <a:rPr lang="fr-FR" dirty="0"/>
              <a:t>Les autorités </a:t>
            </a:r>
            <a:r>
              <a:rPr lang="fr-FR" dirty="0" smtClean="0"/>
              <a:t>gouvernementales ;</a:t>
            </a:r>
            <a:endParaRPr lang="fr-FR" dirty="0"/>
          </a:p>
          <a:p>
            <a:r>
              <a:rPr lang="fr-FR" dirty="0"/>
              <a:t>Les prestataires </a:t>
            </a:r>
            <a:r>
              <a:rPr lang="fr-FR" dirty="0" smtClean="0"/>
              <a:t>de service qualifiés </a:t>
            </a:r>
            <a:r>
              <a:rPr lang="fr-FR" dirty="0"/>
              <a:t>par </a:t>
            </a:r>
            <a:r>
              <a:rPr lang="fr-FR" dirty="0" smtClean="0"/>
              <a:t>l’ANSSI</a:t>
            </a:r>
            <a:r>
              <a:rPr lang="fr-FR" dirty="0"/>
              <a:t>.</a:t>
            </a:r>
          </a:p>
          <a:p>
            <a:pPr>
              <a:buNone/>
            </a:pPr>
            <a:endParaRPr lang="fr-FR" sz="2400" dirty="0"/>
          </a:p>
        </p:txBody>
      </p:sp>
      <p:sp>
        <p:nvSpPr>
          <p:cNvPr id="9" name="Espace réservé du texte 8"/>
          <p:cNvSpPr>
            <a:spLocks noGrp="1"/>
          </p:cNvSpPr>
          <p:nvPr>
            <p:ph type="body" sz="quarter" idx="10"/>
          </p:nvPr>
        </p:nvSpPr>
        <p:spPr/>
        <p:txBody>
          <a:bodyPr/>
          <a:lstStyle/>
          <a:p>
            <a:r>
              <a:rPr lang="fr-FR" dirty="0" smtClean="0"/>
              <a:t>c. </a:t>
            </a:r>
            <a:r>
              <a:rPr lang="fr-FR" dirty="0"/>
              <a:t>Difficulté pour </a:t>
            </a:r>
            <a:r>
              <a:rPr lang="fr-FR" dirty="0" smtClean="0"/>
              <a:t>faire des choix en toute confiance</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48BDA83A-B6F7-47BE-8F19-2624D06DD879}"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38</a:t>
            </a:fld>
            <a:endParaRPr lang="fr-FR" dirty="0"/>
          </a:p>
        </p:txBody>
      </p:sp>
    </p:spTree>
    <p:extLst>
      <p:ext uri="{BB962C8B-B14F-4D97-AF65-F5344CB8AC3E}">
        <p14:creationId xmlns:p14="http://schemas.microsoft.com/office/powerpoint/2010/main" val="33146733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395536" y="1700808"/>
            <a:ext cx="8229600" cy="4608512"/>
          </a:xfrm>
        </p:spPr>
        <p:txBody>
          <a:bodyPr>
            <a:normAutofit fontScale="92500" lnSpcReduction="20000"/>
          </a:bodyPr>
          <a:lstStyle/>
          <a:p>
            <a:pPr>
              <a:spcAft>
                <a:spcPts val="600"/>
              </a:spcAft>
            </a:pPr>
            <a:r>
              <a:rPr lang="fr-FR" dirty="0" smtClean="0"/>
              <a:t>Authentification requise pour chaque application dans l’entreprise</a:t>
            </a:r>
          </a:p>
          <a:p>
            <a:pPr lvl="1">
              <a:spcAft>
                <a:spcPts val="600"/>
              </a:spcAft>
            </a:pPr>
            <a:r>
              <a:rPr lang="fr-FR" dirty="0" smtClean="0"/>
              <a:t>Problème pour l’utilisateur : « J’ai besoin de travailler chaque jour avec 5 applications et je dois à chaque fois y saisir un mot de passe différent ».</a:t>
            </a:r>
          </a:p>
          <a:p>
            <a:pPr lvl="1">
              <a:spcAft>
                <a:spcPts val="600"/>
              </a:spcAft>
            </a:pPr>
            <a:r>
              <a:rPr lang="fr-FR" dirty="0" smtClean="0"/>
              <a:t>Réaction pour l’utilisateur : « Je note certains mots de passe sur papier ».</a:t>
            </a:r>
          </a:p>
          <a:p>
            <a:pPr>
              <a:spcAft>
                <a:spcPts val="600"/>
              </a:spcAft>
            </a:pPr>
            <a:r>
              <a:rPr lang="fr-FR" dirty="0" smtClean="0"/>
              <a:t>Utiliser une application de chiffrement pour partager les fichiers chiffrés avec des partenaires</a:t>
            </a:r>
          </a:p>
          <a:p>
            <a:pPr lvl="1">
              <a:spcAft>
                <a:spcPts val="600"/>
              </a:spcAft>
            </a:pPr>
            <a:r>
              <a:rPr lang="fr-FR" dirty="0" smtClean="0"/>
              <a:t>Problème pour l’utilisateur : l’interface de </a:t>
            </a:r>
            <a:r>
              <a:rPr lang="fr-FR" dirty="0" err="1" smtClean="0"/>
              <a:t>Crypt&amp;Share</a:t>
            </a:r>
            <a:r>
              <a:rPr lang="fr-FR" dirty="0" smtClean="0"/>
              <a:t> n’est pas ergonomique.</a:t>
            </a:r>
          </a:p>
          <a:p>
            <a:pPr lvl="1">
              <a:spcAft>
                <a:spcPts val="600"/>
              </a:spcAft>
            </a:pPr>
            <a:r>
              <a:rPr lang="fr-FR" dirty="0" smtClean="0"/>
              <a:t>Réaction de l’utilisateur : « Je vais utiliser Box ou </a:t>
            </a:r>
            <a:r>
              <a:rPr lang="fr-FR" dirty="0" err="1" smtClean="0"/>
              <a:t>DropBox</a:t>
            </a:r>
            <a:r>
              <a:rPr lang="fr-FR" dirty="0" smtClean="0"/>
              <a:t> pour partager les informations avec mes partenaires ».</a:t>
            </a:r>
          </a:p>
          <a:p>
            <a:pPr>
              <a:spcAft>
                <a:spcPts val="600"/>
              </a:spcAft>
            </a:pPr>
            <a:r>
              <a:rPr lang="fr-FR" dirty="0" smtClean="0"/>
              <a:t>Les informations classifiées au niveau 4 (niveau de sensibilité le plus élevé) ne doivent pas sortir du S.I.</a:t>
            </a:r>
          </a:p>
          <a:p>
            <a:pPr lvl="1">
              <a:spcAft>
                <a:spcPts val="600"/>
              </a:spcAft>
            </a:pPr>
            <a:r>
              <a:rPr lang="fr-FR" dirty="0" smtClean="0"/>
              <a:t>Problème pour l’utilisateur : J’ai besoin de l’avis d’un prestataire extérieur sur certaines informations de niveau 4.</a:t>
            </a:r>
          </a:p>
          <a:p>
            <a:pPr lvl="1">
              <a:spcAft>
                <a:spcPts val="600"/>
              </a:spcAft>
            </a:pPr>
            <a:r>
              <a:rPr lang="fr-FR" dirty="0" smtClean="0"/>
              <a:t>Réaction de l’utilisateur : </a:t>
            </a:r>
            <a:r>
              <a:rPr lang="fr-FR" dirty="0" err="1" smtClean="0"/>
              <a:t>Déclassification</a:t>
            </a:r>
            <a:r>
              <a:rPr lang="fr-FR" dirty="0" smtClean="0"/>
              <a:t> des informations de manière à ne jamais avoir de niveau 4 mais uniquement des niveaux 3 ou 2.</a:t>
            </a:r>
          </a:p>
        </p:txBody>
      </p:sp>
      <p:sp>
        <p:nvSpPr>
          <p:cNvPr id="9" name="Espace réservé du texte 8"/>
          <p:cNvSpPr>
            <a:spLocks noGrp="1"/>
          </p:cNvSpPr>
          <p:nvPr>
            <p:ph type="body" sz="quarter" idx="10"/>
          </p:nvPr>
        </p:nvSpPr>
        <p:spPr/>
        <p:txBody>
          <a:bodyPr/>
          <a:lstStyle/>
          <a:p>
            <a:r>
              <a:rPr lang="fr-FR" dirty="0"/>
              <a:t>d</a:t>
            </a:r>
            <a:r>
              <a:rPr lang="fr-FR" dirty="0" smtClean="0"/>
              <a:t>. </a:t>
            </a:r>
            <a:r>
              <a:rPr lang="fr-FR" dirty="0"/>
              <a:t>Le délicat </a:t>
            </a:r>
            <a:r>
              <a:rPr lang="fr-FR" dirty="0" smtClean="0"/>
              <a:t>équilibre entre productivité et sécurité : contexte</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F018A8DF-CB64-49E0-BA2F-C37BBDE4E553}"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39</a:t>
            </a:fld>
            <a:endParaRPr lang="fr-FR" dirty="0"/>
          </a:p>
        </p:txBody>
      </p:sp>
    </p:spTree>
    <p:extLst>
      <p:ext uri="{BB962C8B-B14F-4D97-AF65-F5344CB8AC3E}">
        <p14:creationId xmlns:p14="http://schemas.microsoft.com/office/powerpoint/2010/main" val="1194596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731BC6ED-0EA3-4112-B4F0-6BAEEEE363D2}" type="datetime1">
              <a:rPr lang="fr-FR" smtClean="0"/>
              <a:t>16/02/2017</a:t>
            </a:fld>
            <a:endParaRPr lang="fr-FR" dirty="0"/>
          </a:p>
        </p:txBody>
      </p:sp>
      <p:sp>
        <p:nvSpPr>
          <p:cNvPr id="5" name="Espace réservé du pied de page 4"/>
          <p:cNvSpPr>
            <a:spLocks noGrp="1"/>
          </p:cNvSpPr>
          <p:nvPr>
            <p:ph type="ftr" sz="quarter" idx="11"/>
          </p:nvPr>
        </p:nvSpPr>
        <p:spPr/>
        <p:txBody>
          <a:bodyPr/>
          <a:lstStyle/>
          <a:p>
            <a:r>
              <a:rPr lang="fr-FR" smtClean="0"/>
              <a:t>Sensibilisation et initiation à la cybersécurité</a:t>
            </a:r>
            <a:endParaRPr lang="fr-FR" dirty="0"/>
          </a:p>
        </p:txBody>
      </p:sp>
      <p:sp>
        <p:nvSpPr>
          <p:cNvPr id="6" name="Espace réservé du numéro de diapositive 5"/>
          <p:cNvSpPr>
            <a:spLocks noGrp="1"/>
          </p:cNvSpPr>
          <p:nvPr>
            <p:ph type="sldNum" sz="quarter" idx="12"/>
          </p:nvPr>
        </p:nvSpPr>
        <p:spPr/>
        <p:txBody>
          <a:bodyPr/>
          <a:lstStyle/>
          <a:p>
            <a:fld id="{DAC45385-D604-40AE-9F53-03BDB8FC03CC}" type="slidenum">
              <a:rPr lang="fr-FR" smtClean="0"/>
              <a:pPr/>
              <a:t>4</a:t>
            </a:fld>
            <a:endParaRPr lang="fr-FR" dirty="0"/>
          </a:p>
        </p:txBody>
      </p:sp>
      <p:sp>
        <p:nvSpPr>
          <p:cNvPr id="8" name="Titre 7"/>
          <p:cNvSpPr>
            <a:spLocks noGrp="1"/>
          </p:cNvSpPr>
          <p:nvPr>
            <p:ph type="title"/>
          </p:nvPr>
        </p:nvSpPr>
        <p:spPr/>
        <p:txBody>
          <a:bodyPr/>
          <a:lstStyle/>
          <a:p>
            <a:r>
              <a:rPr lang="fr-FR" dirty="0"/>
              <a:t>1</a:t>
            </a:r>
            <a:r>
              <a:rPr lang="fr-FR" dirty="0" smtClean="0"/>
              <a:t>. Intégrer de la sécurité au sein d’une organisation</a:t>
            </a:r>
            <a:endParaRPr lang="fr-FR" dirty="0"/>
          </a:p>
        </p:txBody>
      </p:sp>
      <p:sp>
        <p:nvSpPr>
          <p:cNvPr id="13" name="Espace réservé du texte 12"/>
          <p:cNvSpPr>
            <a:spLocks noGrp="1"/>
          </p:cNvSpPr>
          <p:nvPr>
            <p:ph type="body" sz="quarter" idx="13"/>
          </p:nvPr>
        </p:nvSpPr>
        <p:spPr>
          <a:xfrm>
            <a:off x="468313" y="3573016"/>
            <a:ext cx="8424167" cy="2376958"/>
          </a:xfrm>
        </p:spPr>
        <p:txBody>
          <a:bodyPr>
            <a:normAutofit fontScale="92500" lnSpcReduction="20000"/>
          </a:bodyPr>
          <a:lstStyle/>
          <a:p>
            <a:pPr marL="457200" indent="-457200" algn="l">
              <a:buFont typeface="+mj-lt"/>
              <a:buAutoNum type="alphaLcParenR"/>
            </a:pPr>
            <a:r>
              <a:rPr lang="fr-FR" sz="2000" dirty="0" smtClean="0"/>
              <a:t>Préambule</a:t>
            </a:r>
            <a:endParaRPr lang="fr-FR" sz="2000" dirty="0"/>
          </a:p>
          <a:p>
            <a:pPr marL="457200" indent="-457200" algn="l">
              <a:buFont typeface="+mj-lt"/>
              <a:buAutoNum type="alphaLcParenR"/>
            </a:pPr>
            <a:r>
              <a:rPr lang="fr-FR" sz="2000" dirty="0"/>
              <a:t>Panorama </a:t>
            </a:r>
            <a:r>
              <a:rPr lang="fr-FR" sz="2000" dirty="0" smtClean="0"/>
              <a:t>des </a:t>
            </a:r>
            <a:r>
              <a:rPr lang="fr-FR" sz="2000" dirty="0"/>
              <a:t>normes ISO 2700x</a:t>
            </a:r>
          </a:p>
          <a:p>
            <a:pPr marL="457200" indent="-457200" algn="l">
              <a:buFont typeface="+mj-lt"/>
              <a:buAutoNum type="alphaLcParenR"/>
            </a:pPr>
            <a:r>
              <a:rPr lang="fr-FR" sz="2000" dirty="0"/>
              <a:t>Système de Management de la Sécurité de l’Information (27001)</a:t>
            </a:r>
          </a:p>
          <a:p>
            <a:pPr marL="457200" indent="-457200" algn="l">
              <a:buFont typeface="+mj-lt"/>
              <a:buAutoNum type="alphaLcParenR"/>
            </a:pPr>
            <a:r>
              <a:rPr lang="fr-FR" sz="2000" dirty="0"/>
              <a:t>Code de bonnes pratiques pour le management de la sécurité de l’information (27002)</a:t>
            </a:r>
          </a:p>
          <a:p>
            <a:pPr marL="457200" indent="-457200" algn="l">
              <a:buFont typeface="+mj-lt"/>
              <a:buAutoNum type="alphaLcParenR"/>
            </a:pPr>
            <a:r>
              <a:rPr lang="fr-FR" sz="2000" dirty="0"/>
              <a:t>Gestion des risques (27005)</a:t>
            </a:r>
          </a:p>
          <a:p>
            <a:pPr marL="457200" indent="-457200" algn="l">
              <a:buFont typeface="+mj-lt"/>
              <a:buAutoNum type="alphaLcParenR"/>
            </a:pPr>
            <a:r>
              <a:rPr lang="fr-FR" sz="2000" dirty="0"/>
              <a:t>Classification des informations</a:t>
            </a:r>
          </a:p>
          <a:p>
            <a:pPr marL="457200" indent="-457200" algn="l">
              <a:buFont typeface="+mj-lt"/>
              <a:buAutoNum type="alphaLcParenR"/>
            </a:pPr>
            <a:r>
              <a:rPr lang="fr-FR" sz="2000" dirty="0" smtClean="0"/>
              <a:t>Gestion des ressources humaines</a:t>
            </a:r>
            <a:endParaRPr lang="fr-FR" sz="2000" dirty="0"/>
          </a:p>
        </p:txBody>
      </p:sp>
    </p:spTree>
    <p:extLst>
      <p:ext uri="{BB962C8B-B14F-4D97-AF65-F5344CB8AC3E}">
        <p14:creationId xmlns:p14="http://schemas.microsoft.com/office/powerpoint/2010/main" val="21083924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fontScale="92500" lnSpcReduction="10000"/>
          </a:bodyPr>
          <a:lstStyle/>
          <a:p>
            <a:r>
              <a:rPr lang="fr-FR" sz="2200" dirty="0" smtClean="0"/>
              <a:t>Les </a:t>
            </a:r>
            <a:r>
              <a:rPr lang="fr-FR" sz="2200" dirty="0"/>
              <a:t>usages fondent les pratiques… entre ce qui est acceptable à l'utilisateur, ce qui est nécessaire au bon fonctionnement de l'organisme et ses besoins de sécurité.</a:t>
            </a:r>
          </a:p>
          <a:p>
            <a:pPr>
              <a:buNone/>
            </a:pPr>
            <a:endParaRPr lang="fr-FR" dirty="0"/>
          </a:p>
          <a:p>
            <a:pPr>
              <a:buNone/>
            </a:pPr>
            <a:r>
              <a:rPr lang="fr-FR" dirty="0"/>
              <a:t>D’où </a:t>
            </a:r>
            <a:r>
              <a:rPr lang="fr-FR" dirty="0" smtClean="0"/>
              <a:t>l’importance :</a:t>
            </a:r>
            <a:endParaRPr lang="fr-FR" dirty="0"/>
          </a:p>
          <a:p>
            <a:r>
              <a:rPr lang="fr-FR" dirty="0"/>
              <a:t>De la </a:t>
            </a:r>
            <a:r>
              <a:rPr lang="fr-FR" dirty="0" smtClean="0">
                <a:solidFill>
                  <a:srgbClr val="922B3C"/>
                </a:solidFill>
              </a:rPr>
              <a:t>pédagogie </a:t>
            </a:r>
            <a:r>
              <a:rPr lang="fr-FR" dirty="0" smtClean="0"/>
              <a:t>: </a:t>
            </a:r>
            <a:r>
              <a:rPr lang="fr-FR" dirty="0"/>
              <a:t>expliquer à quoi servent les procédures, leurs </a:t>
            </a:r>
            <a:r>
              <a:rPr lang="fr-FR" dirty="0" smtClean="0"/>
              <a:t>bienfondés, </a:t>
            </a:r>
            <a:r>
              <a:rPr lang="fr-FR" dirty="0"/>
              <a:t>leur intérêt pour </a:t>
            </a:r>
            <a:r>
              <a:rPr lang="fr-FR" dirty="0" smtClean="0"/>
              <a:t>l’organisation ;</a:t>
            </a:r>
            <a:endParaRPr lang="fr-FR" dirty="0"/>
          </a:p>
          <a:p>
            <a:r>
              <a:rPr lang="fr-FR" dirty="0"/>
              <a:t>De </a:t>
            </a:r>
            <a:r>
              <a:rPr lang="fr-FR" dirty="0">
                <a:solidFill>
                  <a:srgbClr val="922B3C"/>
                </a:solidFill>
              </a:rPr>
              <a:t>l’implication des </a:t>
            </a:r>
            <a:r>
              <a:rPr lang="fr-FR" dirty="0" smtClean="0">
                <a:solidFill>
                  <a:srgbClr val="922B3C"/>
                </a:solidFill>
              </a:rPr>
              <a:t>dirigeants </a:t>
            </a:r>
            <a:r>
              <a:rPr lang="fr-FR" dirty="0" smtClean="0"/>
              <a:t>: </a:t>
            </a:r>
            <a:r>
              <a:rPr lang="fr-FR" dirty="0"/>
              <a:t>qui viendront renforcer ces </a:t>
            </a:r>
            <a:r>
              <a:rPr lang="fr-FR" dirty="0" smtClean="0"/>
              <a:t>convictions ;</a:t>
            </a:r>
            <a:endParaRPr lang="fr-FR" dirty="0"/>
          </a:p>
          <a:p>
            <a:r>
              <a:rPr lang="fr-FR" dirty="0"/>
              <a:t>De la prise en </a:t>
            </a:r>
            <a:r>
              <a:rPr lang="fr-FR" dirty="0">
                <a:solidFill>
                  <a:srgbClr val="922B3C"/>
                </a:solidFill>
              </a:rPr>
              <a:t>compte des remarques et éventuelles oppositions des </a:t>
            </a:r>
            <a:r>
              <a:rPr lang="fr-FR" dirty="0" smtClean="0">
                <a:solidFill>
                  <a:srgbClr val="922B3C"/>
                </a:solidFill>
              </a:rPr>
              <a:t>utilisateurs </a:t>
            </a:r>
            <a:r>
              <a:rPr lang="fr-FR" dirty="0" smtClean="0"/>
              <a:t>: </a:t>
            </a:r>
            <a:r>
              <a:rPr lang="fr-FR" dirty="0"/>
              <a:t>ergonomie, pratique, simplicité de mise en </a:t>
            </a:r>
            <a:r>
              <a:rPr lang="fr-FR" dirty="0" smtClean="0"/>
              <a:t>œuvre</a:t>
            </a:r>
            <a:r>
              <a:rPr lang="fr-FR" dirty="0"/>
              <a:t> </a:t>
            </a:r>
            <a:r>
              <a:rPr lang="fr-FR" dirty="0" smtClean="0"/>
              <a:t>etc. ;</a:t>
            </a:r>
            <a:endParaRPr lang="fr-FR" dirty="0"/>
          </a:p>
          <a:p>
            <a:r>
              <a:rPr lang="fr-FR" dirty="0"/>
              <a:t>La mise en place d’une </a:t>
            </a:r>
            <a:r>
              <a:rPr lang="fr-FR" dirty="0">
                <a:solidFill>
                  <a:srgbClr val="922B3C"/>
                </a:solidFill>
              </a:rPr>
              <a:t>charte informatique </a:t>
            </a:r>
            <a:r>
              <a:rPr lang="fr-FR" dirty="0" smtClean="0"/>
              <a:t>signée </a:t>
            </a:r>
            <a:r>
              <a:rPr lang="fr-FR" dirty="0"/>
              <a:t>et connue de </a:t>
            </a:r>
            <a:r>
              <a:rPr lang="fr-FR" dirty="0" smtClean="0"/>
              <a:t>tous ;</a:t>
            </a:r>
            <a:endParaRPr lang="fr-FR" dirty="0"/>
          </a:p>
          <a:p>
            <a:r>
              <a:rPr lang="fr-FR" dirty="0"/>
              <a:t>De </a:t>
            </a:r>
            <a:r>
              <a:rPr lang="fr-FR" dirty="0">
                <a:solidFill>
                  <a:srgbClr val="922B3C"/>
                </a:solidFill>
              </a:rPr>
              <a:t>régulièrement rappeler les </a:t>
            </a:r>
            <a:r>
              <a:rPr lang="fr-FR" dirty="0" smtClean="0">
                <a:solidFill>
                  <a:srgbClr val="922B3C"/>
                </a:solidFill>
              </a:rPr>
              <a:t>règles </a:t>
            </a:r>
            <a:r>
              <a:rPr lang="fr-FR" dirty="0" smtClean="0"/>
              <a:t>: </a:t>
            </a:r>
            <a:r>
              <a:rPr lang="fr-FR" dirty="0"/>
              <a:t>changer les mots de passe, rejouer les procédures, créer une </a:t>
            </a:r>
            <a:r>
              <a:rPr lang="fr-FR" dirty="0" smtClean="0"/>
              <a:t>check-list</a:t>
            </a:r>
            <a:r>
              <a:rPr lang="fr-FR" dirty="0"/>
              <a:t> </a:t>
            </a:r>
            <a:r>
              <a:rPr lang="fr-FR" dirty="0" smtClean="0"/>
              <a:t>etc. ;</a:t>
            </a:r>
          </a:p>
          <a:p>
            <a:r>
              <a:rPr lang="fr-FR" dirty="0" smtClean="0"/>
              <a:t>De sensibiliser en évoquant les incidents réels qui se produisent et peuvent se produire dans l’organisation. </a:t>
            </a:r>
            <a:endParaRPr lang="fr-FR" dirty="0"/>
          </a:p>
          <a:p>
            <a:pPr>
              <a:spcAft>
                <a:spcPts val="600"/>
              </a:spcAft>
            </a:pPr>
            <a:endParaRPr lang="fr-FR" dirty="0" smtClean="0"/>
          </a:p>
        </p:txBody>
      </p:sp>
      <p:sp>
        <p:nvSpPr>
          <p:cNvPr id="9" name="Espace réservé du texte 8"/>
          <p:cNvSpPr>
            <a:spLocks noGrp="1"/>
          </p:cNvSpPr>
          <p:nvPr>
            <p:ph type="body" sz="quarter" idx="10"/>
          </p:nvPr>
        </p:nvSpPr>
        <p:spPr/>
        <p:txBody>
          <a:bodyPr/>
          <a:lstStyle/>
          <a:p>
            <a:r>
              <a:rPr lang="fr-FR" dirty="0"/>
              <a:t>d. Le délicat équilibre entre productivité et sécurité</a:t>
            </a:r>
          </a:p>
        </p:txBody>
      </p:sp>
      <p:sp>
        <p:nvSpPr>
          <p:cNvPr id="3" name="Espace réservé de la date 2"/>
          <p:cNvSpPr>
            <a:spLocks noGrp="1"/>
          </p:cNvSpPr>
          <p:nvPr>
            <p:ph type="dt" sz="half" idx="11"/>
          </p:nvPr>
        </p:nvSpPr>
        <p:spPr>
          <a:xfrm>
            <a:off x="3419872" y="6448752"/>
            <a:ext cx="1008112" cy="365125"/>
          </a:xfrm>
        </p:spPr>
        <p:txBody>
          <a:bodyPr/>
          <a:lstStyle/>
          <a:p>
            <a:fld id="{E8C499BB-4360-4563-9F9D-B50B274A9248}"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40</a:t>
            </a:fld>
            <a:endParaRPr lang="fr-FR" dirty="0"/>
          </a:p>
        </p:txBody>
      </p:sp>
    </p:spTree>
    <p:extLst>
      <p:ext uri="{BB962C8B-B14F-4D97-AF65-F5344CB8AC3E}">
        <p14:creationId xmlns:p14="http://schemas.microsoft.com/office/powerpoint/2010/main" val="29946735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fontScale="85000" lnSpcReduction="10000"/>
          </a:bodyPr>
          <a:lstStyle/>
          <a:p>
            <a:r>
              <a:rPr lang="fr-FR" b="1" dirty="0" smtClean="0">
                <a:solidFill>
                  <a:srgbClr val="922B3C"/>
                </a:solidFill>
              </a:rPr>
              <a:t>Écouter les utilisateurs </a:t>
            </a:r>
            <a:r>
              <a:rPr lang="fr-FR" dirty="0" smtClean="0"/>
              <a:t>et prendre en compte leurs besoins lors de l’étude de solutions de sécurité :</a:t>
            </a:r>
          </a:p>
          <a:p>
            <a:pPr lvl="1"/>
            <a:r>
              <a:rPr lang="fr-FR" dirty="0" smtClean="0"/>
              <a:t>Proposer des mesures en concertation et avec l’adhésion des utilisateurs concernés autant que possible ;</a:t>
            </a:r>
            <a:endParaRPr lang="fr-FR" dirty="0"/>
          </a:p>
          <a:p>
            <a:pPr lvl="1"/>
            <a:r>
              <a:rPr lang="fr-FR" b="1" dirty="0">
                <a:solidFill>
                  <a:srgbClr val="922B3C"/>
                </a:solidFill>
              </a:rPr>
              <a:t>Former les utilisateurs</a:t>
            </a:r>
            <a:r>
              <a:rPr lang="fr-FR" dirty="0"/>
              <a:t> pour les aider à prendre en main les nouveaux outils et à bien appliquer les </a:t>
            </a:r>
            <a:r>
              <a:rPr lang="fr-FR" dirty="0" smtClean="0"/>
              <a:t>mesures.</a:t>
            </a:r>
            <a:endParaRPr lang="fr-FR" dirty="0"/>
          </a:p>
          <a:p>
            <a:endParaRPr lang="fr-FR" dirty="0"/>
          </a:p>
          <a:p>
            <a:r>
              <a:rPr lang="fr-FR" b="1" dirty="0" smtClean="0">
                <a:solidFill>
                  <a:srgbClr val="922B3C"/>
                </a:solidFill>
              </a:rPr>
              <a:t>Tester les </a:t>
            </a:r>
            <a:r>
              <a:rPr lang="fr-FR" b="1" dirty="0">
                <a:solidFill>
                  <a:srgbClr val="922B3C"/>
                </a:solidFill>
              </a:rPr>
              <a:t>procédures</a:t>
            </a:r>
            <a:r>
              <a:rPr lang="fr-FR" dirty="0"/>
              <a:t>,</a:t>
            </a:r>
            <a:r>
              <a:rPr lang="fr-FR" b="1" dirty="0"/>
              <a:t> </a:t>
            </a:r>
            <a:r>
              <a:rPr lang="fr-FR" dirty="0"/>
              <a:t>dans le but </a:t>
            </a:r>
            <a:r>
              <a:rPr lang="fr-FR" dirty="0" smtClean="0"/>
              <a:t>d’évaluer son efficacité (applicabilité, réalisation des objectifs, risques encourues) :</a:t>
            </a:r>
          </a:p>
          <a:p>
            <a:pPr lvl="1"/>
            <a:r>
              <a:rPr lang="fr-FR" dirty="0"/>
              <a:t>Éviter de multiplier les moyens de protection si ceux-ci ne sont pas </a:t>
            </a:r>
            <a:r>
              <a:rPr lang="fr-FR" dirty="0" smtClean="0"/>
              <a:t>respectés ;</a:t>
            </a:r>
          </a:p>
          <a:p>
            <a:pPr lvl="1"/>
            <a:r>
              <a:rPr lang="fr-FR" dirty="0" smtClean="0"/>
              <a:t>il </a:t>
            </a:r>
            <a:r>
              <a:rPr lang="fr-FR" dirty="0"/>
              <a:t>faut parfois investir moins dans la sécurité mais avoir des procédures </a:t>
            </a:r>
            <a:r>
              <a:rPr lang="fr-FR" dirty="0" smtClean="0"/>
              <a:t>efficaces.</a:t>
            </a:r>
            <a:endParaRPr lang="fr-FR" dirty="0"/>
          </a:p>
          <a:p>
            <a:endParaRPr lang="fr-FR" dirty="0"/>
          </a:p>
          <a:p>
            <a:r>
              <a:rPr lang="fr-FR" b="1" dirty="0" smtClean="0">
                <a:solidFill>
                  <a:srgbClr val="922B3C"/>
                </a:solidFill>
              </a:rPr>
              <a:t>Confier </a:t>
            </a:r>
            <a:r>
              <a:rPr lang="fr-FR" b="1" dirty="0">
                <a:solidFill>
                  <a:srgbClr val="922B3C"/>
                </a:solidFill>
              </a:rPr>
              <a:t>la responsabilité de la sécurité à un collaborateur </a:t>
            </a:r>
            <a:r>
              <a:rPr lang="fr-FR" dirty="0"/>
              <a:t>qui </a:t>
            </a:r>
            <a:r>
              <a:rPr lang="fr-FR" dirty="0" smtClean="0"/>
              <a:t>a </a:t>
            </a:r>
            <a:r>
              <a:rPr lang="fr-FR" dirty="0"/>
              <a:t>le pouvoir ou les ressources pour la faire </a:t>
            </a:r>
            <a:r>
              <a:rPr lang="fr-FR" dirty="0" smtClean="0"/>
              <a:t>appliquer.</a:t>
            </a:r>
          </a:p>
          <a:p>
            <a:endParaRPr lang="fr-FR" dirty="0" smtClean="0"/>
          </a:p>
          <a:p>
            <a:r>
              <a:rPr lang="fr-FR" dirty="0"/>
              <a:t>Choisir les solutions les plus adaptées à </a:t>
            </a:r>
            <a:r>
              <a:rPr lang="fr-FR" b="1" dirty="0">
                <a:solidFill>
                  <a:srgbClr val="922B3C"/>
                </a:solidFill>
              </a:rPr>
              <a:t>sa propre structure</a:t>
            </a:r>
            <a:r>
              <a:rPr lang="fr-FR" dirty="0"/>
              <a:t>, à </a:t>
            </a:r>
            <a:r>
              <a:rPr lang="fr-FR" b="1" dirty="0">
                <a:solidFill>
                  <a:srgbClr val="922B3C"/>
                </a:solidFill>
              </a:rPr>
              <a:t>son</a:t>
            </a:r>
            <a:r>
              <a:rPr lang="fr-FR" dirty="0">
                <a:solidFill>
                  <a:srgbClr val="922B3C"/>
                </a:solidFill>
              </a:rPr>
              <a:t> </a:t>
            </a:r>
            <a:r>
              <a:rPr lang="fr-FR" dirty="0"/>
              <a:t>fonctionnement, au niveau de maturité </a:t>
            </a:r>
            <a:r>
              <a:rPr lang="fr-FR" dirty="0" smtClean="0"/>
              <a:t>l’entreprise.</a:t>
            </a:r>
            <a:endParaRPr lang="fr-FR" dirty="0"/>
          </a:p>
        </p:txBody>
      </p:sp>
      <p:sp>
        <p:nvSpPr>
          <p:cNvPr id="9" name="Espace réservé du texte 8"/>
          <p:cNvSpPr>
            <a:spLocks noGrp="1"/>
          </p:cNvSpPr>
          <p:nvPr>
            <p:ph type="body" sz="quarter" idx="10"/>
          </p:nvPr>
        </p:nvSpPr>
        <p:spPr/>
        <p:txBody>
          <a:bodyPr/>
          <a:lstStyle/>
          <a:p>
            <a:r>
              <a:rPr lang="fr-FR" dirty="0"/>
              <a:t>d. Le délicat équilibre entre productivité et sécurité</a:t>
            </a:r>
          </a:p>
        </p:txBody>
      </p:sp>
      <p:sp>
        <p:nvSpPr>
          <p:cNvPr id="3" name="Espace réservé de la date 2"/>
          <p:cNvSpPr>
            <a:spLocks noGrp="1"/>
          </p:cNvSpPr>
          <p:nvPr>
            <p:ph type="dt" sz="half" idx="11"/>
          </p:nvPr>
        </p:nvSpPr>
        <p:spPr>
          <a:xfrm>
            <a:off x="3419872" y="6448752"/>
            <a:ext cx="1008112" cy="365125"/>
          </a:xfrm>
        </p:spPr>
        <p:txBody>
          <a:bodyPr/>
          <a:lstStyle/>
          <a:p>
            <a:fld id="{E26AAC4C-8CCB-40BC-ACE0-F2DD9FC04E3F}"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41</a:t>
            </a:fld>
            <a:endParaRPr lang="fr-FR" dirty="0"/>
          </a:p>
        </p:txBody>
      </p:sp>
    </p:spTree>
    <p:extLst>
      <p:ext uri="{BB962C8B-B14F-4D97-AF65-F5344CB8AC3E}">
        <p14:creationId xmlns:p14="http://schemas.microsoft.com/office/powerpoint/2010/main" val="21553118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67544" y="1844824"/>
            <a:ext cx="8229600" cy="4608512"/>
          </a:xfrm>
        </p:spPr>
        <p:txBody>
          <a:bodyPr>
            <a:normAutofit fontScale="85000" lnSpcReduction="10000"/>
          </a:bodyPr>
          <a:lstStyle/>
          <a:p>
            <a:r>
              <a:rPr lang="fr-FR" dirty="0" smtClean="0"/>
              <a:t>Les </a:t>
            </a:r>
            <a:r>
              <a:rPr lang="fr-FR" dirty="0"/>
              <a:t>technologies Cloud se popularisent de plus en plus au sein des entreprises. </a:t>
            </a:r>
            <a:r>
              <a:rPr lang="fr-FR" dirty="0" smtClean="0"/>
              <a:t>Les raisons évoquées sont diverses et peuvent être : </a:t>
            </a:r>
          </a:p>
          <a:p>
            <a:pPr lvl="1"/>
            <a:r>
              <a:rPr lang="fr-FR" dirty="0" smtClean="0"/>
              <a:t>Réduction des coûts</a:t>
            </a:r>
          </a:p>
          <a:p>
            <a:pPr lvl="1"/>
            <a:r>
              <a:rPr lang="fr-FR" dirty="0" smtClean="0"/>
              <a:t>Meilleure accessibilité </a:t>
            </a:r>
          </a:p>
          <a:p>
            <a:pPr lvl="1"/>
            <a:r>
              <a:rPr lang="fr-FR" dirty="0" smtClean="0"/>
              <a:t>gestion confiée à un tiers</a:t>
            </a:r>
          </a:p>
          <a:p>
            <a:r>
              <a:rPr lang="fr-FR" dirty="0" smtClean="0"/>
              <a:t>Mais </a:t>
            </a:r>
            <a:r>
              <a:rPr lang="fr-FR" dirty="0"/>
              <a:t>les </a:t>
            </a:r>
            <a:r>
              <a:rPr lang="fr-FR" dirty="0" smtClean="0"/>
              <a:t>mesures de sécurité </a:t>
            </a:r>
            <a:r>
              <a:rPr lang="fr-FR" dirty="0"/>
              <a:t>et réglementaires constituent toutefois des « freins </a:t>
            </a:r>
            <a:r>
              <a:rPr lang="fr-FR" dirty="0" smtClean="0"/>
              <a:t>». </a:t>
            </a:r>
          </a:p>
          <a:p>
            <a:endParaRPr lang="fr-FR" sz="900" dirty="0" smtClean="0"/>
          </a:p>
          <a:p>
            <a:r>
              <a:rPr lang="fr-FR" dirty="0" smtClean="0"/>
              <a:t>Le </a:t>
            </a:r>
            <a:r>
              <a:rPr lang="fr-FR" b="1" dirty="0" smtClean="0">
                <a:solidFill>
                  <a:srgbClr val="922B3C"/>
                </a:solidFill>
              </a:rPr>
              <a:t>SaaS</a:t>
            </a:r>
            <a:r>
              <a:rPr lang="fr-FR" dirty="0" smtClean="0">
                <a:solidFill>
                  <a:srgbClr val="922B3C"/>
                </a:solidFill>
              </a:rPr>
              <a:t> </a:t>
            </a:r>
            <a:r>
              <a:rPr lang="fr-FR" dirty="0" smtClean="0"/>
              <a:t>(</a:t>
            </a:r>
            <a:r>
              <a:rPr lang="fr-FR" b="1" dirty="0"/>
              <a:t>S</a:t>
            </a:r>
            <a:r>
              <a:rPr lang="fr-FR" dirty="0"/>
              <a:t>oftware </a:t>
            </a:r>
            <a:r>
              <a:rPr lang="fr-FR" b="1" dirty="0"/>
              <a:t>a</a:t>
            </a:r>
            <a:r>
              <a:rPr lang="fr-FR" dirty="0"/>
              <a:t>s </a:t>
            </a:r>
            <a:r>
              <a:rPr lang="fr-FR" b="1" dirty="0"/>
              <a:t>a S</a:t>
            </a:r>
            <a:r>
              <a:rPr lang="fr-FR" dirty="0"/>
              <a:t>ervice</a:t>
            </a:r>
            <a:r>
              <a:rPr lang="fr-FR" dirty="0" smtClean="0"/>
              <a:t>) est l’usage du Cloud le plus rencontré en entreprise :</a:t>
            </a:r>
          </a:p>
          <a:p>
            <a:pPr lvl="1"/>
            <a:r>
              <a:rPr lang="fr-FR" dirty="0" smtClean="0"/>
              <a:t>SaaS est la fourniture d’applications sous forme de service à la carte. L’application est installée dans le Cloud (Datacenter) et l’utilisateur paye une licence d’utilisation.</a:t>
            </a:r>
          </a:p>
          <a:p>
            <a:endParaRPr lang="fr-FR" sz="900" dirty="0"/>
          </a:p>
          <a:p>
            <a:r>
              <a:rPr lang="fr-FR" dirty="0" smtClean="0"/>
              <a:t>Les utilisateurs finaux souscrivent aujourd’hui à des services SaaS sans l’aval de la direction informatique et en dépit des règles de sécurité. Ils accèdent au SaaS à travers divers terminaux souvent non contrôlés par l’entreprise. On parle alors de « </a:t>
            </a:r>
            <a:r>
              <a:rPr lang="fr-FR" b="1" dirty="0" smtClean="0">
                <a:solidFill>
                  <a:srgbClr val="922B3C"/>
                </a:solidFill>
              </a:rPr>
              <a:t>Shadow IT</a:t>
            </a:r>
            <a:r>
              <a:rPr lang="fr-FR" dirty="0" smtClean="0"/>
              <a:t> » :</a:t>
            </a:r>
          </a:p>
          <a:p>
            <a:pPr lvl="1"/>
            <a:r>
              <a:rPr lang="fr-FR" dirty="0" smtClean="0"/>
              <a:t>Dans une entreprise du CAC, le </a:t>
            </a:r>
            <a:r>
              <a:rPr lang="fr-FR" dirty="0" err="1" smtClean="0"/>
              <a:t>DSI</a:t>
            </a:r>
            <a:r>
              <a:rPr lang="fr-FR" dirty="0" smtClean="0"/>
              <a:t> estimait à près de 100 le nombre total d’applications. Un audit de découverte du Cloud à révéler près de 2500 usages SaaS.</a:t>
            </a:r>
            <a:endParaRPr lang="fr-FR" dirty="0"/>
          </a:p>
        </p:txBody>
      </p:sp>
      <p:sp>
        <p:nvSpPr>
          <p:cNvPr id="9" name="Espace réservé du texte 8"/>
          <p:cNvSpPr>
            <a:spLocks noGrp="1"/>
          </p:cNvSpPr>
          <p:nvPr>
            <p:ph type="body" sz="quarter" idx="10"/>
          </p:nvPr>
        </p:nvSpPr>
        <p:spPr/>
        <p:txBody>
          <a:bodyPr/>
          <a:lstStyle/>
          <a:p>
            <a:r>
              <a:rPr lang="fr-FR" dirty="0" smtClean="0"/>
              <a:t>e. Suivre l’évolution </a:t>
            </a:r>
            <a:r>
              <a:rPr lang="fr-FR" dirty="0"/>
              <a:t>des </a:t>
            </a:r>
            <a:r>
              <a:rPr lang="fr-FR" dirty="0" smtClean="0"/>
              <a:t>technologies : le Cloud</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A9CD74FA-7833-4ED6-A0A8-E0DBCC981F60}"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42</a:t>
            </a:fld>
            <a:endParaRPr lang="fr-FR" dirty="0"/>
          </a:p>
        </p:txBody>
      </p:sp>
    </p:spTree>
    <p:extLst>
      <p:ext uri="{BB962C8B-B14F-4D97-AF65-F5344CB8AC3E}">
        <p14:creationId xmlns:p14="http://schemas.microsoft.com/office/powerpoint/2010/main" val="20173523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772816"/>
            <a:ext cx="8229600" cy="4608512"/>
          </a:xfrm>
        </p:spPr>
        <p:txBody>
          <a:bodyPr>
            <a:normAutofit fontScale="92500" lnSpcReduction="20000"/>
          </a:bodyPr>
          <a:lstStyle/>
          <a:p>
            <a:pPr marL="0" indent="0">
              <a:buNone/>
            </a:pPr>
            <a:r>
              <a:rPr lang="fr-FR" sz="1900" dirty="0"/>
              <a:t>Le recours à des services type Cloud </a:t>
            </a:r>
            <a:r>
              <a:rPr lang="fr-FR" sz="1900" dirty="0" smtClean="0"/>
              <a:t>pose de </a:t>
            </a:r>
            <a:r>
              <a:rPr lang="fr-FR" sz="1900" dirty="0"/>
              <a:t>nouvelles problématiques que </a:t>
            </a:r>
            <a:r>
              <a:rPr lang="fr-FR" sz="1900" dirty="0" smtClean="0"/>
              <a:t>l’entreprise se doit de </a:t>
            </a:r>
            <a:r>
              <a:rPr lang="fr-FR" sz="1900" dirty="0"/>
              <a:t>résoudre, </a:t>
            </a:r>
            <a:r>
              <a:rPr lang="fr-FR" sz="1900" dirty="0" smtClean="0"/>
              <a:t>notamment :</a:t>
            </a:r>
            <a:endParaRPr lang="fr-FR" sz="1900" dirty="0"/>
          </a:p>
          <a:p>
            <a:r>
              <a:rPr lang="fr-FR" sz="1900" dirty="0" smtClean="0"/>
              <a:t>Le choix d’un fournisseur </a:t>
            </a:r>
          </a:p>
          <a:p>
            <a:pPr lvl="1"/>
            <a:r>
              <a:rPr lang="fr-FR" sz="1600" dirty="0" smtClean="0"/>
              <a:t>Est-ce que le fournisseur dispose de certification relatives à l’hébergement (Exemple : SAS 70 II)?</a:t>
            </a:r>
          </a:p>
          <a:p>
            <a:pPr lvl="1"/>
            <a:r>
              <a:rPr lang="fr-FR" sz="1600" dirty="0" smtClean="0"/>
              <a:t>Est-ce que le fournisseur est agréé par une autorité nationale?</a:t>
            </a:r>
          </a:p>
          <a:p>
            <a:r>
              <a:rPr lang="fr-FR" sz="1900" dirty="0" smtClean="0"/>
              <a:t>Le </a:t>
            </a:r>
            <a:r>
              <a:rPr lang="fr-FR" sz="1900" dirty="0"/>
              <a:t>stockage</a:t>
            </a:r>
          </a:p>
          <a:p>
            <a:pPr lvl="1"/>
            <a:r>
              <a:rPr lang="fr-FR" sz="1600" dirty="0"/>
              <a:t>A qui appartiennent </a:t>
            </a:r>
            <a:r>
              <a:rPr lang="fr-FR" sz="1600" b="1" dirty="0">
                <a:solidFill>
                  <a:srgbClr val="943634"/>
                </a:solidFill>
              </a:rPr>
              <a:t>légalement</a:t>
            </a:r>
            <a:r>
              <a:rPr lang="fr-FR" sz="1600" dirty="0">
                <a:solidFill>
                  <a:srgbClr val="943634"/>
                </a:solidFill>
              </a:rPr>
              <a:t> </a:t>
            </a:r>
            <a:r>
              <a:rPr lang="fr-FR" sz="1600" dirty="0"/>
              <a:t>les données lorsqu’elles sont hébergées ?</a:t>
            </a:r>
          </a:p>
          <a:p>
            <a:pPr lvl="1"/>
            <a:r>
              <a:rPr lang="fr-FR" sz="1600" dirty="0"/>
              <a:t>Quelles sont les mesures de </a:t>
            </a:r>
            <a:r>
              <a:rPr lang="fr-FR" sz="1600" dirty="0" smtClean="0"/>
              <a:t>protection des données stockées?</a:t>
            </a:r>
            <a:endParaRPr lang="fr-FR" sz="1600" dirty="0"/>
          </a:p>
          <a:p>
            <a:pPr lvl="1"/>
            <a:r>
              <a:rPr lang="fr-FR" sz="1600" dirty="0"/>
              <a:t>Les systèmes sont-ils mutualisés avec d’autres clients ou nous sont-ils dédiés ?</a:t>
            </a:r>
          </a:p>
          <a:p>
            <a:pPr lvl="1"/>
            <a:r>
              <a:rPr lang="fr-FR" sz="1600" dirty="0"/>
              <a:t>Qui doit fournir les clés cryptographiques ?</a:t>
            </a:r>
          </a:p>
          <a:p>
            <a:pPr lvl="1"/>
            <a:r>
              <a:rPr lang="fr-FR" sz="1600" dirty="0"/>
              <a:t>Comment les données sont-elles sauvegardées, redondées ?</a:t>
            </a:r>
          </a:p>
          <a:p>
            <a:r>
              <a:rPr lang="fr-FR" sz="1900" dirty="0"/>
              <a:t>Le transport des données</a:t>
            </a:r>
          </a:p>
          <a:p>
            <a:pPr lvl="1"/>
            <a:r>
              <a:rPr lang="fr-FR" sz="1600" dirty="0"/>
              <a:t>Qui fournit l’infrastructure de </a:t>
            </a:r>
            <a:r>
              <a:rPr lang="fr-FR" sz="1600" dirty="0" smtClean="0"/>
              <a:t>transport?</a:t>
            </a:r>
          </a:p>
          <a:p>
            <a:pPr lvl="1"/>
            <a:r>
              <a:rPr lang="fr-FR" sz="1600" dirty="0" smtClean="0"/>
              <a:t>quels </a:t>
            </a:r>
            <a:r>
              <a:rPr lang="fr-FR" sz="1600" dirty="0"/>
              <a:t>sont les mécanismes de sécurité </a:t>
            </a:r>
            <a:r>
              <a:rPr lang="fr-FR" sz="1600" dirty="0" smtClean="0"/>
              <a:t>en place?</a:t>
            </a:r>
            <a:endParaRPr lang="fr-FR" sz="1600" dirty="0"/>
          </a:p>
          <a:p>
            <a:r>
              <a:rPr lang="fr-FR" sz="1900" dirty="0" smtClean="0"/>
              <a:t>Fin de contrat : réversibilité</a:t>
            </a:r>
            <a:endParaRPr lang="fr-FR" sz="1900" dirty="0"/>
          </a:p>
          <a:p>
            <a:pPr lvl="1"/>
            <a:r>
              <a:rPr lang="fr-FR" sz="1600" dirty="0"/>
              <a:t>Que deviennent les données lorsque le contrat expire ? Comment sont-elles restituées au client, supprimées du Cloud et qu’advient-il des données sauvegardées sur bande </a:t>
            </a:r>
            <a:r>
              <a:rPr lang="fr-FR" sz="1600" dirty="0" smtClean="0"/>
              <a:t>?</a:t>
            </a:r>
            <a:endParaRPr lang="fr-FR" sz="1600" dirty="0"/>
          </a:p>
        </p:txBody>
      </p:sp>
      <p:sp>
        <p:nvSpPr>
          <p:cNvPr id="9" name="Espace réservé du texte 8"/>
          <p:cNvSpPr>
            <a:spLocks noGrp="1"/>
          </p:cNvSpPr>
          <p:nvPr>
            <p:ph type="body" sz="quarter" idx="10"/>
          </p:nvPr>
        </p:nvSpPr>
        <p:spPr/>
        <p:txBody>
          <a:bodyPr/>
          <a:lstStyle/>
          <a:p>
            <a:r>
              <a:rPr lang="fr-FR" dirty="0" smtClean="0"/>
              <a:t>e. </a:t>
            </a:r>
            <a:r>
              <a:rPr lang="fr-FR" dirty="0"/>
              <a:t>Suivre l’évolution des technologies : le </a:t>
            </a:r>
            <a:r>
              <a:rPr lang="fr-FR" dirty="0" smtClean="0"/>
              <a:t>Cloud</a:t>
            </a:r>
            <a:endParaRPr lang="fr-FR" dirty="0"/>
          </a:p>
          <a:p>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D3A82586-58A3-48F7-B6D2-0ED7CFB61864}"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43</a:t>
            </a:fld>
            <a:endParaRPr lang="fr-FR" dirty="0"/>
          </a:p>
        </p:txBody>
      </p:sp>
    </p:spTree>
    <p:extLst>
      <p:ext uri="{BB962C8B-B14F-4D97-AF65-F5344CB8AC3E}">
        <p14:creationId xmlns:p14="http://schemas.microsoft.com/office/powerpoint/2010/main" val="25159515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5" name="Espace réservé du contenu 4"/>
          <p:cNvSpPr>
            <a:spLocks noGrp="1"/>
          </p:cNvSpPr>
          <p:nvPr>
            <p:ph idx="1"/>
          </p:nvPr>
        </p:nvSpPr>
        <p:spPr/>
        <p:txBody>
          <a:bodyPr/>
          <a:lstStyle/>
          <a:p>
            <a:r>
              <a:rPr lang="fr-FR" sz="1800" dirty="0" smtClean="0"/>
              <a:t>Les </a:t>
            </a:r>
            <a:r>
              <a:rPr lang="fr-FR" sz="1800" dirty="0"/>
              <a:t>guides suivants peuvent être utiles pour choisir un fournisseur </a:t>
            </a:r>
            <a:r>
              <a:rPr lang="fr-FR" sz="1800" dirty="0" smtClean="0"/>
              <a:t>SAAS : </a:t>
            </a:r>
            <a:endParaRPr lang="fr-FR" sz="1800" dirty="0"/>
          </a:p>
          <a:p>
            <a:pPr lvl="1"/>
            <a:r>
              <a:rPr lang="fr-FR" sz="1400" dirty="0">
                <a:solidFill>
                  <a:srgbClr val="922B3C"/>
                </a:solidFill>
              </a:rPr>
              <a:t>Guide Contractuel SAAS : </a:t>
            </a:r>
            <a:r>
              <a:rPr lang="fr-FR" sz="1400" dirty="0"/>
              <a:t>http://www.syntec-numerique.fr/content/publication-du-guide-contractuel-saas</a:t>
            </a:r>
          </a:p>
          <a:p>
            <a:pPr lvl="1"/>
            <a:r>
              <a:rPr lang="fr-FR" sz="1400" dirty="0">
                <a:solidFill>
                  <a:srgbClr val="922B3C"/>
                </a:solidFill>
              </a:rPr>
              <a:t>Recommandations CNIL pour la souscription au SAAS : </a:t>
            </a:r>
            <a:r>
              <a:rPr lang="fr-FR" sz="1400" dirty="0"/>
              <a:t>http://</a:t>
            </a:r>
            <a:r>
              <a:rPr lang="fr-FR" sz="1400" dirty="0" smtClean="0"/>
              <a:t>www.cnil.fr/linstitution/actualite/article/article/cloud-computing-les-conseils-de-la-cnil-pour-les-entreprises-qui-utilisent-ces-nouveaux-services/</a:t>
            </a:r>
          </a:p>
          <a:p>
            <a:pPr lvl="1"/>
            <a:r>
              <a:rPr lang="fr-FR" sz="1400" dirty="0" smtClean="0">
                <a:solidFill>
                  <a:srgbClr val="922B3C"/>
                </a:solidFill>
              </a:rPr>
              <a:t>Guide de l’ANSSI </a:t>
            </a:r>
            <a:r>
              <a:rPr lang="fr-FR" sz="1400" dirty="0" smtClean="0"/>
              <a:t>: « Sécurité de l’externalisation » : http://www.ssi.gouv.fr/entreprise/bonnes-pratiques/externalisation/ </a:t>
            </a:r>
            <a:endParaRPr lang="fr-FR" sz="1400" dirty="0"/>
          </a:p>
          <a:p>
            <a:pPr marL="0" indent="0">
              <a:buNone/>
            </a:pPr>
            <a:endParaRPr lang="fr-FR" sz="900" dirty="0" smtClean="0"/>
          </a:p>
          <a:p>
            <a:r>
              <a:rPr lang="fr-FR" sz="1800" dirty="0" smtClean="0"/>
              <a:t>Les Cloud Access Security Brokers (CASB) ou les Cloud Security Gateway (CSG) sont des composants logiciels ou matériels qui se situent entre les utilisateurs et le fournisseur SaaS et permettent :</a:t>
            </a:r>
          </a:p>
          <a:p>
            <a:pPr lvl="1"/>
            <a:r>
              <a:rPr lang="fr-FR" sz="1600" dirty="0" smtClean="0"/>
              <a:t>de protéger les données des utilisateurs de l’entreprise de manière à ce que l’éditeur SaaS ne puisse les lire ;</a:t>
            </a:r>
          </a:p>
          <a:p>
            <a:pPr lvl="1"/>
            <a:r>
              <a:rPr lang="fr-FR" sz="1600" dirty="0" smtClean="0"/>
              <a:t>de gérer les accès et de l’authentification unique (</a:t>
            </a:r>
            <a:r>
              <a:rPr lang="fr-FR" sz="1600" dirty="0" err="1" smtClean="0"/>
              <a:t>SSO</a:t>
            </a:r>
            <a:r>
              <a:rPr lang="fr-FR" sz="1600" dirty="0" smtClean="0"/>
              <a:t>) ;</a:t>
            </a:r>
          </a:p>
          <a:p>
            <a:pPr lvl="1"/>
            <a:r>
              <a:rPr lang="fr-FR" sz="1600" dirty="0" smtClean="0"/>
              <a:t>de conserver les données en local via de la tokenisation ou de les chiffrer avant de les envoyer vers le fournisseurs SaaS…</a:t>
            </a:r>
            <a:endParaRPr lang="fr-FR" sz="1600" dirty="0"/>
          </a:p>
        </p:txBody>
      </p:sp>
      <p:sp>
        <p:nvSpPr>
          <p:cNvPr id="9" name="Espace réservé du texte 8"/>
          <p:cNvSpPr>
            <a:spLocks noGrp="1"/>
          </p:cNvSpPr>
          <p:nvPr>
            <p:ph type="body" sz="quarter" idx="10"/>
          </p:nvPr>
        </p:nvSpPr>
        <p:spPr/>
        <p:txBody>
          <a:bodyPr/>
          <a:lstStyle/>
          <a:p>
            <a:r>
              <a:rPr lang="fr-FR" dirty="0" smtClean="0"/>
              <a:t>e. </a:t>
            </a:r>
            <a:r>
              <a:rPr lang="fr-FR" dirty="0"/>
              <a:t>Suivre l’évolution des technologies : le </a:t>
            </a:r>
            <a:r>
              <a:rPr lang="fr-FR" dirty="0" smtClean="0"/>
              <a:t>Cloud</a:t>
            </a:r>
            <a:endParaRPr lang="fr-FR" dirty="0"/>
          </a:p>
          <a:p>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555ED342-F3B0-40C5-9AF5-0CFF8A4AB213}"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6" name="Espace réservé du numéro de diapositive 5"/>
          <p:cNvSpPr>
            <a:spLocks noGrp="1"/>
          </p:cNvSpPr>
          <p:nvPr>
            <p:ph type="sldNum" sz="quarter" idx="13"/>
          </p:nvPr>
        </p:nvSpPr>
        <p:spPr/>
        <p:txBody>
          <a:bodyPr/>
          <a:lstStyle/>
          <a:p>
            <a:pPr>
              <a:defRPr/>
            </a:pPr>
            <a:fld id="{DAC45385-D604-40AE-9F53-03BDB8FC03CC}" type="slidenum">
              <a:rPr lang="fr-FR" smtClean="0"/>
              <a:pPr>
                <a:defRPr/>
              </a:pPr>
              <a:t>44</a:t>
            </a:fld>
            <a:endParaRPr lang="fr-FR" dirty="0"/>
          </a:p>
        </p:txBody>
      </p:sp>
    </p:spTree>
    <p:extLst>
      <p:ext uri="{BB962C8B-B14F-4D97-AF65-F5344CB8AC3E}">
        <p14:creationId xmlns:p14="http://schemas.microsoft.com/office/powerpoint/2010/main" val="22644438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435280" cy="4608512"/>
          </a:xfrm>
        </p:spPr>
        <p:txBody>
          <a:bodyPr>
            <a:normAutofit/>
          </a:bodyPr>
          <a:lstStyle/>
          <a:p>
            <a:r>
              <a:rPr lang="fr-FR" dirty="0" smtClean="0"/>
              <a:t>Le </a:t>
            </a:r>
            <a:r>
              <a:rPr lang="fr-FR" dirty="0"/>
              <a:t>Cloud pourrait à terme rendre </a:t>
            </a:r>
            <a:r>
              <a:rPr lang="fr-FR" dirty="0" smtClean="0"/>
              <a:t>les </a:t>
            </a:r>
            <a:r>
              <a:rPr lang="fr-FR" dirty="0"/>
              <a:t>autres moyens de sauvegarde </a:t>
            </a:r>
            <a:r>
              <a:rPr lang="fr-FR" dirty="0" smtClean="0"/>
              <a:t>désuets : </a:t>
            </a:r>
          </a:p>
          <a:p>
            <a:pPr lvl="1" algn="just"/>
            <a:r>
              <a:rPr lang="fr-FR" dirty="0" smtClean="0"/>
              <a:t>sauvegarder </a:t>
            </a:r>
            <a:r>
              <a:rPr lang="fr-FR" dirty="0"/>
              <a:t>une copie de son S.I. au sein du Cloud permettra à l’organisation de redémarrer une activité saine à tout moment en cas </a:t>
            </a:r>
            <a:r>
              <a:rPr lang="fr-FR" dirty="0" smtClean="0"/>
              <a:t>d’incident ;</a:t>
            </a:r>
          </a:p>
          <a:p>
            <a:pPr lvl="1" algn="just"/>
            <a:r>
              <a:rPr lang="fr-FR" dirty="0"/>
              <a:t>A partir d’une sauvegarde, un espace de travail peut être accessible de n’importe quel endroit du monde pour tous ceux qui y sont </a:t>
            </a:r>
            <a:r>
              <a:rPr lang="fr-FR" dirty="0" smtClean="0"/>
              <a:t>autorisés.</a:t>
            </a:r>
          </a:p>
          <a:p>
            <a:pPr marL="457200" lvl="1" indent="0" algn="just">
              <a:buNone/>
            </a:pPr>
            <a:endParaRPr lang="fr-FR" sz="800" dirty="0" smtClean="0"/>
          </a:p>
          <a:p>
            <a:r>
              <a:rPr lang="fr-FR" dirty="0" smtClean="0"/>
              <a:t>La fédération d’identité est un usage du Cloud qui peut permettre aux entreprises de mieux gérer les identités de ses utilisateurs et de :</a:t>
            </a:r>
          </a:p>
          <a:p>
            <a:pPr lvl="1" algn="just"/>
            <a:r>
              <a:rPr lang="fr-FR" dirty="0" smtClean="0"/>
              <a:t>centraliser les comptes utilisateurs ;</a:t>
            </a:r>
          </a:p>
          <a:p>
            <a:pPr lvl="1" algn="just"/>
            <a:r>
              <a:rPr lang="fr-FR" dirty="0" smtClean="0"/>
              <a:t>d’octroyer et de retirer facilement les droits d’accès sur plusieurs applications en interne ou en externe ;</a:t>
            </a:r>
          </a:p>
          <a:p>
            <a:pPr lvl="1" algn="just"/>
            <a:r>
              <a:rPr lang="fr-FR" dirty="0" smtClean="0"/>
              <a:t>tracer les utilisateurs et leurs actions…</a:t>
            </a:r>
          </a:p>
          <a:p>
            <a:pPr lvl="1" algn="just"/>
            <a:endParaRPr lang="fr-FR" dirty="0"/>
          </a:p>
        </p:txBody>
      </p:sp>
      <p:sp>
        <p:nvSpPr>
          <p:cNvPr id="9" name="Espace réservé du texte 8"/>
          <p:cNvSpPr>
            <a:spLocks noGrp="1"/>
          </p:cNvSpPr>
          <p:nvPr>
            <p:ph type="body" sz="quarter" idx="10"/>
          </p:nvPr>
        </p:nvSpPr>
        <p:spPr/>
        <p:txBody>
          <a:bodyPr/>
          <a:lstStyle/>
          <a:p>
            <a:r>
              <a:rPr lang="fr-FR" dirty="0" smtClean="0"/>
              <a:t>e. </a:t>
            </a:r>
            <a:r>
              <a:rPr lang="fr-FR" dirty="0"/>
              <a:t>Suivre l’évolution des technologies : le </a:t>
            </a:r>
            <a:r>
              <a:rPr lang="fr-FR" dirty="0" smtClean="0"/>
              <a:t>Cloud</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66458B26-2872-4270-8E1C-1E536863DC13}"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45</a:t>
            </a:fld>
            <a:endParaRPr lang="fr-FR" dirty="0"/>
          </a:p>
        </p:txBody>
      </p:sp>
    </p:spTree>
    <p:extLst>
      <p:ext uri="{BB962C8B-B14F-4D97-AF65-F5344CB8AC3E}">
        <p14:creationId xmlns:p14="http://schemas.microsoft.com/office/powerpoint/2010/main" val="3886323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3" name="Espace réservé du contenu 2"/>
          <p:cNvSpPr>
            <a:spLocks noGrp="1"/>
          </p:cNvSpPr>
          <p:nvPr>
            <p:ph idx="1"/>
          </p:nvPr>
        </p:nvSpPr>
        <p:spPr/>
        <p:txBody>
          <a:bodyPr/>
          <a:lstStyle/>
          <a:p>
            <a:r>
              <a:rPr lang="fr-FR" sz="1800" dirty="0" smtClean="0"/>
              <a:t>« </a:t>
            </a:r>
            <a:r>
              <a:rPr lang="fr-FR" sz="1800" dirty="0" err="1" smtClean="0"/>
              <a:t>Big</a:t>
            </a:r>
            <a:r>
              <a:rPr lang="fr-FR" sz="1800" dirty="0" smtClean="0"/>
              <a:t> Data » recouvre l’exploitation des données massives impossibles à manipuler avec les outils classiques comme les bases de données.</a:t>
            </a:r>
          </a:p>
          <a:p>
            <a:pPr lvl="1"/>
            <a:r>
              <a:rPr lang="fr-FR" sz="1600" dirty="0" smtClean="0"/>
              <a:t>Le « </a:t>
            </a:r>
            <a:r>
              <a:rPr lang="fr-FR" sz="1600" dirty="0" err="1" smtClean="0"/>
              <a:t>Big</a:t>
            </a:r>
            <a:r>
              <a:rPr lang="fr-FR" sz="1600" dirty="0" smtClean="0"/>
              <a:t> Data » comme outil de sécurité :</a:t>
            </a:r>
          </a:p>
          <a:p>
            <a:pPr lvl="2"/>
            <a:r>
              <a:rPr lang="fr-FR" sz="1400" dirty="0" smtClean="0"/>
              <a:t>Modélisation des comportements et détection des anomalies sur la base de corrélation des données issues du trafic réseau ;</a:t>
            </a:r>
          </a:p>
          <a:p>
            <a:pPr lvl="2"/>
            <a:r>
              <a:rPr lang="fr-FR" sz="1400" dirty="0" smtClean="0"/>
              <a:t>Détection possible des attaques persistantes avancées (APT) ;</a:t>
            </a:r>
          </a:p>
          <a:p>
            <a:pPr lvl="2"/>
            <a:r>
              <a:rPr lang="fr-FR" sz="1400" dirty="0" smtClean="0"/>
              <a:t>Meilleure efficacité des outils tels que des </a:t>
            </a:r>
            <a:r>
              <a:rPr lang="fr-FR" sz="1400" dirty="0" err="1" smtClean="0"/>
              <a:t>SIEM</a:t>
            </a:r>
            <a:r>
              <a:rPr lang="fr-FR" sz="1400" dirty="0" smtClean="0"/>
              <a:t>, </a:t>
            </a:r>
            <a:r>
              <a:rPr lang="fr-FR" sz="1400" dirty="0" err="1" smtClean="0"/>
              <a:t>IDS</a:t>
            </a:r>
            <a:r>
              <a:rPr lang="fr-FR" sz="1400" dirty="0" smtClean="0"/>
              <a:t>, ou </a:t>
            </a:r>
            <a:r>
              <a:rPr lang="fr-FR" sz="1400" dirty="0" err="1" smtClean="0"/>
              <a:t>IPS</a:t>
            </a:r>
            <a:r>
              <a:rPr lang="fr-FR" sz="1400" dirty="0" smtClean="0"/>
              <a:t> ; </a:t>
            </a:r>
          </a:p>
          <a:p>
            <a:pPr lvl="2"/>
            <a:r>
              <a:rPr lang="fr-FR" sz="1400" dirty="0" smtClean="0"/>
              <a:t>Surveillance du trafic réseau pour identifier des </a:t>
            </a:r>
            <a:r>
              <a:rPr lang="fr-FR" sz="1400" dirty="0" err="1" smtClean="0"/>
              <a:t>botnets</a:t>
            </a:r>
            <a:r>
              <a:rPr lang="fr-FR" sz="1400" dirty="0" smtClean="0"/>
              <a:t>.</a:t>
            </a:r>
          </a:p>
          <a:p>
            <a:pPr lvl="1"/>
            <a:r>
              <a:rPr lang="fr-FR" sz="1600" dirty="0" smtClean="0"/>
              <a:t>Le « </a:t>
            </a:r>
            <a:r>
              <a:rPr lang="fr-FR" sz="1600" dirty="0" err="1" smtClean="0"/>
              <a:t>Big</a:t>
            </a:r>
            <a:r>
              <a:rPr lang="fr-FR" sz="1600" dirty="0" smtClean="0"/>
              <a:t> Data » représente un enjeu pour la sécurité des S.I. :</a:t>
            </a:r>
          </a:p>
          <a:p>
            <a:pPr lvl="2"/>
            <a:r>
              <a:rPr lang="fr-FR" sz="1400" dirty="0" smtClean="0"/>
              <a:t>La source de données doit être fiable, et intègre (comme dans toute collecte d’information) ;</a:t>
            </a:r>
            <a:endParaRPr lang="fr-FR" sz="1400" dirty="0"/>
          </a:p>
          <a:p>
            <a:pPr lvl="2"/>
            <a:r>
              <a:rPr lang="fr-FR" sz="1400" dirty="0" smtClean="0"/>
              <a:t>L’anonymisation des données manipulées représente une véritable difficulté compte tenu de leur volume important ;</a:t>
            </a:r>
          </a:p>
          <a:p>
            <a:pPr lvl="2"/>
            <a:r>
              <a:rPr lang="fr-FR" sz="1400" dirty="0" smtClean="0"/>
              <a:t>La localisation des données car le « </a:t>
            </a:r>
            <a:r>
              <a:rPr lang="fr-FR" sz="1400" dirty="0" err="1" smtClean="0"/>
              <a:t>big</a:t>
            </a:r>
            <a:r>
              <a:rPr lang="fr-FR" sz="1400" dirty="0" smtClean="0"/>
              <a:t> data » est souvent exploité dans le « cloud » et les réglementations applicables ;</a:t>
            </a:r>
          </a:p>
          <a:p>
            <a:pPr lvl="2"/>
            <a:r>
              <a:rPr lang="fr-FR" sz="1400" dirty="0" smtClean="0"/>
              <a:t>La protection de données exploitées est importante et le chiffrement peut être difficile à assurer. Un vol de données aura une ampleur beaucoup plus importante.</a:t>
            </a:r>
          </a:p>
        </p:txBody>
      </p:sp>
      <p:sp>
        <p:nvSpPr>
          <p:cNvPr id="4" name="Espace réservé du texte 3"/>
          <p:cNvSpPr>
            <a:spLocks noGrp="1"/>
          </p:cNvSpPr>
          <p:nvPr>
            <p:ph type="body" sz="quarter" idx="10"/>
          </p:nvPr>
        </p:nvSpPr>
        <p:spPr/>
        <p:txBody>
          <a:bodyPr/>
          <a:lstStyle/>
          <a:p>
            <a:r>
              <a:rPr lang="fr-FR" dirty="0" smtClean="0"/>
              <a:t>e. </a:t>
            </a:r>
            <a:r>
              <a:rPr lang="fr-FR" dirty="0"/>
              <a:t>Suivre l’évolution des technologies : le </a:t>
            </a:r>
            <a:r>
              <a:rPr lang="fr-FR" dirty="0" err="1" smtClean="0"/>
              <a:t>Big</a:t>
            </a:r>
            <a:r>
              <a:rPr lang="fr-FR" dirty="0" smtClean="0"/>
              <a:t> Data</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846ED07C-E767-4D7A-AC75-2DBB779F5BC4}"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46</a:t>
            </a:fld>
            <a:endParaRPr lang="fr-FR" dirty="0"/>
          </a:p>
        </p:txBody>
      </p:sp>
    </p:spTree>
    <p:extLst>
      <p:ext uri="{BB962C8B-B14F-4D97-AF65-F5344CB8AC3E}">
        <p14:creationId xmlns:p14="http://schemas.microsoft.com/office/powerpoint/2010/main" val="36487134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67544" y="1844824"/>
            <a:ext cx="8229600" cy="4608512"/>
          </a:xfrm>
        </p:spPr>
        <p:txBody>
          <a:bodyPr>
            <a:normAutofit fontScale="85000" lnSpcReduction="10000"/>
          </a:bodyPr>
          <a:lstStyle/>
          <a:p>
            <a:pPr>
              <a:buNone/>
            </a:pPr>
            <a:r>
              <a:rPr lang="fr-FR" sz="2100" dirty="0" smtClean="0"/>
              <a:t>Quel </a:t>
            </a:r>
            <a:r>
              <a:rPr lang="fr-FR" sz="2100" dirty="0"/>
              <a:t>est le périmètre de confiance?</a:t>
            </a:r>
          </a:p>
          <a:p>
            <a:pPr>
              <a:buNone/>
            </a:pPr>
            <a:endParaRPr lang="fr-FR" sz="1200" dirty="0"/>
          </a:p>
          <a:p>
            <a:r>
              <a:rPr lang="fr-FR" dirty="0"/>
              <a:t>Internet</a:t>
            </a:r>
            <a:r>
              <a:rPr lang="fr-FR" dirty="0">
                <a:solidFill>
                  <a:srgbClr val="922B3C"/>
                </a:solidFill>
              </a:rPr>
              <a:t> </a:t>
            </a:r>
            <a:r>
              <a:rPr lang="fr-FR" dirty="0"/>
              <a:t>est un réseau mondial </a:t>
            </a:r>
            <a:r>
              <a:rPr lang="fr-FR" dirty="0" smtClean="0"/>
              <a:t>ouvert ; </a:t>
            </a:r>
            <a:r>
              <a:rPr lang="fr-FR" dirty="0"/>
              <a:t>dans un monde </a:t>
            </a:r>
            <a:r>
              <a:rPr lang="fr-FR" dirty="0" smtClean="0"/>
              <a:t>concurrentiel, </a:t>
            </a:r>
            <a:r>
              <a:rPr lang="fr-FR" dirty="0"/>
              <a:t>il est naturel qu’il soit </a:t>
            </a:r>
            <a:r>
              <a:rPr lang="fr-FR" dirty="0">
                <a:solidFill>
                  <a:srgbClr val="922B3C"/>
                </a:solidFill>
              </a:rPr>
              <a:t>source de </a:t>
            </a:r>
            <a:r>
              <a:rPr lang="fr-FR" dirty="0" smtClean="0">
                <a:solidFill>
                  <a:srgbClr val="922B3C"/>
                </a:solidFill>
              </a:rPr>
              <a:t>menaces </a:t>
            </a:r>
            <a:r>
              <a:rPr lang="fr-FR" dirty="0" smtClean="0"/>
              <a:t>;</a:t>
            </a:r>
          </a:p>
          <a:p>
            <a:pPr marL="0" indent="0">
              <a:buNone/>
            </a:pPr>
            <a:endParaRPr lang="fr-FR" sz="1100" dirty="0"/>
          </a:p>
          <a:p>
            <a:r>
              <a:rPr lang="fr-FR" dirty="0"/>
              <a:t>Les réseaux d’entreprises sont des </a:t>
            </a:r>
            <a:r>
              <a:rPr lang="fr-FR" dirty="0">
                <a:solidFill>
                  <a:srgbClr val="922B3C"/>
                </a:solidFill>
              </a:rPr>
              <a:t>réseaux internes</a:t>
            </a:r>
            <a:r>
              <a:rPr lang="fr-FR" dirty="0"/>
              <a:t>, généralement protégés de façon périmétrique, mais peu protégés en interne</a:t>
            </a:r>
            <a:r>
              <a:rPr lang="fr-FR" dirty="0" smtClean="0"/>
              <a:t>…</a:t>
            </a:r>
          </a:p>
          <a:p>
            <a:pPr marL="0" indent="0">
              <a:buNone/>
            </a:pPr>
            <a:endParaRPr lang="fr-FR" sz="1100" dirty="0"/>
          </a:p>
          <a:p>
            <a:r>
              <a:rPr lang="fr-FR" dirty="0"/>
              <a:t>Les multinationales possèdent souvent de </a:t>
            </a:r>
            <a:r>
              <a:rPr lang="fr-FR" dirty="0">
                <a:solidFill>
                  <a:srgbClr val="922B3C"/>
                </a:solidFill>
              </a:rPr>
              <a:t>grands réseaux ouverts à des exploitants,</a:t>
            </a:r>
            <a:r>
              <a:rPr lang="fr-FR" dirty="0"/>
              <a:t> des services de </a:t>
            </a:r>
            <a:r>
              <a:rPr lang="fr-FR" dirty="0" smtClean="0"/>
              <a:t>télémaintenance </a:t>
            </a:r>
            <a:r>
              <a:rPr lang="fr-FR" dirty="0"/>
              <a:t>et des sous-traitants qui ont des d’accès conséquents sur ces réseaux, et qui possèdent eux-mêmes leurs propres </a:t>
            </a:r>
            <a:r>
              <a:rPr lang="fr-FR" dirty="0" smtClean="0"/>
              <a:t>informations ;</a:t>
            </a:r>
          </a:p>
          <a:p>
            <a:pPr marL="0" indent="0">
              <a:buNone/>
            </a:pPr>
            <a:endParaRPr lang="fr-FR" sz="1100" dirty="0" smtClean="0"/>
          </a:p>
          <a:p>
            <a:r>
              <a:rPr lang="fr-FR" dirty="0"/>
              <a:t>De plus, de nombreux « nouveaux » </a:t>
            </a:r>
            <a:r>
              <a:rPr lang="fr-FR" dirty="0">
                <a:solidFill>
                  <a:srgbClr val="922B3C"/>
                </a:solidFill>
              </a:rPr>
              <a:t>appareils </a:t>
            </a:r>
            <a:r>
              <a:rPr lang="fr-FR" dirty="0" smtClean="0">
                <a:solidFill>
                  <a:srgbClr val="922B3C"/>
                </a:solidFill>
              </a:rPr>
              <a:t>sont utilisés </a:t>
            </a:r>
            <a:r>
              <a:rPr lang="fr-FR" dirty="0"/>
              <a:t>(</a:t>
            </a:r>
            <a:r>
              <a:rPr lang="fr-FR" dirty="0" smtClean="0"/>
              <a:t>smartphones</a:t>
            </a:r>
            <a:r>
              <a:rPr lang="fr-FR" dirty="0"/>
              <a:t>, </a:t>
            </a:r>
            <a:r>
              <a:rPr lang="fr-FR" dirty="0" smtClean="0"/>
              <a:t>tablettes</a:t>
            </a:r>
            <a:r>
              <a:rPr lang="fr-FR" dirty="0"/>
              <a:t> </a:t>
            </a:r>
            <a:r>
              <a:rPr lang="fr-FR" dirty="0" smtClean="0"/>
              <a:t>etc.) faiblement sécurisés et connectés directement à Internet (Wifi, 3G/4G, etc</a:t>
            </a:r>
            <a:r>
              <a:rPr lang="fr-FR" dirty="0"/>
              <a:t>.</a:t>
            </a:r>
            <a:r>
              <a:rPr lang="fr-FR" dirty="0" smtClean="0"/>
              <a:t>) </a:t>
            </a:r>
            <a:r>
              <a:rPr lang="fr-FR" dirty="0"/>
              <a:t>sans passer par les </a:t>
            </a:r>
            <a:r>
              <a:rPr lang="fr-FR" dirty="0" smtClean="0"/>
              <a:t>dispositifs de </a:t>
            </a:r>
            <a:r>
              <a:rPr lang="fr-FR" dirty="0"/>
              <a:t>sécurité de </a:t>
            </a:r>
            <a:r>
              <a:rPr lang="fr-FR" dirty="0" smtClean="0"/>
              <a:t>l’entreprise ;</a:t>
            </a:r>
          </a:p>
          <a:p>
            <a:pPr marL="0" indent="0">
              <a:buNone/>
            </a:pPr>
            <a:endParaRPr lang="fr-FR" sz="1200" dirty="0" smtClean="0"/>
          </a:p>
          <a:p>
            <a:r>
              <a:rPr lang="fr-FR" dirty="0" smtClean="0"/>
              <a:t>Les données personnelles peuvent ainsi être présentes sur le réseau d’entreprise.</a:t>
            </a:r>
            <a:endParaRPr lang="fr-FR" dirty="0"/>
          </a:p>
        </p:txBody>
      </p:sp>
      <p:sp>
        <p:nvSpPr>
          <p:cNvPr id="9" name="Espace réservé du texte 8"/>
          <p:cNvSpPr>
            <a:spLocks noGrp="1"/>
          </p:cNvSpPr>
          <p:nvPr>
            <p:ph type="body" sz="quarter" idx="10"/>
          </p:nvPr>
        </p:nvSpPr>
        <p:spPr>
          <a:xfrm>
            <a:off x="1" y="1052512"/>
            <a:ext cx="9144000" cy="576287"/>
          </a:xfrm>
        </p:spPr>
        <p:txBody>
          <a:bodyPr/>
          <a:lstStyle/>
          <a:p>
            <a:r>
              <a:rPr lang="fr-FR" dirty="0" smtClean="0"/>
              <a:t>f. </a:t>
            </a:r>
            <a:r>
              <a:rPr lang="fr-FR" dirty="0"/>
              <a:t>Des frontières floues entre sphères professionnelle, publique, et privée</a:t>
            </a:r>
          </a:p>
          <a:p>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3DEA130D-BF56-4CE8-A4CF-A3148EAF462E}"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47</a:t>
            </a:fld>
            <a:endParaRPr lang="fr-FR" dirty="0"/>
          </a:p>
        </p:txBody>
      </p:sp>
    </p:spTree>
    <p:extLst>
      <p:ext uri="{BB962C8B-B14F-4D97-AF65-F5344CB8AC3E}">
        <p14:creationId xmlns:p14="http://schemas.microsoft.com/office/powerpoint/2010/main" val="18532310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fontScale="92500"/>
          </a:bodyPr>
          <a:lstStyle/>
          <a:p>
            <a:pPr marL="0" indent="0">
              <a:buNone/>
            </a:pPr>
            <a:r>
              <a:rPr lang="fr-FR" b="1" dirty="0" err="1" smtClean="0">
                <a:solidFill>
                  <a:srgbClr val="922B3C"/>
                </a:solidFill>
              </a:rPr>
              <a:t>BYOD</a:t>
            </a:r>
            <a:r>
              <a:rPr lang="fr-FR" dirty="0" smtClean="0">
                <a:solidFill>
                  <a:srgbClr val="922B3C"/>
                </a:solidFill>
              </a:rPr>
              <a:t> </a:t>
            </a:r>
            <a:r>
              <a:rPr lang="fr-FR" dirty="0" smtClean="0"/>
              <a:t>- Focus </a:t>
            </a:r>
            <a:r>
              <a:rPr lang="fr-FR" dirty="0"/>
              <a:t>sur le smartphone personnel (ou la tablette personnelle</a:t>
            </a:r>
            <a:r>
              <a:rPr lang="fr-FR" dirty="0" smtClean="0"/>
              <a:t>) :</a:t>
            </a:r>
            <a:endParaRPr lang="fr-FR" dirty="0"/>
          </a:p>
          <a:p>
            <a:pPr lvl="1" algn="just"/>
            <a:r>
              <a:rPr lang="fr-FR" dirty="0"/>
              <a:t>Il nous accompagne au travail, lors de nos </a:t>
            </a:r>
            <a:r>
              <a:rPr lang="fr-FR" dirty="0" smtClean="0"/>
              <a:t>déplacements ;</a:t>
            </a:r>
            <a:endParaRPr lang="fr-FR" dirty="0"/>
          </a:p>
          <a:p>
            <a:pPr lvl="1" algn="just"/>
            <a:r>
              <a:rPr lang="fr-FR" dirty="0"/>
              <a:t>On le connecte à notre PC de bureau pour le recharger en </a:t>
            </a:r>
            <a:r>
              <a:rPr lang="fr-FR" dirty="0" smtClean="0"/>
              <a:t>USB ;</a:t>
            </a:r>
            <a:endParaRPr lang="fr-FR" dirty="0"/>
          </a:p>
          <a:p>
            <a:pPr lvl="1" algn="just"/>
            <a:r>
              <a:rPr lang="fr-FR" dirty="0"/>
              <a:t>Il remplace souvent notre téléphone professionnel, peut-être moins performant ou restreint en terme de </a:t>
            </a:r>
            <a:r>
              <a:rPr lang="fr-FR" dirty="0" smtClean="0"/>
              <a:t>fonctionnalités ;</a:t>
            </a:r>
            <a:endParaRPr lang="fr-FR" dirty="0"/>
          </a:p>
          <a:p>
            <a:pPr lvl="1" algn="just"/>
            <a:r>
              <a:rPr lang="fr-FR" dirty="0"/>
              <a:t>Pour des raisons de facilité, on y configure notre messagerie professionnelle, nos contacts, notre emploi du </a:t>
            </a:r>
            <a:r>
              <a:rPr lang="fr-FR" dirty="0" smtClean="0"/>
              <a:t>temps… autant </a:t>
            </a:r>
            <a:r>
              <a:rPr lang="fr-FR" dirty="0"/>
              <a:t>d’informations qui peuvent potentiellement être sensibles pour </a:t>
            </a:r>
            <a:r>
              <a:rPr lang="fr-FR" dirty="0" smtClean="0"/>
              <a:t>l’entreprise.</a:t>
            </a:r>
            <a:endParaRPr lang="fr-FR" dirty="0"/>
          </a:p>
          <a:p>
            <a:pPr marL="0" indent="0">
              <a:buNone/>
            </a:pPr>
            <a:endParaRPr lang="fr-FR" sz="1300" dirty="0"/>
          </a:p>
          <a:p>
            <a:r>
              <a:rPr lang="fr-FR" dirty="0"/>
              <a:t>La frontière entre nos informations privées et nos informations professionnelles devient donc </a:t>
            </a:r>
            <a:r>
              <a:rPr lang="fr-FR" b="1" dirty="0">
                <a:solidFill>
                  <a:srgbClr val="922B3C"/>
                </a:solidFill>
              </a:rPr>
              <a:t>très </a:t>
            </a:r>
            <a:r>
              <a:rPr lang="fr-FR" b="1" dirty="0" smtClean="0">
                <a:solidFill>
                  <a:srgbClr val="922B3C"/>
                </a:solidFill>
              </a:rPr>
              <a:t>floue </a:t>
            </a:r>
            <a:r>
              <a:rPr lang="fr-FR" dirty="0" smtClean="0"/>
              <a:t>;</a:t>
            </a:r>
          </a:p>
          <a:p>
            <a:pPr marL="0" indent="0">
              <a:buNone/>
            </a:pPr>
            <a:endParaRPr lang="fr-FR" sz="1100" dirty="0"/>
          </a:p>
          <a:p>
            <a:r>
              <a:rPr lang="fr-FR" dirty="0"/>
              <a:t>Dès que les informations sont stockées sur un smartphone personnel, l’entreprise en perd </a:t>
            </a:r>
            <a:r>
              <a:rPr lang="fr-FR" dirty="0" smtClean="0"/>
              <a:t>la maitrise (l’équipement </a:t>
            </a:r>
            <a:r>
              <a:rPr lang="fr-FR" dirty="0"/>
              <a:t>ne lui appartient pas, </a:t>
            </a:r>
            <a:r>
              <a:rPr lang="fr-FR" dirty="0" smtClean="0"/>
              <a:t>elle ne peut pas imposer ses règles…).</a:t>
            </a:r>
            <a:endParaRPr lang="fr-FR" dirty="0"/>
          </a:p>
        </p:txBody>
      </p:sp>
      <p:sp>
        <p:nvSpPr>
          <p:cNvPr id="9" name="Espace réservé du texte 8"/>
          <p:cNvSpPr>
            <a:spLocks noGrp="1"/>
          </p:cNvSpPr>
          <p:nvPr>
            <p:ph type="body" sz="quarter" idx="10"/>
          </p:nvPr>
        </p:nvSpPr>
        <p:spPr>
          <a:xfrm>
            <a:off x="0" y="1052512"/>
            <a:ext cx="9143999" cy="576287"/>
          </a:xfrm>
        </p:spPr>
        <p:txBody>
          <a:bodyPr/>
          <a:lstStyle/>
          <a:p>
            <a:r>
              <a:rPr lang="fr-FR" dirty="0" smtClean="0"/>
              <a:t>f. </a:t>
            </a:r>
            <a:r>
              <a:rPr lang="fr-FR" dirty="0"/>
              <a:t>Des frontières floues entre sphères professionnelle, publique, et privée</a:t>
            </a:r>
          </a:p>
        </p:txBody>
      </p:sp>
      <p:sp>
        <p:nvSpPr>
          <p:cNvPr id="3" name="Espace réservé de la date 2"/>
          <p:cNvSpPr>
            <a:spLocks noGrp="1"/>
          </p:cNvSpPr>
          <p:nvPr>
            <p:ph type="dt" sz="half" idx="11"/>
          </p:nvPr>
        </p:nvSpPr>
        <p:spPr>
          <a:xfrm>
            <a:off x="3419872" y="6448752"/>
            <a:ext cx="1008112" cy="365125"/>
          </a:xfrm>
        </p:spPr>
        <p:txBody>
          <a:bodyPr/>
          <a:lstStyle/>
          <a:p>
            <a:fld id="{A535987D-2409-4058-A8BF-FE97B950BA30}"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48</a:t>
            </a:fld>
            <a:endParaRPr lang="fr-FR" dirty="0"/>
          </a:p>
        </p:txBody>
      </p:sp>
    </p:spTree>
    <p:extLst>
      <p:ext uri="{BB962C8B-B14F-4D97-AF65-F5344CB8AC3E}">
        <p14:creationId xmlns:p14="http://schemas.microsoft.com/office/powerpoint/2010/main" val="39262855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a:bodyPr>
          <a:lstStyle/>
          <a:p>
            <a:pPr marL="0" indent="0">
              <a:buNone/>
            </a:pPr>
            <a:r>
              <a:rPr lang="fr-FR" b="1" dirty="0">
                <a:solidFill>
                  <a:srgbClr val="922B3C"/>
                </a:solidFill>
              </a:rPr>
              <a:t>Raconter, partager sa vie privée sur l’Internet </a:t>
            </a:r>
            <a:r>
              <a:rPr lang="fr-FR" dirty="0"/>
              <a:t>c’est y être pour la postérité</a:t>
            </a:r>
            <a:r>
              <a:rPr lang="fr-FR" dirty="0" smtClean="0"/>
              <a:t>…</a:t>
            </a:r>
          </a:p>
          <a:p>
            <a:pPr>
              <a:buNone/>
            </a:pPr>
            <a:endParaRPr lang="fr-FR" sz="1000" dirty="0" smtClean="0"/>
          </a:p>
          <a:p>
            <a:pPr>
              <a:buNone/>
            </a:pPr>
            <a:endParaRPr lang="fr-FR" sz="100" dirty="0"/>
          </a:p>
          <a:p>
            <a:r>
              <a:rPr lang="fr-FR" sz="1800" dirty="0">
                <a:solidFill>
                  <a:srgbClr val="922B3C"/>
                </a:solidFill>
              </a:rPr>
              <a:t>Nos données nous échappent dès l’instant où nous les </a:t>
            </a:r>
            <a:r>
              <a:rPr lang="fr-FR" sz="1800" dirty="0" smtClean="0">
                <a:solidFill>
                  <a:srgbClr val="922B3C"/>
                </a:solidFill>
              </a:rPr>
              <a:t>publions </a:t>
            </a:r>
            <a:r>
              <a:rPr lang="fr-FR" sz="1800" dirty="0" smtClean="0"/>
              <a:t>: Dans </a:t>
            </a:r>
            <a:r>
              <a:rPr lang="fr-FR" sz="1800" dirty="0"/>
              <a:t>le meilleur des cas, on pourra effacer notre propre publication, mais on ne pourra pas effacer les multiples copies que l’on ne contrôle </a:t>
            </a:r>
            <a:r>
              <a:rPr lang="fr-FR" sz="1800" dirty="0" smtClean="0"/>
              <a:t>pas (droit à l’oubli illusoire par manque de maîtrise de l’information) ;</a:t>
            </a:r>
          </a:p>
          <a:p>
            <a:pPr marL="0" indent="0">
              <a:buNone/>
            </a:pPr>
            <a:endParaRPr lang="fr-FR" sz="1000" dirty="0"/>
          </a:p>
          <a:p>
            <a:r>
              <a:rPr lang="fr-FR" sz="1800" dirty="0" smtClean="0"/>
              <a:t>C’est permettre </a:t>
            </a:r>
            <a:r>
              <a:rPr lang="fr-FR" sz="1800" dirty="0"/>
              <a:t>à tout inconnu, </a:t>
            </a:r>
            <a:r>
              <a:rPr lang="fr-FR" sz="1800" dirty="0">
                <a:solidFill>
                  <a:srgbClr val="922B3C"/>
                </a:solidFill>
              </a:rPr>
              <a:t>d’entrer dans notre sphère </a:t>
            </a:r>
            <a:r>
              <a:rPr lang="fr-FR" sz="1800" dirty="0" smtClean="0">
                <a:solidFill>
                  <a:srgbClr val="922B3C"/>
                </a:solidFill>
              </a:rPr>
              <a:t>privée </a:t>
            </a:r>
            <a:r>
              <a:rPr lang="fr-FR" sz="1800" dirty="0" smtClean="0"/>
              <a:t>; </a:t>
            </a:r>
            <a:r>
              <a:rPr lang="fr-FR" sz="1800" dirty="0"/>
              <a:t>la restriction des accès aux « amis » n’est qu’illusoire </a:t>
            </a:r>
            <a:r>
              <a:rPr lang="fr-FR" sz="1800" dirty="0" smtClean="0"/>
              <a:t>dans l’absolu ;</a:t>
            </a:r>
          </a:p>
          <a:p>
            <a:pPr marL="0" indent="0">
              <a:buNone/>
            </a:pPr>
            <a:endParaRPr lang="fr-FR" sz="1000" dirty="0" smtClean="0"/>
          </a:p>
          <a:p>
            <a:r>
              <a:rPr lang="fr-FR" sz="1800" dirty="0" smtClean="0"/>
              <a:t>c’est </a:t>
            </a:r>
            <a:r>
              <a:rPr lang="fr-FR" sz="1800" dirty="0"/>
              <a:t>permettre aux Ressources Humaines de </a:t>
            </a:r>
            <a:r>
              <a:rPr lang="fr-FR" sz="1800" dirty="0">
                <a:solidFill>
                  <a:srgbClr val="922B3C"/>
                </a:solidFill>
              </a:rPr>
              <a:t>filtrer notre </a:t>
            </a:r>
            <a:r>
              <a:rPr lang="fr-FR" sz="1800" dirty="0" smtClean="0">
                <a:solidFill>
                  <a:srgbClr val="922B3C"/>
                </a:solidFill>
              </a:rPr>
              <a:t>CV </a:t>
            </a:r>
            <a:r>
              <a:rPr lang="fr-FR" sz="1800" dirty="0" smtClean="0"/>
              <a:t>; </a:t>
            </a:r>
            <a:r>
              <a:rPr lang="fr-FR" sz="1800" dirty="0"/>
              <a:t>et déterminer le profil privé du candidat correspondant au profil professionnel </a:t>
            </a:r>
            <a:r>
              <a:rPr lang="fr-FR" sz="1800" dirty="0" smtClean="0"/>
              <a:t>recherché ;</a:t>
            </a:r>
          </a:p>
          <a:p>
            <a:pPr marL="0" indent="0">
              <a:buNone/>
            </a:pPr>
            <a:endParaRPr lang="fr-FR" sz="1000" dirty="0"/>
          </a:p>
          <a:p>
            <a:r>
              <a:rPr lang="fr-FR" sz="1800" dirty="0"/>
              <a:t>à nos collègues et supérieurs </a:t>
            </a:r>
            <a:r>
              <a:rPr lang="fr-FR" sz="1800" dirty="0">
                <a:solidFill>
                  <a:srgbClr val="922B3C"/>
                </a:solidFill>
              </a:rPr>
              <a:t>d’interpréter nos propos</a:t>
            </a:r>
            <a:r>
              <a:rPr lang="fr-FR" sz="1800" dirty="0"/>
              <a:t>…</a:t>
            </a:r>
          </a:p>
          <a:p>
            <a:pPr marL="0" indent="0">
              <a:buNone/>
            </a:pPr>
            <a:endParaRPr lang="fr-FR" dirty="0"/>
          </a:p>
        </p:txBody>
      </p:sp>
      <p:sp>
        <p:nvSpPr>
          <p:cNvPr id="9" name="Espace réservé du texte 8"/>
          <p:cNvSpPr>
            <a:spLocks noGrp="1"/>
          </p:cNvSpPr>
          <p:nvPr>
            <p:ph type="body" sz="quarter" idx="10"/>
          </p:nvPr>
        </p:nvSpPr>
        <p:spPr>
          <a:xfrm>
            <a:off x="0" y="1052736"/>
            <a:ext cx="9144000" cy="576287"/>
          </a:xfrm>
        </p:spPr>
        <p:txBody>
          <a:bodyPr/>
          <a:lstStyle/>
          <a:p>
            <a:r>
              <a:rPr lang="fr-FR" dirty="0"/>
              <a:t>f</a:t>
            </a:r>
            <a:r>
              <a:rPr lang="fr-FR" dirty="0" smtClean="0"/>
              <a:t>. </a:t>
            </a:r>
            <a:r>
              <a:rPr lang="fr-FR" dirty="0"/>
              <a:t>Des frontières floues entre sphères professionnelle, publique, et privée</a:t>
            </a:r>
          </a:p>
        </p:txBody>
      </p:sp>
      <p:sp>
        <p:nvSpPr>
          <p:cNvPr id="3" name="Espace réservé de la date 2"/>
          <p:cNvSpPr>
            <a:spLocks noGrp="1"/>
          </p:cNvSpPr>
          <p:nvPr>
            <p:ph type="dt" sz="half" idx="11"/>
          </p:nvPr>
        </p:nvSpPr>
        <p:spPr>
          <a:xfrm>
            <a:off x="3419872" y="6448752"/>
            <a:ext cx="1008112" cy="365125"/>
          </a:xfrm>
        </p:spPr>
        <p:txBody>
          <a:bodyPr/>
          <a:lstStyle/>
          <a:p>
            <a:fld id="{CE927606-41DA-4B31-A63E-85BEA7E1FCC8}"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49</a:t>
            </a:fld>
            <a:endParaRPr lang="fr-FR" dirty="0"/>
          </a:p>
        </p:txBody>
      </p:sp>
    </p:spTree>
    <p:extLst>
      <p:ext uri="{BB962C8B-B14F-4D97-AF65-F5344CB8AC3E}">
        <p14:creationId xmlns:p14="http://schemas.microsoft.com/office/powerpoint/2010/main" val="3954426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1. Intégrer la sécurité au sein d’une organisation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Les mesures de sécurité à mettre en place dépendent de l’activité, de l’organisation et de la réglementation et des contraintes de son écosystème.</a:t>
            </a:r>
          </a:p>
          <a:p>
            <a:endParaRPr lang="fr-FR" dirty="0" smtClean="0"/>
          </a:p>
          <a:p>
            <a:r>
              <a:rPr lang="fr-FR" dirty="0" smtClean="0"/>
              <a:t>Afin d’évaluer le niveau de sécurité attendue, les questions suivantes peuvent être posées :</a:t>
            </a:r>
          </a:p>
          <a:p>
            <a:pPr lvl="2"/>
            <a:r>
              <a:rPr lang="fr-FR" dirty="0" smtClean="0"/>
              <a:t>Qu’est ce que je veux protéger ?</a:t>
            </a:r>
          </a:p>
          <a:p>
            <a:pPr lvl="2"/>
            <a:r>
              <a:rPr lang="fr-FR" dirty="0" smtClean="0"/>
              <a:t>De quoi je veux me protéger ?</a:t>
            </a:r>
          </a:p>
          <a:p>
            <a:pPr lvl="2"/>
            <a:r>
              <a:rPr lang="fr-FR" dirty="0" smtClean="0"/>
              <a:t>A quel type de risques mon organisation est exposée ?</a:t>
            </a:r>
          </a:p>
          <a:p>
            <a:pPr lvl="2"/>
            <a:r>
              <a:rPr lang="fr-FR" dirty="0" smtClean="0"/>
              <a:t>Qu’est ce que je redoute ?</a:t>
            </a:r>
          </a:p>
          <a:p>
            <a:pPr lvl="2"/>
            <a:r>
              <a:rPr lang="fr-FR" dirty="0" smtClean="0"/>
              <a:t>Quelles sont les normes qui s’appliquent à mon organisation ?</a:t>
            </a:r>
          </a:p>
          <a:p>
            <a:pPr lvl="2"/>
            <a:endParaRPr lang="fr-FR" dirty="0" smtClean="0"/>
          </a:p>
          <a:p>
            <a:r>
              <a:rPr lang="fr-FR" dirty="0" smtClean="0"/>
              <a:t>L’organisation peut s’inspirer de la famille de norme internationale ISO 27000 et des guides nationaux (ANSSI, CLUSIF, etc.), voire des politiques de sécurité en usage dans l’État (PSSIE, RGS, etc.) pour mettre en place la sécurité.</a:t>
            </a:r>
            <a:endParaRPr lang="fr-FR" dirty="0"/>
          </a:p>
        </p:txBody>
      </p:sp>
      <p:sp>
        <p:nvSpPr>
          <p:cNvPr id="4" name="Espace réservé du texte 3"/>
          <p:cNvSpPr>
            <a:spLocks noGrp="1"/>
          </p:cNvSpPr>
          <p:nvPr>
            <p:ph type="body" sz="quarter" idx="10"/>
          </p:nvPr>
        </p:nvSpPr>
        <p:spPr/>
        <p:txBody>
          <a:bodyPr/>
          <a:lstStyle/>
          <a:p>
            <a:r>
              <a:rPr lang="fr-FR" smtClean="0"/>
              <a:t>a. Préambule</a:t>
            </a:r>
            <a:endParaRPr lang="fr-FR" dirty="0"/>
          </a:p>
        </p:txBody>
      </p:sp>
      <p:sp>
        <p:nvSpPr>
          <p:cNvPr id="5" name="Espace réservé de la date 4"/>
          <p:cNvSpPr>
            <a:spLocks noGrp="1"/>
          </p:cNvSpPr>
          <p:nvPr>
            <p:ph type="dt" sz="half" idx="11"/>
          </p:nvPr>
        </p:nvSpPr>
        <p:spPr/>
        <p:txBody>
          <a:bodyPr/>
          <a:lstStyle/>
          <a:p>
            <a:fld id="{A1FF2DF2-ACF2-438C-B497-526DE5709D56}" type="datetime1">
              <a:rPr lang="fr-FR" smtClean="0"/>
              <a:pPr/>
              <a:t>16/02/2017</a:t>
            </a:fld>
            <a:endParaRPr lang="fr-FR" dirty="0"/>
          </a:p>
        </p:txBody>
      </p:sp>
      <p:sp>
        <p:nvSpPr>
          <p:cNvPr id="6" name="Espace réservé du pied de page 5"/>
          <p:cNvSpPr>
            <a:spLocks noGrp="1"/>
          </p:cNvSpPr>
          <p:nvPr>
            <p:ph type="ftr" sz="quarter" idx="12"/>
          </p:nvPr>
        </p:nvSpPr>
        <p:spPr/>
        <p:txBody>
          <a:bodyPr/>
          <a:lstStyle/>
          <a:p>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p:txBody>
          <a:bodyPr/>
          <a:lstStyle/>
          <a:p>
            <a:fld id="{DAC45385-D604-40AE-9F53-03BDB8FC03CC}" type="slidenum">
              <a:rPr lang="fr-FR" smtClean="0"/>
              <a:pPr/>
              <a:t>5</a:t>
            </a:fld>
            <a:endParaRPr lang="fr-FR" dirty="0"/>
          </a:p>
        </p:txBody>
      </p:sp>
    </p:spTree>
    <p:extLst>
      <p:ext uri="{BB962C8B-B14F-4D97-AF65-F5344CB8AC3E}">
        <p14:creationId xmlns:p14="http://schemas.microsoft.com/office/powerpoint/2010/main" val="2241555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a:bodyPr>
          <a:lstStyle/>
          <a:p>
            <a:pPr>
              <a:buNone/>
            </a:pPr>
            <a:r>
              <a:rPr lang="fr-FR" b="1" dirty="0">
                <a:solidFill>
                  <a:srgbClr val="922B3C"/>
                </a:solidFill>
              </a:rPr>
              <a:t>Partager les problèmes que l’on rencontre au </a:t>
            </a:r>
            <a:r>
              <a:rPr lang="fr-FR" b="1" dirty="0" smtClean="0">
                <a:solidFill>
                  <a:srgbClr val="922B3C"/>
                </a:solidFill>
              </a:rPr>
              <a:t>travail </a:t>
            </a:r>
            <a:r>
              <a:rPr lang="fr-FR" dirty="0" smtClean="0"/>
              <a:t>: </a:t>
            </a:r>
            <a:r>
              <a:rPr lang="fr-FR" dirty="0"/>
              <a:t>personnels, </a:t>
            </a:r>
            <a:r>
              <a:rPr lang="fr-FR" dirty="0" smtClean="0"/>
              <a:t>techniques, relationnels ; </a:t>
            </a:r>
            <a:r>
              <a:rPr lang="fr-FR" dirty="0"/>
              <a:t>consulter des sites personnels au travail…</a:t>
            </a:r>
          </a:p>
          <a:p>
            <a:pPr marL="0" indent="0">
              <a:buNone/>
            </a:pPr>
            <a:endParaRPr lang="fr-FR" sz="1800" dirty="0" smtClean="0"/>
          </a:p>
          <a:p>
            <a:r>
              <a:rPr lang="fr-FR" sz="1800" dirty="0" smtClean="0"/>
              <a:t>c’est </a:t>
            </a:r>
            <a:r>
              <a:rPr lang="fr-FR" sz="1800" dirty="0"/>
              <a:t>peut-être mettre en danger son </a:t>
            </a:r>
            <a:r>
              <a:rPr lang="fr-FR" sz="1800" dirty="0" smtClean="0"/>
              <a:t>organisation : </a:t>
            </a:r>
            <a:r>
              <a:rPr lang="fr-FR" sz="1800" dirty="0"/>
              <a:t>en offrant à un pirate ou un concurrent des </a:t>
            </a:r>
            <a:r>
              <a:rPr lang="fr-FR" sz="1800" dirty="0">
                <a:solidFill>
                  <a:srgbClr val="922B3C"/>
                </a:solidFill>
              </a:rPr>
              <a:t>informations précieuses </a:t>
            </a:r>
            <a:r>
              <a:rPr lang="fr-FR" sz="1800" dirty="0"/>
              <a:t>(version d’un logiciel, faille de sécurité, fournisseurs, secrets commerciaux, informations RH</a:t>
            </a:r>
            <a:r>
              <a:rPr lang="fr-FR" sz="1800" dirty="0" smtClean="0"/>
              <a:t>…) ;</a:t>
            </a:r>
          </a:p>
          <a:p>
            <a:pPr marL="0" indent="0">
              <a:buNone/>
            </a:pPr>
            <a:endParaRPr lang="fr-FR" sz="1800" dirty="0"/>
          </a:p>
          <a:p>
            <a:r>
              <a:rPr lang="fr-FR" sz="1800" dirty="0"/>
              <a:t>transgresser la </a:t>
            </a:r>
            <a:r>
              <a:rPr lang="fr-FR" sz="1800" dirty="0">
                <a:solidFill>
                  <a:srgbClr val="922B3C"/>
                </a:solidFill>
              </a:rPr>
              <a:t>déontologie </a:t>
            </a:r>
            <a:r>
              <a:rPr lang="fr-FR" sz="1800" dirty="0"/>
              <a:t>du travail, ou la </a:t>
            </a:r>
            <a:r>
              <a:rPr lang="fr-FR" sz="1800" dirty="0">
                <a:solidFill>
                  <a:srgbClr val="922B3C"/>
                </a:solidFill>
              </a:rPr>
              <a:t>charte de </a:t>
            </a:r>
            <a:r>
              <a:rPr lang="fr-FR" sz="1800" dirty="0" smtClean="0">
                <a:solidFill>
                  <a:srgbClr val="922B3C"/>
                </a:solidFill>
              </a:rPr>
              <a:t>confidentialité </a:t>
            </a:r>
            <a:r>
              <a:rPr lang="fr-FR" sz="1800" dirty="0" smtClean="0"/>
              <a:t>;</a:t>
            </a:r>
          </a:p>
          <a:p>
            <a:pPr marL="0" indent="0">
              <a:buNone/>
            </a:pPr>
            <a:endParaRPr lang="fr-FR" sz="1800" dirty="0"/>
          </a:p>
          <a:p>
            <a:r>
              <a:rPr lang="fr-FR" sz="1800" dirty="0"/>
              <a:t>potentiellement s’exposer à des sanctions en interne qui peuvent aller jusqu’au pénal. </a:t>
            </a:r>
          </a:p>
          <a:p>
            <a:pPr marL="0" indent="0">
              <a:buNone/>
            </a:pPr>
            <a:endParaRPr lang="fr-FR" dirty="0"/>
          </a:p>
        </p:txBody>
      </p:sp>
      <p:sp>
        <p:nvSpPr>
          <p:cNvPr id="9" name="Espace réservé du texte 8"/>
          <p:cNvSpPr>
            <a:spLocks noGrp="1"/>
          </p:cNvSpPr>
          <p:nvPr>
            <p:ph type="body" sz="quarter" idx="10"/>
          </p:nvPr>
        </p:nvSpPr>
        <p:spPr>
          <a:xfrm>
            <a:off x="0" y="1052512"/>
            <a:ext cx="9143999" cy="576287"/>
          </a:xfrm>
        </p:spPr>
        <p:txBody>
          <a:bodyPr/>
          <a:lstStyle/>
          <a:p>
            <a:r>
              <a:rPr lang="fr-FR" dirty="0" smtClean="0"/>
              <a:t>f. Des </a:t>
            </a:r>
            <a:r>
              <a:rPr lang="fr-FR" dirty="0"/>
              <a:t>frontières floues entre sphères professionnelle, publique, et privée</a:t>
            </a:r>
          </a:p>
          <a:p>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9888C092-8E98-4558-95A7-A533A7CB3063}" type="datetime1">
              <a:rPr lang="fr-FR" smtClean="0"/>
              <a:t>16/02/2017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50</a:t>
            </a:fld>
            <a:endParaRPr lang="fr-FR" dirty="0"/>
          </a:p>
        </p:txBody>
      </p:sp>
    </p:spTree>
    <p:extLst>
      <p:ext uri="{BB962C8B-B14F-4D97-AF65-F5344CB8AC3E}">
        <p14:creationId xmlns:p14="http://schemas.microsoft.com/office/powerpoint/2010/main" val="27967405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3" name="Espace réservé du contenu 2"/>
          <p:cNvSpPr>
            <a:spLocks noGrp="1"/>
          </p:cNvSpPr>
          <p:nvPr>
            <p:ph idx="1"/>
          </p:nvPr>
        </p:nvSpPr>
        <p:spPr/>
        <p:txBody>
          <a:bodyPr/>
          <a:lstStyle/>
          <a:p>
            <a:r>
              <a:rPr lang="fr-FR" dirty="0" smtClean="0"/>
              <a:t>Évolution </a:t>
            </a:r>
            <a:r>
              <a:rPr lang="fr-FR" dirty="0"/>
              <a:t>des modes, des besoins, des technologies, des </a:t>
            </a:r>
            <a:r>
              <a:rPr lang="fr-FR" dirty="0" smtClean="0"/>
              <a:t>habitudes ;</a:t>
            </a:r>
            <a:endParaRPr lang="fr-FR" dirty="0"/>
          </a:p>
          <a:p>
            <a:r>
              <a:rPr lang="fr-FR" dirty="0" smtClean="0"/>
              <a:t>au-delà </a:t>
            </a:r>
            <a:r>
              <a:rPr lang="fr-FR" dirty="0"/>
              <a:t>des nouveautés, toujours le même problème : la non-prise en compte de la sécurité (</a:t>
            </a:r>
            <a:r>
              <a:rPr lang="fr-FR" dirty="0" smtClean="0"/>
              <a:t>développement, implémentation</a:t>
            </a:r>
            <a:r>
              <a:rPr lang="fr-FR" dirty="0"/>
              <a:t>, exploitation, formation) ;</a:t>
            </a:r>
          </a:p>
          <a:p>
            <a:r>
              <a:rPr lang="fr-FR" dirty="0" smtClean="0"/>
              <a:t>un </a:t>
            </a:r>
            <a:r>
              <a:rPr lang="fr-FR" dirty="0"/>
              <a:t>périmètre d'attaque et d'accident plus étendu mais peu nouveau ;</a:t>
            </a:r>
          </a:p>
          <a:p>
            <a:r>
              <a:rPr lang="fr-FR" dirty="0" smtClean="0"/>
              <a:t>une </a:t>
            </a:r>
            <a:r>
              <a:rPr lang="fr-FR" dirty="0"/>
              <a:t>prise en compte permanente des enjeux et de la sécurité par tous (hygiène informatique) </a:t>
            </a:r>
            <a:r>
              <a:rPr lang="fr-FR" dirty="0" smtClean="0"/>
              <a:t>et par </a:t>
            </a:r>
            <a:r>
              <a:rPr lang="fr-FR" dirty="0"/>
              <a:t>le chef d'entreprise ;</a:t>
            </a:r>
          </a:p>
          <a:p>
            <a:r>
              <a:rPr lang="fr-FR" dirty="0" smtClean="0"/>
              <a:t>un </a:t>
            </a:r>
            <a:r>
              <a:rPr lang="fr-FR" dirty="0"/>
              <a:t>accroissement des besoins de sécurité : besoin en compétences et en professionnels.</a:t>
            </a:r>
          </a:p>
        </p:txBody>
      </p:sp>
      <p:sp>
        <p:nvSpPr>
          <p:cNvPr id="4" name="Espace réservé du texte 3"/>
          <p:cNvSpPr>
            <a:spLocks noGrp="1"/>
          </p:cNvSpPr>
          <p:nvPr>
            <p:ph type="body" sz="quarter" idx="10"/>
          </p:nvPr>
        </p:nvSpPr>
        <p:spPr/>
        <p:txBody>
          <a:bodyPr/>
          <a:lstStyle/>
          <a:p>
            <a:r>
              <a:rPr lang="fr-FR" dirty="0" smtClean="0"/>
              <a:t>Conclusion</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88AFF78C-AD2B-4E90-82E0-3108CBD36E32}"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51</a:t>
            </a:fld>
            <a:endParaRPr lang="fr-FR" dirty="0"/>
          </a:p>
        </p:txBody>
      </p:sp>
    </p:spTree>
    <p:extLst>
      <p:ext uri="{BB962C8B-B14F-4D97-AF65-F5344CB8AC3E}">
        <p14:creationId xmlns:p14="http://schemas.microsoft.com/office/powerpoint/2010/main" val="32989215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67426C7-B6C5-4DF6-9A7D-687B77B2CF9D}" type="datetime1">
              <a:rPr lang="fr-FR" smtClean="0"/>
              <a:t>16/02/2017</a:t>
            </a:fld>
            <a:endParaRPr lang="fr-FR" dirty="0"/>
          </a:p>
        </p:txBody>
      </p:sp>
      <p:sp>
        <p:nvSpPr>
          <p:cNvPr id="4" name="Espace réservé du pied de page 3"/>
          <p:cNvSpPr>
            <a:spLocks noGrp="1"/>
          </p:cNvSpPr>
          <p:nvPr>
            <p:ph type="ftr" sz="quarter" idx="11"/>
          </p:nvPr>
        </p:nvSpPr>
        <p:spPr/>
        <p:txBody>
          <a:bodyPr/>
          <a:lstStyle/>
          <a:p>
            <a:r>
              <a:rPr lang="fr-FR" smtClean="0"/>
              <a:t>Sensibilisation et initiation à la cybersécurité</a:t>
            </a:r>
            <a:endParaRPr lang="fr-FR" dirty="0"/>
          </a:p>
        </p:txBody>
      </p:sp>
      <p:sp>
        <p:nvSpPr>
          <p:cNvPr id="5" name="Espace réservé du numéro de diapositive 4"/>
          <p:cNvSpPr>
            <a:spLocks noGrp="1"/>
          </p:cNvSpPr>
          <p:nvPr>
            <p:ph type="sldNum" sz="quarter" idx="12"/>
          </p:nvPr>
        </p:nvSpPr>
        <p:spPr/>
        <p:txBody>
          <a:bodyPr/>
          <a:lstStyle/>
          <a:p>
            <a:fld id="{DAC45385-D604-40AE-9F53-03BDB8FC03CC}" type="slidenum">
              <a:rPr lang="fr-FR" smtClean="0"/>
              <a:pPr/>
              <a:t>52</a:t>
            </a:fld>
            <a:endParaRPr lang="fr-FR" dirty="0"/>
          </a:p>
        </p:txBody>
      </p:sp>
      <p:sp>
        <p:nvSpPr>
          <p:cNvPr id="18434" name="Titre 1"/>
          <p:cNvSpPr>
            <a:spLocks noGrp="1"/>
          </p:cNvSpPr>
          <p:nvPr>
            <p:ph type="title"/>
          </p:nvPr>
        </p:nvSpPr>
        <p:spPr>
          <a:xfrm>
            <a:off x="179512" y="2060848"/>
            <a:ext cx="8507288" cy="1296144"/>
          </a:xfrm>
        </p:spPr>
        <p:txBody>
          <a:bodyPr/>
          <a:lstStyle/>
          <a:p>
            <a:pPr marL="57150" indent="0"/>
            <a:r>
              <a:rPr lang="fr-FR" altLang="fr-FR" dirty="0" smtClean="0">
                <a:solidFill>
                  <a:schemeClr val="bg1"/>
                </a:solidFill>
                <a:latin typeface="Arial" panose="020B0604020202020204" pitchFamily="34" charset="0"/>
                <a:cs typeface="Arial" panose="020B0604020202020204" pitchFamily="34" charset="0"/>
              </a:rPr>
              <a:t>4. </a:t>
            </a:r>
            <a:r>
              <a:rPr lang="fr-FR" dirty="0" smtClean="0">
                <a:solidFill>
                  <a:schemeClr val="bg1"/>
                </a:solidFill>
              </a:rPr>
              <a:t>Les métiers en </a:t>
            </a:r>
            <a:r>
              <a:rPr lang="fr-FR" dirty="0" err="1" smtClean="0">
                <a:solidFill>
                  <a:schemeClr val="bg1"/>
                </a:solidFill>
              </a:rPr>
              <a:t>cybersécurité</a:t>
            </a:r>
            <a:endParaRPr lang="fr-FR" dirty="0">
              <a:solidFill>
                <a:schemeClr val="bg1"/>
              </a:solidFill>
            </a:endParaRPr>
          </a:p>
        </p:txBody>
      </p:sp>
      <p:sp>
        <p:nvSpPr>
          <p:cNvPr id="3" name="Espace réservé du contenu 2"/>
          <p:cNvSpPr>
            <a:spLocks noGrp="1"/>
          </p:cNvSpPr>
          <p:nvPr>
            <p:ph type="body" sz="quarter" idx="13"/>
          </p:nvPr>
        </p:nvSpPr>
        <p:spPr>
          <a:xfrm>
            <a:off x="468313" y="3501008"/>
            <a:ext cx="8207375" cy="2232248"/>
          </a:xfrm>
        </p:spPr>
        <p:txBody>
          <a:bodyPr/>
          <a:lstStyle/>
          <a:p>
            <a:pPr marL="457200" indent="-457200" algn="l">
              <a:buFont typeface="+mj-lt"/>
              <a:buAutoNum type="alphaLcParenR"/>
            </a:pPr>
            <a:r>
              <a:rPr lang="fr-FR" dirty="0" smtClean="0"/>
              <a:t>Positionnement des métiers au sein des organisations</a:t>
            </a:r>
          </a:p>
          <a:p>
            <a:pPr marL="457200" indent="-457200" algn="l">
              <a:buFont typeface="+mj-lt"/>
              <a:buAutoNum type="alphaLcParenR"/>
            </a:pPr>
            <a:r>
              <a:rPr lang="fr-FR" dirty="0" smtClean="0"/>
              <a:t>Cartographie des métiers et compétence</a:t>
            </a:r>
          </a:p>
          <a:p>
            <a:pPr marL="457200" indent="-457200" algn="l">
              <a:buFont typeface="+mj-lt"/>
              <a:buAutoNum type="alphaLcParenR"/>
            </a:pPr>
            <a:r>
              <a:rPr lang="fr-FR" dirty="0" smtClean="0"/>
              <a:t>Profils et carrières</a:t>
            </a:r>
          </a:p>
          <a:p>
            <a:pPr marL="457200" indent="-457200" algn="l">
              <a:buFont typeface="+mj-lt"/>
              <a:buAutoNum type="alphaLcParenR"/>
            </a:pPr>
            <a:r>
              <a:rPr lang="fr-FR" dirty="0" smtClean="0"/>
              <a:t>Perspectives d’embauche</a:t>
            </a:r>
          </a:p>
          <a:p>
            <a:pPr marL="457200" indent="-457200" algn="l">
              <a:buFont typeface="+mj-lt"/>
              <a:buAutoNum type="alphaLcParenR"/>
            </a:pPr>
            <a:endParaRPr lang="fr-FR" dirty="0" smtClean="0"/>
          </a:p>
          <a:p>
            <a:pPr marL="457200" indent="-457200" algn="l">
              <a:buFont typeface="+mj-lt"/>
              <a:buAutoNum type="alphaLcParenR"/>
            </a:pPr>
            <a:endParaRPr lang="fr-FR" dirty="0" smtClean="0"/>
          </a:p>
          <a:p>
            <a:pPr marL="457200" indent="-457200" algn="l">
              <a:buFont typeface="+mj-lt"/>
              <a:buAutoNum type="alphaLcParenR"/>
            </a:pPr>
            <a:endParaRPr lang="fr-FR" dirty="0"/>
          </a:p>
        </p:txBody>
      </p:sp>
    </p:spTree>
    <p:extLst>
      <p:ext uri="{BB962C8B-B14F-4D97-AF65-F5344CB8AC3E}">
        <p14:creationId xmlns:p14="http://schemas.microsoft.com/office/powerpoint/2010/main" val="14605598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dirty="0" smtClean="0">
                <a:solidFill>
                  <a:schemeClr val="bg1"/>
                </a:solidFill>
                <a:latin typeface="Arial" panose="020B0604020202020204" pitchFamily="34" charset="0"/>
                <a:cs typeface="Arial" panose="020B0604020202020204" pitchFamily="34" charset="0"/>
              </a:rPr>
              <a:t>4. </a:t>
            </a:r>
            <a:r>
              <a:rPr lang="fr-FR" dirty="0">
                <a:solidFill>
                  <a:schemeClr val="bg1"/>
                </a:solidFill>
                <a:latin typeface="Arial" panose="020B0604020202020204" pitchFamily="34" charset="0"/>
                <a:cs typeface="Arial" panose="020B0604020202020204" pitchFamily="34" charset="0"/>
              </a:rPr>
              <a:t>Les </a:t>
            </a:r>
            <a:r>
              <a:rPr lang="fr-FR" dirty="0" smtClean="0">
                <a:solidFill>
                  <a:schemeClr val="bg1"/>
                </a:solidFill>
                <a:latin typeface="Arial" panose="020B0604020202020204" pitchFamily="34" charset="0"/>
                <a:cs typeface="Arial" panose="020B0604020202020204" pitchFamily="34" charset="0"/>
              </a:rPr>
              <a:t>métiers</a:t>
            </a:r>
            <a:endParaRPr lang="fr-FR" altLang="fr-FR" dirty="0" smtClean="0">
              <a:latin typeface="Arial" panose="020B0604020202020204" pitchFamily="34" charset="0"/>
              <a:cs typeface="Arial" panose="020B0604020202020204" pitchFamily="34" charset="0"/>
            </a:endParaRPr>
          </a:p>
        </p:txBody>
      </p:sp>
      <p:sp>
        <p:nvSpPr>
          <p:cNvPr id="2" name="Espace réservé de la date 1"/>
          <p:cNvSpPr>
            <a:spLocks noGrp="1"/>
          </p:cNvSpPr>
          <p:nvPr>
            <p:ph type="dt" sz="half" idx="11"/>
          </p:nvPr>
        </p:nvSpPr>
        <p:spPr>
          <a:xfrm>
            <a:off x="3419872" y="6448752"/>
            <a:ext cx="1008112" cy="365125"/>
          </a:xfrm>
        </p:spPr>
        <p:txBody>
          <a:bodyPr/>
          <a:lstStyle/>
          <a:p>
            <a:fld id="{B2312E92-A124-4587-97D4-CBC118FEFA1E}" type="datetime1">
              <a:rPr lang="fr-FR" smtClean="0">
                <a:latin typeface="Arial" panose="020B0604020202020204" pitchFamily="34" charset="0"/>
                <a:cs typeface="Arial" panose="020B0604020202020204" pitchFamily="34" charset="0"/>
              </a:rPr>
              <a:t>16/02/2017</a:t>
            </a:fld>
            <a:endParaRPr lang="fr-FR" dirty="0">
              <a:latin typeface="Arial" panose="020B0604020202020204" pitchFamily="34" charset="0"/>
              <a:cs typeface="Arial" panose="020B0604020202020204" pitchFamily="34" charset="0"/>
            </a:endParaRPr>
          </a:p>
        </p:txBody>
      </p:sp>
      <p:sp>
        <p:nvSpPr>
          <p:cNvPr id="3" name="Espace réservé du pied de page 2"/>
          <p:cNvSpPr>
            <a:spLocks noGrp="1"/>
          </p:cNvSpPr>
          <p:nvPr>
            <p:ph type="ftr" sz="quarter" idx="12"/>
          </p:nvPr>
        </p:nvSpPr>
        <p:spPr>
          <a:xfrm>
            <a:off x="4499992" y="6448752"/>
            <a:ext cx="3031976" cy="365125"/>
          </a:xfrm>
        </p:spPr>
        <p:txBody>
          <a:bodyPr/>
          <a:lstStyle/>
          <a:p>
            <a:r>
              <a:rPr lang="fr-FR" smtClean="0">
                <a:latin typeface="Arial" panose="020B0604020202020204" pitchFamily="34" charset="0"/>
                <a:cs typeface="Arial" panose="020B0604020202020204" pitchFamily="34" charset="0"/>
              </a:rPr>
              <a:t>Sensibilisation et initiation à la cybersécurité</a:t>
            </a:r>
            <a:endParaRPr lang="fr-FR"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3"/>
          </p:nvPr>
        </p:nvSpPr>
        <p:spPr>
          <a:xfrm>
            <a:off x="8676456" y="6448752"/>
            <a:ext cx="432048" cy="365125"/>
          </a:xfrm>
        </p:spPr>
        <p:txBody>
          <a:bodyPr/>
          <a:lstStyle/>
          <a:p>
            <a:fld id="{DAC45385-D604-40AE-9F53-03BDB8FC03CC}" type="slidenum">
              <a:rPr lang="fr-FR" smtClean="0">
                <a:latin typeface="Arial" panose="020B0604020202020204" pitchFamily="34" charset="0"/>
                <a:cs typeface="Arial" panose="020B0604020202020204" pitchFamily="34" charset="0"/>
              </a:rPr>
              <a:pPr/>
              <a:t>53</a:t>
            </a:fld>
            <a:endParaRPr lang="fr-FR" dirty="0">
              <a:latin typeface="Arial" panose="020B0604020202020204" pitchFamily="34" charset="0"/>
              <a:cs typeface="Arial" panose="020B0604020202020204" pitchFamily="34" charset="0"/>
            </a:endParaRPr>
          </a:p>
        </p:txBody>
      </p:sp>
      <p:sp>
        <p:nvSpPr>
          <p:cNvPr id="5" name="Rectangle 4"/>
          <p:cNvSpPr/>
          <p:nvPr/>
        </p:nvSpPr>
        <p:spPr>
          <a:xfrm>
            <a:off x="340995" y="1425550"/>
            <a:ext cx="8424936" cy="923330"/>
          </a:xfrm>
          <a:prstGeom prst="rect">
            <a:avLst/>
          </a:prstGeom>
        </p:spPr>
        <p:txBody>
          <a:bodyPr wrap="square">
            <a:spAutoFit/>
          </a:bodyPr>
          <a:lstStyle/>
          <a:p>
            <a:pPr algn="just"/>
            <a:r>
              <a:rPr lang="fr-FR" sz="1700" dirty="0" smtClean="0">
                <a:latin typeface="Arial" panose="020B0604020202020204" pitchFamily="34" charset="0"/>
                <a:cs typeface="Arial" panose="020B0604020202020204" pitchFamily="34" charset="0"/>
              </a:rPr>
              <a:t>La </a:t>
            </a:r>
            <a:r>
              <a:rPr lang="fr-FR" sz="1700" dirty="0">
                <a:latin typeface="Arial" panose="020B0604020202020204" pitchFamily="34" charset="0"/>
                <a:cs typeface="Arial" panose="020B0604020202020204" pitchFamily="34" charset="0"/>
              </a:rPr>
              <a:t>cybersécurité est transverse à </a:t>
            </a:r>
            <a:r>
              <a:rPr lang="fr-FR" sz="1700" dirty="0" smtClean="0">
                <a:latin typeface="Arial" panose="020B0604020202020204" pitchFamily="34" charset="0"/>
                <a:cs typeface="Arial" panose="020B0604020202020204" pitchFamily="34" charset="0"/>
              </a:rPr>
              <a:t>toute activité </a:t>
            </a:r>
            <a:r>
              <a:rPr lang="fr-FR" sz="1700" dirty="0">
                <a:latin typeface="Arial" panose="020B0604020202020204" pitchFamily="34" charset="0"/>
                <a:cs typeface="Arial" panose="020B0604020202020204" pitchFamily="34" charset="0"/>
              </a:rPr>
              <a:t>qui requiert de l’informatique et des réseaux de </a:t>
            </a:r>
            <a:r>
              <a:rPr lang="fr-FR" sz="1700" dirty="0" smtClean="0">
                <a:latin typeface="Arial" panose="020B0604020202020204" pitchFamily="34" charset="0"/>
                <a:cs typeface="Arial" panose="020B0604020202020204" pitchFamily="34" charset="0"/>
              </a:rPr>
              <a:t>télécommunications,</a:t>
            </a:r>
            <a:r>
              <a:rPr lang="fr-FR" sz="1700" dirty="0">
                <a:latin typeface="Arial" panose="020B0604020202020204" pitchFamily="34" charset="0"/>
                <a:cs typeface="Arial" panose="020B0604020202020204" pitchFamily="34" charset="0"/>
              </a:rPr>
              <a:t> </a:t>
            </a:r>
            <a:r>
              <a:rPr lang="fr-FR" sz="1700" dirty="0" smtClean="0">
                <a:latin typeface="Arial" panose="020B0604020202020204" pitchFamily="34" charset="0"/>
                <a:cs typeface="Arial" panose="020B0604020202020204" pitchFamily="34" charset="0"/>
              </a:rPr>
              <a:t>de </a:t>
            </a:r>
            <a:r>
              <a:rPr lang="fr-FR" sz="1700" dirty="0">
                <a:latin typeface="Arial" panose="020B0604020202020204" pitchFamily="34" charset="0"/>
                <a:cs typeface="Arial" panose="020B0604020202020204" pitchFamily="34" charset="0"/>
              </a:rPr>
              <a:t>la TPE à la </a:t>
            </a:r>
            <a:r>
              <a:rPr lang="fr-FR" sz="1700" dirty="0" smtClean="0">
                <a:latin typeface="Arial" panose="020B0604020202020204" pitchFamily="34" charset="0"/>
                <a:cs typeface="Arial" panose="020B0604020202020204" pitchFamily="34" charset="0"/>
              </a:rPr>
              <a:t>multinationale, </a:t>
            </a:r>
            <a:r>
              <a:rPr lang="fr-FR" sz="1700" dirty="0">
                <a:latin typeface="Arial" panose="020B0604020202020204" pitchFamily="34" charset="0"/>
                <a:cs typeface="Arial" panose="020B0604020202020204" pitchFamily="34" charset="0"/>
              </a:rPr>
              <a:t>dans le domaine </a:t>
            </a:r>
            <a:r>
              <a:rPr lang="fr-FR" sz="1700" dirty="0" smtClean="0">
                <a:latin typeface="Arial" panose="020B0604020202020204" pitchFamily="34" charset="0"/>
                <a:cs typeface="Arial" panose="020B0604020202020204" pitchFamily="34" charset="0"/>
              </a:rPr>
              <a:t>privé ou public</a:t>
            </a:r>
            <a:r>
              <a:rPr lang="fr-FR" dirty="0" smtClean="0">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p:txBody>
      </p:sp>
      <p:grpSp>
        <p:nvGrpSpPr>
          <p:cNvPr id="12" name="Groupe 11"/>
          <p:cNvGrpSpPr/>
          <p:nvPr/>
        </p:nvGrpSpPr>
        <p:grpSpPr>
          <a:xfrm>
            <a:off x="684321" y="2471330"/>
            <a:ext cx="8290445" cy="3333934"/>
            <a:chOff x="386241" y="2491426"/>
            <a:chExt cx="8290445" cy="3333934"/>
          </a:xfrm>
        </p:grpSpPr>
        <p:sp>
          <p:nvSpPr>
            <p:cNvPr id="6" name="ZoneTexte 5"/>
            <p:cNvSpPr txBox="1"/>
            <p:nvPr/>
          </p:nvSpPr>
          <p:spPr>
            <a:xfrm>
              <a:off x="386241" y="4395366"/>
              <a:ext cx="8277491" cy="353943"/>
            </a:xfrm>
            <a:prstGeom prst="rect">
              <a:avLst/>
            </a:prstGeom>
            <a:noFill/>
            <a:ln>
              <a:solidFill>
                <a:schemeClr val="tx1"/>
              </a:solidFill>
            </a:ln>
          </p:spPr>
          <p:txBody>
            <a:bodyPr vert="horz" wrap="square" rtlCol="0">
              <a:spAutoFit/>
            </a:bodyPr>
            <a:lstStyle/>
            <a:p>
              <a:r>
                <a:rPr lang="fr-FR" sz="1700" dirty="0" smtClean="0">
                  <a:latin typeface="Arial" panose="020B0604020202020204" pitchFamily="34" charset="0"/>
                  <a:cs typeface="Arial" panose="020B0604020202020204" pitchFamily="34" charset="0"/>
                </a:rPr>
                <a:t>Exploitants</a:t>
              </a:r>
              <a:endParaRPr lang="fr-FR" sz="1700" dirty="0">
                <a:latin typeface="Arial" panose="020B0604020202020204" pitchFamily="34" charset="0"/>
                <a:cs typeface="Arial" panose="020B0604020202020204" pitchFamily="34" charset="0"/>
              </a:endParaRPr>
            </a:p>
          </p:txBody>
        </p:sp>
        <p:sp>
          <p:nvSpPr>
            <p:cNvPr id="8" name="ZoneTexte 7"/>
            <p:cNvSpPr txBox="1"/>
            <p:nvPr/>
          </p:nvSpPr>
          <p:spPr>
            <a:xfrm>
              <a:off x="386242" y="4821214"/>
              <a:ext cx="8277490" cy="353943"/>
            </a:xfrm>
            <a:prstGeom prst="rect">
              <a:avLst/>
            </a:prstGeom>
            <a:noFill/>
            <a:ln>
              <a:solidFill>
                <a:schemeClr val="tx1"/>
              </a:solidFill>
            </a:ln>
          </p:spPr>
          <p:txBody>
            <a:bodyPr vert="horz" wrap="square" rtlCol="0">
              <a:spAutoFit/>
            </a:bodyPr>
            <a:lstStyle/>
            <a:p>
              <a:r>
                <a:rPr lang="fr-FR" sz="1700" dirty="0" smtClean="0">
                  <a:latin typeface="Arial" panose="020B0604020202020204" pitchFamily="34" charset="0"/>
                  <a:cs typeface="Arial" panose="020B0604020202020204" pitchFamily="34" charset="0"/>
                </a:rPr>
                <a:t>Administrateurs</a:t>
              </a:r>
            </a:p>
          </p:txBody>
        </p:sp>
        <p:sp>
          <p:nvSpPr>
            <p:cNvPr id="10" name="ZoneTexte 9"/>
            <p:cNvSpPr txBox="1"/>
            <p:nvPr/>
          </p:nvSpPr>
          <p:spPr>
            <a:xfrm>
              <a:off x="386242" y="5265138"/>
              <a:ext cx="8290214" cy="353943"/>
            </a:xfrm>
            <a:prstGeom prst="rect">
              <a:avLst/>
            </a:prstGeom>
            <a:noFill/>
            <a:ln>
              <a:solidFill>
                <a:schemeClr val="tx1"/>
              </a:solidFill>
            </a:ln>
          </p:spPr>
          <p:txBody>
            <a:bodyPr vert="horz" wrap="square" rtlCol="0">
              <a:spAutoFit/>
            </a:bodyPr>
            <a:lstStyle/>
            <a:p>
              <a:r>
                <a:rPr lang="fr-FR" sz="1700" dirty="0" smtClean="0">
                  <a:latin typeface="Arial" panose="020B0604020202020204" pitchFamily="34" charset="0"/>
                  <a:cs typeface="Arial" panose="020B0604020202020204" pitchFamily="34" charset="0"/>
                </a:rPr>
                <a:t>Techniciens supports</a:t>
              </a:r>
            </a:p>
          </p:txBody>
        </p:sp>
        <p:sp>
          <p:nvSpPr>
            <p:cNvPr id="7" name="ZoneTexte 6"/>
            <p:cNvSpPr txBox="1"/>
            <p:nvPr/>
          </p:nvSpPr>
          <p:spPr>
            <a:xfrm>
              <a:off x="386242" y="2491426"/>
              <a:ext cx="3417641" cy="615553"/>
            </a:xfrm>
            <a:prstGeom prst="rect">
              <a:avLst/>
            </a:prstGeom>
            <a:noFill/>
            <a:ln>
              <a:solidFill>
                <a:schemeClr val="tx1"/>
              </a:solidFill>
            </a:ln>
          </p:spPr>
          <p:txBody>
            <a:bodyPr wrap="square" rtlCol="0">
              <a:spAutoFit/>
            </a:bodyPr>
            <a:lstStyle/>
            <a:p>
              <a:r>
                <a:rPr lang="fr-FR" sz="1700" dirty="0">
                  <a:latin typeface="Arial" panose="020B0604020202020204" pitchFamily="34" charset="0"/>
                  <a:cs typeface="Arial" panose="020B0604020202020204" pitchFamily="34" charset="0"/>
                </a:rPr>
                <a:t>D</a:t>
              </a:r>
              <a:r>
                <a:rPr lang="fr-FR" sz="1700" dirty="0" smtClean="0">
                  <a:latin typeface="Arial" panose="020B0604020202020204" pitchFamily="34" charset="0"/>
                  <a:cs typeface="Arial" panose="020B0604020202020204" pitchFamily="34" charset="0"/>
                </a:rPr>
                <a:t>irection systèmes d’information et télécom</a:t>
              </a:r>
              <a:endParaRPr lang="fr-FR" sz="1700" dirty="0">
                <a:latin typeface="Arial" panose="020B0604020202020204" pitchFamily="34" charset="0"/>
                <a:cs typeface="Arial" panose="020B0604020202020204" pitchFamily="34" charset="0"/>
              </a:endParaRPr>
            </a:p>
          </p:txBody>
        </p:sp>
        <p:sp>
          <p:nvSpPr>
            <p:cNvPr id="15" name="ZoneTexte 14"/>
            <p:cNvSpPr txBox="1"/>
            <p:nvPr/>
          </p:nvSpPr>
          <p:spPr>
            <a:xfrm>
              <a:off x="4465955" y="2491426"/>
              <a:ext cx="4210501" cy="615553"/>
            </a:xfrm>
            <a:prstGeom prst="rect">
              <a:avLst/>
            </a:prstGeom>
            <a:ln>
              <a:solidFill>
                <a:srgbClr val="922B3C"/>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1700" dirty="0" smtClean="0">
                  <a:latin typeface="Arial" panose="020B0604020202020204" pitchFamily="34" charset="0"/>
                  <a:cs typeface="Arial" panose="020B0604020202020204" pitchFamily="34" charset="0"/>
                </a:rPr>
                <a:t>Responsable SSI : gouvernance et gestion de crise </a:t>
              </a:r>
              <a:endParaRPr lang="fr-FR" sz="1700" dirty="0">
                <a:latin typeface="Arial" panose="020B0604020202020204" pitchFamily="34" charset="0"/>
                <a:cs typeface="Arial" panose="020B0604020202020204" pitchFamily="34" charset="0"/>
              </a:endParaRPr>
            </a:p>
          </p:txBody>
        </p:sp>
        <p:cxnSp>
          <p:nvCxnSpPr>
            <p:cNvPr id="40" name="Connecteur droit 39"/>
            <p:cNvCxnSpPr/>
            <p:nvPr/>
          </p:nvCxnSpPr>
          <p:spPr>
            <a:xfrm flipH="1">
              <a:off x="2034250" y="4038440"/>
              <a:ext cx="1" cy="338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74" name="ZoneTexte 19473"/>
            <p:cNvSpPr txBox="1"/>
            <p:nvPr/>
          </p:nvSpPr>
          <p:spPr>
            <a:xfrm>
              <a:off x="386242" y="3433180"/>
              <a:ext cx="3417641" cy="615553"/>
            </a:xfrm>
            <a:prstGeom prst="rect">
              <a:avLst/>
            </a:prstGeom>
            <a:noFill/>
            <a:ln>
              <a:solidFill>
                <a:schemeClr val="tx1"/>
              </a:solidFill>
            </a:ln>
          </p:spPr>
          <p:txBody>
            <a:bodyPr wrap="square" rtlCol="0">
              <a:spAutoFit/>
            </a:bodyPr>
            <a:lstStyle/>
            <a:p>
              <a:r>
                <a:rPr lang="fr-FR" sz="1700" dirty="0" smtClean="0">
                  <a:latin typeface="Arial" panose="020B0604020202020204" pitchFamily="34" charset="0"/>
                  <a:cs typeface="Arial" panose="020B0604020202020204" pitchFamily="34" charset="0"/>
                </a:rPr>
                <a:t>Etudes et services d’ingénierie MOA/MOE</a:t>
              </a:r>
              <a:endParaRPr lang="fr-FR" sz="1700" dirty="0">
                <a:latin typeface="Arial" panose="020B0604020202020204" pitchFamily="34" charset="0"/>
                <a:cs typeface="Arial" panose="020B0604020202020204" pitchFamily="34" charset="0"/>
              </a:endParaRPr>
            </a:p>
          </p:txBody>
        </p:sp>
        <p:cxnSp>
          <p:nvCxnSpPr>
            <p:cNvPr id="58" name="Connecteur droit 57"/>
            <p:cNvCxnSpPr/>
            <p:nvPr/>
          </p:nvCxnSpPr>
          <p:spPr>
            <a:xfrm flipH="1">
              <a:off x="2034252" y="3099104"/>
              <a:ext cx="1" cy="331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4453232" y="3431375"/>
              <a:ext cx="4210501" cy="615553"/>
            </a:xfrm>
            <a:prstGeom prst="rect">
              <a:avLst/>
            </a:prstGeom>
            <a:ln>
              <a:solidFill>
                <a:srgbClr val="922B3C"/>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1700" dirty="0" smtClean="0">
                  <a:latin typeface="Arial" panose="020B0604020202020204" pitchFamily="34" charset="0"/>
                  <a:cs typeface="Arial" panose="020B0604020202020204" pitchFamily="34" charset="0"/>
                </a:rPr>
                <a:t>Ingénieurs d’étude SSI : analyse de risque, politique de sécurité, audit </a:t>
              </a:r>
              <a:endParaRPr lang="fr-FR" sz="1700" dirty="0">
                <a:latin typeface="Arial" panose="020B0604020202020204" pitchFamily="34" charset="0"/>
                <a:cs typeface="Arial" panose="020B0604020202020204" pitchFamily="34" charset="0"/>
              </a:endParaRPr>
            </a:p>
          </p:txBody>
        </p:sp>
        <p:cxnSp>
          <p:nvCxnSpPr>
            <p:cNvPr id="78" name="Connecteur droit 77"/>
            <p:cNvCxnSpPr/>
            <p:nvPr/>
          </p:nvCxnSpPr>
          <p:spPr>
            <a:xfrm flipH="1">
              <a:off x="6498748" y="3126987"/>
              <a:ext cx="1" cy="291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80" name="Connecteur droit 79"/>
            <p:cNvCxnSpPr>
              <a:endCxn id="16" idx="0"/>
            </p:cNvCxnSpPr>
            <p:nvPr/>
          </p:nvCxnSpPr>
          <p:spPr>
            <a:xfrm>
              <a:off x="7519419" y="3647526"/>
              <a:ext cx="0" cy="515841"/>
            </a:xfrm>
            <a:prstGeom prst="line">
              <a:avLst/>
            </a:prstGeom>
          </p:spPr>
          <p:style>
            <a:lnRef idx="1">
              <a:schemeClr val="accent2"/>
            </a:lnRef>
            <a:fillRef idx="0">
              <a:schemeClr val="accent2"/>
            </a:fillRef>
            <a:effectRef idx="0">
              <a:schemeClr val="accent2"/>
            </a:effectRef>
            <a:fontRef idx="minor">
              <a:schemeClr val="tx1"/>
            </a:fontRef>
          </p:style>
        </p:cxnSp>
        <p:sp>
          <p:nvSpPr>
            <p:cNvPr id="16" name="ZoneTexte 15"/>
            <p:cNvSpPr txBox="1"/>
            <p:nvPr/>
          </p:nvSpPr>
          <p:spPr>
            <a:xfrm>
              <a:off x="6362152" y="4163367"/>
              <a:ext cx="2314534" cy="1661993"/>
            </a:xfrm>
            <a:prstGeom prst="rect">
              <a:avLst/>
            </a:prstGeom>
            <a:ln>
              <a:solidFill>
                <a:srgbClr val="922B3C"/>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1700" dirty="0" smtClean="0">
                  <a:latin typeface="Arial" panose="020B0604020202020204" pitchFamily="34" charset="0"/>
                  <a:cs typeface="Arial" panose="020B0604020202020204" pitchFamily="34" charset="0"/>
                </a:rPr>
                <a:t>Opérationnels SSI : intégration, configuration, administration, supervision et réaction</a:t>
              </a:r>
            </a:p>
          </p:txBody>
        </p:sp>
      </p:grpSp>
      <p:sp>
        <p:nvSpPr>
          <p:cNvPr id="22" name="Espace réservé du texte 8"/>
          <p:cNvSpPr>
            <a:spLocks noGrp="1"/>
          </p:cNvSpPr>
          <p:nvPr>
            <p:ph type="body" sz="quarter" idx="10"/>
          </p:nvPr>
        </p:nvSpPr>
        <p:spPr>
          <a:xfrm>
            <a:off x="243004" y="1052737"/>
            <a:ext cx="8577468" cy="372813"/>
          </a:xfrm>
        </p:spPr>
        <p:txBody>
          <a:bodyPr>
            <a:normAutofit lnSpcReduction="10000"/>
          </a:bodyPr>
          <a:lstStyle/>
          <a:p>
            <a:r>
              <a:rPr lang="fr-FR" dirty="0"/>
              <a:t>a</a:t>
            </a:r>
            <a:r>
              <a:rPr lang="fr-FR" dirty="0" smtClean="0"/>
              <a:t>. </a:t>
            </a:r>
            <a:r>
              <a:rPr lang="fr-FR" dirty="0"/>
              <a:t>Positionnement des métiers au sein des </a:t>
            </a:r>
            <a:r>
              <a:rPr lang="fr-FR" dirty="0" smtClean="0"/>
              <a:t>organisations</a:t>
            </a:r>
            <a:endParaRPr lang="fr-FR" dirty="0"/>
          </a:p>
        </p:txBody>
      </p:sp>
      <p:cxnSp>
        <p:nvCxnSpPr>
          <p:cNvPr id="19" name="Connecteur droit 18"/>
          <p:cNvCxnSpPr>
            <a:stCxn id="19474" idx="3"/>
            <a:endCxn id="61" idx="1"/>
          </p:cNvCxnSpPr>
          <p:nvPr/>
        </p:nvCxnSpPr>
        <p:spPr>
          <a:xfrm flipV="1">
            <a:off x="4101963" y="3719056"/>
            <a:ext cx="649349" cy="1805"/>
          </a:xfrm>
          <a:prstGeom prst="line">
            <a:avLst/>
          </a:prstGeom>
          <a:ln>
            <a:solidFill>
              <a:srgbClr val="922B3C"/>
            </a:solidFill>
          </a:ln>
        </p:spPr>
        <p:style>
          <a:lnRef idx="1">
            <a:schemeClr val="accent1"/>
          </a:lnRef>
          <a:fillRef idx="0">
            <a:schemeClr val="accent1"/>
          </a:fillRef>
          <a:effectRef idx="0">
            <a:schemeClr val="accent1"/>
          </a:effectRef>
          <a:fontRef idx="minor">
            <a:schemeClr val="tx1"/>
          </a:fontRef>
        </p:style>
      </p:cxnSp>
      <p:sp>
        <p:nvSpPr>
          <p:cNvPr id="21" name="Double flèche verticale 20"/>
          <p:cNvSpPr/>
          <p:nvPr/>
        </p:nvSpPr>
        <p:spPr>
          <a:xfrm>
            <a:off x="387363" y="2491426"/>
            <a:ext cx="224197" cy="3107559"/>
          </a:xfrm>
          <a:prstGeom prst="up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32" name="ZoneTexte 31"/>
          <p:cNvSpPr txBox="1"/>
          <p:nvPr/>
        </p:nvSpPr>
        <p:spPr>
          <a:xfrm rot="16200000">
            <a:off x="-559144" y="3929869"/>
            <a:ext cx="1684043" cy="338554"/>
          </a:xfrm>
          <a:prstGeom prst="rect">
            <a:avLst/>
          </a:prstGeom>
          <a:noFill/>
        </p:spPr>
        <p:txBody>
          <a:bodyPr wrap="square" rtlCol="0">
            <a:spAutoFit/>
          </a:bodyPr>
          <a:lstStyle/>
          <a:p>
            <a:pPr algn="ctr"/>
            <a:r>
              <a:rPr lang="fr-FR" sz="1600" b="1" dirty="0" smtClean="0">
                <a:latin typeface="+mn-lt"/>
              </a:rPr>
              <a:t>Fonctions</a:t>
            </a:r>
            <a:endParaRPr lang="fr-FR" sz="1600" b="1" dirty="0">
              <a:latin typeface="+mn-lt"/>
            </a:endParaRPr>
          </a:p>
        </p:txBody>
      </p:sp>
    </p:spTree>
    <p:extLst>
      <p:ext uri="{BB962C8B-B14F-4D97-AF65-F5344CB8AC3E}">
        <p14:creationId xmlns:p14="http://schemas.microsoft.com/office/powerpoint/2010/main" val="16694699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smtClean="0">
                <a:solidFill>
                  <a:schemeClr val="bg1"/>
                </a:solidFill>
                <a:latin typeface="Arial" panose="020B0604020202020204" pitchFamily="34" charset="0"/>
                <a:cs typeface="Arial" panose="020B0604020202020204" pitchFamily="34" charset="0"/>
              </a:rPr>
              <a:t>4. </a:t>
            </a:r>
            <a:r>
              <a:rPr lang="fr-FR" smtClean="0">
                <a:solidFill>
                  <a:schemeClr val="bg1"/>
                </a:solidFill>
                <a:latin typeface="Arial" panose="020B0604020202020204" pitchFamily="34" charset="0"/>
                <a:cs typeface="Arial" panose="020B0604020202020204" pitchFamily="34" charset="0"/>
              </a:rPr>
              <a:t>Les métiers</a:t>
            </a:r>
            <a:endParaRPr lang="fr-FR" altLang="fr-FR" dirty="0" smtClean="0">
              <a:latin typeface="Arial" panose="020B0604020202020204" pitchFamily="34" charset="0"/>
              <a:cs typeface="Arial" panose="020B0604020202020204" pitchFamily="34" charset="0"/>
            </a:endParaRPr>
          </a:p>
        </p:txBody>
      </p:sp>
      <p:sp>
        <p:nvSpPr>
          <p:cNvPr id="2" name="Espace réservé de la date 1"/>
          <p:cNvSpPr>
            <a:spLocks noGrp="1"/>
          </p:cNvSpPr>
          <p:nvPr>
            <p:ph type="dt" sz="half" idx="11"/>
          </p:nvPr>
        </p:nvSpPr>
        <p:spPr>
          <a:xfrm>
            <a:off x="3419872" y="6520259"/>
            <a:ext cx="1008112" cy="365125"/>
          </a:xfrm>
        </p:spPr>
        <p:txBody>
          <a:bodyPr/>
          <a:lstStyle/>
          <a:p>
            <a:fld id="{FDBC979E-C2D7-4275-B53A-43BF212C4915}" type="datetime1">
              <a:rPr lang="fr-FR" smtClean="0">
                <a:latin typeface="Arial" panose="020B0604020202020204" pitchFamily="34" charset="0"/>
                <a:cs typeface="Arial" panose="020B0604020202020204" pitchFamily="34" charset="0"/>
              </a:rPr>
              <a:t>16/02/2017</a:t>
            </a:fld>
            <a:endParaRPr lang="fr-FR" dirty="0">
              <a:latin typeface="Arial" panose="020B0604020202020204" pitchFamily="34" charset="0"/>
              <a:cs typeface="Arial" panose="020B0604020202020204" pitchFamily="34" charset="0"/>
            </a:endParaRPr>
          </a:p>
        </p:txBody>
      </p:sp>
      <p:sp>
        <p:nvSpPr>
          <p:cNvPr id="3" name="Espace réservé du pied de page 2"/>
          <p:cNvSpPr>
            <a:spLocks noGrp="1"/>
          </p:cNvSpPr>
          <p:nvPr>
            <p:ph type="ftr" sz="quarter" idx="12"/>
          </p:nvPr>
        </p:nvSpPr>
        <p:spPr>
          <a:xfrm>
            <a:off x="4557472" y="6492875"/>
            <a:ext cx="3031976" cy="365125"/>
          </a:xfrm>
        </p:spPr>
        <p:txBody>
          <a:bodyPr/>
          <a:lstStyle/>
          <a:p>
            <a:r>
              <a:rPr lang="fr-FR" smtClean="0">
                <a:latin typeface="Arial" panose="020B0604020202020204" pitchFamily="34" charset="0"/>
                <a:cs typeface="Arial" panose="020B0604020202020204" pitchFamily="34" charset="0"/>
              </a:rPr>
              <a:t>Sensibilisation et initiation à la cybersécurité</a:t>
            </a:r>
            <a:endParaRPr lang="fr-FR"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3"/>
          </p:nvPr>
        </p:nvSpPr>
        <p:spPr>
          <a:xfrm>
            <a:off x="8676456" y="6448752"/>
            <a:ext cx="432048" cy="365125"/>
          </a:xfrm>
        </p:spPr>
        <p:txBody>
          <a:bodyPr/>
          <a:lstStyle/>
          <a:p>
            <a:fld id="{DAC45385-D604-40AE-9F53-03BDB8FC03CC}" type="slidenum">
              <a:rPr lang="fr-FR" smtClean="0">
                <a:latin typeface="Arial" panose="020B0604020202020204" pitchFamily="34" charset="0"/>
                <a:cs typeface="Arial" panose="020B0604020202020204" pitchFamily="34" charset="0"/>
              </a:rPr>
              <a:pPr/>
              <a:t>54</a:t>
            </a:fld>
            <a:endParaRPr lang="fr-FR" dirty="0">
              <a:latin typeface="Arial" panose="020B0604020202020204" pitchFamily="34" charset="0"/>
              <a:cs typeface="Arial" panose="020B0604020202020204" pitchFamily="34" charset="0"/>
            </a:endParaRPr>
          </a:p>
        </p:txBody>
      </p:sp>
      <p:sp>
        <p:nvSpPr>
          <p:cNvPr id="5" name="Rectangle 4"/>
          <p:cNvSpPr/>
          <p:nvPr/>
        </p:nvSpPr>
        <p:spPr>
          <a:xfrm>
            <a:off x="362271" y="1534781"/>
            <a:ext cx="8424936" cy="4632037"/>
          </a:xfrm>
          <a:prstGeom prst="rect">
            <a:avLst/>
          </a:prstGeom>
        </p:spPr>
        <p:txBody>
          <a:bodyPr wrap="square">
            <a:spAutoFit/>
          </a:bodyPr>
          <a:lstStyle/>
          <a:p>
            <a:r>
              <a:rPr lang="fr-FR" sz="1700" dirty="0" smtClean="0">
                <a:latin typeface="+mn-lt"/>
                <a:cs typeface="Arial" panose="020B0604020202020204" pitchFamily="34" charset="0"/>
              </a:rPr>
              <a:t>Selon la </a:t>
            </a:r>
            <a:r>
              <a:rPr lang="fr-FR" sz="1700" dirty="0">
                <a:latin typeface="+mn-lt"/>
                <a:cs typeface="Arial" panose="020B0604020202020204" pitchFamily="34" charset="0"/>
              </a:rPr>
              <a:t>taille </a:t>
            </a:r>
            <a:r>
              <a:rPr lang="fr-FR" sz="1700" dirty="0" smtClean="0">
                <a:latin typeface="+mn-lt"/>
                <a:cs typeface="Arial" panose="020B0604020202020204" pitchFamily="34" charset="0"/>
              </a:rPr>
              <a:t>de l’organisation (PME/PMI/Grande entreprise…), </a:t>
            </a:r>
            <a:r>
              <a:rPr lang="fr-FR" sz="1700" dirty="0">
                <a:latin typeface="+mn-lt"/>
                <a:cs typeface="Arial" panose="020B0604020202020204" pitchFamily="34" charset="0"/>
              </a:rPr>
              <a:t>les fonctions liées à la cybersécurité </a:t>
            </a:r>
            <a:r>
              <a:rPr lang="fr-FR" sz="1700" dirty="0" smtClean="0">
                <a:latin typeface="+mn-lt"/>
                <a:cs typeface="Arial" panose="020B0604020202020204" pitchFamily="34" charset="0"/>
              </a:rPr>
              <a:t>nécessitent une charge de travail qui varie. Il est possible d’avoir du </a:t>
            </a:r>
            <a:r>
              <a:rPr lang="fr-FR" sz="1700" dirty="0">
                <a:latin typeface="+mn-lt"/>
                <a:cs typeface="Arial" panose="020B0604020202020204" pitchFamily="34" charset="0"/>
              </a:rPr>
              <a:t>personnel </a:t>
            </a:r>
            <a:r>
              <a:rPr lang="fr-FR" sz="1700" dirty="0" smtClean="0">
                <a:latin typeface="+mn-lt"/>
                <a:cs typeface="Arial" panose="020B0604020202020204" pitchFamily="34" charset="0"/>
              </a:rPr>
              <a:t>à temps partiel ou du </a:t>
            </a:r>
            <a:r>
              <a:rPr lang="fr-FR" sz="1700" dirty="0">
                <a:latin typeface="+mn-lt"/>
                <a:cs typeface="Arial" panose="020B0604020202020204" pitchFamily="34" charset="0"/>
              </a:rPr>
              <a:t>personnel </a:t>
            </a:r>
            <a:r>
              <a:rPr lang="fr-FR" sz="1700" dirty="0" smtClean="0">
                <a:latin typeface="+mn-lt"/>
                <a:cs typeface="Arial" panose="020B0604020202020204" pitchFamily="34" charset="0"/>
              </a:rPr>
              <a:t>dédié à la sécurité. </a:t>
            </a:r>
          </a:p>
          <a:p>
            <a:r>
              <a:rPr lang="fr-FR" sz="1700" dirty="0" smtClean="0">
                <a:latin typeface="+mn-lt"/>
                <a:cs typeface="Arial" panose="020B0604020202020204" pitchFamily="34" charset="0"/>
              </a:rPr>
              <a:t>Et cela sur </a:t>
            </a:r>
            <a:r>
              <a:rPr lang="fr-FR" sz="1700" dirty="0">
                <a:latin typeface="+mn-lt"/>
                <a:cs typeface="Arial" panose="020B0604020202020204" pitchFamily="34" charset="0"/>
              </a:rPr>
              <a:t>l’ensemble des </a:t>
            </a:r>
            <a:r>
              <a:rPr lang="fr-FR" sz="1700" dirty="0" smtClean="0">
                <a:latin typeface="+mn-lt"/>
                <a:cs typeface="Arial" panose="020B0604020202020204" pitchFamily="34" charset="0"/>
              </a:rPr>
              <a:t>couches</a:t>
            </a:r>
            <a:r>
              <a:rPr lang="fr-FR" sz="1700" dirty="0">
                <a:latin typeface="+mn-lt"/>
                <a:cs typeface="Arial" panose="020B0604020202020204" pitchFamily="34" charset="0"/>
              </a:rPr>
              <a:t> </a:t>
            </a:r>
            <a:r>
              <a:rPr lang="fr-FR" sz="1700" dirty="0" smtClean="0">
                <a:latin typeface="+mn-lt"/>
                <a:cs typeface="Arial" panose="020B0604020202020204" pitchFamily="34" charset="0"/>
              </a:rPr>
              <a:t>depuis la gouvernance jusqu’à l’opérationnel : par exemple.</a:t>
            </a:r>
          </a:p>
          <a:p>
            <a:endParaRPr lang="fr-FR" sz="1000" dirty="0" smtClean="0">
              <a:latin typeface="+mn-lt"/>
              <a:cs typeface="Arial" panose="020B0604020202020204" pitchFamily="34" charset="0"/>
            </a:endParaRPr>
          </a:p>
          <a:p>
            <a:r>
              <a:rPr lang="fr-FR" sz="1300" dirty="0" smtClean="0">
                <a:latin typeface="+mn-lt"/>
                <a:cs typeface="Arial" panose="020B0604020202020204" pitchFamily="34" charset="0"/>
              </a:rPr>
              <a:t>ETP = Équivalent Temps Plein</a:t>
            </a:r>
          </a:p>
          <a:p>
            <a:r>
              <a:rPr lang="fr-FR" sz="1300" dirty="0" err="1" smtClean="0">
                <a:latin typeface="+mn-lt"/>
                <a:cs typeface="Arial" panose="020B0604020202020204" pitchFamily="34" charset="0"/>
              </a:rPr>
              <a:t>DSI</a:t>
            </a:r>
            <a:r>
              <a:rPr lang="fr-FR" sz="1300" dirty="0" smtClean="0">
                <a:latin typeface="+mn-lt"/>
                <a:cs typeface="Arial" panose="020B0604020202020204" pitchFamily="34" charset="0"/>
              </a:rPr>
              <a:t> = Direction des Systèmes d’Information</a:t>
            </a:r>
          </a:p>
          <a:p>
            <a:r>
              <a:rPr lang="fr-FR" sz="1300" dirty="0" err="1" smtClean="0">
                <a:latin typeface="+mn-lt"/>
                <a:cs typeface="Arial" panose="020B0604020202020204" pitchFamily="34" charset="0"/>
              </a:rPr>
              <a:t>SSI</a:t>
            </a:r>
            <a:r>
              <a:rPr lang="fr-FR" sz="1300" dirty="0" smtClean="0">
                <a:latin typeface="+mn-lt"/>
                <a:cs typeface="Arial" panose="020B0604020202020204" pitchFamily="34" charset="0"/>
              </a:rPr>
              <a:t> = Sécurité des Systèmes d’Information</a:t>
            </a:r>
          </a:p>
          <a:p>
            <a:r>
              <a:rPr lang="fr-FR" sz="1300" dirty="0" err="1" smtClean="0">
                <a:latin typeface="+mn-lt"/>
                <a:cs typeface="Arial" panose="020B0604020202020204" pitchFamily="34" charset="0"/>
              </a:rPr>
              <a:t>PSSI</a:t>
            </a:r>
            <a:r>
              <a:rPr lang="fr-FR" sz="1300" dirty="0" smtClean="0">
                <a:latin typeface="+mn-lt"/>
                <a:cs typeface="Arial" panose="020B0604020202020204" pitchFamily="34" charset="0"/>
              </a:rPr>
              <a:t> = Politique de Sécurité des Systèmes d’Information</a:t>
            </a:r>
          </a:p>
          <a:p>
            <a:endParaRPr lang="fr-FR" dirty="0">
              <a:latin typeface="+mn-lt"/>
              <a:cs typeface="Arial" panose="020B0604020202020204" pitchFamily="34" charset="0"/>
            </a:endParaRPr>
          </a:p>
          <a:p>
            <a:endParaRPr lang="fr-FR" dirty="0" smtClean="0">
              <a:latin typeface="+mn-lt"/>
              <a:cs typeface="Arial" panose="020B0604020202020204" pitchFamily="34" charset="0"/>
            </a:endParaRPr>
          </a:p>
          <a:p>
            <a:endParaRPr lang="fr-FR" dirty="0">
              <a:latin typeface="+mn-lt"/>
              <a:cs typeface="Arial" panose="020B0604020202020204" pitchFamily="34" charset="0"/>
            </a:endParaRPr>
          </a:p>
          <a:p>
            <a:endParaRPr lang="fr-FR" dirty="0" smtClean="0">
              <a:latin typeface="+mn-lt"/>
              <a:cs typeface="Arial" panose="020B0604020202020204" pitchFamily="34" charset="0"/>
            </a:endParaRPr>
          </a:p>
          <a:p>
            <a:endParaRPr lang="fr-FR" dirty="0">
              <a:latin typeface="+mn-lt"/>
              <a:cs typeface="Arial" panose="020B0604020202020204" pitchFamily="34" charset="0"/>
            </a:endParaRPr>
          </a:p>
          <a:p>
            <a:endParaRPr lang="fr-FR" dirty="0" smtClean="0">
              <a:latin typeface="+mn-lt"/>
              <a:cs typeface="Arial" panose="020B0604020202020204" pitchFamily="34" charset="0"/>
            </a:endParaRPr>
          </a:p>
          <a:p>
            <a:endParaRPr lang="fr-FR" dirty="0">
              <a:latin typeface="+mn-lt"/>
              <a:cs typeface="Arial" panose="020B0604020202020204" pitchFamily="34" charset="0"/>
            </a:endParaRPr>
          </a:p>
          <a:p>
            <a:endParaRPr lang="fr-FR" dirty="0" smtClean="0">
              <a:latin typeface="+mn-lt"/>
              <a:cs typeface="Arial" panose="020B0604020202020204" pitchFamily="34" charset="0"/>
            </a:endParaRPr>
          </a:p>
        </p:txBody>
      </p:sp>
      <p:grpSp>
        <p:nvGrpSpPr>
          <p:cNvPr id="6" name="Groupe 5"/>
          <p:cNvGrpSpPr/>
          <p:nvPr/>
        </p:nvGrpSpPr>
        <p:grpSpPr>
          <a:xfrm>
            <a:off x="341101" y="2903678"/>
            <a:ext cx="8467275" cy="3543153"/>
            <a:chOff x="341101" y="2807977"/>
            <a:chExt cx="8467275" cy="3543153"/>
          </a:xfrm>
        </p:grpSpPr>
        <p:sp>
          <p:nvSpPr>
            <p:cNvPr id="30" name="ZoneTexte 29"/>
            <p:cNvSpPr txBox="1"/>
            <p:nvPr/>
          </p:nvSpPr>
          <p:spPr>
            <a:xfrm>
              <a:off x="362271" y="3874821"/>
              <a:ext cx="8446105" cy="615553"/>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1700" dirty="0" smtClean="0">
                  <a:latin typeface="+mn-lt"/>
                  <a:cs typeface="Arial" panose="020B0604020202020204" pitchFamily="34" charset="0"/>
                </a:rPr>
                <a:t>Responsable SSI : </a:t>
              </a:r>
            </a:p>
            <a:p>
              <a:r>
                <a:rPr lang="fr-FR" sz="1700" dirty="0" smtClean="0">
                  <a:latin typeface="+mn-lt"/>
                  <a:cs typeface="Arial" panose="020B0604020202020204" pitchFamily="34" charset="0"/>
                </a:rPr>
                <a:t>gouvernance et gestion de crise</a:t>
              </a:r>
              <a:endParaRPr lang="fr-FR" sz="1700" dirty="0">
                <a:latin typeface="+mn-lt"/>
                <a:cs typeface="Arial" panose="020B0604020202020204" pitchFamily="34" charset="0"/>
              </a:endParaRPr>
            </a:p>
          </p:txBody>
        </p:sp>
        <p:sp>
          <p:nvSpPr>
            <p:cNvPr id="32" name="ZoneTexte 31"/>
            <p:cNvSpPr txBox="1"/>
            <p:nvPr/>
          </p:nvSpPr>
          <p:spPr>
            <a:xfrm>
              <a:off x="341101" y="4718234"/>
              <a:ext cx="8467275" cy="615553"/>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1700" dirty="0" smtClean="0">
                  <a:latin typeface="+mn-lt"/>
                  <a:cs typeface="Arial" panose="020B0604020202020204" pitchFamily="34" charset="0"/>
                </a:rPr>
                <a:t>Ingénieurs d’étude SSI : </a:t>
              </a:r>
            </a:p>
            <a:p>
              <a:r>
                <a:rPr lang="fr-FR" sz="1700" dirty="0" smtClean="0">
                  <a:latin typeface="+mn-lt"/>
                  <a:cs typeface="Arial" panose="020B0604020202020204" pitchFamily="34" charset="0"/>
                </a:rPr>
                <a:t>analyse de risque, mise en œuvre PSSI, audit… </a:t>
              </a:r>
              <a:endParaRPr lang="fr-FR" sz="1700" dirty="0">
                <a:latin typeface="+mn-lt"/>
                <a:cs typeface="Arial" panose="020B0604020202020204" pitchFamily="34" charset="0"/>
              </a:endParaRPr>
            </a:p>
          </p:txBody>
        </p:sp>
        <p:sp>
          <p:nvSpPr>
            <p:cNvPr id="36" name="ZoneTexte 35"/>
            <p:cNvSpPr txBox="1"/>
            <p:nvPr/>
          </p:nvSpPr>
          <p:spPr>
            <a:xfrm>
              <a:off x="341101" y="5479678"/>
              <a:ext cx="8467275" cy="615553"/>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1700" dirty="0" smtClean="0">
                  <a:latin typeface="+mn-lt"/>
                  <a:cs typeface="Arial" panose="020B0604020202020204" pitchFamily="34" charset="0"/>
                </a:rPr>
                <a:t>Opérationnels SSI : intégration, configuration, </a:t>
              </a:r>
            </a:p>
            <a:p>
              <a:r>
                <a:rPr lang="fr-FR" sz="1700" dirty="0" smtClean="0">
                  <a:latin typeface="+mn-lt"/>
                  <a:cs typeface="Arial" panose="020B0604020202020204" pitchFamily="34" charset="0"/>
                </a:rPr>
                <a:t>administration, supervision et réaction</a:t>
              </a:r>
            </a:p>
          </p:txBody>
        </p:sp>
        <p:sp>
          <p:nvSpPr>
            <p:cNvPr id="12" name="ZoneTexte 11"/>
            <p:cNvSpPr txBox="1"/>
            <p:nvPr/>
          </p:nvSpPr>
          <p:spPr>
            <a:xfrm>
              <a:off x="5252468" y="2811700"/>
              <a:ext cx="1623788" cy="3539430"/>
            </a:xfrm>
            <a:prstGeom prst="rect">
              <a:avLst/>
            </a:prstGeom>
            <a:solidFill>
              <a:schemeClr val="bg1">
                <a:alpha val="53000"/>
              </a:schemeClr>
            </a:solidFill>
            <a:ln>
              <a:solidFill>
                <a:schemeClr val="accent2"/>
              </a:solidFill>
            </a:ln>
          </p:spPr>
          <p:style>
            <a:lnRef idx="1">
              <a:schemeClr val="accent5"/>
            </a:lnRef>
            <a:fillRef idx="2">
              <a:schemeClr val="accent5"/>
            </a:fillRef>
            <a:effectRef idx="1">
              <a:schemeClr val="accent5"/>
            </a:effectRef>
            <a:fontRef idx="minor">
              <a:schemeClr val="dk1"/>
            </a:fontRef>
          </p:style>
          <p:txBody>
            <a:bodyPr wrap="square" lIns="36000" rIns="36000" rtlCol="0">
              <a:spAutoFit/>
            </a:bodyPr>
            <a:lstStyle/>
            <a:p>
              <a:pPr algn="ctr"/>
              <a:r>
                <a:rPr lang="fr-FR" sz="1600" dirty="0" smtClean="0">
                  <a:latin typeface="+mn-lt"/>
                </a:rPr>
                <a:t>PME/PMI</a:t>
              </a:r>
            </a:p>
            <a:p>
              <a:pPr algn="ctr"/>
              <a:r>
                <a:rPr lang="fr-FR" sz="1600" dirty="0" smtClean="0">
                  <a:latin typeface="+mn-lt"/>
                </a:rPr>
                <a:t>DSI 15 pers</a:t>
              </a:r>
            </a:p>
            <a:p>
              <a:pPr algn="ctr"/>
              <a:endParaRPr lang="fr-FR" sz="600" dirty="0" smtClean="0">
                <a:latin typeface="+mn-lt"/>
              </a:endParaRPr>
            </a:p>
            <a:p>
              <a:pPr algn="ctr"/>
              <a:endParaRPr lang="fr-FR" sz="1000" dirty="0">
                <a:latin typeface="+mn-lt"/>
              </a:endParaRPr>
            </a:p>
            <a:p>
              <a:pPr algn="ctr"/>
              <a:endParaRPr lang="fr-FR" sz="1000" dirty="0" smtClean="0">
                <a:latin typeface="+mn-lt"/>
              </a:endParaRPr>
            </a:p>
            <a:p>
              <a:pPr algn="ctr"/>
              <a:endParaRPr lang="fr-FR" sz="1600" dirty="0" smtClean="0">
                <a:latin typeface="+mn-lt"/>
              </a:endParaRPr>
            </a:p>
            <a:p>
              <a:pPr algn="ctr"/>
              <a:r>
                <a:rPr lang="fr-FR" sz="1600" dirty="0" smtClean="0">
                  <a:latin typeface="+mn-lt"/>
                </a:rPr>
                <a:t>¼ ETP du </a:t>
              </a:r>
              <a:r>
                <a:rPr lang="fr-FR" sz="1600" dirty="0" err="1" smtClean="0">
                  <a:latin typeface="+mn-lt"/>
                </a:rPr>
                <a:t>Dir</a:t>
              </a:r>
              <a:r>
                <a:rPr lang="fr-FR" sz="1600" dirty="0" smtClean="0">
                  <a:latin typeface="+mn-lt"/>
                </a:rPr>
                <a:t>. du S.I.</a:t>
              </a:r>
            </a:p>
            <a:p>
              <a:pPr algn="ctr"/>
              <a:endParaRPr lang="fr-FR" sz="1200" dirty="0" smtClean="0">
                <a:latin typeface="+mn-lt"/>
              </a:endParaRPr>
            </a:p>
            <a:p>
              <a:pPr algn="ctr"/>
              <a:endParaRPr lang="fr-FR" sz="1000" dirty="0" smtClean="0">
                <a:latin typeface="+mn-lt"/>
              </a:endParaRPr>
            </a:p>
            <a:p>
              <a:pPr algn="ctr"/>
              <a:r>
                <a:rPr lang="fr-FR" sz="1600" dirty="0" smtClean="0">
                  <a:latin typeface="+mn-lt"/>
                </a:rPr>
                <a:t>¼ ETP des études S.I.</a:t>
              </a:r>
            </a:p>
            <a:p>
              <a:pPr algn="ctr"/>
              <a:endParaRPr lang="fr-FR" sz="1600" dirty="0">
                <a:latin typeface="+mn-lt"/>
              </a:endParaRPr>
            </a:p>
            <a:p>
              <a:pPr algn="ctr"/>
              <a:r>
                <a:rPr lang="fr-FR" sz="1600" dirty="0" smtClean="0">
                  <a:latin typeface="+mn-lt"/>
                </a:rPr>
                <a:t>1 ETP réparti sur </a:t>
              </a:r>
            </a:p>
            <a:p>
              <a:pPr algn="ctr"/>
              <a:r>
                <a:rPr lang="fr-FR" sz="1600" dirty="0" smtClean="0">
                  <a:latin typeface="+mn-lt"/>
                </a:rPr>
                <a:t>l’exploitation du S.I.</a:t>
              </a:r>
            </a:p>
          </p:txBody>
        </p:sp>
        <p:sp>
          <p:nvSpPr>
            <p:cNvPr id="37" name="ZoneTexte 36"/>
            <p:cNvSpPr txBox="1"/>
            <p:nvPr/>
          </p:nvSpPr>
          <p:spPr>
            <a:xfrm>
              <a:off x="7020272" y="2807977"/>
              <a:ext cx="1620000" cy="3539430"/>
            </a:xfrm>
            <a:prstGeom prst="rect">
              <a:avLst/>
            </a:prstGeom>
            <a:solidFill>
              <a:schemeClr val="bg1">
                <a:alpha val="53000"/>
              </a:schemeClr>
            </a:solidFill>
            <a:ln>
              <a:solidFill>
                <a:schemeClr val="accent2"/>
              </a:solidFill>
            </a:ln>
          </p:spPr>
          <p:style>
            <a:lnRef idx="1">
              <a:schemeClr val="accent5"/>
            </a:lnRef>
            <a:fillRef idx="2">
              <a:schemeClr val="accent5"/>
            </a:fillRef>
            <a:effectRef idx="1">
              <a:schemeClr val="accent5"/>
            </a:effectRef>
            <a:fontRef idx="minor">
              <a:schemeClr val="dk1"/>
            </a:fontRef>
          </p:style>
          <p:txBody>
            <a:bodyPr wrap="square" lIns="36000" rIns="36000" rtlCol="0">
              <a:spAutoFit/>
            </a:bodyPr>
            <a:lstStyle>
              <a:defPPr>
                <a:defRPr lang="fr-FR"/>
              </a:defPPr>
              <a:lvl1pPr>
                <a:defRPr sz="1600">
                  <a:solidFill>
                    <a:schemeClr val="dk1"/>
                  </a:solidFill>
                  <a:latin typeface="+mn-lt"/>
                  <a:cs typeface="+mn-cs"/>
                </a:defRPr>
              </a:lvl1pPr>
              <a:lvl2pPr>
                <a:defRPr>
                  <a:solidFill>
                    <a:schemeClr val="dk1"/>
                  </a:solidFill>
                  <a:latin typeface="+mn-lt"/>
                  <a:cs typeface="+mn-cs"/>
                </a:defRPr>
              </a:lvl2pPr>
              <a:lvl3pPr>
                <a:defRPr>
                  <a:solidFill>
                    <a:schemeClr val="dk1"/>
                  </a:solidFill>
                  <a:latin typeface="+mn-lt"/>
                  <a:cs typeface="+mn-cs"/>
                </a:defRPr>
              </a:lvl3pPr>
              <a:lvl4pPr>
                <a:defRPr>
                  <a:solidFill>
                    <a:schemeClr val="dk1"/>
                  </a:solidFill>
                  <a:latin typeface="+mn-lt"/>
                  <a:cs typeface="+mn-cs"/>
                </a:defRPr>
              </a:lvl4pPr>
              <a:lvl5pPr>
                <a:defRPr>
                  <a:solidFill>
                    <a:schemeClr val="dk1"/>
                  </a:solidFill>
                  <a:latin typeface="+mn-lt"/>
                  <a:cs typeface="+mn-cs"/>
                </a:defRPr>
              </a:lvl5pPr>
              <a:lvl6pPr>
                <a:defRPr>
                  <a:solidFill>
                    <a:schemeClr val="dk1"/>
                  </a:solidFill>
                  <a:latin typeface="+mn-lt"/>
                  <a:cs typeface="+mn-cs"/>
                </a:defRPr>
              </a:lvl6pPr>
              <a:lvl7pPr>
                <a:defRPr>
                  <a:solidFill>
                    <a:schemeClr val="dk1"/>
                  </a:solidFill>
                  <a:latin typeface="+mn-lt"/>
                  <a:cs typeface="+mn-cs"/>
                </a:defRPr>
              </a:lvl7pPr>
              <a:lvl8pPr>
                <a:defRPr>
                  <a:solidFill>
                    <a:schemeClr val="dk1"/>
                  </a:solidFill>
                  <a:latin typeface="+mn-lt"/>
                  <a:cs typeface="+mn-cs"/>
                </a:defRPr>
              </a:lvl8pPr>
              <a:lvl9pPr>
                <a:defRPr>
                  <a:solidFill>
                    <a:schemeClr val="dk1"/>
                  </a:solidFill>
                  <a:latin typeface="+mn-lt"/>
                  <a:cs typeface="+mn-cs"/>
                </a:defRPr>
              </a:lvl9pPr>
            </a:lstStyle>
            <a:p>
              <a:pPr algn="ctr"/>
              <a:r>
                <a:rPr lang="fr-FR" dirty="0"/>
                <a:t>Grande entreprise</a:t>
              </a:r>
            </a:p>
            <a:p>
              <a:pPr algn="ctr"/>
              <a:r>
                <a:rPr lang="fr-FR" dirty="0"/>
                <a:t>DSI 500 pers</a:t>
              </a:r>
            </a:p>
            <a:p>
              <a:pPr algn="ctr"/>
              <a:endParaRPr lang="fr-FR" dirty="0"/>
            </a:p>
            <a:p>
              <a:pPr algn="ctr"/>
              <a:endParaRPr lang="fr-FR" dirty="0"/>
            </a:p>
            <a:p>
              <a:pPr algn="ctr"/>
              <a:r>
                <a:rPr lang="fr-FR" dirty="0"/>
                <a:t>3 à 5 ETP</a:t>
              </a:r>
            </a:p>
            <a:p>
              <a:pPr algn="ctr"/>
              <a:endParaRPr lang="fr-FR" dirty="0"/>
            </a:p>
            <a:p>
              <a:pPr algn="ctr"/>
              <a:endParaRPr lang="fr-FR" dirty="0" smtClean="0"/>
            </a:p>
            <a:p>
              <a:pPr algn="ctr"/>
              <a:r>
                <a:rPr lang="fr-FR" dirty="0" smtClean="0"/>
                <a:t>5 </a:t>
              </a:r>
              <a:r>
                <a:rPr lang="fr-FR" dirty="0"/>
                <a:t>à </a:t>
              </a:r>
              <a:r>
                <a:rPr lang="fr-FR" dirty="0" smtClean="0"/>
                <a:t>10 </a:t>
              </a:r>
              <a:r>
                <a:rPr lang="fr-FR" dirty="0"/>
                <a:t>ETP </a:t>
              </a:r>
            </a:p>
            <a:p>
              <a:pPr algn="ctr"/>
              <a:endParaRPr lang="fr-FR" dirty="0"/>
            </a:p>
            <a:p>
              <a:pPr algn="ctr"/>
              <a:endParaRPr lang="fr-FR" dirty="0"/>
            </a:p>
            <a:p>
              <a:pPr algn="ctr"/>
              <a:r>
                <a:rPr lang="fr-FR" dirty="0"/>
                <a:t>20 à 50 ETP si H24 7/7 </a:t>
              </a:r>
            </a:p>
            <a:p>
              <a:pPr algn="ctr"/>
              <a:endParaRPr lang="fr-FR" dirty="0"/>
            </a:p>
          </p:txBody>
        </p:sp>
      </p:grpSp>
      <p:sp>
        <p:nvSpPr>
          <p:cNvPr id="13" name="Espace réservé du texte 8"/>
          <p:cNvSpPr>
            <a:spLocks noGrp="1"/>
          </p:cNvSpPr>
          <p:nvPr>
            <p:ph type="body" sz="quarter" idx="10"/>
          </p:nvPr>
        </p:nvSpPr>
        <p:spPr>
          <a:xfrm>
            <a:off x="243004" y="1052737"/>
            <a:ext cx="8577468" cy="372813"/>
          </a:xfrm>
        </p:spPr>
        <p:txBody>
          <a:bodyPr>
            <a:normAutofit lnSpcReduction="10000"/>
          </a:bodyPr>
          <a:lstStyle/>
          <a:p>
            <a:r>
              <a:rPr lang="fr-FR" smtClean="0"/>
              <a:t>a. Positionnement des métiers au sein des organisations</a:t>
            </a:r>
            <a:endParaRPr lang="fr-FR" dirty="0"/>
          </a:p>
        </p:txBody>
      </p:sp>
    </p:spTree>
    <p:extLst>
      <p:ext uri="{BB962C8B-B14F-4D97-AF65-F5344CB8AC3E}">
        <p14:creationId xmlns:p14="http://schemas.microsoft.com/office/powerpoint/2010/main" val="5974478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à coins arrondis 8"/>
          <p:cNvSpPr/>
          <p:nvPr/>
        </p:nvSpPr>
        <p:spPr>
          <a:xfrm>
            <a:off x="61375" y="2492896"/>
            <a:ext cx="9036496" cy="3888000"/>
          </a:xfrm>
          <a:prstGeom prst="roundRect">
            <a:avLst/>
          </a:prstGeom>
          <a:noFill/>
          <a:ln>
            <a:prstDash val="dash"/>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fr-FR" sz="1400" dirty="0"/>
          </a:p>
          <a:p>
            <a:pPr algn="ctr">
              <a:defRPr/>
            </a:pPr>
            <a:endParaRPr lang="fr-FR" sz="1400" dirty="0" smtClean="0"/>
          </a:p>
          <a:p>
            <a:pPr algn="ctr">
              <a:defRPr/>
            </a:pPr>
            <a:endParaRPr lang="fr-FR" sz="1400" dirty="0"/>
          </a:p>
          <a:p>
            <a:pPr algn="ctr">
              <a:defRPr/>
            </a:pPr>
            <a:endParaRPr lang="fr-FR" sz="1400" dirty="0" smtClean="0"/>
          </a:p>
          <a:p>
            <a:pPr algn="ctr">
              <a:defRPr/>
            </a:pPr>
            <a:endParaRPr lang="fr-FR" sz="1400" dirty="0"/>
          </a:p>
          <a:p>
            <a:pPr algn="ctr">
              <a:defRPr/>
            </a:pPr>
            <a:endParaRPr lang="fr-FR" sz="1400" dirty="0" smtClean="0"/>
          </a:p>
          <a:p>
            <a:pPr algn="ctr">
              <a:defRPr/>
            </a:pPr>
            <a:endParaRPr lang="fr-FR" sz="1400" dirty="0"/>
          </a:p>
          <a:p>
            <a:pPr algn="ctr">
              <a:defRPr/>
            </a:pPr>
            <a:endParaRPr lang="fr-FR" sz="1400" dirty="0" smtClean="0"/>
          </a:p>
          <a:p>
            <a:pPr algn="ctr">
              <a:defRPr/>
            </a:pPr>
            <a:endParaRPr lang="fr-FR" sz="1400" dirty="0"/>
          </a:p>
          <a:p>
            <a:pPr algn="ctr">
              <a:defRPr/>
            </a:pPr>
            <a:endParaRPr lang="fr-FR" sz="1400" dirty="0" smtClean="0"/>
          </a:p>
          <a:p>
            <a:pPr algn="ctr">
              <a:defRPr/>
            </a:pPr>
            <a:endParaRPr lang="fr-FR" sz="1400" dirty="0"/>
          </a:p>
          <a:p>
            <a:pPr algn="ctr">
              <a:defRPr/>
            </a:pPr>
            <a:endParaRPr lang="fr-FR" sz="1400" dirty="0" smtClean="0"/>
          </a:p>
          <a:p>
            <a:pPr algn="ctr">
              <a:defRPr/>
            </a:pPr>
            <a:endParaRPr lang="fr-FR" sz="1400" dirty="0"/>
          </a:p>
          <a:p>
            <a:pPr algn="ctr">
              <a:defRPr/>
            </a:pPr>
            <a:endParaRPr lang="fr-FR" sz="1400" dirty="0" smtClean="0"/>
          </a:p>
          <a:p>
            <a:pPr algn="ctr">
              <a:defRPr/>
            </a:pPr>
            <a:endParaRPr lang="fr-FR" sz="1400" dirty="0"/>
          </a:p>
          <a:p>
            <a:pPr algn="ctr">
              <a:defRPr/>
            </a:pPr>
            <a:endParaRPr lang="fr-FR" sz="1400" dirty="0"/>
          </a:p>
          <a:p>
            <a:pPr algn="ctr">
              <a:defRPr/>
            </a:pPr>
            <a:endParaRPr lang="fr-FR" sz="1400" dirty="0">
              <a:solidFill>
                <a:schemeClr val="tx1"/>
              </a:solidFill>
            </a:endParaRPr>
          </a:p>
          <a:p>
            <a:pPr algn="ctr">
              <a:defRPr/>
            </a:pPr>
            <a:r>
              <a:rPr lang="fr-FR" sz="1400" b="1" dirty="0" smtClean="0">
                <a:solidFill>
                  <a:schemeClr val="tx1"/>
                </a:solidFill>
              </a:rPr>
              <a:t>Gouvernance de </a:t>
            </a:r>
            <a:r>
              <a:rPr lang="fr-FR" sz="1400" b="1" dirty="0">
                <a:solidFill>
                  <a:schemeClr val="tx1"/>
                </a:solidFill>
              </a:rPr>
              <a:t>la </a:t>
            </a:r>
            <a:r>
              <a:rPr lang="fr-FR" sz="1400" b="1" dirty="0" smtClean="0">
                <a:solidFill>
                  <a:schemeClr val="tx1"/>
                </a:solidFill>
              </a:rPr>
              <a:t>sécurité</a:t>
            </a:r>
            <a:endParaRPr lang="fr-FR" sz="1400" b="1" dirty="0">
              <a:solidFill>
                <a:schemeClr val="tx1"/>
              </a:solidFill>
            </a:endParaRPr>
          </a:p>
        </p:txBody>
      </p:sp>
      <p:sp>
        <p:nvSpPr>
          <p:cNvPr id="19458" name="Titre 1"/>
          <p:cNvSpPr>
            <a:spLocks noGrp="1"/>
          </p:cNvSpPr>
          <p:nvPr>
            <p:ph type="title"/>
          </p:nvPr>
        </p:nvSpPr>
        <p:spPr/>
        <p:txBody>
          <a:bodyPr/>
          <a:lstStyle/>
          <a:p>
            <a:r>
              <a:rPr lang="fr-FR" altLang="fr-FR" dirty="0" smtClean="0">
                <a:solidFill>
                  <a:schemeClr val="bg1"/>
                </a:solidFill>
                <a:latin typeface="Arial" panose="020B0604020202020204" pitchFamily="34" charset="0"/>
                <a:cs typeface="Arial" panose="020B0604020202020204" pitchFamily="34" charset="0"/>
              </a:rPr>
              <a:t>4. </a:t>
            </a:r>
            <a:r>
              <a:rPr lang="fr-FR" dirty="0">
                <a:solidFill>
                  <a:schemeClr val="bg1"/>
                </a:solidFill>
                <a:latin typeface="Arial" panose="020B0604020202020204" pitchFamily="34" charset="0"/>
                <a:cs typeface="Arial" panose="020B0604020202020204" pitchFamily="34" charset="0"/>
              </a:rPr>
              <a:t>Les </a:t>
            </a:r>
            <a:r>
              <a:rPr lang="fr-FR" dirty="0" smtClean="0">
                <a:solidFill>
                  <a:schemeClr val="bg1"/>
                </a:solidFill>
                <a:latin typeface="Arial" panose="020B0604020202020204" pitchFamily="34" charset="0"/>
                <a:cs typeface="Arial" panose="020B0604020202020204" pitchFamily="34" charset="0"/>
              </a:rPr>
              <a:t>métiers</a:t>
            </a:r>
            <a:endParaRPr lang="fr-FR" altLang="fr-FR" dirty="0" smtClean="0">
              <a:latin typeface="Arial" panose="020B0604020202020204" pitchFamily="34" charset="0"/>
              <a:cs typeface="Arial" panose="020B0604020202020204" pitchFamily="34" charset="0"/>
            </a:endParaRPr>
          </a:p>
        </p:txBody>
      </p:sp>
      <p:sp>
        <p:nvSpPr>
          <p:cNvPr id="2" name="Espace réservé de la date 1"/>
          <p:cNvSpPr>
            <a:spLocks noGrp="1"/>
          </p:cNvSpPr>
          <p:nvPr>
            <p:ph type="dt" sz="half" idx="11"/>
          </p:nvPr>
        </p:nvSpPr>
        <p:spPr>
          <a:xfrm>
            <a:off x="3492344" y="6448251"/>
            <a:ext cx="1008112" cy="365125"/>
          </a:xfrm>
        </p:spPr>
        <p:txBody>
          <a:bodyPr/>
          <a:lstStyle/>
          <a:p>
            <a:fld id="{312B2544-404B-4B00-8598-FFB1D0F5777C}" type="datetime1">
              <a:rPr lang="fr-FR" smtClean="0">
                <a:latin typeface="Arial" panose="020B0604020202020204" pitchFamily="34" charset="0"/>
                <a:cs typeface="Arial" panose="020B0604020202020204" pitchFamily="34" charset="0"/>
              </a:rPr>
              <a:t>16/02/2017</a:t>
            </a:fld>
            <a:endParaRPr lang="fr-FR" dirty="0">
              <a:latin typeface="Arial" panose="020B0604020202020204" pitchFamily="34" charset="0"/>
              <a:cs typeface="Arial" panose="020B0604020202020204" pitchFamily="34" charset="0"/>
            </a:endParaRPr>
          </a:p>
        </p:txBody>
      </p:sp>
      <p:sp>
        <p:nvSpPr>
          <p:cNvPr id="3" name="Espace réservé du pied de page 2"/>
          <p:cNvSpPr>
            <a:spLocks noGrp="1"/>
          </p:cNvSpPr>
          <p:nvPr>
            <p:ph type="ftr" sz="quarter" idx="12"/>
          </p:nvPr>
        </p:nvSpPr>
        <p:spPr>
          <a:xfrm>
            <a:off x="4629944" y="6448251"/>
            <a:ext cx="3031976" cy="365125"/>
          </a:xfrm>
        </p:spPr>
        <p:txBody>
          <a:bodyPr/>
          <a:lstStyle/>
          <a:p>
            <a:r>
              <a:rPr lang="fr-FR" dirty="0" smtClean="0">
                <a:latin typeface="Arial" panose="020B0604020202020204" pitchFamily="34" charset="0"/>
                <a:cs typeface="Arial" panose="020B0604020202020204" pitchFamily="34" charset="0"/>
              </a:rPr>
              <a:t>Sensibilisation et initiation à la </a:t>
            </a:r>
            <a:r>
              <a:rPr lang="fr-FR" dirty="0" err="1" smtClean="0">
                <a:latin typeface="Arial" panose="020B0604020202020204" pitchFamily="34" charset="0"/>
                <a:cs typeface="Arial" panose="020B0604020202020204" pitchFamily="34" charset="0"/>
              </a:rPr>
              <a:t>cybersécurité</a:t>
            </a:r>
            <a:endParaRPr lang="fr-FR"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3"/>
          </p:nvPr>
        </p:nvSpPr>
        <p:spPr>
          <a:xfrm>
            <a:off x="8748928" y="6448251"/>
            <a:ext cx="432048" cy="365125"/>
          </a:xfrm>
        </p:spPr>
        <p:txBody>
          <a:bodyPr/>
          <a:lstStyle/>
          <a:p>
            <a:fld id="{DAC45385-D604-40AE-9F53-03BDB8FC03CC}" type="slidenum">
              <a:rPr lang="fr-FR" smtClean="0">
                <a:latin typeface="Arial" panose="020B0604020202020204" pitchFamily="34" charset="0"/>
                <a:cs typeface="Arial" panose="020B0604020202020204" pitchFamily="34" charset="0"/>
              </a:rPr>
              <a:pPr/>
              <a:t>55</a:t>
            </a:fld>
            <a:endParaRPr lang="fr-FR" dirty="0">
              <a:latin typeface="Arial" panose="020B0604020202020204" pitchFamily="34" charset="0"/>
              <a:cs typeface="Arial" panose="020B0604020202020204" pitchFamily="34" charset="0"/>
            </a:endParaRPr>
          </a:p>
        </p:txBody>
      </p:sp>
      <p:sp>
        <p:nvSpPr>
          <p:cNvPr id="5" name="Rectangle 4"/>
          <p:cNvSpPr/>
          <p:nvPr/>
        </p:nvSpPr>
        <p:spPr>
          <a:xfrm>
            <a:off x="362271" y="1497558"/>
            <a:ext cx="8424936" cy="923330"/>
          </a:xfrm>
          <a:prstGeom prst="rect">
            <a:avLst/>
          </a:prstGeom>
          <a:noFill/>
        </p:spPr>
        <p:txBody>
          <a:bodyPr wrap="square">
            <a:spAutoFit/>
          </a:bodyPr>
          <a:lstStyle/>
          <a:p>
            <a:pPr algn="just"/>
            <a:r>
              <a:rPr lang="fr-FR" dirty="0" smtClean="0">
                <a:latin typeface="Arial" panose="020B0604020202020204" pitchFamily="34" charset="0"/>
                <a:cs typeface="Arial" panose="020B0604020202020204" pitchFamily="34" charset="0"/>
              </a:rPr>
              <a:t>Les métiers se répartissent dans le cycle de vie d’un projet depuis l’expression de besoin jusqu’au retrait de l’exploitation sous la responsabilité de la gouvernance globale de l’organisation.</a:t>
            </a:r>
          </a:p>
        </p:txBody>
      </p:sp>
      <p:sp>
        <p:nvSpPr>
          <p:cNvPr id="8" name="Forme libre 7"/>
          <p:cNvSpPr/>
          <p:nvPr/>
        </p:nvSpPr>
        <p:spPr bwMode="auto">
          <a:xfrm>
            <a:off x="562372" y="3262728"/>
            <a:ext cx="7920418" cy="2809555"/>
          </a:xfrm>
          <a:custGeom>
            <a:avLst/>
            <a:gdLst>
              <a:gd name="connsiteX0" fmla="*/ 0 w 2200275"/>
              <a:gd name="connsiteY0" fmla="*/ 228600 h 890588"/>
              <a:gd name="connsiteX1" fmla="*/ 485775 w 2200275"/>
              <a:gd name="connsiteY1" fmla="*/ 333375 h 890588"/>
              <a:gd name="connsiteX2" fmla="*/ 838200 w 2200275"/>
              <a:gd name="connsiteY2" fmla="*/ 876300 h 890588"/>
              <a:gd name="connsiteX3" fmla="*/ 1333500 w 2200275"/>
              <a:gd name="connsiteY3" fmla="*/ 247650 h 890588"/>
              <a:gd name="connsiteX4" fmla="*/ 2200275 w 2200275"/>
              <a:gd name="connsiteY4" fmla="*/ 0 h 890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0275" h="890588">
                <a:moveTo>
                  <a:pt x="0" y="228600"/>
                </a:moveTo>
                <a:cubicBezTo>
                  <a:pt x="173037" y="227012"/>
                  <a:pt x="346075" y="225425"/>
                  <a:pt x="485775" y="333375"/>
                </a:cubicBezTo>
                <a:cubicBezTo>
                  <a:pt x="625475" y="441325"/>
                  <a:pt x="696912" y="890588"/>
                  <a:pt x="838200" y="876300"/>
                </a:cubicBezTo>
                <a:cubicBezTo>
                  <a:pt x="979488" y="862012"/>
                  <a:pt x="1106488" y="393700"/>
                  <a:pt x="1333500" y="247650"/>
                </a:cubicBezTo>
                <a:cubicBezTo>
                  <a:pt x="1560513" y="101600"/>
                  <a:pt x="1880394" y="50800"/>
                  <a:pt x="2200275" y="0"/>
                </a:cubicBezTo>
              </a:path>
            </a:pathLst>
          </a:custGeom>
          <a:ln w="57150">
            <a:headEnd type="oval" w="med" len="med"/>
            <a:tailEnd type="triangle" w="med" len="med"/>
          </a:ln>
          <a:effectLst>
            <a:outerShdw blurRad="50800" dist="38100" dir="16200000"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fr-FR" dirty="0"/>
          </a:p>
        </p:txBody>
      </p:sp>
      <p:sp>
        <p:nvSpPr>
          <p:cNvPr id="10" name="Rectangle à coins arrondis 9"/>
          <p:cNvSpPr/>
          <p:nvPr/>
        </p:nvSpPr>
        <p:spPr>
          <a:xfrm>
            <a:off x="6568294" y="2636912"/>
            <a:ext cx="2468202" cy="540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fr-FR" sz="1400" dirty="0" smtClean="0"/>
              <a:t>Exploitation / maintien de condition de sécurité </a:t>
            </a:r>
          </a:p>
        </p:txBody>
      </p:sp>
      <p:sp>
        <p:nvSpPr>
          <p:cNvPr id="11" name="Rectangle à coins arrondis 10"/>
          <p:cNvSpPr/>
          <p:nvPr/>
        </p:nvSpPr>
        <p:spPr>
          <a:xfrm>
            <a:off x="4716016" y="4437112"/>
            <a:ext cx="2631613" cy="540000"/>
          </a:xfrm>
          <a:prstGeom prst="roundRect">
            <a:avLst/>
          </a:prstGeom>
          <a:ln/>
        </p:spPr>
        <p:style>
          <a:lnRef idx="1">
            <a:schemeClr val="accent2"/>
          </a:lnRef>
          <a:fillRef idx="2">
            <a:schemeClr val="accent2"/>
          </a:fillRef>
          <a:effectRef idx="1">
            <a:schemeClr val="accent2"/>
          </a:effectRef>
          <a:fontRef idx="minor">
            <a:schemeClr val="dk1"/>
          </a:fontRef>
        </p:style>
        <p:txBody>
          <a:bodyPr lIns="36000" rIns="36000" anchor="ctr"/>
          <a:lstStyle/>
          <a:p>
            <a:pPr algn="ctr">
              <a:defRPr/>
            </a:pPr>
            <a:r>
              <a:rPr lang="fr-FR" sz="1400" dirty="0" smtClean="0"/>
              <a:t>Validation / audit organisationnel  / test intrusion </a:t>
            </a:r>
          </a:p>
        </p:txBody>
      </p:sp>
      <p:sp>
        <p:nvSpPr>
          <p:cNvPr id="12" name="Rectangle à coins arrondis 11"/>
          <p:cNvSpPr/>
          <p:nvPr/>
        </p:nvSpPr>
        <p:spPr>
          <a:xfrm>
            <a:off x="175734" y="3321048"/>
            <a:ext cx="2380041" cy="540000"/>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fr-FR" sz="1400" dirty="0" smtClean="0">
                <a:solidFill>
                  <a:schemeClr val="tx1"/>
                </a:solidFill>
              </a:rPr>
              <a:t>Expression de besoin / maitrise d’ouvrage (MOA)</a:t>
            </a:r>
          </a:p>
        </p:txBody>
      </p:sp>
      <p:sp>
        <p:nvSpPr>
          <p:cNvPr id="14" name="Rectangle à coins arrondis 13"/>
          <p:cNvSpPr/>
          <p:nvPr/>
        </p:nvSpPr>
        <p:spPr>
          <a:xfrm>
            <a:off x="467543" y="4332341"/>
            <a:ext cx="2448273" cy="540000"/>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a:r>
              <a:rPr lang="fr-FR" sz="1400" b="1" dirty="0">
                <a:solidFill>
                  <a:schemeClr val="bg1"/>
                </a:solidFill>
              </a:rPr>
              <a:t>Conception d’architecture / maitrise </a:t>
            </a:r>
            <a:r>
              <a:rPr lang="fr-FR" sz="1400" b="1" dirty="0" smtClean="0">
                <a:solidFill>
                  <a:schemeClr val="bg1"/>
                </a:solidFill>
              </a:rPr>
              <a:t>d’œuvre (MOE)</a:t>
            </a:r>
            <a:endParaRPr lang="fr-FR" sz="1400" b="1" dirty="0">
              <a:solidFill>
                <a:schemeClr val="bg1"/>
              </a:solidFill>
            </a:endParaRPr>
          </a:p>
        </p:txBody>
      </p:sp>
      <p:sp>
        <p:nvSpPr>
          <p:cNvPr id="15" name="Rectangle à coins arrondis 14"/>
          <p:cNvSpPr/>
          <p:nvPr/>
        </p:nvSpPr>
        <p:spPr>
          <a:xfrm>
            <a:off x="920149" y="5367276"/>
            <a:ext cx="2355707" cy="540000"/>
          </a:xfrm>
          <a:prstGeom prst="roundRect">
            <a:avLst/>
          </a:prstGeom>
          <a:ln/>
        </p:spPr>
        <p:style>
          <a:lnRef idx="1">
            <a:schemeClr val="accent2"/>
          </a:lnRef>
          <a:fillRef idx="2">
            <a:schemeClr val="accent2"/>
          </a:fillRef>
          <a:effectRef idx="1">
            <a:schemeClr val="accent2"/>
          </a:effectRef>
          <a:fontRef idx="minor">
            <a:schemeClr val="dk1"/>
          </a:fontRef>
        </p:style>
        <p:txBody>
          <a:bodyPr anchor="ctr"/>
          <a:lstStyle/>
          <a:p>
            <a:pPr algn="ctr"/>
            <a:r>
              <a:rPr lang="fr-FR" sz="1400" dirty="0">
                <a:solidFill>
                  <a:schemeClr val="tx1"/>
                </a:solidFill>
              </a:rPr>
              <a:t>Développement logiciel ou composant matériel </a:t>
            </a:r>
          </a:p>
        </p:txBody>
      </p:sp>
      <p:sp>
        <p:nvSpPr>
          <p:cNvPr id="16" name="Rectangle à coins arrondis 15"/>
          <p:cNvSpPr/>
          <p:nvPr/>
        </p:nvSpPr>
        <p:spPr>
          <a:xfrm>
            <a:off x="6372200" y="3529466"/>
            <a:ext cx="2468201" cy="540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fr-FR" sz="1400" dirty="0" smtClean="0"/>
              <a:t>veille des vulnérabilités </a:t>
            </a:r>
          </a:p>
          <a:p>
            <a:pPr algn="ctr">
              <a:defRPr/>
            </a:pPr>
            <a:r>
              <a:rPr lang="fr-FR" sz="1400" dirty="0" smtClean="0"/>
              <a:t>/ analyse  </a:t>
            </a:r>
            <a:r>
              <a:rPr lang="fr-FR" sz="1400" dirty="0" err="1" smtClean="0"/>
              <a:t>forensics</a:t>
            </a:r>
            <a:endParaRPr lang="fr-FR" sz="1400" dirty="0" smtClean="0"/>
          </a:p>
        </p:txBody>
      </p:sp>
      <p:sp>
        <p:nvSpPr>
          <p:cNvPr id="17" name="Rectangle à coins arrondis 16"/>
          <p:cNvSpPr/>
          <p:nvPr/>
        </p:nvSpPr>
        <p:spPr>
          <a:xfrm>
            <a:off x="3907981" y="5367276"/>
            <a:ext cx="2320204" cy="540000"/>
          </a:xfrm>
          <a:prstGeom prst="roundRect">
            <a:avLst/>
          </a:prstGeom>
          <a:ln/>
        </p:spPr>
        <p:style>
          <a:lnRef idx="1">
            <a:schemeClr val="accent2"/>
          </a:lnRef>
          <a:fillRef idx="2">
            <a:schemeClr val="accent2"/>
          </a:fillRef>
          <a:effectRef idx="1">
            <a:schemeClr val="accent2"/>
          </a:effectRef>
          <a:fontRef idx="minor">
            <a:schemeClr val="dk1"/>
          </a:fontRef>
        </p:style>
        <p:txBody>
          <a:bodyPr lIns="36000" rIns="36000" anchor="ctr"/>
          <a:lstStyle/>
          <a:p>
            <a:pPr algn="ctr"/>
            <a:r>
              <a:rPr lang="fr-FR" sz="1400" dirty="0">
                <a:solidFill>
                  <a:schemeClr val="dk1"/>
                </a:solidFill>
              </a:rPr>
              <a:t>Intégration de produit / déploiement d’architecture</a:t>
            </a:r>
          </a:p>
        </p:txBody>
      </p:sp>
      <p:sp>
        <p:nvSpPr>
          <p:cNvPr id="18" name="Espace réservé du texte 8"/>
          <p:cNvSpPr>
            <a:spLocks noGrp="1"/>
          </p:cNvSpPr>
          <p:nvPr>
            <p:ph type="body" sz="quarter" idx="10"/>
          </p:nvPr>
        </p:nvSpPr>
        <p:spPr>
          <a:xfrm>
            <a:off x="243004" y="1052737"/>
            <a:ext cx="8577468" cy="372813"/>
          </a:xfrm>
        </p:spPr>
        <p:txBody>
          <a:bodyPr>
            <a:normAutofit lnSpcReduction="10000"/>
          </a:bodyPr>
          <a:lstStyle/>
          <a:p>
            <a:r>
              <a:rPr lang="fr-FR" dirty="0"/>
              <a:t>b</a:t>
            </a:r>
            <a:r>
              <a:rPr lang="fr-FR" dirty="0" smtClean="0"/>
              <a:t>. </a:t>
            </a:r>
            <a:r>
              <a:rPr lang="fr-FR" dirty="0"/>
              <a:t>Cartographie des métiers et </a:t>
            </a:r>
            <a:r>
              <a:rPr lang="fr-FR" dirty="0" smtClean="0"/>
              <a:t>compétence en </a:t>
            </a:r>
            <a:r>
              <a:rPr lang="fr-FR" dirty="0" err="1" smtClean="0"/>
              <a:t>SSI</a:t>
            </a:r>
            <a:endParaRPr lang="fr-FR" dirty="0"/>
          </a:p>
        </p:txBody>
      </p:sp>
    </p:spTree>
    <p:extLst>
      <p:ext uri="{BB962C8B-B14F-4D97-AF65-F5344CB8AC3E}">
        <p14:creationId xmlns:p14="http://schemas.microsoft.com/office/powerpoint/2010/main" val="41455141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4" name="Espace réservé du texte 3"/>
          <p:cNvSpPr>
            <a:spLocks noGrp="1"/>
          </p:cNvSpPr>
          <p:nvPr>
            <p:ph type="body" sz="quarter" idx="10"/>
          </p:nvPr>
        </p:nvSpPr>
        <p:spPr/>
        <p:txBody>
          <a:bodyPr/>
          <a:lstStyle/>
          <a:p>
            <a:r>
              <a:rPr lang="fr-FR" dirty="0"/>
              <a:t>b. Cartographie des métiers et compétence en </a:t>
            </a:r>
            <a:r>
              <a:rPr lang="fr-FR" dirty="0" smtClean="0"/>
              <a:t>SSI</a:t>
            </a:r>
            <a:endParaRPr lang="fr-FR" dirty="0"/>
          </a:p>
        </p:txBody>
      </p:sp>
      <p:sp>
        <p:nvSpPr>
          <p:cNvPr id="5" name="Espace réservé de la date 4"/>
          <p:cNvSpPr>
            <a:spLocks noGrp="1"/>
          </p:cNvSpPr>
          <p:nvPr>
            <p:ph type="dt" sz="half" idx="11"/>
          </p:nvPr>
        </p:nvSpPr>
        <p:spPr/>
        <p:txBody>
          <a:bodyPr/>
          <a:lstStyle/>
          <a:p>
            <a:pPr>
              <a:defRPr/>
            </a:pPr>
            <a:fld id="{0A9BB7D2-BAEC-42C3-9824-31AD995652F0}" type="datetime1">
              <a:rPr lang="fr-FR" smtClean="0"/>
              <a:t>16/02/2017</a:t>
            </a:fld>
            <a:endParaRPr lang="fr-FR" dirty="0"/>
          </a:p>
        </p:txBody>
      </p:sp>
      <p:sp>
        <p:nvSpPr>
          <p:cNvPr id="6" name="Espace réservé du pied de page 5"/>
          <p:cNvSpPr>
            <a:spLocks noGrp="1"/>
          </p:cNvSpPr>
          <p:nvPr>
            <p:ph type="ftr" sz="quarter" idx="12"/>
          </p:nvPr>
        </p:nvSpPr>
        <p:spPr/>
        <p:txBody>
          <a:bodyPr/>
          <a:lstStyle/>
          <a:p>
            <a:pPr>
              <a:defRPr/>
            </a:pPr>
            <a:r>
              <a:rPr lang="fr-FR" dirty="0" smtClean="0"/>
              <a:t>Sensibilisation et initiation à la cybersécurité</a:t>
            </a:r>
            <a:endParaRPr lang="fr-FR" dirty="0"/>
          </a:p>
        </p:txBody>
      </p:sp>
      <p:sp>
        <p:nvSpPr>
          <p:cNvPr id="7" name="Espace réservé du numéro de diapositive 6"/>
          <p:cNvSpPr>
            <a:spLocks noGrp="1"/>
          </p:cNvSpPr>
          <p:nvPr>
            <p:ph type="sldNum" sz="quarter" idx="13"/>
          </p:nvPr>
        </p:nvSpPr>
        <p:spPr/>
        <p:txBody>
          <a:bodyPr/>
          <a:lstStyle/>
          <a:p>
            <a:pPr>
              <a:defRPr/>
            </a:pPr>
            <a:fld id="{DAC45385-D604-40AE-9F53-03BDB8FC03CC}" type="slidenum">
              <a:rPr lang="fr-FR" smtClean="0"/>
              <a:pPr>
                <a:defRPr/>
              </a:pPr>
              <a:t>56</a:t>
            </a:fld>
            <a:endParaRPr lang="fr-FR" dirty="0"/>
          </a:p>
        </p:txBody>
      </p:sp>
      <p:grpSp>
        <p:nvGrpSpPr>
          <p:cNvPr id="43" name="Groupe 42"/>
          <p:cNvGrpSpPr/>
          <p:nvPr/>
        </p:nvGrpSpPr>
        <p:grpSpPr>
          <a:xfrm>
            <a:off x="35496" y="1276549"/>
            <a:ext cx="9108504" cy="5104779"/>
            <a:chOff x="176213" y="937916"/>
            <a:chExt cx="9161782" cy="5104779"/>
          </a:xfrm>
        </p:grpSpPr>
        <p:sp>
          <p:nvSpPr>
            <p:cNvPr id="8" name="Flèche droite 7"/>
            <p:cNvSpPr/>
            <p:nvPr/>
          </p:nvSpPr>
          <p:spPr>
            <a:xfrm>
              <a:off x="698051" y="1178840"/>
              <a:ext cx="8639944" cy="144016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cxnSp>
          <p:nvCxnSpPr>
            <p:cNvPr id="13" name="Connecteur droit 12"/>
            <p:cNvCxnSpPr/>
            <p:nvPr/>
          </p:nvCxnSpPr>
          <p:spPr>
            <a:xfrm flipH="1">
              <a:off x="5508104" y="2370287"/>
              <a:ext cx="22226" cy="3672408"/>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4" name="Connecteur droit 13"/>
            <p:cNvCxnSpPr/>
            <p:nvPr/>
          </p:nvCxnSpPr>
          <p:spPr>
            <a:xfrm>
              <a:off x="7325570" y="2370287"/>
              <a:ext cx="4000" cy="3672408"/>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ZoneTexte 16"/>
            <p:cNvSpPr txBox="1"/>
            <p:nvPr/>
          </p:nvSpPr>
          <p:spPr>
            <a:xfrm>
              <a:off x="738634" y="1743701"/>
              <a:ext cx="1320738" cy="338554"/>
            </a:xfrm>
            <a:prstGeom prst="rect">
              <a:avLst/>
            </a:prstGeom>
            <a:noFill/>
          </p:spPr>
          <p:txBody>
            <a:bodyPr wrap="square" rtlCol="0">
              <a:spAutoFit/>
            </a:bodyPr>
            <a:lstStyle/>
            <a:p>
              <a:pPr algn="ctr"/>
              <a:r>
                <a:rPr lang="fr-FR" sz="1600" dirty="0" smtClean="0">
                  <a:latin typeface="+mn-lt"/>
                </a:rPr>
                <a:t>Étude</a:t>
              </a:r>
              <a:endParaRPr lang="fr-FR" sz="1600" dirty="0">
                <a:latin typeface="+mn-lt"/>
              </a:endParaRPr>
            </a:p>
          </p:txBody>
        </p:sp>
        <p:sp>
          <p:nvSpPr>
            <p:cNvPr id="19" name="ZoneTexte 18"/>
            <p:cNvSpPr txBox="1"/>
            <p:nvPr/>
          </p:nvSpPr>
          <p:spPr>
            <a:xfrm>
              <a:off x="5689256" y="1610804"/>
              <a:ext cx="1440160" cy="584775"/>
            </a:xfrm>
            <a:prstGeom prst="rect">
              <a:avLst/>
            </a:prstGeom>
            <a:noFill/>
          </p:spPr>
          <p:txBody>
            <a:bodyPr wrap="square" rtlCol="0">
              <a:spAutoFit/>
            </a:bodyPr>
            <a:lstStyle/>
            <a:p>
              <a:pPr algn="ctr"/>
              <a:r>
                <a:rPr lang="fr-FR" sz="1600" dirty="0" smtClean="0">
                  <a:latin typeface="+mn-lt"/>
                </a:rPr>
                <a:t>Exploitation / Maintenance</a:t>
              </a:r>
              <a:endParaRPr lang="fr-FR" sz="1600" dirty="0">
                <a:latin typeface="+mn-lt"/>
              </a:endParaRPr>
            </a:p>
          </p:txBody>
        </p:sp>
        <p:sp>
          <p:nvSpPr>
            <p:cNvPr id="20" name="ZoneTexte 19"/>
            <p:cNvSpPr txBox="1"/>
            <p:nvPr/>
          </p:nvSpPr>
          <p:spPr>
            <a:xfrm>
              <a:off x="7129416" y="1610804"/>
              <a:ext cx="2100447" cy="584775"/>
            </a:xfrm>
            <a:prstGeom prst="rect">
              <a:avLst/>
            </a:prstGeom>
            <a:noFill/>
          </p:spPr>
          <p:txBody>
            <a:bodyPr wrap="square" rtlCol="0">
              <a:spAutoFit/>
            </a:bodyPr>
            <a:lstStyle/>
            <a:p>
              <a:pPr algn="ctr"/>
              <a:r>
                <a:rPr lang="fr-FR" sz="1600" dirty="0" smtClean="0">
                  <a:latin typeface="+mn-lt"/>
                </a:rPr>
                <a:t>Gestion des incidents, des crises</a:t>
              </a:r>
              <a:endParaRPr lang="fr-FR" sz="1600" dirty="0">
                <a:latin typeface="+mn-lt"/>
              </a:endParaRPr>
            </a:p>
          </p:txBody>
        </p:sp>
        <p:cxnSp>
          <p:nvCxnSpPr>
            <p:cNvPr id="31" name="Connecteur droit 30"/>
            <p:cNvCxnSpPr/>
            <p:nvPr/>
          </p:nvCxnSpPr>
          <p:spPr>
            <a:xfrm flipH="1">
              <a:off x="3837002" y="2370287"/>
              <a:ext cx="10917" cy="3672408"/>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41" name="ZoneTexte 40"/>
            <p:cNvSpPr txBox="1"/>
            <p:nvPr/>
          </p:nvSpPr>
          <p:spPr>
            <a:xfrm rot="16200000">
              <a:off x="-669074" y="3990255"/>
              <a:ext cx="2160240" cy="461665"/>
            </a:xfrm>
            <a:prstGeom prst="rect">
              <a:avLst/>
            </a:prstGeom>
            <a:noFill/>
          </p:spPr>
          <p:txBody>
            <a:bodyPr wrap="square" rtlCol="0">
              <a:spAutoFit/>
            </a:bodyPr>
            <a:lstStyle/>
            <a:p>
              <a:pPr algn="ctr"/>
              <a:r>
                <a:rPr lang="fr-FR" sz="2400" b="1" dirty="0" smtClean="0">
                  <a:solidFill>
                    <a:srgbClr val="922B3C"/>
                  </a:solidFill>
                  <a:latin typeface="+mn-lt"/>
                </a:rPr>
                <a:t>Métiers</a:t>
              </a:r>
              <a:endParaRPr lang="fr-FR" sz="2400" b="1" dirty="0">
                <a:solidFill>
                  <a:srgbClr val="922B3C"/>
                </a:solidFill>
                <a:latin typeface="+mn-lt"/>
              </a:endParaRPr>
            </a:p>
          </p:txBody>
        </p:sp>
        <p:sp>
          <p:nvSpPr>
            <p:cNvPr id="42" name="ZoneTexte 41"/>
            <p:cNvSpPr txBox="1"/>
            <p:nvPr/>
          </p:nvSpPr>
          <p:spPr>
            <a:xfrm rot="16200000">
              <a:off x="-673074" y="1787203"/>
              <a:ext cx="2160240" cy="461665"/>
            </a:xfrm>
            <a:prstGeom prst="rect">
              <a:avLst/>
            </a:prstGeom>
            <a:noFill/>
          </p:spPr>
          <p:txBody>
            <a:bodyPr wrap="square" rtlCol="0">
              <a:spAutoFit/>
            </a:bodyPr>
            <a:lstStyle/>
            <a:p>
              <a:pPr algn="ctr"/>
              <a:r>
                <a:rPr lang="fr-FR" sz="2400" b="1" dirty="0" smtClean="0">
                  <a:solidFill>
                    <a:srgbClr val="922B3C"/>
                  </a:solidFill>
                  <a:latin typeface="+mn-lt"/>
                </a:rPr>
                <a:t>Phases</a:t>
              </a:r>
              <a:endParaRPr lang="fr-FR" sz="2400" b="1" dirty="0">
                <a:solidFill>
                  <a:srgbClr val="922B3C"/>
                </a:solidFill>
                <a:latin typeface="+mn-lt"/>
              </a:endParaRPr>
            </a:p>
          </p:txBody>
        </p:sp>
        <p:sp>
          <p:nvSpPr>
            <p:cNvPr id="36" name="ZoneTexte 35"/>
            <p:cNvSpPr txBox="1"/>
            <p:nvPr/>
          </p:nvSpPr>
          <p:spPr>
            <a:xfrm>
              <a:off x="3883849" y="1610804"/>
              <a:ext cx="1677103" cy="584775"/>
            </a:xfrm>
            <a:prstGeom prst="rect">
              <a:avLst/>
            </a:prstGeom>
            <a:noFill/>
          </p:spPr>
          <p:txBody>
            <a:bodyPr wrap="square" rtlCol="0">
              <a:spAutoFit/>
            </a:bodyPr>
            <a:lstStyle/>
            <a:p>
              <a:pPr algn="ctr"/>
              <a:r>
                <a:rPr lang="fr-FR" sz="1600" dirty="0" smtClean="0">
                  <a:latin typeface="+mn-lt"/>
                </a:rPr>
                <a:t>Implémentation</a:t>
              </a:r>
              <a:r>
                <a:rPr lang="fr-FR" sz="1600" dirty="0">
                  <a:latin typeface="+mn-lt"/>
                </a:rPr>
                <a:t>, déploiement</a:t>
              </a:r>
            </a:p>
          </p:txBody>
        </p:sp>
        <p:sp>
          <p:nvSpPr>
            <p:cNvPr id="47" name="ZoneTexte 46"/>
            <p:cNvSpPr txBox="1"/>
            <p:nvPr/>
          </p:nvSpPr>
          <p:spPr>
            <a:xfrm>
              <a:off x="2414406" y="1743701"/>
              <a:ext cx="1320738" cy="338554"/>
            </a:xfrm>
            <a:prstGeom prst="rect">
              <a:avLst/>
            </a:prstGeom>
            <a:noFill/>
          </p:spPr>
          <p:txBody>
            <a:bodyPr wrap="square" rtlCol="0">
              <a:spAutoFit/>
            </a:bodyPr>
            <a:lstStyle/>
            <a:p>
              <a:pPr algn="ctr"/>
              <a:r>
                <a:rPr lang="fr-FR" sz="1600" dirty="0" smtClean="0">
                  <a:latin typeface="+mn-lt"/>
                </a:rPr>
                <a:t>Conception</a:t>
              </a:r>
              <a:endParaRPr lang="fr-FR" sz="1600" dirty="0">
                <a:latin typeface="+mn-lt"/>
              </a:endParaRPr>
            </a:p>
          </p:txBody>
        </p:sp>
      </p:grpSp>
      <p:cxnSp>
        <p:nvCxnSpPr>
          <p:cNvPr id="39" name="Connecteur droit 38"/>
          <p:cNvCxnSpPr/>
          <p:nvPr/>
        </p:nvCxnSpPr>
        <p:spPr>
          <a:xfrm flipV="1">
            <a:off x="3419872" y="4352954"/>
            <a:ext cx="2448272" cy="1117"/>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V="1">
            <a:off x="3388491" y="4770996"/>
            <a:ext cx="2366667" cy="13174"/>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848692" y="4077072"/>
            <a:ext cx="1835760" cy="276999"/>
          </a:xfrm>
          <a:prstGeom prst="rect">
            <a:avLst/>
          </a:prstGeom>
        </p:spPr>
        <p:txBody>
          <a:bodyPr wrap="none">
            <a:spAutoFit/>
          </a:bodyPr>
          <a:lstStyle/>
          <a:p>
            <a:pPr algn="ctr"/>
            <a:r>
              <a:rPr lang="fr-FR" sz="1200" dirty="0" smtClean="0">
                <a:latin typeface="+mn-lt"/>
              </a:rPr>
              <a:t>Auditeur organisationnel</a:t>
            </a:r>
            <a:endParaRPr lang="fr-FR" sz="1200" dirty="0">
              <a:latin typeface="+mn-lt"/>
            </a:endParaRPr>
          </a:p>
        </p:txBody>
      </p:sp>
      <p:sp>
        <p:nvSpPr>
          <p:cNvPr id="46" name="Rectangle 45"/>
          <p:cNvSpPr/>
          <p:nvPr/>
        </p:nvSpPr>
        <p:spPr>
          <a:xfrm>
            <a:off x="3824120" y="4500612"/>
            <a:ext cx="1462260" cy="276999"/>
          </a:xfrm>
          <a:prstGeom prst="rect">
            <a:avLst/>
          </a:prstGeom>
          <a:solidFill>
            <a:schemeClr val="bg1"/>
          </a:solidFill>
        </p:spPr>
        <p:txBody>
          <a:bodyPr wrap="none">
            <a:spAutoFit/>
          </a:bodyPr>
          <a:lstStyle/>
          <a:p>
            <a:pPr algn="ctr"/>
            <a:r>
              <a:rPr lang="fr-FR" sz="1200" dirty="0" smtClean="0">
                <a:latin typeface="+mn-lt"/>
              </a:rPr>
              <a:t>Auditeur technique</a:t>
            </a:r>
            <a:endParaRPr lang="fr-FR" sz="1200" dirty="0">
              <a:latin typeface="+mn-lt"/>
            </a:endParaRPr>
          </a:p>
        </p:txBody>
      </p:sp>
      <p:cxnSp>
        <p:nvCxnSpPr>
          <p:cNvPr id="49" name="Connecteur droit 48"/>
          <p:cNvCxnSpPr/>
          <p:nvPr/>
        </p:nvCxnSpPr>
        <p:spPr>
          <a:xfrm>
            <a:off x="2051720" y="5419572"/>
            <a:ext cx="5277850" cy="0"/>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555246" y="5168225"/>
            <a:ext cx="1905715" cy="276999"/>
          </a:xfrm>
          <a:prstGeom prst="rect">
            <a:avLst/>
          </a:prstGeom>
        </p:spPr>
        <p:txBody>
          <a:bodyPr wrap="none">
            <a:spAutoFit/>
          </a:bodyPr>
          <a:lstStyle/>
          <a:p>
            <a:pPr algn="ctr"/>
            <a:r>
              <a:rPr lang="fr-FR" sz="1200" dirty="0" smtClean="0">
                <a:latin typeface="+mn-lt"/>
              </a:rPr>
              <a:t>RSSI, Technicien support</a:t>
            </a:r>
            <a:endParaRPr lang="fr-FR" sz="1200" dirty="0">
              <a:latin typeface="+mn-lt"/>
            </a:endParaRPr>
          </a:p>
        </p:txBody>
      </p:sp>
      <p:cxnSp>
        <p:nvCxnSpPr>
          <p:cNvPr id="53" name="Connecteur droit 52"/>
          <p:cNvCxnSpPr/>
          <p:nvPr/>
        </p:nvCxnSpPr>
        <p:spPr>
          <a:xfrm>
            <a:off x="5918886" y="3933056"/>
            <a:ext cx="1821466" cy="0"/>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911004" y="3645024"/>
            <a:ext cx="1829348" cy="276999"/>
          </a:xfrm>
          <a:prstGeom prst="rect">
            <a:avLst/>
          </a:prstGeom>
          <a:ln>
            <a:noFill/>
            <a:headEnd type="arrow"/>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pPr algn="ctr"/>
            <a:r>
              <a:rPr lang="fr-FR" sz="1200" dirty="0">
                <a:cs typeface="Arial" charset="0"/>
              </a:rPr>
              <a:t>Investigateur</a:t>
            </a:r>
            <a:r>
              <a:rPr lang="fr-FR" sz="1200" dirty="0" smtClean="0">
                <a:latin typeface="+mn-lt"/>
              </a:rPr>
              <a:t> numérique</a:t>
            </a:r>
            <a:endParaRPr lang="fr-FR" sz="1200" dirty="0">
              <a:latin typeface="+mn-lt"/>
            </a:endParaRPr>
          </a:p>
        </p:txBody>
      </p:sp>
      <p:sp>
        <p:nvSpPr>
          <p:cNvPr id="61" name="Rectangle 60"/>
          <p:cNvSpPr/>
          <p:nvPr/>
        </p:nvSpPr>
        <p:spPr>
          <a:xfrm>
            <a:off x="920565" y="2828772"/>
            <a:ext cx="2700208" cy="461665"/>
          </a:xfrm>
          <a:prstGeom prst="rect">
            <a:avLst/>
          </a:prstGeom>
        </p:spPr>
        <p:txBody>
          <a:bodyPr wrap="square">
            <a:spAutoFit/>
          </a:bodyPr>
          <a:lstStyle/>
          <a:p>
            <a:pPr algn="ctr"/>
            <a:r>
              <a:rPr lang="fr-FR" sz="1200" dirty="0" smtClean="0">
                <a:latin typeface="+mn-lt"/>
              </a:rPr>
              <a:t>Ingénieur de sécurité, architecte de sécurité, développeur de sécurité,</a:t>
            </a:r>
            <a:endParaRPr lang="fr-FR" sz="1200" dirty="0">
              <a:latin typeface="+mn-lt"/>
            </a:endParaRPr>
          </a:p>
        </p:txBody>
      </p:sp>
      <p:cxnSp>
        <p:nvCxnSpPr>
          <p:cNvPr id="66" name="Connecteur droit avec flèche 65"/>
          <p:cNvCxnSpPr/>
          <p:nvPr/>
        </p:nvCxnSpPr>
        <p:spPr>
          <a:xfrm>
            <a:off x="767086" y="3284984"/>
            <a:ext cx="300716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74"/>
          <p:cNvCxnSpPr/>
          <p:nvPr/>
        </p:nvCxnSpPr>
        <p:spPr>
          <a:xfrm>
            <a:off x="2169467" y="5799746"/>
            <a:ext cx="5194211" cy="0"/>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68191" y="5538546"/>
            <a:ext cx="917239" cy="276999"/>
          </a:xfrm>
          <a:prstGeom prst="rect">
            <a:avLst/>
          </a:prstGeom>
        </p:spPr>
        <p:txBody>
          <a:bodyPr wrap="none">
            <a:spAutoFit/>
          </a:bodyPr>
          <a:lstStyle/>
          <a:p>
            <a:pPr algn="ctr"/>
            <a:r>
              <a:rPr lang="fr-FR" sz="1200" dirty="0" smtClean="0">
                <a:latin typeface="+mn-lt"/>
              </a:rPr>
              <a:t>Consultant</a:t>
            </a:r>
            <a:endParaRPr lang="fr-FR" sz="1200" dirty="0">
              <a:latin typeface="+mn-lt"/>
            </a:endParaRPr>
          </a:p>
        </p:txBody>
      </p:sp>
      <p:cxnSp>
        <p:nvCxnSpPr>
          <p:cNvPr id="78" name="Connecteur droit 77"/>
          <p:cNvCxnSpPr/>
          <p:nvPr/>
        </p:nvCxnSpPr>
        <p:spPr>
          <a:xfrm>
            <a:off x="5755158" y="6172427"/>
            <a:ext cx="3004225" cy="0"/>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6575524" y="5915372"/>
            <a:ext cx="1781257" cy="276999"/>
          </a:xfrm>
          <a:prstGeom prst="rect">
            <a:avLst/>
          </a:prstGeom>
        </p:spPr>
        <p:txBody>
          <a:bodyPr wrap="none">
            <a:spAutoFit/>
          </a:bodyPr>
          <a:lstStyle/>
          <a:p>
            <a:pPr algn="ctr"/>
            <a:r>
              <a:rPr lang="fr-FR" sz="1200" dirty="0" smtClean="0">
                <a:latin typeface="+mn-lt"/>
              </a:rPr>
              <a:t>Analyste dans un SOC </a:t>
            </a:r>
            <a:endParaRPr lang="fr-FR" sz="1200" dirty="0">
              <a:latin typeface="+mn-lt"/>
            </a:endParaRPr>
          </a:p>
        </p:txBody>
      </p:sp>
    </p:spTree>
    <p:extLst>
      <p:ext uri="{BB962C8B-B14F-4D97-AF65-F5344CB8AC3E}">
        <p14:creationId xmlns:p14="http://schemas.microsoft.com/office/powerpoint/2010/main" val="33880746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dirty="0" smtClean="0">
                <a:solidFill>
                  <a:schemeClr val="bg1"/>
                </a:solidFill>
                <a:latin typeface="Arial" panose="020B0604020202020204" pitchFamily="34" charset="0"/>
                <a:cs typeface="Arial" panose="020B0604020202020204" pitchFamily="34" charset="0"/>
              </a:rPr>
              <a:t>4. </a:t>
            </a:r>
            <a:r>
              <a:rPr lang="fr-FR" dirty="0">
                <a:solidFill>
                  <a:schemeClr val="bg1"/>
                </a:solidFill>
                <a:latin typeface="Arial" panose="020B0604020202020204" pitchFamily="34" charset="0"/>
                <a:cs typeface="Arial" panose="020B0604020202020204" pitchFamily="34" charset="0"/>
              </a:rPr>
              <a:t>Les </a:t>
            </a:r>
            <a:r>
              <a:rPr lang="fr-FR" dirty="0" smtClean="0">
                <a:solidFill>
                  <a:schemeClr val="bg1"/>
                </a:solidFill>
                <a:latin typeface="Arial" panose="020B0604020202020204" pitchFamily="34" charset="0"/>
                <a:cs typeface="Arial" panose="020B0604020202020204" pitchFamily="34" charset="0"/>
              </a:rPr>
              <a:t>métiers</a:t>
            </a:r>
            <a:endParaRPr lang="fr-FR" altLang="fr-FR" dirty="0" smtClean="0">
              <a:latin typeface="Arial" panose="020B0604020202020204" pitchFamily="34" charset="0"/>
              <a:cs typeface="Arial" panose="020B0604020202020204" pitchFamily="34" charset="0"/>
            </a:endParaRPr>
          </a:p>
        </p:txBody>
      </p:sp>
      <p:sp>
        <p:nvSpPr>
          <p:cNvPr id="2" name="Espace réservé de la date 1"/>
          <p:cNvSpPr>
            <a:spLocks noGrp="1"/>
          </p:cNvSpPr>
          <p:nvPr>
            <p:ph type="dt" sz="half" idx="11"/>
          </p:nvPr>
        </p:nvSpPr>
        <p:spPr>
          <a:xfrm>
            <a:off x="3419872" y="6520259"/>
            <a:ext cx="1008112" cy="365125"/>
          </a:xfrm>
        </p:spPr>
        <p:txBody>
          <a:bodyPr/>
          <a:lstStyle/>
          <a:p>
            <a:fld id="{18B1B9A6-A597-4596-9AE6-C3C548D964A9}" type="datetime1">
              <a:rPr lang="fr-FR" smtClean="0">
                <a:latin typeface="Arial" panose="020B0604020202020204" pitchFamily="34" charset="0"/>
                <a:cs typeface="Arial" panose="020B0604020202020204" pitchFamily="34" charset="0"/>
              </a:rPr>
              <a:t>16/02/2017</a:t>
            </a:fld>
            <a:endParaRPr lang="fr-FR" dirty="0">
              <a:latin typeface="Arial" panose="020B0604020202020204" pitchFamily="34" charset="0"/>
              <a:cs typeface="Arial" panose="020B0604020202020204" pitchFamily="34" charset="0"/>
            </a:endParaRPr>
          </a:p>
        </p:txBody>
      </p:sp>
      <p:sp>
        <p:nvSpPr>
          <p:cNvPr id="3" name="Espace réservé du pied de page 2"/>
          <p:cNvSpPr>
            <a:spLocks noGrp="1"/>
          </p:cNvSpPr>
          <p:nvPr>
            <p:ph type="ftr" sz="quarter" idx="12"/>
          </p:nvPr>
        </p:nvSpPr>
        <p:spPr>
          <a:xfrm>
            <a:off x="4563841" y="6492875"/>
            <a:ext cx="3031976" cy="365125"/>
          </a:xfrm>
        </p:spPr>
        <p:txBody>
          <a:bodyPr/>
          <a:lstStyle/>
          <a:p>
            <a:r>
              <a:rPr lang="fr-FR" dirty="0" smtClean="0">
                <a:latin typeface="Arial" panose="020B0604020202020204" pitchFamily="34" charset="0"/>
                <a:cs typeface="Arial" panose="020B0604020202020204" pitchFamily="34" charset="0"/>
              </a:rPr>
              <a:t>Sensibilisation et initiation à la cybersécurité</a:t>
            </a:r>
            <a:endParaRPr lang="fr-FR"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3"/>
          </p:nvPr>
        </p:nvSpPr>
        <p:spPr>
          <a:xfrm>
            <a:off x="8676456" y="6448752"/>
            <a:ext cx="432048" cy="365125"/>
          </a:xfrm>
        </p:spPr>
        <p:txBody>
          <a:bodyPr/>
          <a:lstStyle/>
          <a:p>
            <a:fld id="{DAC45385-D604-40AE-9F53-03BDB8FC03CC}" type="slidenum">
              <a:rPr lang="fr-FR" smtClean="0">
                <a:latin typeface="Arial" panose="020B0604020202020204" pitchFamily="34" charset="0"/>
                <a:cs typeface="Arial" panose="020B0604020202020204" pitchFamily="34" charset="0"/>
              </a:rPr>
              <a:pPr/>
              <a:t>57</a:t>
            </a:fld>
            <a:endParaRPr lang="fr-FR" dirty="0">
              <a:latin typeface="Arial" panose="020B0604020202020204" pitchFamily="34" charset="0"/>
              <a:cs typeface="Arial" panose="020B0604020202020204" pitchFamily="34" charset="0"/>
            </a:endParaRPr>
          </a:p>
        </p:txBody>
      </p:sp>
      <p:sp>
        <p:nvSpPr>
          <p:cNvPr id="5" name="Rectangle 4"/>
          <p:cNvSpPr/>
          <p:nvPr/>
        </p:nvSpPr>
        <p:spPr>
          <a:xfrm>
            <a:off x="362271" y="1455172"/>
            <a:ext cx="8424936" cy="369332"/>
          </a:xfrm>
          <a:prstGeom prst="rect">
            <a:avLst/>
          </a:prstGeom>
        </p:spPr>
        <p:txBody>
          <a:bodyPr wrap="square">
            <a:spAutoFit/>
          </a:bodyPr>
          <a:lstStyle/>
          <a:p>
            <a:r>
              <a:rPr lang="fr-FR" dirty="0" smtClean="0">
                <a:latin typeface="Arial" panose="020B0604020202020204" pitchFamily="34" charset="0"/>
                <a:cs typeface="Arial" panose="020B0604020202020204" pitchFamily="34" charset="0"/>
              </a:rPr>
              <a:t>Les métiers se répartissent dans les familles de l’informatique et des réseaux.</a:t>
            </a:r>
          </a:p>
        </p:txBody>
      </p:sp>
      <p:graphicFrame>
        <p:nvGraphicFramePr>
          <p:cNvPr id="6" name="Tableau 5"/>
          <p:cNvGraphicFramePr>
            <a:graphicFrameLocks noGrp="1"/>
          </p:cNvGraphicFramePr>
          <p:nvPr>
            <p:extLst>
              <p:ext uri="{D42A27DB-BD31-4B8C-83A1-F6EECF244321}">
                <p14:modId xmlns:p14="http://schemas.microsoft.com/office/powerpoint/2010/main" val="371397329"/>
              </p:ext>
            </p:extLst>
          </p:nvPr>
        </p:nvGraphicFramePr>
        <p:xfrm>
          <a:off x="107504" y="1824504"/>
          <a:ext cx="7632849" cy="4700836"/>
        </p:xfrm>
        <a:graphic>
          <a:graphicData uri="http://schemas.openxmlformats.org/drawingml/2006/table">
            <a:tbl>
              <a:tblPr firstRow="1">
                <a:tableStyleId>{9DCAF9ED-07DC-4A11-8D7F-57B35C25682E}</a:tableStyleId>
              </a:tblPr>
              <a:tblGrid>
                <a:gridCol w="4144335"/>
                <a:gridCol w="1145757"/>
                <a:gridCol w="1168528"/>
                <a:gridCol w="1174229"/>
              </a:tblGrid>
              <a:tr h="420572">
                <a:tc>
                  <a:txBody>
                    <a:bodyPr/>
                    <a:lstStyle/>
                    <a:p>
                      <a:pPr algn="l" fontAlgn="b"/>
                      <a:endParaRPr lang="fr-FR" sz="1300" b="0"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Nb année</a:t>
                      </a:r>
                    </a:p>
                    <a:p>
                      <a:pPr algn="ctr" fontAlgn="b"/>
                      <a:r>
                        <a:rPr lang="fr-FR" sz="1300" u="none" strike="noStrike" dirty="0" smtClean="0">
                          <a:effectLst/>
                        </a:rPr>
                        <a:t>expérience</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Compétence</a:t>
                      </a:r>
                    </a:p>
                    <a:p>
                      <a:pPr algn="ctr" fontAlgn="b"/>
                      <a:r>
                        <a:rPr lang="fr-FR" sz="1300" u="none" strike="noStrike" dirty="0" smtClean="0">
                          <a:effectLst/>
                        </a:rPr>
                        <a:t>technique</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Compétence</a:t>
                      </a:r>
                    </a:p>
                    <a:p>
                      <a:pPr algn="ctr" fontAlgn="b"/>
                      <a:r>
                        <a:rPr lang="fr-FR" sz="1300" u="none" strike="noStrike" dirty="0" smtClean="0">
                          <a:effectLst/>
                        </a:rPr>
                        <a:t>management</a:t>
                      </a:r>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None/>
                      </a:pPr>
                      <a:r>
                        <a:rPr lang="fr-FR" sz="1300" b="1" u="none" strike="noStrike" dirty="0">
                          <a:effectLst/>
                        </a:rPr>
                        <a:t>Gouvernance des systèmes d’information</a:t>
                      </a:r>
                      <a:endParaRPr lang="fr-FR" sz="1300" b="1" i="0" u="none" strike="noStrike" dirty="0">
                        <a:solidFill>
                          <a:srgbClr val="000000"/>
                        </a:solidFill>
                        <a:effectLst/>
                        <a:latin typeface="Arial"/>
                      </a:endParaRPr>
                    </a:p>
                  </a:txBody>
                  <a:tcPr marL="229615" marR="8504" marT="8504" marB="0" anchor="ctr">
                    <a:solidFill>
                      <a:schemeClr val="accent2">
                        <a:lumMod val="20000"/>
                        <a:lumOff val="80000"/>
                      </a:schemeClr>
                    </a:solidFill>
                  </a:tcPr>
                </a:tc>
                <a:tc>
                  <a:txBody>
                    <a:bodyPr/>
                    <a:lstStyle/>
                    <a:p>
                      <a:pPr algn="ctr" fontAlgn="b"/>
                      <a:endParaRPr lang="fr-FR" sz="14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r>
              <a:tr h="274354">
                <a:tc>
                  <a:txBody>
                    <a:bodyPr/>
                    <a:lstStyle/>
                    <a:p>
                      <a:pPr algn="l" rtl="0" fontAlgn="ctr">
                        <a:buClr>
                          <a:srgbClr val="000000"/>
                        </a:buClr>
                        <a:buSzPts val="1800"/>
                        <a:buFont typeface="Arial"/>
                        <a:buChar char="•"/>
                      </a:pPr>
                      <a:r>
                        <a:rPr lang="fr-FR" sz="1300" u="none" strike="noStrike" dirty="0">
                          <a:effectLst/>
                        </a:rPr>
                        <a:t>Responsable ou Directeur</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dirty="0">
                          <a:effectLst/>
                        </a:rPr>
                        <a:t>15 à 20</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Char char="•"/>
                      </a:pPr>
                      <a:r>
                        <a:rPr lang="fr-FR" sz="1300" u="none" strike="noStrike" dirty="0">
                          <a:effectLst/>
                        </a:rPr>
                        <a:t>Chef de projet / </a:t>
                      </a:r>
                      <a:r>
                        <a:rPr lang="fr-FR" sz="1300" u="none" strike="noStrike" dirty="0" smtClean="0">
                          <a:effectLst/>
                        </a:rPr>
                        <a:t>Consultant </a:t>
                      </a:r>
                      <a:r>
                        <a:rPr lang="fr-FR" sz="1300" u="none" strike="noStrike" dirty="0">
                          <a:effectLst/>
                        </a:rPr>
                        <a:t>MOA</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dirty="0">
                          <a:effectLst/>
                        </a:rPr>
                        <a:t>5 à 15</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a:t>
                      </a:r>
                      <a:endParaRPr lang="fr-FR" sz="1300" b="1" i="0" u="none" strike="noStrike" dirty="0">
                        <a:solidFill>
                          <a:srgbClr val="000000"/>
                        </a:solidFill>
                        <a:effectLst/>
                        <a:latin typeface="Calibri"/>
                      </a:endParaRPr>
                    </a:p>
                  </a:txBody>
                  <a:tcPr marL="8504" marR="8504" marT="8504" marB="0" anchor="b"/>
                </a:tc>
              </a:tr>
              <a:tr h="274354">
                <a:tc gridSpan="2">
                  <a:txBody>
                    <a:bodyPr/>
                    <a:lstStyle/>
                    <a:p>
                      <a:pPr algn="l" rtl="0" fontAlgn="ctr">
                        <a:buClr>
                          <a:srgbClr val="000000"/>
                        </a:buClr>
                        <a:buSzPts val="1800"/>
                        <a:buFont typeface="Arial"/>
                        <a:buNone/>
                      </a:pPr>
                      <a:r>
                        <a:rPr lang="fr-FR" sz="1300" b="1" u="none" strike="noStrike" dirty="0">
                          <a:effectLst/>
                        </a:rPr>
                        <a:t>Conception et déploiement de système d’information</a:t>
                      </a:r>
                      <a:endParaRPr lang="fr-FR" sz="1300" b="1" i="0" u="none" strike="noStrike" dirty="0">
                        <a:solidFill>
                          <a:srgbClr val="000000"/>
                        </a:solidFill>
                        <a:effectLst/>
                        <a:latin typeface="Arial"/>
                      </a:endParaRPr>
                    </a:p>
                  </a:txBody>
                  <a:tcPr marL="229615" marR="8504" marT="8504" marB="0" anchor="ctr">
                    <a:solidFill>
                      <a:schemeClr val="accent2">
                        <a:lumMod val="20000"/>
                        <a:lumOff val="80000"/>
                      </a:schemeClr>
                    </a:solidFill>
                  </a:tcPr>
                </a:tc>
                <a:tc hMerge="1">
                  <a:txBody>
                    <a:bodyPr/>
                    <a:lstStyle/>
                    <a:p>
                      <a:pPr algn="ctr" fontAlgn="b"/>
                      <a:endParaRPr lang="fr-FR" sz="14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r>
              <a:tr h="274354">
                <a:tc>
                  <a:txBody>
                    <a:bodyPr/>
                    <a:lstStyle/>
                    <a:p>
                      <a:pPr algn="l" rtl="0" fontAlgn="ctr">
                        <a:buClr>
                          <a:srgbClr val="000000"/>
                        </a:buClr>
                        <a:buSzPts val="1800"/>
                        <a:buFont typeface="Arial"/>
                        <a:buChar char="•"/>
                      </a:pPr>
                      <a:r>
                        <a:rPr lang="fr-FR" sz="1300" u="none" strike="noStrike" dirty="0">
                          <a:effectLst/>
                        </a:rPr>
                        <a:t>Chef de projet / </a:t>
                      </a:r>
                      <a:r>
                        <a:rPr lang="fr-FR" sz="1300" u="none" strike="noStrike" dirty="0" smtClean="0">
                          <a:effectLst/>
                        </a:rPr>
                        <a:t>Consultant </a:t>
                      </a:r>
                      <a:r>
                        <a:rPr lang="fr-FR" sz="1300" u="none" strike="noStrike" dirty="0">
                          <a:effectLst/>
                        </a:rPr>
                        <a:t>MOE</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dirty="0">
                          <a:effectLst/>
                        </a:rPr>
                        <a:t>5 à 15</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a:t>
                      </a:r>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Char char="•"/>
                      </a:pPr>
                      <a:r>
                        <a:rPr lang="fr-FR" sz="1300" u="none" strike="noStrike" dirty="0">
                          <a:effectLst/>
                        </a:rPr>
                        <a:t>Architecte </a:t>
                      </a:r>
                      <a:r>
                        <a:rPr lang="fr-FR" sz="1300" u="none" strike="noStrike" dirty="0" smtClean="0">
                          <a:effectLst/>
                        </a:rPr>
                        <a:t>système</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10 à 15</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endParaRPr lang="fr-FR" sz="1300" b="1" i="0" u="none" strike="noStrike" dirty="0">
                        <a:solidFill>
                          <a:srgbClr val="000000"/>
                        </a:solidFill>
                        <a:effectLst/>
                        <a:latin typeface="Calibri"/>
                      </a:endParaRPr>
                    </a:p>
                  </a:txBody>
                  <a:tcPr marL="8504" marR="8504" marT="8504" marB="0" anchor="b"/>
                </a:tc>
              </a:tr>
              <a:tr h="224604">
                <a:tc>
                  <a:txBody>
                    <a:bodyPr/>
                    <a:lstStyle/>
                    <a:p>
                      <a:pPr algn="l" rtl="0" fontAlgn="ctr">
                        <a:buClr>
                          <a:srgbClr val="000000"/>
                        </a:buClr>
                        <a:buSzPts val="1800"/>
                        <a:buFont typeface="Arial"/>
                        <a:buNone/>
                      </a:pPr>
                      <a:r>
                        <a:rPr lang="fr-FR" sz="1300" b="1" u="none" strike="noStrike" dirty="0">
                          <a:effectLst/>
                        </a:rPr>
                        <a:t>Développement logiciel et matériel</a:t>
                      </a:r>
                      <a:endParaRPr lang="fr-FR" sz="1300" b="1" i="0" u="none" strike="noStrike" dirty="0">
                        <a:solidFill>
                          <a:srgbClr val="000000"/>
                        </a:solidFill>
                        <a:effectLst/>
                        <a:latin typeface="Arial"/>
                      </a:endParaRPr>
                    </a:p>
                  </a:txBody>
                  <a:tcPr marL="229615" marR="8504" marT="8504" marB="0" anchor="ctr">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r>
              <a:tr h="274354">
                <a:tc>
                  <a:txBody>
                    <a:bodyPr/>
                    <a:lstStyle/>
                    <a:p>
                      <a:pPr algn="l" rtl="0" fontAlgn="ctr">
                        <a:buClr>
                          <a:srgbClr val="000000"/>
                        </a:buClr>
                        <a:buSzPts val="1800"/>
                        <a:buFont typeface="Arial"/>
                        <a:buChar char="•"/>
                      </a:pPr>
                      <a:r>
                        <a:rPr lang="fr-FR" sz="1300" u="none" strike="noStrike" dirty="0">
                          <a:effectLst/>
                        </a:rPr>
                        <a:t>Architecte/concepteur logiciel/composant </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5 à 10</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Char char="•"/>
                      </a:pPr>
                      <a:r>
                        <a:rPr lang="fr-FR" sz="1300" u="none" strike="noStrike" dirty="0">
                          <a:effectLst/>
                        </a:rPr>
                        <a:t>Développeur logiciel (dont </a:t>
                      </a:r>
                      <a:r>
                        <a:rPr lang="fr-FR" sz="1300" u="none" strike="noStrike" dirty="0" err="1">
                          <a:effectLst/>
                        </a:rPr>
                        <a:t>cryptologue</a:t>
                      </a:r>
                      <a:r>
                        <a:rPr lang="fr-FR" sz="1300" u="none" strike="noStrike" dirty="0">
                          <a:effectLst/>
                        </a:rPr>
                        <a:t>)</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0 à 10</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None/>
                      </a:pPr>
                      <a:r>
                        <a:rPr lang="fr-FR" sz="1300" b="1" u="none" strike="noStrike" dirty="0">
                          <a:effectLst/>
                        </a:rPr>
                        <a:t>Exploitation</a:t>
                      </a:r>
                      <a:endParaRPr lang="fr-FR" sz="1300" b="1" i="0" u="none" strike="noStrike" dirty="0">
                        <a:solidFill>
                          <a:srgbClr val="000000"/>
                        </a:solidFill>
                        <a:effectLst/>
                        <a:latin typeface="Arial"/>
                      </a:endParaRPr>
                    </a:p>
                  </a:txBody>
                  <a:tcPr marL="229615" marR="8504" marT="8504" marB="0" anchor="ctr">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r>
              <a:tr h="274354">
                <a:tc>
                  <a:txBody>
                    <a:bodyPr/>
                    <a:lstStyle/>
                    <a:p>
                      <a:pPr algn="l" rtl="0" fontAlgn="ctr">
                        <a:buClr>
                          <a:srgbClr val="000000"/>
                        </a:buClr>
                        <a:buSzPts val="1800"/>
                        <a:buFont typeface="Arial"/>
                        <a:buChar char="•"/>
                      </a:pPr>
                      <a:r>
                        <a:rPr lang="fr-FR" sz="1300" u="none" strike="noStrike" dirty="0">
                          <a:effectLst/>
                        </a:rPr>
                        <a:t>Technicien système et réseau</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0 à 10</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Char char="•"/>
                      </a:pPr>
                      <a:r>
                        <a:rPr lang="fr-FR" sz="1300" u="none" strike="noStrike" dirty="0">
                          <a:effectLst/>
                        </a:rPr>
                        <a:t>Administrateur système et réseau</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0 à 10</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a:t>
                      </a:r>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Char char="•"/>
                      </a:pPr>
                      <a:r>
                        <a:rPr lang="fr-FR" sz="1300" u="none" strike="noStrike" dirty="0">
                          <a:effectLst/>
                        </a:rPr>
                        <a:t>Analyste veille/gestion des incidents/</a:t>
                      </a:r>
                      <a:r>
                        <a:rPr lang="fr-FR" sz="1300" u="none" strike="noStrike" dirty="0" err="1">
                          <a:effectLst/>
                        </a:rPr>
                        <a:t>forensics</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0 à 10</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a:t>
                      </a:r>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None/>
                      </a:pPr>
                      <a:r>
                        <a:rPr lang="fr-FR" sz="1300" b="1" u="none" strike="noStrike" dirty="0">
                          <a:effectLst/>
                        </a:rPr>
                        <a:t>Validation / </a:t>
                      </a:r>
                      <a:r>
                        <a:rPr lang="fr-FR" sz="1300" b="1" u="none" strike="noStrike" dirty="0" smtClean="0">
                          <a:effectLst/>
                        </a:rPr>
                        <a:t>Audit</a:t>
                      </a:r>
                      <a:endParaRPr lang="fr-FR" sz="1300" b="1" i="0" u="none" strike="noStrike" dirty="0">
                        <a:solidFill>
                          <a:srgbClr val="000000"/>
                        </a:solidFill>
                        <a:effectLst/>
                        <a:latin typeface="Arial"/>
                      </a:endParaRPr>
                    </a:p>
                  </a:txBody>
                  <a:tcPr marL="229615" marR="8504" marT="8504" marB="0" anchor="ctr">
                    <a:solidFill>
                      <a:schemeClr val="accent2">
                        <a:lumMod val="20000"/>
                        <a:lumOff val="80000"/>
                      </a:schemeClr>
                    </a:solidFill>
                  </a:tcPr>
                </a:tc>
                <a:tc>
                  <a:txBody>
                    <a:bodyPr/>
                    <a:lstStyle/>
                    <a:p>
                      <a:pPr algn="ctr" fontAlgn="b"/>
                      <a:endParaRPr lang="fr-FR" sz="1300" b="1" i="0" u="none" strike="noStrike">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r>
              <a:tr h="214704">
                <a:tc>
                  <a:txBody>
                    <a:bodyPr/>
                    <a:lstStyle/>
                    <a:p>
                      <a:pPr algn="l" rtl="0" fontAlgn="ctr">
                        <a:buClr>
                          <a:srgbClr val="000000"/>
                        </a:buClr>
                        <a:buSzPts val="1800"/>
                        <a:buFont typeface="Arial"/>
                        <a:buChar char="•"/>
                      </a:pPr>
                      <a:r>
                        <a:rPr lang="fr-FR" sz="1300" u="none" strike="noStrike" dirty="0">
                          <a:effectLst/>
                        </a:rPr>
                        <a:t>Auditeur technique SSI (dont test intrusion)</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dirty="0">
                          <a:effectLst/>
                        </a:rPr>
                        <a:t>0 à 10</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a:t>
                      </a:r>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Char char="•"/>
                      </a:pPr>
                      <a:r>
                        <a:rPr lang="fr-FR" sz="1300" u="none" strike="noStrike" dirty="0">
                          <a:effectLst/>
                        </a:rPr>
                        <a:t>Auditeur organisationnel SSI</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5 à 10</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a:t>
                      </a:r>
                      <a:endParaRPr lang="fr-FR" sz="1300" b="1" i="0" u="none" strike="noStrike" dirty="0">
                        <a:solidFill>
                          <a:srgbClr val="000000"/>
                        </a:solidFill>
                        <a:effectLst/>
                        <a:latin typeface="Calibri"/>
                      </a:endParaRPr>
                    </a:p>
                  </a:txBody>
                  <a:tcPr marL="8504" marR="8504" marT="8504" marB="0" anchor="b"/>
                </a:tc>
              </a:tr>
            </a:tbl>
          </a:graphicData>
        </a:graphic>
      </p:graphicFrame>
      <p:sp>
        <p:nvSpPr>
          <p:cNvPr id="8" name="Espace réservé du texte 8"/>
          <p:cNvSpPr>
            <a:spLocks noGrp="1"/>
          </p:cNvSpPr>
          <p:nvPr>
            <p:ph type="body" sz="quarter" idx="10"/>
          </p:nvPr>
        </p:nvSpPr>
        <p:spPr>
          <a:xfrm>
            <a:off x="243004" y="1052737"/>
            <a:ext cx="8577468" cy="372813"/>
          </a:xfrm>
        </p:spPr>
        <p:txBody>
          <a:bodyPr>
            <a:normAutofit lnSpcReduction="10000"/>
          </a:bodyPr>
          <a:lstStyle/>
          <a:p>
            <a:r>
              <a:rPr lang="fr-FR" dirty="0"/>
              <a:t>b</a:t>
            </a:r>
            <a:r>
              <a:rPr lang="fr-FR" dirty="0" smtClean="0"/>
              <a:t>. </a:t>
            </a:r>
            <a:r>
              <a:rPr lang="fr-FR" dirty="0"/>
              <a:t>Cartographie des métiers et </a:t>
            </a:r>
            <a:r>
              <a:rPr lang="fr-FR" dirty="0" smtClean="0"/>
              <a:t>compétence en </a:t>
            </a:r>
            <a:r>
              <a:rPr lang="fr-FR" dirty="0" err="1" smtClean="0"/>
              <a:t>SSI</a:t>
            </a:r>
            <a:endParaRPr lang="fr-FR" dirty="0"/>
          </a:p>
        </p:txBody>
      </p:sp>
      <p:sp>
        <p:nvSpPr>
          <p:cNvPr id="7" name="ZoneTexte 6"/>
          <p:cNvSpPr txBox="1"/>
          <p:nvPr/>
        </p:nvSpPr>
        <p:spPr>
          <a:xfrm>
            <a:off x="7824026" y="2996952"/>
            <a:ext cx="1332656" cy="1754326"/>
          </a:xfrm>
          <a:prstGeom prst="rect">
            <a:avLst/>
          </a:prstGeom>
          <a:noFill/>
        </p:spPr>
        <p:txBody>
          <a:bodyPr wrap="square" rtlCol="0">
            <a:spAutoFit/>
          </a:bodyPr>
          <a:lstStyle/>
          <a:p>
            <a:r>
              <a:rPr lang="fr-FR" sz="1200" dirty="0" smtClean="0">
                <a:latin typeface="+mn-lt"/>
              </a:rPr>
              <a:t>Compétence requise :</a:t>
            </a:r>
          </a:p>
          <a:p>
            <a:r>
              <a:rPr lang="fr-FR" sz="1200" b="1" dirty="0" smtClean="0">
                <a:latin typeface="+mn-lt"/>
              </a:rPr>
              <a:t>X</a:t>
            </a:r>
            <a:r>
              <a:rPr lang="fr-FR" sz="1200" dirty="0" smtClean="0">
                <a:latin typeface="+mn-lt"/>
              </a:rPr>
              <a:t> : peu de compétence</a:t>
            </a:r>
          </a:p>
          <a:p>
            <a:r>
              <a:rPr lang="fr-FR" sz="1200" b="1" dirty="0" smtClean="0">
                <a:latin typeface="+mn-lt"/>
              </a:rPr>
              <a:t>XX</a:t>
            </a:r>
            <a:r>
              <a:rPr lang="fr-FR" sz="1200" dirty="0" smtClean="0">
                <a:latin typeface="+mn-lt"/>
              </a:rPr>
              <a:t> : niveau moyen</a:t>
            </a:r>
          </a:p>
          <a:p>
            <a:r>
              <a:rPr lang="fr-FR" sz="1200" b="1" dirty="0" smtClean="0">
                <a:latin typeface="+mn-lt"/>
              </a:rPr>
              <a:t>XXX </a:t>
            </a:r>
            <a:r>
              <a:rPr lang="fr-FR" sz="1200" dirty="0" smtClean="0">
                <a:latin typeface="+mn-lt"/>
              </a:rPr>
              <a:t>: forte compétence</a:t>
            </a:r>
          </a:p>
          <a:p>
            <a:endParaRPr lang="fr-FR" sz="1200" dirty="0">
              <a:latin typeface="+mn-lt"/>
            </a:endParaRPr>
          </a:p>
        </p:txBody>
      </p:sp>
    </p:spTree>
    <p:extLst>
      <p:ext uri="{BB962C8B-B14F-4D97-AF65-F5344CB8AC3E}">
        <p14:creationId xmlns:p14="http://schemas.microsoft.com/office/powerpoint/2010/main" val="23557853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smtClean="0"/>
              <a:t>4. </a:t>
            </a:r>
            <a:r>
              <a:rPr lang="fr-FR" smtClean="0"/>
              <a:t>Les métiers</a:t>
            </a:r>
            <a:endParaRPr lang="fr-FR" altLang="fr-FR" dirty="0" smtClean="0"/>
          </a:p>
        </p:txBody>
      </p:sp>
      <p:sp>
        <p:nvSpPr>
          <p:cNvPr id="18" name="Espace réservé du contenu 17"/>
          <p:cNvSpPr>
            <a:spLocks noGrp="1"/>
          </p:cNvSpPr>
          <p:nvPr>
            <p:ph idx="1"/>
          </p:nvPr>
        </p:nvSpPr>
        <p:spPr/>
        <p:txBody>
          <a:bodyPr>
            <a:normAutofit/>
          </a:bodyPr>
          <a:lstStyle/>
          <a:p>
            <a:r>
              <a:rPr lang="fr-FR" sz="1800" b="1" dirty="0">
                <a:solidFill>
                  <a:srgbClr val="922B3C"/>
                </a:solidFill>
              </a:rPr>
              <a:t>Responsable de la Sécurité des Systèmes d’Information </a:t>
            </a:r>
            <a:r>
              <a:rPr lang="fr-FR" sz="1800" dirty="0"/>
              <a:t>(RSSI) </a:t>
            </a:r>
            <a:r>
              <a:rPr lang="fr-FR" sz="1600" dirty="0"/>
              <a:t>:</a:t>
            </a:r>
            <a:r>
              <a:rPr lang="fr-FR" sz="1800" dirty="0"/>
              <a:t> définit la politique de sécurité du SI et veille à son </a:t>
            </a:r>
            <a:r>
              <a:rPr lang="fr-FR" sz="1800" dirty="0" smtClean="0"/>
              <a:t>application ; </a:t>
            </a:r>
            <a:r>
              <a:rPr lang="fr-FR" sz="1800" dirty="0"/>
              <a:t>il assure un rôle de conseil, d’assistance, d’information, de formation et d’alerte.</a:t>
            </a:r>
          </a:p>
          <a:p>
            <a:endParaRPr lang="fr-FR" sz="1800" dirty="0"/>
          </a:p>
          <a:p>
            <a:r>
              <a:rPr lang="fr-FR" sz="1800" b="1" dirty="0">
                <a:solidFill>
                  <a:srgbClr val="922B3C"/>
                </a:solidFill>
              </a:rPr>
              <a:t>Architecte [système, logiciel] sécurité</a:t>
            </a:r>
            <a:r>
              <a:rPr lang="fr-FR" sz="1600" dirty="0"/>
              <a:t> : </a:t>
            </a:r>
            <a:r>
              <a:rPr lang="fr-FR" sz="1800" dirty="0"/>
              <a:t>l’architecte sécurité structure les choix techniques, technologiques et méthodologiques d’un ensemble [système, logiciel] répondant à des exigences de sécurité.</a:t>
            </a:r>
          </a:p>
          <a:p>
            <a:endParaRPr lang="fr-FR" sz="1800" dirty="0"/>
          </a:p>
          <a:p>
            <a:r>
              <a:rPr lang="fr-FR" sz="1800" b="1" dirty="0">
                <a:solidFill>
                  <a:srgbClr val="922B3C"/>
                </a:solidFill>
              </a:rPr>
              <a:t>Développeur [produit, logiciel] de sécurité</a:t>
            </a:r>
            <a:r>
              <a:rPr lang="fr-FR" sz="1600" dirty="0"/>
              <a:t> : </a:t>
            </a:r>
            <a:r>
              <a:rPr lang="fr-FR" sz="1800" dirty="0"/>
              <a:t>le développeur de sécurité assure le sous-ensemble des activités d’ingénierie nécessaires à la réalisation d’éléments [produit, logiciels] répondant à des exigences de sécurité. </a:t>
            </a:r>
          </a:p>
        </p:txBody>
      </p:sp>
      <p:sp>
        <p:nvSpPr>
          <p:cNvPr id="8" name="Espace réservé du texte 8"/>
          <p:cNvSpPr>
            <a:spLocks noGrp="1"/>
          </p:cNvSpPr>
          <p:nvPr>
            <p:ph type="body" sz="quarter" idx="10"/>
          </p:nvPr>
        </p:nvSpPr>
        <p:spPr/>
        <p:txBody>
          <a:bodyPr/>
          <a:lstStyle/>
          <a:p>
            <a:r>
              <a:rPr lang="fr-FR" smtClean="0"/>
              <a:t>c. Profils et carrières</a:t>
            </a:r>
            <a:endParaRPr lang="fr-FR" dirty="0"/>
          </a:p>
        </p:txBody>
      </p:sp>
      <p:sp>
        <p:nvSpPr>
          <p:cNvPr id="2" name="Espace réservé de la date 1"/>
          <p:cNvSpPr>
            <a:spLocks noGrp="1"/>
          </p:cNvSpPr>
          <p:nvPr>
            <p:ph type="dt" sz="half" idx="11"/>
          </p:nvPr>
        </p:nvSpPr>
        <p:spPr/>
        <p:txBody>
          <a:bodyPr/>
          <a:lstStyle/>
          <a:p>
            <a:fld id="{26EC09AB-B523-4FE1-A6BD-9AA4D9611C98}" type="datetime1">
              <a:rPr lang="fr-FR" smtClean="0"/>
              <a:pPr/>
              <a:t>16/02/2017</a:t>
            </a:fld>
            <a:endParaRPr lang="fr-FR" dirty="0"/>
          </a:p>
        </p:txBody>
      </p:sp>
      <p:sp>
        <p:nvSpPr>
          <p:cNvPr id="3" name="Espace réservé du pied de page 2"/>
          <p:cNvSpPr>
            <a:spLocks noGrp="1"/>
          </p:cNvSpPr>
          <p:nvPr>
            <p:ph type="ftr" sz="quarter" idx="12"/>
          </p:nvPr>
        </p:nvSpPr>
        <p:spPr/>
        <p:txBody>
          <a:bodyPr/>
          <a:lstStyle/>
          <a:p>
            <a:r>
              <a:rPr lang="fr-FR" smtClean="0"/>
              <a:t>Sensibilisation et initiation à la cybersécurité</a:t>
            </a:r>
            <a:endParaRPr lang="fr-FR" dirty="0"/>
          </a:p>
        </p:txBody>
      </p:sp>
      <p:sp>
        <p:nvSpPr>
          <p:cNvPr id="4" name="Espace réservé du numéro de diapositive 3"/>
          <p:cNvSpPr>
            <a:spLocks noGrp="1"/>
          </p:cNvSpPr>
          <p:nvPr>
            <p:ph type="sldNum" sz="quarter" idx="13"/>
          </p:nvPr>
        </p:nvSpPr>
        <p:spPr/>
        <p:txBody>
          <a:bodyPr/>
          <a:lstStyle/>
          <a:p>
            <a:fld id="{DAC45385-D604-40AE-9F53-03BDB8FC03CC}" type="slidenum">
              <a:rPr lang="fr-FR" smtClean="0"/>
              <a:pPr/>
              <a:t>58</a:t>
            </a:fld>
            <a:endParaRPr lang="fr-FR" dirty="0"/>
          </a:p>
        </p:txBody>
      </p:sp>
    </p:spTree>
    <p:extLst>
      <p:ext uri="{BB962C8B-B14F-4D97-AF65-F5344CB8AC3E}">
        <p14:creationId xmlns:p14="http://schemas.microsoft.com/office/powerpoint/2010/main" val="26383931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smtClean="0"/>
              <a:t>4. </a:t>
            </a:r>
            <a:r>
              <a:rPr lang="fr-FR" smtClean="0"/>
              <a:t>Les métiers</a:t>
            </a:r>
            <a:endParaRPr lang="fr-FR" altLang="fr-FR" dirty="0" smtClean="0"/>
          </a:p>
        </p:txBody>
      </p:sp>
      <p:sp>
        <p:nvSpPr>
          <p:cNvPr id="12" name="Espace réservé du contenu 11"/>
          <p:cNvSpPr>
            <a:spLocks noGrp="1"/>
          </p:cNvSpPr>
          <p:nvPr>
            <p:ph idx="1"/>
          </p:nvPr>
        </p:nvSpPr>
        <p:spPr/>
        <p:txBody>
          <a:bodyPr>
            <a:normAutofit fontScale="85000" lnSpcReduction="10000"/>
          </a:bodyPr>
          <a:lstStyle/>
          <a:p>
            <a:r>
              <a:rPr lang="fr-FR" b="1" dirty="0">
                <a:solidFill>
                  <a:srgbClr val="922B3C"/>
                </a:solidFill>
              </a:rPr>
              <a:t>Technicien ou Administrateur système et réseau :</a:t>
            </a:r>
            <a:r>
              <a:rPr lang="fr-FR" dirty="0">
                <a:solidFill>
                  <a:srgbClr val="922B3C"/>
                </a:solidFill>
              </a:rPr>
              <a:t> </a:t>
            </a:r>
            <a:r>
              <a:rPr lang="fr-FR" dirty="0"/>
              <a:t>assure ou est responsable de diverses activités de support, de gestion ou d’administration de la sécurité aux plans techniques ou organisationnel.</a:t>
            </a:r>
          </a:p>
          <a:p>
            <a:endParaRPr lang="fr-FR" dirty="0"/>
          </a:p>
          <a:p>
            <a:pPr lvl="0"/>
            <a:r>
              <a:rPr lang="fr-FR" b="1" dirty="0">
                <a:solidFill>
                  <a:srgbClr val="922B3C"/>
                </a:solidFill>
              </a:rPr>
              <a:t>Analyste :</a:t>
            </a:r>
            <a:r>
              <a:rPr lang="fr-FR" dirty="0">
                <a:solidFill>
                  <a:srgbClr val="922B3C"/>
                </a:solidFill>
              </a:rPr>
              <a:t> </a:t>
            </a:r>
            <a:r>
              <a:rPr lang="fr-FR" dirty="0"/>
              <a:t>assure la veille sur les vulnérabilités des produits et logiciel, , recherche et détecte les incidents de sécurité coordonne le suivi de l’application des correctifs.</a:t>
            </a:r>
          </a:p>
          <a:p>
            <a:pPr lvl="0"/>
            <a:endParaRPr lang="fr-FR" dirty="0"/>
          </a:p>
          <a:p>
            <a:pPr lvl="0"/>
            <a:r>
              <a:rPr lang="fr-FR" b="1" dirty="0">
                <a:solidFill>
                  <a:srgbClr val="922B3C"/>
                </a:solidFill>
              </a:rPr>
              <a:t> Auditeur Organisationnel : </a:t>
            </a:r>
            <a:r>
              <a:rPr lang="fr-FR" dirty="0"/>
              <a:t>contrôle la prise en compte de la sécurité au niveau organisationnel sur la gouvernance, les procédures de sécurité notamment vis-à-vis de la nome ISO27K. Il vérifie la conformité des mesures mises en œuvre.</a:t>
            </a:r>
          </a:p>
          <a:p>
            <a:pPr lvl="0"/>
            <a:endParaRPr lang="fr-FR" dirty="0"/>
          </a:p>
          <a:p>
            <a:pPr lvl="0"/>
            <a:r>
              <a:rPr lang="fr-FR" b="1" dirty="0">
                <a:solidFill>
                  <a:srgbClr val="922B3C"/>
                </a:solidFill>
              </a:rPr>
              <a:t>Auditeur </a:t>
            </a:r>
            <a:r>
              <a:rPr lang="fr-FR" b="1" dirty="0" smtClean="0">
                <a:solidFill>
                  <a:srgbClr val="922B3C"/>
                </a:solidFill>
              </a:rPr>
              <a:t>Technique </a:t>
            </a:r>
            <a:r>
              <a:rPr lang="fr-FR" dirty="0" smtClean="0">
                <a:solidFill>
                  <a:srgbClr val="922B3C"/>
                </a:solidFill>
              </a:rPr>
              <a:t>: </a:t>
            </a:r>
            <a:r>
              <a:rPr lang="fr-FR" dirty="0"/>
              <a:t>contrôle les configurations des équipements et logiciels. Il est en mesure de pénétrer les défenses d’un système d’information et d’identifier les divers chemins d’intrusions possibles et leurs conséquences. Il vérifie l’efficacité des mesures en place pour protéger le système.</a:t>
            </a:r>
          </a:p>
        </p:txBody>
      </p:sp>
      <p:sp>
        <p:nvSpPr>
          <p:cNvPr id="8" name="Espace réservé du texte 8"/>
          <p:cNvSpPr>
            <a:spLocks noGrp="1"/>
          </p:cNvSpPr>
          <p:nvPr>
            <p:ph type="body" sz="quarter" idx="10"/>
          </p:nvPr>
        </p:nvSpPr>
        <p:spPr/>
        <p:txBody>
          <a:bodyPr/>
          <a:lstStyle/>
          <a:p>
            <a:r>
              <a:rPr lang="fr-FR" smtClean="0"/>
              <a:t>c. Profils et carrières</a:t>
            </a:r>
            <a:endParaRPr lang="fr-FR" dirty="0"/>
          </a:p>
        </p:txBody>
      </p:sp>
      <p:sp>
        <p:nvSpPr>
          <p:cNvPr id="2" name="Espace réservé de la date 1"/>
          <p:cNvSpPr>
            <a:spLocks noGrp="1"/>
          </p:cNvSpPr>
          <p:nvPr>
            <p:ph type="dt" sz="half" idx="11"/>
          </p:nvPr>
        </p:nvSpPr>
        <p:spPr/>
        <p:txBody>
          <a:bodyPr/>
          <a:lstStyle/>
          <a:p>
            <a:fld id="{0E7F5153-B664-4BE1-8A6F-D93330F7797F}" type="datetime1">
              <a:rPr lang="fr-FR" smtClean="0"/>
              <a:pPr/>
              <a:t>16/02/2017</a:t>
            </a:fld>
            <a:endParaRPr lang="fr-FR" dirty="0"/>
          </a:p>
        </p:txBody>
      </p:sp>
      <p:sp>
        <p:nvSpPr>
          <p:cNvPr id="3" name="Espace réservé du pied de page 2"/>
          <p:cNvSpPr>
            <a:spLocks noGrp="1"/>
          </p:cNvSpPr>
          <p:nvPr>
            <p:ph type="ftr" sz="quarter" idx="12"/>
          </p:nvPr>
        </p:nvSpPr>
        <p:spPr/>
        <p:txBody>
          <a:bodyPr/>
          <a:lstStyle/>
          <a:p>
            <a:r>
              <a:rPr lang="fr-FR" smtClean="0"/>
              <a:t>Sensibilisation et initiation à la cybersécurité</a:t>
            </a:r>
            <a:endParaRPr lang="fr-FR" dirty="0"/>
          </a:p>
        </p:txBody>
      </p:sp>
      <p:sp>
        <p:nvSpPr>
          <p:cNvPr id="4" name="Espace réservé du numéro de diapositive 3"/>
          <p:cNvSpPr>
            <a:spLocks noGrp="1"/>
          </p:cNvSpPr>
          <p:nvPr>
            <p:ph type="sldNum" sz="quarter" idx="13"/>
          </p:nvPr>
        </p:nvSpPr>
        <p:spPr/>
        <p:txBody>
          <a:bodyPr/>
          <a:lstStyle/>
          <a:p>
            <a:fld id="{DAC45385-D604-40AE-9F53-03BDB8FC03CC}" type="slidenum">
              <a:rPr lang="fr-FR" smtClean="0"/>
              <a:pPr/>
              <a:t>59</a:t>
            </a:fld>
            <a:endParaRPr lang="fr-FR" dirty="0"/>
          </a:p>
        </p:txBody>
      </p:sp>
    </p:spTree>
    <p:extLst>
      <p:ext uri="{BB962C8B-B14F-4D97-AF65-F5344CB8AC3E}">
        <p14:creationId xmlns:p14="http://schemas.microsoft.com/office/powerpoint/2010/main" val="711432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1. Intégrer la sécurité au sein d’une organisation</a:t>
            </a:r>
            <a:endParaRPr lang="fr-FR" dirty="0"/>
          </a:p>
        </p:txBody>
      </p:sp>
      <p:sp>
        <p:nvSpPr>
          <p:cNvPr id="3" name="Espace réservé du contenu 2"/>
          <p:cNvSpPr>
            <a:spLocks noGrp="1"/>
          </p:cNvSpPr>
          <p:nvPr>
            <p:ph idx="1"/>
          </p:nvPr>
        </p:nvSpPr>
        <p:spPr>
          <a:xfrm>
            <a:off x="457200" y="1700808"/>
            <a:ext cx="8229600" cy="1872208"/>
          </a:xfrm>
        </p:spPr>
        <p:txBody>
          <a:bodyPr>
            <a:normAutofit fontScale="92500" lnSpcReduction="20000"/>
          </a:bodyPr>
          <a:lstStyle/>
          <a:p>
            <a:r>
              <a:rPr lang="fr-FR" dirty="0" smtClean="0"/>
              <a:t>Ensemble de normes internationales de sécurité de l’information, destinées à protéger l’information. Elles découlent d’une recherche de consensus commun sur le domaine.</a:t>
            </a:r>
          </a:p>
          <a:p>
            <a:r>
              <a:rPr lang="fr-FR" dirty="0" smtClean="0"/>
              <a:t>Néanmoins la conformité à une norme ne garantit pas formellement un niveau de sécurité. Les normes ne prennent pas en compte l’état de l’art récent et les exigences réglementaires.</a:t>
            </a:r>
          </a:p>
          <a:p>
            <a:r>
              <a:rPr lang="fr-FR" dirty="0" smtClean="0"/>
              <a:t>Quelques unes des principales normes inclues dans la série 27000 :</a:t>
            </a:r>
            <a:endParaRPr lang="fr-FR" dirty="0"/>
          </a:p>
        </p:txBody>
      </p:sp>
      <p:sp>
        <p:nvSpPr>
          <p:cNvPr id="4" name="Espace réservé du texte 3"/>
          <p:cNvSpPr>
            <a:spLocks noGrp="1"/>
          </p:cNvSpPr>
          <p:nvPr>
            <p:ph type="body" sz="quarter" idx="10"/>
          </p:nvPr>
        </p:nvSpPr>
        <p:spPr/>
        <p:txBody>
          <a:bodyPr/>
          <a:lstStyle/>
          <a:p>
            <a:r>
              <a:rPr lang="fr-FR" smtClean="0"/>
              <a:t>b. Panorama des normes ISO 27K</a:t>
            </a:r>
            <a:endParaRPr lang="fr-FR" dirty="0"/>
          </a:p>
        </p:txBody>
      </p:sp>
      <p:sp>
        <p:nvSpPr>
          <p:cNvPr id="5" name="Espace réservé de la date 4"/>
          <p:cNvSpPr>
            <a:spLocks noGrp="1"/>
          </p:cNvSpPr>
          <p:nvPr>
            <p:ph type="dt" sz="half" idx="11"/>
          </p:nvPr>
        </p:nvSpPr>
        <p:spPr/>
        <p:txBody>
          <a:bodyPr/>
          <a:lstStyle/>
          <a:p>
            <a:fld id="{D908EE35-0CD7-4280-B462-D3C0A957D5D4}" type="datetime1">
              <a:rPr lang="fr-FR" smtClean="0"/>
              <a:pPr/>
              <a:t>16/02/2017</a:t>
            </a:fld>
            <a:endParaRPr lang="fr-FR" dirty="0"/>
          </a:p>
        </p:txBody>
      </p:sp>
      <p:sp>
        <p:nvSpPr>
          <p:cNvPr id="6" name="Espace réservé du pied de page 5"/>
          <p:cNvSpPr>
            <a:spLocks noGrp="1"/>
          </p:cNvSpPr>
          <p:nvPr>
            <p:ph type="ftr" sz="quarter" idx="12"/>
          </p:nvPr>
        </p:nvSpPr>
        <p:spPr/>
        <p:txBody>
          <a:bodyPr/>
          <a:lstStyle/>
          <a:p>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p:txBody>
          <a:bodyPr/>
          <a:lstStyle/>
          <a:p>
            <a:fld id="{DAC45385-D604-40AE-9F53-03BDB8FC03CC}" type="slidenum">
              <a:rPr lang="fr-FR" smtClean="0"/>
              <a:pPr/>
              <a:t>6</a:t>
            </a:fld>
            <a:endParaRPr lang="fr-FR" dirty="0"/>
          </a:p>
        </p:txBody>
      </p:sp>
      <p:graphicFrame>
        <p:nvGraphicFramePr>
          <p:cNvPr id="8" name="Diagramme 7"/>
          <p:cNvGraphicFramePr/>
          <p:nvPr>
            <p:extLst>
              <p:ext uri="{D42A27DB-BD31-4B8C-83A1-F6EECF244321}">
                <p14:modId xmlns:p14="http://schemas.microsoft.com/office/powerpoint/2010/main" val="3782934370"/>
              </p:ext>
            </p:extLst>
          </p:nvPr>
        </p:nvGraphicFramePr>
        <p:xfrm>
          <a:off x="395536" y="3573016"/>
          <a:ext cx="8424936"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3064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dirty="0" smtClean="0">
                <a:solidFill>
                  <a:schemeClr val="bg1"/>
                </a:solidFill>
                <a:latin typeface="Arial" panose="020B0604020202020204" pitchFamily="34" charset="0"/>
                <a:cs typeface="Arial" panose="020B0604020202020204" pitchFamily="34" charset="0"/>
              </a:rPr>
              <a:t>4. </a:t>
            </a:r>
            <a:r>
              <a:rPr lang="fr-FR" dirty="0">
                <a:solidFill>
                  <a:schemeClr val="bg1"/>
                </a:solidFill>
                <a:latin typeface="Arial" panose="020B0604020202020204" pitchFamily="34" charset="0"/>
                <a:cs typeface="Arial" panose="020B0604020202020204" pitchFamily="34" charset="0"/>
              </a:rPr>
              <a:t>Les </a:t>
            </a:r>
            <a:r>
              <a:rPr lang="fr-FR" dirty="0" smtClean="0">
                <a:solidFill>
                  <a:schemeClr val="bg1"/>
                </a:solidFill>
                <a:latin typeface="Arial" panose="020B0604020202020204" pitchFamily="34" charset="0"/>
                <a:cs typeface="Arial" panose="020B0604020202020204" pitchFamily="34" charset="0"/>
              </a:rPr>
              <a:t>métiers</a:t>
            </a:r>
            <a:endParaRPr lang="fr-FR" altLang="fr-FR" dirty="0" smtClean="0">
              <a:latin typeface="Arial" panose="020B0604020202020204" pitchFamily="34" charset="0"/>
              <a:cs typeface="Arial" panose="020B0604020202020204" pitchFamily="34" charset="0"/>
            </a:endParaRPr>
          </a:p>
        </p:txBody>
      </p:sp>
      <p:sp>
        <p:nvSpPr>
          <p:cNvPr id="2" name="Espace réservé de la date 1"/>
          <p:cNvSpPr>
            <a:spLocks noGrp="1"/>
          </p:cNvSpPr>
          <p:nvPr>
            <p:ph type="dt" sz="half" idx="11"/>
          </p:nvPr>
        </p:nvSpPr>
        <p:spPr>
          <a:xfrm>
            <a:off x="3419872" y="6448752"/>
            <a:ext cx="1008112" cy="365125"/>
          </a:xfrm>
        </p:spPr>
        <p:txBody>
          <a:bodyPr/>
          <a:lstStyle/>
          <a:p>
            <a:fld id="{EF06B923-683A-4B59-8459-927989ACF9FA}" type="datetime1">
              <a:rPr lang="fr-FR" smtClean="0">
                <a:latin typeface="Arial" panose="020B0604020202020204" pitchFamily="34" charset="0"/>
                <a:cs typeface="Arial" panose="020B0604020202020204" pitchFamily="34" charset="0"/>
              </a:rPr>
              <a:t>16/02/2017</a:t>
            </a:fld>
            <a:endParaRPr lang="fr-FR" dirty="0">
              <a:latin typeface="Arial" panose="020B0604020202020204" pitchFamily="34" charset="0"/>
              <a:cs typeface="Arial" panose="020B0604020202020204" pitchFamily="34" charset="0"/>
            </a:endParaRPr>
          </a:p>
        </p:txBody>
      </p:sp>
      <p:sp>
        <p:nvSpPr>
          <p:cNvPr id="3" name="Espace réservé du pied de page 2"/>
          <p:cNvSpPr>
            <a:spLocks noGrp="1"/>
          </p:cNvSpPr>
          <p:nvPr>
            <p:ph type="ftr" sz="quarter" idx="12"/>
          </p:nvPr>
        </p:nvSpPr>
        <p:spPr>
          <a:xfrm>
            <a:off x="4557472" y="6492875"/>
            <a:ext cx="3031976" cy="365125"/>
          </a:xfrm>
        </p:spPr>
        <p:txBody>
          <a:bodyPr/>
          <a:lstStyle/>
          <a:p>
            <a:r>
              <a:rPr lang="fr-FR" smtClean="0">
                <a:latin typeface="Arial" panose="020B0604020202020204" pitchFamily="34" charset="0"/>
                <a:cs typeface="Arial" panose="020B0604020202020204" pitchFamily="34" charset="0"/>
              </a:rPr>
              <a:t>Sensibilisation et initiation à la cybersécurité</a:t>
            </a:r>
            <a:endParaRPr lang="fr-FR"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3"/>
          </p:nvPr>
        </p:nvSpPr>
        <p:spPr>
          <a:xfrm>
            <a:off x="8676456" y="6448752"/>
            <a:ext cx="432048" cy="365125"/>
          </a:xfrm>
        </p:spPr>
        <p:txBody>
          <a:bodyPr/>
          <a:lstStyle/>
          <a:p>
            <a:fld id="{DAC45385-D604-40AE-9F53-03BDB8FC03CC}" type="slidenum">
              <a:rPr lang="fr-FR" smtClean="0">
                <a:latin typeface="Arial" panose="020B0604020202020204" pitchFamily="34" charset="0"/>
                <a:cs typeface="Arial" panose="020B0604020202020204" pitchFamily="34" charset="0"/>
              </a:rPr>
              <a:pPr/>
              <a:t>60</a:t>
            </a:fld>
            <a:endParaRPr lang="fr-FR" dirty="0">
              <a:latin typeface="Arial" panose="020B0604020202020204" pitchFamily="34" charset="0"/>
              <a:cs typeface="Arial" panose="020B0604020202020204" pitchFamily="34" charset="0"/>
            </a:endParaRPr>
          </a:p>
        </p:txBody>
      </p:sp>
      <p:sp>
        <p:nvSpPr>
          <p:cNvPr id="5" name="Rectangle 4"/>
          <p:cNvSpPr/>
          <p:nvPr/>
        </p:nvSpPr>
        <p:spPr>
          <a:xfrm>
            <a:off x="362271" y="1591047"/>
            <a:ext cx="8424936" cy="5139869"/>
          </a:xfrm>
          <a:prstGeom prst="rect">
            <a:avLst/>
          </a:prstGeom>
        </p:spPr>
        <p:txBody>
          <a:bodyPr wrap="square">
            <a:spAutoFit/>
          </a:bodyPr>
          <a:lstStyle/>
          <a:p>
            <a:pPr algn="just"/>
            <a:r>
              <a:rPr lang="fr-FR" sz="1700" dirty="0" smtClean="0">
                <a:latin typeface="Arial" panose="020B0604020202020204" pitchFamily="34" charset="0"/>
                <a:cs typeface="Arial" panose="020B0604020202020204" pitchFamily="34" charset="0"/>
              </a:rPr>
              <a:t>La majeure partie des postes SSI sont occupés actuellement par des personnes ayant une formation informatique ou télécom, s’étant spécialisées au cours de leur carrière par des formations / certifications. </a:t>
            </a:r>
          </a:p>
          <a:p>
            <a:pPr algn="just"/>
            <a:r>
              <a:rPr lang="fr-FR" sz="1700" dirty="0" smtClean="0">
                <a:latin typeface="Arial" panose="020B0604020202020204" pitchFamily="34" charset="0"/>
                <a:cs typeface="Arial" panose="020B0604020202020204" pitchFamily="34" charset="0"/>
              </a:rPr>
              <a:t>Certaines certifications en </a:t>
            </a:r>
            <a:r>
              <a:rPr lang="fr-FR" sz="1700" dirty="0" err="1" smtClean="0">
                <a:latin typeface="Arial" panose="020B0604020202020204" pitchFamily="34" charset="0"/>
                <a:cs typeface="Arial" panose="020B0604020202020204" pitchFamily="34" charset="0"/>
              </a:rPr>
              <a:t>SSI</a:t>
            </a:r>
            <a:r>
              <a:rPr lang="fr-FR" sz="1700" dirty="0" smtClean="0">
                <a:latin typeface="Arial" panose="020B0604020202020204" pitchFamily="34" charset="0"/>
                <a:cs typeface="Arial" panose="020B0604020202020204" pitchFamily="34" charset="0"/>
              </a:rPr>
              <a:t> peuvent être effectuées en 5 jours et se terminer par un examen comme par exemple :</a:t>
            </a:r>
          </a:p>
          <a:p>
            <a:pPr marL="285750" indent="-285750" algn="just">
              <a:buFont typeface="Arial" panose="020B0604020202020204" pitchFamily="34" charset="0"/>
              <a:buChar char="•"/>
            </a:pPr>
            <a:r>
              <a:rPr lang="fr-FR" sz="1700" dirty="0" smtClean="0">
                <a:latin typeface="Arial" panose="020B0604020202020204" pitchFamily="34" charset="0"/>
                <a:cs typeface="Arial" panose="020B0604020202020204" pitchFamily="34" charset="0"/>
              </a:rPr>
              <a:t>ISO 27001 Lead </a:t>
            </a:r>
            <a:r>
              <a:rPr lang="fr-FR" sz="1700" dirty="0" err="1" smtClean="0">
                <a:latin typeface="Arial" panose="020B0604020202020204" pitchFamily="34" charset="0"/>
                <a:cs typeface="Arial" panose="020B0604020202020204" pitchFamily="34" charset="0"/>
              </a:rPr>
              <a:t>Auditor</a:t>
            </a:r>
            <a:endParaRPr lang="fr-FR" sz="17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fr-FR" sz="1700" dirty="0">
                <a:latin typeface="Arial" panose="020B0604020202020204" pitchFamily="34" charset="0"/>
                <a:cs typeface="Arial" panose="020B0604020202020204" pitchFamily="34" charset="0"/>
              </a:rPr>
              <a:t>ISO 27001 </a:t>
            </a:r>
            <a:r>
              <a:rPr lang="fr-FR" sz="1700" dirty="0" smtClean="0">
                <a:latin typeface="Arial" panose="020B0604020202020204" pitchFamily="34" charset="0"/>
                <a:cs typeface="Arial" panose="020B0604020202020204" pitchFamily="34" charset="0"/>
              </a:rPr>
              <a:t>Lead </a:t>
            </a:r>
            <a:r>
              <a:rPr lang="fr-FR" sz="1700" dirty="0" err="1" smtClean="0">
                <a:latin typeface="Arial" panose="020B0604020202020204" pitchFamily="34" charset="0"/>
                <a:cs typeface="Arial" panose="020B0604020202020204" pitchFamily="34" charset="0"/>
              </a:rPr>
              <a:t>Implementor</a:t>
            </a:r>
            <a:endParaRPr lang="fr-FR" sz="17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fr-FR" sz="1700" dirty="0" smtClean="0">
                <a:latin typeface="Arial" panose="020B0604020202020204" pitchFamily="34" charset="0"/>
                <a:cs typeface="Arial" panose="020B0604020202020204" pitchFamily="34" charset="0"/>
              </a:rPr>
              <a:t>ISO 27005 </a:t>
            </a:r>
            <a:r>
              <a:rPr lang="fr-FR" sz="1700" dirty="0" err="1" smtClean="0">
                <a:latin typeface="Arial" panose="020B0604020202020204" pitchFamily="34" charset="0"/>
                <a:cs typeface="Arial" panose="020B0604020202020204" pitchFamily="34" charset="0"/>
              </a:rPr>
              <a:t>Risk</a:t>
            </a:r>
            <a:r>
              <a:rPr lang="fr-FR" sz="1700" dirty="0" smtClean="0">
                <a:latin typeface="Arial" panose="020B0604020202020204" pitchFamily="34" charset="0"/>
                <a:cs typeface="Arial" panose="020B0604020202020204" pitchFamily="34" charset="0"/>
              </a:rPr>
              <a:t> Manager </a:t>
            </a:r>
          </a:p>
          <a:p>
            <a:pPr marL="285750" indent="-285750" algn="just">
              <a:buFont typeface="Arial" panose="020B0604020202020204" pitchFamily="34" charset="0"/>
              <a:buChar char="•"/>
            </a:pPr>
            <a:r>
              <a:rPr lang="fr-FR" sz="1700" dirty="0" smtClean="0">
                <a:latin typeface="Arial" panose="020B0604020202020204" pitchFamily="34" charset="0"/>
                <a:cs typeface="Arial" panose="020B0604020202020204" pitchFamily="34" charset="0"/>
              </a:rPr>
              <a:t>CISSP : </a:t>
            </a:r>
            <a:r>
              <a:rPr lang="fr-FR" sz="1700" dirty="0" err="1" smtClean="0">
                <a:latin typeface="Arial" panose="020B0604020202020204" pitchFamily="34" charset="0"/>
                <a:cs typeface="Arial" panose="020B0604020202020204" pitchFamily="34" charset="0"/>
              </a:rPr>
              <a:t>Certified</a:t>
            </a:r>
            <a:r>
              <a:rPr lang="fr-FR" sz="1700" dirty="0" smtClean="0">
                <a:latin typeface="Arial" panose="020B0604020202020204" pitchFamily="34" charset="0"/>
                <a:cs typeface="Arial" panose="020B0604020202020204" pitchFamily="34" charset="0"/>
              </a:rPr>
              <a:t> Information System Security Professional</a:t>
            </a:r>
          </a:p>
          <a:p>
            <a:pPr marL="285750" indent="-285750" algn="just">
              <a:buFont typeface="Arial" panose="020B0604020202020204" pitchFamily="34" charset="0"/>
              <a:buChar char="•"/>
            </a:pPr>
            <a:r>
              <a:rPr lang="fr-FR" sz="1700" dirty="0" err="1" smtClean="0">
                <a:latin typeface="Arial" panose="020B0604020202020204" pitchFamily="34" charset="0"/>
                <a:cs typeface="Arial" panose="020B0604020202020204" pitchFamily="34" charset="0"/>
              </a:rPr>
              <a:t>CEH</a:t>
            </a:r>
            <a:r>
              <a:rPr lang="fr-FR" sz="1700" dirty="0" smtClean="0">
                <a:latin typeface="Arial" panose="020B0604020202020204" pitchFamily="34" charset="0"/>
                <a:cs typeface="Arial" panose="020B0604020202020204" pitchFamily="34" charset="0"/>
              </a:rPr>
              <a:t> </a:t>
            </a:r>
            <a:r>
              <a:rPr lang="fr-FR" sz="1700" dirty="0">
                <a:latin typeface="Arial" panose="020B0604020202020204" pitchFamily="34" charset="0"/>
                <a:cs typeface="Arial" panose="020B0604020202020204" pitchFamily="34" charset="0"/>
              </a:rPr>
              <a:t>: </a:t>
            </a:r>
            <a:r>
              <a:rPr lang="fr-FR" sz="1700" dirty="0" err="1" smtClean="0">
                <a:latin typeface="Arial" panose="020B0604020202020204" pitchFamily="34" charset="0"/>
                <a:cs typeface="Arial" panose="020B0604020202020204" pitchFamily="34" charset="0"/>
              </a:rPr>
              <a:t>Certified</a:t>
            </a:r>
            <a:r>
              <a:rPr lang="fr-FR" sz="1700" dirty="0" smtClean="0">
                <a:latin typeface="Arial" panose="020B0604020202020204" pitchFamily="34" charset="0"/>
                <a:cs typeface="Arial" panose="020B0604020202020204" pitchFamily="34" charset="0"/>
              </a:rPr>
              <a:t> </a:t>
            </a:r>
            <a:r>
              <a:rPr lang="fr-FR" sz="1700" dirty="0" err="1" smtClean="0">
                <a:latin typeface="Arial" panose="020B0604020202020204" pitchFamily="34" charset="0"/>
                <a:cs typeface="Arial" panose="020B0604020202020204" pitchFamily="34" charset="0"/>
              </a:rPr>
              <a:t>Ethical</a:t>
            </a:r>
            <a:r>
              <a:rPr lang="fr-FR" sz="1700" dirty="0" smtClean="0">
                <a:latin typeface="Arial" panose="020B0604020202020204" pitchFamily="34" charset="0"/>
                <a:cs typeface="Arial" panose="020B0604020202020204" pitchFamily="34" charset="0"/>
              </a:rPr>
              <a:t> Hacker </a:t>
            </a:r>
          </a:p>
          <a:p>
            <a:pPr algn="just"/>
            <a:endParaRPr lang="fr-FR" sz="1200" dirty="0" smtClean="0">
              <a:latin typeface="Arial" panose="020B0604020202020204" pitchFamily="34" charset="0"/>
              <a:cs typeface="Arial" panose="020B0604020202020204" pitchFamily="34" charset="0"/>
            </a:endParaRPr>
          </a:p>
          <a:p>
            <a:pPr algn="just"/>
            <a:endParaRPr lang="fr-FR" sz="1000" dirty="0" smtClean="0">
              <a:latin typeface="Arial" panose="020B0604020202020204" pitchFamily="34" charset="0"/>
              <a:cs typeface="Arial" panose="020B0604020202020204" pitchFamily="34" charset="0"/>
            </a:endParaRPr>
          </a:p>
          <a:p>
            <a:pPr algn="just"/>
            <a:r>
              <a:rPr lang="fr-FR" sz="1700" dirty="0" smtClean="0">
                <a:latin typeface="Arial" panose="020B0604020202020204" pitchFamily="34" charset="0"/>
                <a:cs typeface="Arial" panose="020B0604020202020204" pitchFamily="34" charset="0"/>
              </a:rPr>
              <a:t>On note depuis une dizaine d’années,  un accroissement des formations spécialisées en sécurité de niveau bac+4/5. Elles permettent généralement de démarrer une carrière sur des postes qui requièrent des compétences techniques.</a:t>
            </a:r>
            <a:endParaRPr lang="fr-FR" sz="1700" dirty="0">
              <a:latin typeface="Arial" panose="020B0604020202020204" pitchFamily="34" charset="0"/>
              <a:cs typeface="Arial" panose="020B0604020202020204" pitchFamily="34" charset="0"/>
            </a:endParaRPr>
          </a:p>
          <a:p>
            <a:pPr algn="just"/>
            <a:r>
              <a:rPr lang="fr-FR" sz="1700" dirty="0">
                <a:latin typeface="Arial" panose="020B0604020202020204" pitchFamily="34" charset="0"/>
                <a:cs typeface="Arial" panose="020B0604020202020204" pitchFamily="34" charset="0"/>
              </a:rPr>
              <a:t> </a:t>
            </a:r>
          </a:p>
          <a:p>
            <a:pPr algn="just"/>
            <a:r>
              <a:rPr lang="fr-FR" sz="1700" dirty="0" smtClean="0">
                <a:latin typeface="Arial" panose="020B0604020202020204" pitchFamily="34" charset="0"/>
                <a:cs typeface="Arial" panose="020B0604020202020204" pitchFamily="34" charset="0"/>
              </a:rPr>
              <a:t>Possibilité de progression </a:t>
            </a:r>
            <a:r>
              <a:rPr lang="fr-FR" sz="1700" dirty="0">
                <a:latin typeface="Arial" panose="020B0604020202020204" pitchFamily="34" charset="0"/>
                <a:cs typeface="Arial" panose="020B0604020202020204" pitchFamily="34" charset="0"/>
              </a:rPr>
              <a:t>de </a:t>
            </a:r>
            <a:r>
              <a:rPr lang="fr-FR" sz="1700" dirty="0" smtClean="0">
                <a:latin typeface="Arial" panose="020B0604020202020204" pitchFamily="34" charset="0"/>
                <a:cs typeface="Arial" panose="020B0604020202020204" pitchFamily="34" charset="0"/>
              </a:rPr>
              <a:t>carrière </a:t>
            </a:r>
            <a:r>
              <a:rPr lang="fr-FR" sz="1700" dirty="0">
                <a:latin typeface="Arial" panose="020B0604020202020204" pitchFamily="34" charset="0"/>
                <a:cs typeface="Arial" panose="020B0604020202020204" pitchFamily="34" charset="0"/>
              </a:rPr>
              <a:t>depuis </a:t>
            </a:r>
            <a:r>
              <a:rPr lang="fr-FR" sz="1700" dirty="0" smtClean="0">
                <a:latin typeface="Arial" panose="020B0604020202020204" pitchFamily="34" charset="0"/>
                <a:cs typeface="Arial" panose="020B0604020202020204" pitchFamily="34" charset="0"/>
              </a:rPr>
              <a:t>la </a:t>
            </a:r>
            <a:r>
              <a:rPr lang="fr-FR" sz="1700" dirty="0">
                <a:latin typeface="Arial" panose="020B0604020202020204" pitchFamily="34" charset="0"/>
                <a:cs typeface="Arial" panose="020B0604020202020204" pitchFamily="34" charset="0"/>
              </a:rPr>
              <a:t>production </a:t>
            </a:r>
            <a:r>
              <a:rPr lang="fr-FR" sz="1700" dirty="0" smtClean="0">
                <a:latin typeface="Arial" panose="020B0604020202020204" pitchFamily="34" charset="0"/>
                <a:cs typeface="Arial" panose="020B0604020202020204" pitchFamily="34" charset="0"/>
              </a:rPr>
              <a:t>technique jusqu’à </a:t>
            </a:r>
            <a:r>
              <a:rPr lang="fr-FR" sz="1700" dirty="0">
                <a:latin typeface="Arial" panose="020B0604020202020204" pitchFamily="34" charset="0"/>
                <a:cs typeface="Arial" panose="020B0604020202020204" pitchFamily="34" charset="0"/>
              </a:rPr>
              <a:t>de la direction/management en passant par de la vente ou du </a:t>
            </a:r>
            <a:r>
              <a:rPr lang="fr-FR" sz="1700" dirty="0" smtClean="0">
                <a:latin typeface="Arial" panose="020B0604020202020204" pitchFamily="34" charset="0"/>
                <a:cs typeface="Arial" panose="020B0604020202020204" pitchFamily="34" charset="0"/>
              </a:rPr>
              <a:t>marketing de produits/services. </a:t>
            </a:r>
            <a:endParaRPr lang="fr-FR" sz="1700" dirty="0">
              <a:latin typeface="Arial" panose="020B0604020202020204" pitchFamily="34" charset="0"/>
              <a:cs typeface="Arial" panose="020B0604020202020204" pitchFamily="34" charset="0"/>
            </a:endParaRPr>
          </a:p>
          <a:p>
            <a:pPr algn="just"/>
            <a:r>
              <a:rPr lang="fr-FR" sz="1700" dirty="0">
                <a:latin typeface="Arial" panose="020B0604020202020204" pitchFamily="34" charset="0"/>
                <a:cs typeface="Arial" panose="020B0604020202020204" pitchFamily="34" charset="0"/>
              </a:rPr>
              <a:t> </a:t>
            </a:r>
          </a:p>
        </p:txBody>
      </p:sp>
      <p:sp>
        <p:nvSpPr>
          <p:cNvPr id="7" name="Espace réservé du texte 8"/>
          <p:cNvSpPr>
            <a:spLocks noGrp="1"/>
          </p:cNvSpPr>
          <p:nvPr>
            <p:ph type="body" sz="quarter" idx="10"/>
          </p:nvPr>
        </p:nvSpPr>
        <p:spPr>
          <a:xfrm>
            <a:off x="243004" y="1052737"/>
            <a:ext cx="8577468" cy="372813"/>
          </a:xfrm>
        </p:spPr>
        <p:txBody>
          <a:bodyPr>
            <a:normAutofit lnSpcReduction="10000"/>
          </a:bodyPr>
          <a:lstStyle/>
          <a:p>
            <a:r>
              <a:rPr lang="fr-FR" dirty="0"/>
              <a:t>c. Profils et carrières</a:t>
            </a:r>
          </a:p>
        </p:txBody>
      </p:sp>
      <p:sp>
        <p:nvSpPr>
          <p:cNvPr id="6" name="Accolade fermante 5"/>
          <p:cNvSpPr/>
          <p:nvPr/>
        </p:nvSpPr>
        <p:spPr>
          <a:xfrm>
            <a:off x="3635896" y="2925032"/>
            <a:ext cx="67137" cy="792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Accolade fermante 7"/>
          <p:cNvSpPr/>
          <p:nvPr/>
        </p:nvSpPr>
        <p:spPr>
          <a:xfrm flipV="1">
            <a:off x="6444208" y="3717032"/>
            <a:ext cx="45720" cy="288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fermante 9"/>
          <p:cNvSpPr/>
          <p:nvPr/>
        </p:nvSpPr>
        <p:spPr>
          <a:xfrm flipV="1">
            <a:off x="3707904" y="4005096"/>
            <a:ext cx="36000" cy="288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p:cNvSpPr txBox="1"/>
          <p:nvPr/>
        </p:nvSpPr>
        <p:spPr>
          <a:xfrm>
            <a:off x="3653248" y="3105588"/>
            <a:ext cx="2397254" cy="430887"/>
          </a:xfrm>
          <a:prstGeom prst="rect">
            <a:avLst/>
          </a:prstGeom>
          <a:noFill/>
        </p:spPr>
        <p:txBody>
          <a:bodyPr wrap="square" rtlCol="0">
            <a:spAutoFit/>
          </a:bodyPr>
          <a:lstStyle/>
          <a:p>
            <a:r>
              <a:rPr lang="fr-FR" sz="1100" dirty="0" smtClean="0">
                <a:latin typeface="+mn-lt"/>
              </a:rPr>
              <a:t>Compétence Technique : X</a:t>
            </a:r>
          </a:p>
          <a:p>
            <a:r>
              <a:rPr lang="fr-FR" sz="1100" dirty="0" smtClean="0">
                <a:latin typeface="+mn-lt"/>
              </a:rPr>
              <a:t>Compétence Management : XXX</a:t>
            </a:r>
            <a:endParaRPr lang="fr-FR" sz="1100" dirty="0">
              <a:latin typeface="+mn-lt"/>
            </a:endParaRPr>
          </a:p>
        </p:txBody>
      </p:sp>
      <p:sp>
        <p:nvSpPr>
          <p:cNvPr id="12" name="ZoneTexte 11"/>
          <p:cNvSpPr txBox="1"/>
          <p:nvPr/>
        </p:nvSpPr>
        <p:spPr>
          <a:xfrm>
            <a:off x="6516216" y="3645024"/>
            <a:ext cx="2160240" cy="430887"/>
          </a:xfrm>
          <a:prstGeom prst="rect">
            <a:avLst/>
          </a:prstGeom>
          <a:noFill/>
        </p:spPr>
        <p:txBody>
          <a:bodyPr wrap="square" lIns="36000" rIns="36000" rtlCol="0">
            <a:spAutoFit/>
          </a:bodyPr>
          <a:lstStyle/>
          <a:p>
            <a:r>
              <a:rPr lang="fr-FR" sz="1100" dirty="0" smtClean="0">
                <a:latin typeface="+mn-lt"/>
              </a:rPr>
              <a:t>Compétence Technique : XX</a:t>
            </a:r>
          </a:p>
          <a:p>
            <a:r>
              <a:rPr lang="fr-FR" sz="1100" dirty="0" smtClean="0">
                <a:latin typeface="+mn-lt"/>
              </a:rPr>
              <a:t>Compétence Management : XXX</a:t>
            </a:r>
            <a:endParaRPr lang="fr-FR" sz="1100" dirty="0">
              <a:latin typeface="+mn-lt"/>
            </a:endParaRPr>
          </a:p>
        </p:txBody>
      </p:sp>
      <p:sp>
        <p:nvSpPr>
          <p:cNvPr id="13" name="ZoneTexte 12"/>
          <p:cNvSpPr txBox="1"/>
          <p:nvPr/>
        </p:nvSpPr>
        <p:spPr>
          <a:xfrm>
            <a:off x="3758922" y="3933056"/>
            <a:ext cx="2397254" cy="430887"/>
          </a:xfrm>
          <a:prstGeom prst="rect">
            <a:avLst/>
          </a:prstGeom>
          <a:noFill/>
        </p:spPr>
        <p:txBody>
          <a:bodyPr wrap="square" rtlCol="0">
            <a:spAutoFit/>
          </a:bodyPr>
          <a:lstStyle/>
          <a:p>
            <a:r>
              <a:rPr lang="fr-FR" sz="1100" dirty="0" smtClean="0">
                <a:latin typeface="+mn-lt"/>
              </a:rPr>
              <a:t>Compétence Technique : XXX</a:t>
            </a:r>
          </a:p>
          <a:p>
            <a:r>
              <a:rPr lang="fr-FR" sz="1100" dirty="0" smtClean="0">
                <a:latin typeface="+mn-lt"/>
              </a:rPr>
              <a:t>Compétence Management : X</a:t>
            </a:r>
            <a:endParaRPr lang="fr-FR" sz="1100" dirty="0">
              <a:latin typeface="+mn-lt"/>
            </a:endParaRPr>
          </a:p>
        </p:txBody>
      </p:sp>
    </p:spTree>
    <p:extLst>
      <p:ext uri="{BB962C8B-B14F-4D97-AF65-F5344CB8AC3E}">
        <p14:creationId xmlns:p14="http://schemas.microsoft.com/office/powerpoint/2010/main" val="3963512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smtClean="0"/>
              <a:t>4. </a:t>
            </a:r>
            <a:r>
              <a:rPr lang="fr-FR" smtClean="0"/>
              <a:t>Les métiers</a:t>
            </a:r>
            <a:endParaRPr lang="fr-FR" altLang="fr-FR" dirty="0" smtClean="0"/>
          </a:p>
        </p:txBody>
      </p:sp>
      <p:sp>
        <p:nvSpPr>
          <p:cNvPr id="12" name="Espace réservé du contenu 11"/>
          <p:cNvSpPr>
            <a:spLocks noGrp="1"/>
          </p:cNvSpPr>
          <p:nvPr>
            <p:ph idx="1"/>
          </p:nvPr>
        </p:nvSpPr>
        <p:spPr/>
        <p:txBody>
          <a:bodyPr>
            <a:normAutofit fontScale="92500" lnSpcReduction="10000"/>
          </a:bodyPr>
          <a:lstStyle/>
          <a:p>
            <a:r>
              <a:rPr lang="fr-FR" dirty="0"/>
              <a:t>Métiers avec une forte demande annoncée pour les 15 prochaines années : </a:t>
            </a:r>
          </a:p>
          <a:p>
            <a:pPr lvl="1" algn="just">
              <a:buFont typeface="Arial" panose="020B0604020202020204" pitchFamily="34" charset="0"/>
              <a:buChar char="•"/>
            </a:pPr>
            <a:r>
              <a:rPr lang="fr-FR" dirty="0"/>
              <a:t>progression de la virtualisation de IT et des réseaux, </a:t>
            </a:r>
          </a:p>
          <a:p>
            <a:pPr lvl="1" algn="just">
              <a:buFont typeface="Arial" panose="020B0604020202020204" pitchFamily="34" charset="0"/>
              <a:buChar char="•"/>
            </a:pPr>
            <a:r>
              <a:rPr lang="fr-FR" dirty="0"/>
              <a:t>révolution digitale des services aux usagers (</a:t>
            </a:r>
            <a:r>
              <a:rPr lang="fr-FR" dirty="0" err="1"/>
              <a:t>BToC</a:t>
            </a:r>
            <a:r>
              <a:rPr lang="fr-FR" dirty="0"/>
              <a:t>) et entre entreprise (</a:t>
            </a:r>
            <a:r>
              <a:rPr lang="fr-FR" dirty="0" err="1"/>
              <a:t>BtoB</a:t>
            </a:r>
            <a:r>
              <a:rPr lang="fr-FR" dirty="0"/>
              <a:t>), </a:t>
            </a:r>
          </a:p>
          <a:p>
            <a:pPr lvl="1" algn="just">
              <a:buFont typeface="Arial" panose="020B0604020202020204" pitchFamily="34" charset="0"/>
              <a:buChar char="•"/>
            </a:pPr>
            <a:r>
              <a:rPr lang="fr-FR" dirty="0"/>
              <a:t>Internet des </a:t>
            </a:r>
            <a:r>
              <a:rPr lang="fr-FR" dirty="0" smtClean="0"/>
              <a:t>objets…</a:t>
            </a:r>
            <a:endParaRPr lang="fr-FR" dirty="0"/>
          </a:p>
          <a:p>
            <a:r>
              <a:rPr lang="fr-FR" dirty="0"/>
              <a:t>Dans tous les secteurs privés banque, industrie, </a:t>
            </a:r>
            <a:r>
              <a:rPr lang="fr-FR" dirty="0" smtClean="0"/>
              <a:t>commerce…</a:t>
            </a:r>
            <a:endParaRPr lang="fr-FR" dirty="0"/>
          </a:p>
          <a:p>
            <a:endParaRPr lang="fr-FR" sz="1000" dirty="0"/>
          </a:p>
          <a:p>
            <a:r>
              <a:rPr lang="fr-FR" dirty="0"/>
              <a:t>Ainsi que dans le secteur </a:t>
            </a:r>
            <a:r>
              <a:rPr lang="fr-FR" dirty="0" smtClean="0"/>
              <a:t>public </a:t>
            </a:r>
            <a:r>
              <a:rPr lang="fr-FR" dirty="0"/>
              <a:t>: administration, collectivité territoriale, </a:t>
            </a:r>
            <a:r>
              <a:rPr lang="fr-FR" dirty="0" smtClean="0"/>
              <a:t>hôpitaux, universités…</a:t>
            </a:r>
            <a:endParaRPr lang="fr-FR" dirty="0"/>
          </a:p>
          <a:p>
            <a:endParaRPr lang="fr-FR" dirty="0"/>
          </a:p>
          <a:p>
            <a:r>
              <a:rPr lang="fr-FR" dirty="0"/>
              <a:t>Mais surtout au sein de sociétés de service, principaux employeurs de diplômés depuis 20 ans pour intervenir en sous-traitance ou assistance technique pour les entreprises et les administrations : </a:t>
            </a:r>
          </a:p>
          <a:p>
            <a:pPr lvl="1" algn="just">
              <a:buFont typeface="Arial" panose="020B0604020202020204" pitchFamily="34" charset="0"/>
              <a:buChar char="•"/>
            </a:pPr>
            <a:r>
              <a:rPr lang="fr-FR" dirty="0"/>
              <a:t>les organisations tendent à se concentrer sur leur métier et faire de la délégation de service pour les fonctions supports dont la sécurité</a:t>
            </a:r>
            <a:r>
              <a:rPr lang="fr-FR" dirty="0" smtClean="0"/>
              <a:t>.</a:t>
            </a:r>
            <a:endParaRPr lang="fr-FR" dirty="0"/>
          </a:p>
        </p:txBody>
      </p:sp>
      <p:sp>
        <p:nvSpPr>
          <p:cNvPr id="7" name="Espace réservé du texte 8"/>
          <p:cNvSpPr>
            <a:spLocks noGrp="1"/>
          </p:cNvSpPr>
          <p:nvPr>
            <p:ph type="body" sz="quarter" idx="10"/>
          </p:nvPr>
        </p:nvSpPr>
        <p:spPr/>
        <p:txBody>
          <a:bodyPr/>
          <a:lstStyle/>
          <a:p>
            <a:r>
              <a:rPr lang="fr-FR" smtClean="0"/>
              <a:t>d. Perspectives d’embauche</a:t>
            </a:r>
            <a:endParaRPr lang="fr-FR" dirty="0"/>
          </a:p>
        </p:txBody>
      </p:sp>
      <p:sp>
        <p:nvSpPr>
          <p:cNvPr id="2" name="Espace réservé de la date 1"/>
          <p:cNvSpPr>
            <a:spLocks noGrp="1"/>
          </p:cNvSpPr>
          <p:nvPr>
            <p:ph type="dt" sz="half" idx="11"/>
          </p:nvPr>
        </p:nvSpPr>
        <p:spPr/>
        <p:txBody>
          <a:bodyPr/>
          <a:lstStyle/>
          <a:p>
            <a:fld id="{B1962108-B7B3-4E00-9ABF-D5FDD42BFADE}" type="datetime1">
              <a:rPr lang="fr-FR" smtClean="0"/>
              <a:pPr/>
              <a:t>16/02/2017</a:t>
            </a:fld>
            <a:endParaRPr lang="fr-FR" dirty="0"/>
          </a:p>
        </p:txBody>
      </p:sp>
      <p:sp>
        <p:nvSpPr>
          <p:cNvPr id="3" name="Espace réservé du pied de page 2"/>
          <p:cNvSpPr>
            <a:spLocks noGrp="1"/>
          </p:cNvSpPr>
          <p:nvPr>
            <p:ph type="ftr" sz="quarter" idx="12"/>
          </p:nvPr>
        </p:nvSpPr>
        <p:spPr/>
        <p:txBody>
          <a:bodyPr/>
          <a:lstStyle/>
          <a:p>
            <a:r>
              <a:rPr lang="fr-FR" smtClean="0"/>
              <a:t>Sensibilisation et initiation à la cybersécurité</a:t>
            </a:r>
            <a:endParaRPr lang="fr-FR" dirty="0"/>
          </a:p>
        </p:txBody>
      </p:sp>
      <p:sp>
        <p:nvSpPr>
          <p:cNvPr id="4" name="Espace réservé du numéro de diapositive 3"/>
          <p:cNvSpPr>
            <a:spLocks noGrp="1"/>
          </p:cNvSpPr>
          <p:nvPr>
            <p:ph type="sldNum" sz="quarter" idx="13"/>
          </p:nvPr>
        </p:nvSpPr>
        <p:spPr/>
        <p:txBody>
          <a:bodyPr/>
          <a:lstStyle/>
          <a:p>
            <a:fld id="{DAC45385-D604-40AE-9F53-03BDB8FC03CC}" type="slidenum">
              <a:rPr lang="fr-FR" smtClean="0"/>
              <a:pPr/>
              <a:t>61</a:t>
            </a:fld>
            <a:endParaRPr lang="fr-FR" dirty="0"/>
          </a:p>
        </p:txBody>
      </p:sp>
    </p:spTree>
    <p:extLst>
      <p:ext uri="{BB962C8B-B14F-4D97-AF65-F5344CB8AC3E}">
        <p14:creationId xmlns:p14="http://schemas.microsoft.com/office/powerpoint/2010/main" val="26033396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smtClean="0"/>
              <a:t>4. </a:t>
            </a:r>
            <a:r>
              <a:rPr lang="fr-FR" smtClean="0"/>
              <a:t>Les métiers</a:t>
            </a:r>
            <a:endParaRPr lang="fr-FR" altLang="fr-FR" dirty="0" smtClean="0"/>
          </a:p>
        </p:txBody>
      </p:sp>
      <p:sp>
        <p:nvSpPr>
          <p:cNvPr id="18" name="Espace réservé du contenu 17"/>
          <p:cNvSpPr>
            <a:spLocks noGrp="1"/>
          </p:cNvSpPr>
          <p:nvPr>
            <p:ph idx="1"/>
          </p:nvPr>
        </p:nvSpPr>
        <p:spPr/>
        <p:txBody>
          <a:bodyPr/>
          <a:lstStyle/>
          <a:p>
            <a:r>
              <a:rPr lang="fr-FR" sz="2400" dirty="0"/>
              <a:t>Exemples d’organisations spécialisées dans la cybersécurité et qui recrutent : </a:t>
            </a:r>
          </a:p>
          <a:p>
            <a:pPr marL="685800" lvl="1">
              <a:buFont typeface="Arial" panose="020B0604020202020204" pitchFamily="34" charset="0"/>
              <a:buChar char="•"/>
            </a:pPr>
            <a:r>
              <a:rPr lang="fr-FR" dirty="0"/>
              <a:t>Éditeurs/Constructeurs de produit de sécurité (anti-virus, boitier de chiffrement, pare-feu, </a:t>
            </a:r>
            <a:r>
              <a:rPr lang="fr-FR" dirty="0" smtClean="0"/>
              <a:t>ICG…)</a:t>
            </a:r>
            <a:r>
              <a:rPr lang="fr-FR" dirty="0"/>
              <a:t> : développement, marketing et </a:t>
            </a:r>
            <a:r>
              <a:rPr lang="fr-FR" dirty="0" smtClean="0"/>
              <a:t>vente ;</a:t>
            </a:r>
            <a:endParaRPr lang="fr-FR" dirty="0"/>
          </a:p>
          <a:p>
            <a:pPr marL="685800" lvl="1">
              <a:buFont typeface="Arial" panose="020B0604020202020204" pitchFamily="34" charset="0"/>
              <a:buChar char="•"/>
            </a:pPr>
            <a:r>
              <a:rPr lang="fr-FR" dirty="0"/>
              <a:t>Tiers de confiance qui exploite des infrastructures pour des clients (produits/services de sécurité en mode </a:t>
            </a:r>
            <a:r>
              <a:rPr lang="fr-FR" dirty="0" err="1"/>
              <a:t>IaaS</a:t>
            </a:r>
            <a:r>
              <a:rPr lang="fr-FR" dirty="0"/>
              <a:t>, Saas) : conception et déploiement, exploitation, marketing et </a:t>
            </a:r>
            <a:r>
              <a:rPr lang="fr-FR" dirty="0" smtClean="0"/>
              <a:t>vente ;</a:t>
            </a:r>
            <a:endParaRPr lang="fr-FR" dirty="0"/>
          </a:p>
          <a:p>
            <a:pPr marL="685800" lvl="1">
              <a:buFont typeface="Arial" panose="020B0604020202020204" pitchFamily="34" charset="0"/>
              <a:buChar char="•"/>
            </a:pPr>
            <a:r>
              <a:rPr lang="fr-FR" dirty="0"/>
              <a:t>Sociétés de service/cabinet de conseil : conseil, expertise, </a:t>
            </a:r>
            <a:r>
              <a:rPr lang="fr-FR" dirty="0" smtClean="0"/>
              <a:t>audit… ;</a:t>
            </a:r>
            <a:endParaRPr lang="fr-FR" dirty="0"/>
          </a:p>
          <a:p>
            <a:pPr marL="685800" lvl="1">
              <a:buFont typeface="Arial" panose="020B0604020202020204" pitchFamily="34" charset="0"/>
              <a:buChar char="•"/>
            </a:pPr>
            <a:r>
              <a:rPr lang="fr-FR" dirty="0"/>
              <a:t>Organismes étatiques comme l’ANSSI, ministère de la défense (DGSE, Armées), ministère de l’intérieur (DGSI, police judiciaire, gendarmerie nationale), la CNIL : conseil, expertise, audit</a:t>
            </a:r>
            <a:r>
              <a:rPr lang="fr-FR" dirty="0" smtClean="0"/>
              <a:t>… ;</a:t>
            </a:r>
            <a:endParaRPr lang="fr-FR" dirty="0"/>
          </a:p>
          <a:p>
            <a:pPr marL="685800" lvl="1">
              <a:buFont typeface="Arial" panose="020B0604020202020204" pitchFamily="34" charset="0"/>
              <a:buChar char="•"/>
            </a:pPr>
            <a:r>
              <a:rPr lang="fr-FR" dirty="0"/>
              <a:t>Entreprises proposant ou gérant des </a:t>
            </a:r>
            <a:r>
              <a:rPr lang="fr-FR" dirty="0" smtClean="0"/>
              <a:t>SOC.</a:t>
            </a:r>
            <a:endParaRPr lang="fr-FR" dirty="0"/>
          </a:p>
        </p:txBody>
      </p:sp>
      <p:sp>
        <p:nvSpPr>
          <p:cNvPr id="7" name="Espace réservé du texte 8"/>
          <p:cNvSpPr>
            <a:spLocks noGrp="1"/>
          </p:cNvSpPr>
          <p:nvPr>
            <p:ph type="body" sz="quarter" idx="10"/>
          </p:nvPr>
        </p:nvSpPr>
        <p:spPr/>
        <p:txBody>
          <a:bodyPr/>
          <a:lstStyle/>
          <a:p>
            <a:r>
              <a:rPr lang="fr-FR" smtClean="0"/>
              <a:t>d. Perspectives d’embauche</a:t>
            </a:r>
            <a:endParaRPr lang="fr-FR" dirty="0"/>
          </a:p>
        </p:txBody>
      </p:sp>
      <p:sp>
        <p:nvSpPr>
          <p:cNvPr id="2" name="Espace réservé de la date 1"/>
          <p:cNvSpPr>
            <a:spLocks noGrp="1"/>
          </p:cNvSpPr>
          <p:nvPr>
            <p:ph type="dt" sz="half" idx="11"/>
          </p:nvPr>
        </p:nvSpPr>
        <p:spPr/>
        <p:txBody>
          <a:bodyPr/>
          <a:lstStyle/>
          <a:p>
            <a:fld id="{19703968-E5C4-4FF2-9997-D54E6E701316}" type="datetime1">
              <a:rPr lang="fr-FR" smtClean="0"/>
              <a:pPr/>
              <a:t>16/02/2017</a:t>
            </a:fld>
            <a:endParaRPr lang="fr-FR" dirty="0"/>
          </a:p>
        </p:txBody>
      </p:sp>
      <p:sp>
        <p:nvSpPr>
          <p:cNvPr id="3" name="Espace réservé du pied de page 2"/>
          <p:cNvSpPr>
            <a:spLocks noGrp="1"/>
          </p:cNvSpPr>
          <p:nvPr>
            <p:ph type="ftr" sz="quarter" idx="12"/>
          </p:nvPr>
        </p:nvSpPr>
        <p:spPr/>
        <p:txBody>
          <a:bodyPr/>
          <a:lstStyle/>
          <a:p>
            <a:r>
              <a:rPr lang="fr-FR" smtClean="0"/>
              <a:t>Sensibilisation et initiation à la cybersécurité</a:t>
            </a:r>
            <a:endParaRPr lang="fr-FR" dirty="0"/>
          </a:p>
        </p:txBody>
      </p:sp>
      <p:sp>
        <p:nvSpPr>
          <p:cNvPr id="4" name="Espace réservé du numéro de diapositive 3"/>
          <p:cNvSpPr>
            <a:spLocks noGrp="1"/>
          </p:cNvSpPr>
          <p:nvPr>
            <p:ph type="sldNum" sz="quarter" idx="13"/>
          </p:nvPr>
        </p:nvSpPr>
        <p:spPr/>
        <p:txBody>
          <a:bodyPr/>
          <a:lstStyle/>
          <a:p>
            <a:fld id="{DAC45385-D604-40AE-9F53-03BDB8FC03CC}" type="slidenum">
              <a:rPr lang="fr-FR" smtClean="0"/>
              <a:pPr/>
              <a:t>62</a:t>
            </a:fld>
            <a:endParaRPr lang="fr-FR" dirty="0"/>
          </a:p>
        </p:txBody>
      </p:sp>
    </p:spTree>
    <p:extLst>
      <p:ext uri="{BB962C8B-B14F-4D97-AF65-F5344CB8AC3E}">
        <p14:creationId xmlns:p14="http://schemas.microsoft.com/office/powerpoint/2010/main" val="19283992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smtClean="0"/>
              <a:t>Merci de votre attention</a:t>
            </a:r>
            <a:endParaRPr lang="fr-FR" dirty="0"/>
          </a:p>
        </p:txBody>
      </p:sp>
    </p:spTree>
    <p:extLst>
      <p:ext uri="{BB962C8B-B14F-4D97-AF65-F5344CB8AC3E}">
        <p14:creationId xmlns:p14="http://schemas.microsoft.com/office/powerpoint/2010/main" val="3829935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1. Intégrer </a:t>
            </a:r>
            <a:r>
              <a:rPr lang="fr-FR" dirty="0">
                <a:solidFill>
                  <a:schemeClr val="bg1"/>
                </a:solidFill>
              </a:rPr>
              <a:t>la sécurité au sein d’une organisation</a:t>
            </a:r>
            <a:endParaRPr lang="fr-FR" dirty="0"/>
          </a:p>
        </p:txBody>
      </p:sp>
      <p:sp>
        <p:nvSpPr>
          <p:cNvPr id="3" name="Espace réservé du contenu 2"/>
          <p:cNvSpPr>
            <a:spLocks noGrp="1"/>
          </p:cNvSpPr>
          <p:nvPr>
            <p:ph idx="1"/>
          </p:nvPr>
        </p:nvSpPr>
        <p:spPr>
          <a:xfrm>
            <a:off x="457200" y="1556792"/>
            <a:ext cx="8291264" cy="4608512"/>
          </a:xfrm>
        </p:spPr>
        <p:txBody>
          <a:bodyPr>
            <a:normAutofit lnSpcReduction="10000"/>
          </a:bodyPr>
          <a:lstStyle/>
          <a:p>
            <a:r>
              <a:rPr lang="fr-FR" sz="1800" dirty="0" smtClean="0"/>
              <a:t>Dans le cadre de la mise en place de la sécurité au sein d’une organisation :</a:t>
            </a:r>
          </a:p>
          <a:p>
            <a:pPr lvl="1"/>
            <a:r>
              <a:rPr lang="fr-FR" sz="1700" dirty="0" smtClean="0"/>
              <a:t>La norme </a:t>
            </a:r>
            <a:r>
              <a:rPr lang="fr-FR" sz="1700" b="1" dirty="0" smtClean="0"/>
              <a:t>ISO 27001 </a:t>
            </a:r>
            <a:r>
              <a:rPr lang="fr-FR" sz="1700" dirty="0" smtClean="0"/>
              <a:t>permet à une organisation de </a:t>
            </a:r>
            <a:r>
              <a:rPr lang="fr-FR" sz="1700" b="1" dirty="0" smtClean="0">
                <a:solidFill>
                  <a:srgbClr val="922B3C"/>
                </a:solidFill>
              </a:rPr>
              <a:t>mettre </a:t>
            </a:r>
            <a:r>
              <a:rPr lang="fr-FR" sz="1700" b="1" dirty="0">
                <a:solidFill>
                  <a:srgbClr val="922B3C"/>
                </a:solidFill>
              </a:rPr>
              <a:t>en œuvre et d’améliorer le système de management de la </a:t>
            </a:r>
            <a:r>
              <a:rPr lang="fr-FR" sz="1700" b="1" dirty="0" smtClean="0">
                <a:solidFill>
                  <a:srgbClr val="922B3C"/>
                </a:solidFill>
              </a:rPr>
              <a:t>sécurité</a:t>
            </a:r>
            <a:r>
              <a:rPr lang="fr-FR" sz="1700" dirty="0"/>
              <a:t> </a:t>
            </a:r>
            <a:r>
              <a:rPr lang="fr-FR" sz="1700" dirty="0" smtClean="0"/>
              <a:t>:</a:t>
            </a:r>
          </a:p>
          <a:p>
            <a:pPr lvl="2" algn="just"/>
            <a:r>
              <a:rPr lang="fr-FR" dirty="0" smtClean="0"/>
              <a:t>Une certification ISO 27001 délivrée par un organisme certificateur accrédité garantie suite à un audit qu’une organisation a bien appliquée les exigences de la norme en matière de sécurité. Cette certification est valable 3 ans, tous les ans un audit de contrôle est effectué.</a:t>
            </a:r>
          </a:p>
          <a:p>
            <a:pPr lvl="2" algn="just"/>
            <a:r>
              <a:rPr lang="fr-FR" dirty="0" smtClean="0"/>
              <a:t>Il peut être exigé à une organisation d’avoir cette certification pour accéder à certains contrats : par exemple un organisme payeur d’aides agricoles européennes.</a:t>
            </a:r>
          </a:p>
          <a:p>
            <a:pPr lvl="1" algn="just"/>
            <a:r>
              <a:rPr lang="fr-FR" sz="1700" dirty="0" smtClean="0"/>
              <a:t>La norme </a:t>
            </a:r>
            <a:r>
              <a:rPr lang="fr-FR" sz="1700" b="1" dirty="0" smtClean="0"/>
              <a:t>ISO 27002 </a:t>
            </a:r>
            <a:r>
              <a:rPr lang="fr-FR" sz="1700" dirty="0" smtClean="0"/>
              <a:t>définit un ensemble de «</a:t>
            </a:r>
            <a:r>
              <a:rPr lang="fr-FR" sz="1700" b="1" dirty="0" smtClean="0">
                <a:solidFill>
                  <a:srgbClr val="922B3C"/>
                </a:solidFill>
              </a:rPr>
              <a:t> bonnes pratiques</a:t>
            </a:r>
            <a:r>
              <a:rPr lang="fr-FR" sz="1700" dirty="0" smtClean="0"/>
              <a:t> » en matière de sécurité répartie en plusieurs chapitres, l’organisation dispose :</a:t>
            </a:r>
          </a:p>
          <a:p>
            <a:pPr lvl="2" algn="just"/>
            <a:r>
              <a:rPr lang="fr-FR" dirty="0" smtClean="0"/>
              <a:t>d’un référentiel de mise en œuvre ;</a:t>
            </a:r>
          </a:p>
          <a:p>
            <a:pPr lvl="2" algn="just"/>
            <a:r>
              <a:rPr lang="fr-FR" dirty="0" smtClean="0"/>
              <a:t>d’une « check-list » en cas d’audit.</a:t>
            </a:r>
          </a:p>
          <a:p>
            <a:pPr lvl="1" algn="just"/>
            <a:r>
              <a:rPr lang="fr-FR" sz="1700" dirty="0" smtClean="0"/>
              <a:t>La norme </a:t>
            </a:r>
            <a:r>
              <a:rPr lang="fr-FR" sz="1700" b="1" dirty="0" smtClean="0"/>
              <a:t>ISO 27005 </a:t>
            </a:r>
            <a:r>
              <a:rPr lang="fr-FR" sz="1700" dirty="0" smtClean="0"/>
              <a:t>définit des lignes directrices relatives à la </a:t>
            </a:r>
            <a:r>
              <a:rPr lang="fr-FR" sz="1700" b="1" dirty="0" smtClean="0">
                <a:solidFill>
                  <a:srgbClr val="922B3C"/>
                </a:solidFill>
              </a:rPr>
              <a:t>gestion des risques de sécurité </a:t>
            </a:r>
            <a:r>
              <a:rPr lang="fr-FR" sz="1700" dirty="0" smtClean="0"/>
              <a:t>dans une organisation. Une organisation peut s’appuyer sur ce processus de gestion de risques pour intégrer la sécurité</a:t>
            </a:r>
            <a:r>
              <a:rPr lang="fr-FR" dirty="0" smtClean="0"/>
              <a:t>.</a:t>
            </a:r>
            <a:endParaRPr lang="fr-FR" dirty="0"/>
          </a:p>
          <a:p>
            <a:endParaRPr lang="fr-FR" dirty="0"/>
          </a:p>
        </p:txBody>
      </p:sp>
      <p:sp>
        <p:nvSpPr>
          <p:cNvPr id="4" name="Espace réservé du texte 3"/>
          <p:cNvSpPr>
            <a:spLocks noGrp="1"/>
          </p:cNvSpPr>
          <p:nvPr>
            <p:ph type="body" sz="quarter" idx="10"/>
          </p:nvPr>
        </p:nvSpPr>
        <p:spPr/>
        <p:txBody>
          <a:bodyPr/>
          <a:lstStyle/>
          <a:p>
            <a:r>
              <a:rPr lang="fr-FR" dirty="0" smtClean="0"/>
              <a:t>b. Panorama de normes ISO 2700x</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B99BE893-8401-40F2-BA75-6B1DB277B510}"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7</a:t>
            </a:fld>
            <a:endParaRPr lang="fr-FR" dirty="0"/>
          </a:p>
        </p:txBody>
      </p:sp>
    </p:spTree>
    <p:extLst>
      <p:ext uri="{BB962C8B-B14F-4D97-AF65-F5344CB8AC3E}">
        <p14:creationId xmlns:p14="http://schemas.microsoft.com/office/powerpoint/2010/main" val="3511274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solidFill>
                  <a:schemeClr val="bg1"/>
                </a:solidFill>
              </a:rPr>
              <a:t>1. Intégrer la sécurité au sein d’une organisation</a:t>
            </a:r>
            <a:endParaRPr lang="fr-FR" dirty="0"/>
          </a:p>
        </p:txBody>
      </p:sp>
      <p:sp>
        <p:nvSpPr>
          <p:cNvPr id="3" name="Espace réservé du contenu 2"/>
          <p:cNvSpPr>
            <a:spLocks noGrp="1"/>
          </p:cNvSpPr>
          <p:nvPr>
            <p:ph idx="1"/>
          </p:nvPr>
        </p:nvSpPr>
        <p:spPr>
          <a:xfrm>
            <a:off x="720725" y="1628800"/>
            <a:ext cx="8229600" cy="4608512"/>
          </a:xfrm>
        </p:spPr>
        <p:txBody>
          <a:bodyPr/>
          <a:lstStyle/>
          <a:p>
            <a:pPr marL="0" indent="0">
              <a:buNone/>
            </a:pPr>
            <a:r>
              <a:rPr lang="fr-FR" sz="1800" dirty="0" smtClean="0"/>
              <a:t>Une démarche calquée sur ISO 9000 (</a:t>
            </a:r>
            <a:r>
              <a:rPr lang="fr-FR" sz="1800" b="1" dirty="0" smtClean="0">
                <a:solidFill>
                  <a:srgbClr val="922B3C"/>
                </a:solidFill>
              </a:rPr>
              <a:t>Plan / Do / Check / </a:t>
            </a:r>
            <a:r>
              <a:rPr lang="fr-FR" sz="1800" b="1" dirty="0" err="1" smtClean="0">
                <a:solidFill>
                  <a:srgbClr val="922B3C"/>
                </a:solidFill>
              </a:rPr>
              <a:t>Act</a:t>
            </a:r>
            <a:r>
              <a:rPr lang="fr-FR" sz="1800" dirty="0" smtClean="0"/>
              <a:t>).</a:t>
            </a:r>
          </a:p>
          <a:p>
            <a:pPr marL="0" indent="0">
              <a:buNone/>
            </a:pPr>
            <a:endParaRPr lang="fr-FR" sz="1000" dirty="0" smtClean="0"/>
          </a:p>
          <a:p>
            <a:pPr>
              <a:buNone/>
            </a:pPr>
            <a:r>
              <a:rPr lang="fr-FR" b="1" dirty="0" smtClean="0">
                <a:solidFill>
                  <a:srgbClr val="922B3C"/>
                </a:solidFill>
              </a:rPr>
              <a:t>Phase Plan : </a:t>
            </a:r>
            <a:r>
              <a:rPr lang="fr-FR" dirty="0" smtClean="0"/>
              <a:t>Fixer des </a:t>
            </a:r>
            <a:r>
              <a:rPr lang="fr-FR" dirty="0" smtClean="0">
                <a:solidFill>
                  <a:srgbClr val="922B3C"/>
                </a:solidFill>
              </a:rPr>
              <a:t>objectifs </a:t>
            </a:r>
            <a:r>
              <a:rPr lang="fr-FR" dirty="0" smtClean="0"/>
              <a:t>et des </a:t>
            </a:r>
            <a:r>
              <a:rPr lang="fr-FR" dirty="0" smtClean="0">
                <a:solidFill>
                  <a:srgbClr val="922B3C"/>
                </a:solidFill>
              </a:rPr>
              <a:t>plans d'actions</a:t>
            </a:r>
            <a:r>
              <a:rPr lang="fr-FR" dirty="0" smtClean="0"/>
              <a:t> :</a:t>
            </a:r>
          </a:p>
          <a:p>
            <a:r>
              <a:rPr lang="fr-FR" sz="1700" dirty="0" smtClean="0"/>
              <a:t>Identification des actifs ou des biens ;</a:t>
            </a:r>
          </a:p>
          <a:p>
            <a:r>
              <a:rPr lang="fr-FR" sz="1700" dirty="0" smtClean="0"/>
              <a:t>Analyse de risques ;</a:t>
            </a:r>
          </a:p>
          <a:p>
            <a:r>
              <a:rPr lang="fr-FR" sz="1700" dirty="0" smtClean="0"/>
              <a:t>Choisir le périmètre du SMSI :</a:t>
            </a:r>
          </a:p>
          <a:p>
            <a:pPr lvl="1" algn="just"/>
            <a:r>
              <a:rPr lang="fr-FR" sz="1400" dirty="0" smtClean="0"/>
              <a:t>Quel périmètre ? C’est le domaine d’application du SMSI, son choix est libre, mais il doit être circonscrit, ce sont toutes les activités pour lesquelles l’organisation exige de la confiance.</a:t>
            </a:r>
          </a:p>
          <a:p>
            <a:pPr lvl="1" algn="just"/>
            <a:r>
              <a:rPr lang="fr-FR" sz="1400" dirty="0" smtClean="0"/>
              <a:t>Quelle politique de sécurité ?</a:t>
            </a:r>
          </a:p>
          <a:p>
            <a:pPr lvl="1" algn="just"/>
            <a:r>
              <a:rPr lang="fr-FR" sz="1400" dirty="0" smtClean="0"/>
              <a:t>Quel niveau de sécurité : intégrité, confidentialité, disponibilité de l’information au sein de l’organisation ?</a:t>
            </a:r>
          </a:p>
          <a:p>
            <a:pPr marL="457200" lvl="1" indent="0">
              <a:buNone/>
            </a:pPr>
            <a:endParaRPr lang="fr-FR" sz="1000" dirty="0" smtClean="0"/>
          </a:p>
          <a:p>
            <a:pPr>
              <a:buNone/>
            </a:pPr>
            <a:r>
              <a:rPr lang="fr-FR" sz="1800" dirty="0" smtClean="0"/>
              <a:t>Noter que la norme n’impose pas de niveau minimum de sécurité à atteindre.</a:t>
            </a:r>
          </a:p>
          <a:p>
            <a:pPr>
              <a:buNone/>
            </a:pPr>
            <a:r>
              <a:rPr lang="fr-FR" sz="1800" b="1" dirty="0" smtClean="0">
                <a:solidFill>
                  <a:srgbClr val="922B3C"/>
                </a:solidFill>
              </a:rPr>
              <a:t>Attention </a:t>
            </a:r>
            <a:r>
              <a:rPr lang="fr-FR" sz="1800" dirty="0" smtClean="0"/>
              <a:t>: une entreprise peut donc être certifiée ISO 27001 tout en ayant défini un </a:t>
            </a:r>
            <a:r>
              <a:rPr lang="fr-FR" sz="1800" u="sng" dirty="0" smtClean="0">
                <a:solidFill>
                  <a:srgbClr val="922B3C"/>
                </a:solidFill>
              </a:rPr>
              <a:t>périmètre réduit </a:t>
            </a:r>
            <a:r>
              <a:rPr lang="fr-FR" sz="1800" dirty="0" smtClean="0"/>
              <a:t>et une </a:t>
            </a:r>
            <a:r>
              <a:rPr lang="fr-FR" sz="1800" u="sng" dirty="0" smtClean="0">
                <a:solidFill>
                  <a:srgbClr val="922B3C"/>
                </a:solidFill>
              </a:rPr>
              <a:t>politique de sécurité peu stricte</a:t>
            </a:r>
            <a:r>
              <a:rPr lang="fr-FR" sz="1800" dirty="0" smtClean="0"/>
              <a:t>.</a:t>
            </a:r>
            <a:endParaRPr lang="fr-FR" sz="1800" dirty="0"/>
          </a:p>
        </p:txBody>
      </p:sp>
      <p:sp>
        <p:nvSpPr>
          <p:cNvPr id="4" name="Espace réservé du texte 3"/>
          <p:cNvSpPr>
            <a:spLocks noGrp="1"/>
          </p:cNvSpPr>
          <p:nvPr>
            <p:ph type="body" sz="quarter" idx="10"/>
          </p:nvPr>
        </p:nvSpPr>
        <p:spPr/>
        <p:txBody>
          <a:bodyPr/>
          <a:lstStyle/>
          <a:p>
            <a:r>
              <a:rPr lang="fr-FR" smtClean="0"/>
              <a:t>c. Système de Management de la Sécurité de l’Information (27001)</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DD9CF04A-E663-4EFB-8AC5-ACE318EF0533}" type="datetime1">
              <a:rPr lang="fr-FR" smtClean="0"/>
              <a:t>16/02/2017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8</a:t>
            </a:fld>
            <a:endParaRPr lang="fr-FR" dirty="0"/>
          </a:p>
        </p:txBody>
      </p:sp>
      <p:pic>
        <p:nvPicPr>
          <p:cNvPr id="8" name="Picture 181" descr="import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12530"/>
            <a:ext cx="7207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694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1. Intégrer la sécurité au sein d’une organisation</a:t>
            </a:r>
            <a:endParaRPr lang="fr-FR" dirty="0"/>
          </a:p>
        </p:txBody>
      </p:sp>
      <p:sp>
        <p:nvSpPr>
          <p:cNvPr id="3" name="Espace réservé du contenu 2"/>
          <p:cNvSpPr>
            <a:spLocks noGrp="1"/>
          </p:cNvSpPr>
          <p:nvPr>
            <p:ph idx="1"/>
          </p:nvPr>
        </p:nvSpPr>
        <p:spPr/>
        <p:txBody>
          <a:bodyPr>
            <a:normAutofit fontScale="92500" lnSpcReduction="20000"/>
          </a:bodyPr>
          <a:lstStyle/>
          <a:p>
            <a:r>
              <a:rPr lang="fr-FR" b="1" dirty="0" smtClean="0">
                <a:solidFill>
                  <a:srgbClr val="922B3C"/>
                </a:solidFill>
              </a:rPr>
              <a:t>Phase Do : </a:t>
            </a:r>
            <a:r>
              <a:rPr lang="fr-FR" dirty="0" smtClean="0"/>
              <a:t>mise en œuvre et exploitation des mesures et de la politique</a:t>
            </a:r>
          </a:p>
          <a:p>
            <a:pPr lvl="1"/>
            <a:r>
              <a:rPr lang="fr-FR" dirty="0" smtClean="0"/>
              <a:t>Établir un plan de traitement des risques ;</a:t>
            </a:r>
          </a:p>
          <a:p>
            <a:pPr lvl="1"/>
            <a:r>
              <a:rPr lang="fr-FR" dirty="0" smtClean="0"/>
              <a:t>Déployer les mesures de sécurité ;</a:t>
            </a:r>
          </a:p>
          <a:p>
            <a:pPr lvl="1"/>
            <a:r>
              <a:rPr lang="fr-FR" dirty="0" smtClean="0"/>
              <a:t>Former et sensibiliser les personnels ;</a:t>
            </a:r>
          </a:p>
          <a:p>
            <a:pPr lvl="1"/>
            <a:r>
              <a:rPr lang="fr-FR" dirty="0" smtClean="0"/>
              <a:t>Détecter les incidents en continu pour réagir rapidement.</a:t>
            </a:r>
          </a:p>
          <a:p>
            <a:endParaRPr lang="fr-FR" dirty="0" smtClean="0"/>
          </a:p>
          <a:p>
            <a:r>
              <a:rPr lang="fr-FR" b="1" dirty="0" smtClean="0">
                <a:solidFill>
                  <a:srgbClr val="922B3C"/>
                </a:solidFill>
              </a:rPr>
              <a:t>Phase Check : </a:t>
            </a:r>
            <a:r>
              <a:rPr lang="fr-FR" dirty="0" smtClean="0"/>
              <a:t>mesurer les résultats issus des actions mises en œuvre</a:t>
            </a:r>
          </a:p>
          <a:p>
            <a:pPr lvl="1"/>
            <a:r>
              <a:rPr lang="fr-FR" dirty="0" smtClean="0"/>
              <a:t>Audits internes de conformité et d’efficacité du SMSI (ponctuels et planifiés) ;</a:t>
            </a:r>
          </a:p>
          <a:p>
            <a:pPr lvl="1"/>
            <a:r>
              <a:rPr lang="fr-FR" dirty="0" smtClean="0"/>
              <a:t>Réexaminer l’adéquation de la politique SSI avec son environnement ;</a:t>
            </a:r>
          </a:p>
          <a:p>
            <a:pPr lvl="1"/>
            <a:r>
              <a:rPr lang="fr-FR" dirty="0" smtClean="0"/>
              <a:t>Suivre l'efficacité des mesures et la conformité du système ;</a:t>
            </a:r>
          </a:p>
          <a:p>
            <a:pPr lvl="1"/>
            <a:r>
              <a:rPr lang="fr-FR" dirty="0" smtClean="0"/>
              <a:t>Suivre les risques résiduels.</a:t>
            </a:r>
          </a:p>
          <a:p>
            <a:endParaRPr lang="fr-FR" dirty="0" smtClean="0"/>
          </a:p>
          <a:p>
            <a:r>
              <a:rPr lang="fr-FR" b="1" dirty="0" smtClean="0">
                <a:solidFill>
                  <a:srgbClr val="922B3C"/>
                </a:solidFill>
              </a:rPr>
              <a:t>Phase </a:t>
            </a:r>
            <a:r>
              <a:rPr lang="fr-FR" b="1" dirty="0" err="1" smtClean="0">
                <a:solidFill>
                  <a:srgbClr val="922B3C"/>
                </a:solidFill>
              </a:rPr>
              <a:t>Act</a:t>
            </a:r>
            <a:r>
              <a:rPr lang="fr-FR" b="1" dirty="0" smtClean="0">
                <a:solidFill>
                  <a:srgbClr val="922B3C"/>
                </a:solidFill>
              </a:rPr>
              <a:t> :</a:t>
            </a:r>
          </a:p>
          <a:p>
            <a:pPr lvl="1"/>
            <a:r>
              <a:rPr lang="fr-FR" dirty="0" smtClean="0"/>
              <a:t>Planifier et suivre les actions correctrices et préventives.</a:t>
            </a:r>
          </a:p>
          <a:p>
            <a:endParaRPr lang="fr-FR" dirty="0"/>
          </a:p>
        </p:txBody>
      </p:sp>
      <p:sp>
        <p:nvSpPr>
          <p:cNvPr id="4" name="Espace réservé du texte 3"/>
          <p:cNvSpPr>
            <a:spLocks noGrp="1"/>
          </p:cNvSpPr>
          <p:nvPr>
            <p:ph type="body" sz="quarter" idx="10"/>
          </p:nvPr>
        </p:nvSpPr>
        <p:spPr/>
        <p:txBody>
          <a:bodyPr/>
          <a:lstStyle/>
          <a:p>
            <a:r>
              <a:rPr lang="fr-FR" smtClean="0"/>
              <a:t>c. Système de Management de la Sécurité de l’Information (27001)</a:t>
            </a:r>
            <a:endParaRPr lang="fr-FR" dirty="0"/>
          </a:p>
        </p:txBody>
      </p:sp>
      <p:sp>
        <p:nvSpPr>
          <p:cNvPr id="5" name="Espace réservé de la date 4"/>
          <p:cNvSpPr>
            <a:spLocks noGrp="1"/>
          </p:cNvSpPr>
          <p:nvPr>
            <p:ph type="dt" sz="half" idx="11"/>
          </p:nvPr>
        </p:nvSpPr>
        <p:spPr/>
        <p:txBody>
          <a:bodyPr/>
          <a:lstStyle/>
          <a:p>
            <a:fld id="{22770F1E-9AF1-4D9C-8A49-2FAF82E0BB7F}" type="datetime1">
              <a:rPr lang="fr-FR" smtClean="0"/>
              <a:pPr/>
              <a:t>16/02/2017</a:t>
            </a:fld>
            <a:endParaRPr lang="fr-FR" dirty="0"/>
          </a:p>
        </p:txBody>
      </p:sp>
      <p:sp>
        <p:nvSpPr>
          <p:cNvPr id="6" name="Espace réservé du pied de page 5"/>
          <p:cNvSpPr>
            <a:spLocks noGrp="1"/>
          </p:cNvSpPr>
          <p:nvPr>
            <p:ph type="ftr" sz="quarter" idx="12"/>
          </p:nvPr>
        </p:nvSpPr>
        <p:spPr/>
        <p:txBody>
          <a:bodyPr/>
          <a:lstStyle/>
          <a:p>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p:txBody>
          <a:bodyPr/>
          <a:lstStyle/>
          <a:p>
            <a:fld id="{DAC45385-D604-40AE-9F53-03BDB8FC03CC}" type="slidenum">
              <a:rPr lang="fr-FR" smtClean="0"/>
              <a:pPr/>
              <a:t>9</a:t>
            </a:fld>
            <a:endParaRPr lang="fr-FR" dirty="0"/>
          </a:p>
        </p:txBody>
      </p:sp>
    </p:spTree>
    <p:extLst>
      <p:ext uri="{BB962C8B-B14F-4D97-AF65-F5344CB8AC3E}">
        <p14:creationId xmlns:p14="http://schemas.microsoft.com/office/powerpoint/2010/main" val="3664451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7578</Words>
  <Application>Microsoft Office PowerPoint</Application>
  <PresentationFormat>Affichage à l'écran (4:3)</PresentationFormat>
  <Paragraphs>1272</Paragraphs>
  <Slides>63</Slides>
  <Notes>41</Notes>
  <HiddenSlides>0</HiddenSlides>
  <MMClips>0</MMClips>
  <ScaleCrop>false</ScaleCrop>
  <HeadingPairs>
    <vt:vector size="4" baseType="variant">
      <vt:variant>
        <vt:lpstr>Thème</vt:lpstr>
      </vt:variant>
      <vt:variant>
        <vt:i4>1</vt:i4>
      </vt:variant>
      <vt:variant>
        <vt:lpstr>Titres des diapositives</vt:lpstr>
      </vt:variant>
      <vt:variant>
        <vt:i4>63</vt:i4>
      </vt:variant>
    </vt:vector>
  </HeadingPairs>
  <TitlesOfParts>
    <vt:vector size="64" baseType="lpstr">
      <vt:lpstr>Thème Office</vt:lpstr>
      <vt:lpstr>Sensibilisation et initiation à la cybersécurité</vt:lpstr>
      <vt:lpstr>Contributeurs</vt:lpstr>
      <vt:lpstr>Plan du module</vt:lpstr>
      <vt:lpstr>1. Intégrer de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4. Les métiers en cybersécurité</vt:lpstr>
      <vt:lpstr>4. Les métiers</vt:lpstr>
      <vt:lpstr>4. Les métiers</vt:lpstr>
      <vt:lpstr>4. Les métiers</vt:lpstr>
      <vt:lpstr>2. Intégrer la sécurité dans les projets</vt:lpstr>
      <vt:lpstr>4. Les métiers</vt:lpstr>
      <vt:lpstr>4. Les métiers</vt:lpstr>
      <vt:lpstr>4. Les métiers</vt:lpstr>
      <vt:lpstr>4. Les métiers</vt:lpstr>
      <vt:lpstr>4. Les métiers</vt:lpstr>
      <vt:lpstr>4. Les métiers</vt:lpstr>
      <vt:lpstr>Merci de votre attention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2015-11-09T10:10:40Z</dcterms:created>
  <dcterms:modified xsi:type="dcterms:W3CDTF">2017-02-16T10:15:07Z</dcterms:modified>
</cp:coreProperties>
</file>