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9CC055-4137-44EA-8193-7259595FDAC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535E22-F168-460B-83E2-39E2C788975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E9941D-E11C-4ED7-A236-F30B637D503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28F5748-1048-4E57-9BF6-9EFE5BC6B43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5E8CD2-67AC-4FAC-8BED-CF37F8557FD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7DA9C-EF72-4484-B630-697456797F4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ACC988-7FF8-4A1A-9693-2F80A9FF3EE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F6541C-067F-4BFC-B5AF-843F75511BB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7399C0-2D99-4622-B60F-75108DB58AD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23B459-B352-4D87-A153-E59E74B976D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5E77A4-EBA3-41B3-B07F-1A3F863D040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9C9F54-EE25-4E7E-A1C5-EB3995BA690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F967431-6479-4A50-B64A-D100F2E14C1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2AF161-AE73-44A6-889F-FD4585AF1E75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64" name="Google Shape;64;p9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61E986-009B-4911-B722-674303B18227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B99205-E36F-4612-88C3-3669F97F542D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Noto Serif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Noto Serif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734040"/>
            <a:ext cx="7688160" cy="124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</a:pPr>
            <a:r>
              <a:rPr b="1" lang="pt-BR" sz="80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xx%</a:t>
            </a:r>
            <a:endParaRPr b="0" lang="pt-BR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9360" y="2273040"/>
            <a:ext cx="7688160" cy="158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D747CF-8CA6-4193-8CD7-5603AF54D3C3}" type="slidenum">
              <a:rPr b="0" lang="pt-BR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ffffff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D230A0-C30C-4AA5-9424-70E419C91E2F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8;p3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17" name="Google Shape;19;p3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Noto Serif"/>
              </a:endParaRPr>
            </a:p>
          </p:txBody>
        </p:sp>
        <p:sp>
          <p:nvSpPr>
            <p:cNvPr id="18" name="Google Shape;20;p3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Noto Serif"/>
              </a:endParaRPr>
            </a:p>
          </p:txBody>
        </p: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C19844-EB9A-47C2-BE94-0EDBC19F922E}" type="slidenum">
              <a:rPr b="0" lang="pt-BR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ffffff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grpSp>
        <p:nvGrpSpPr>
          <p:cNvPr id="22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3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  <p:sp>
          <p:nvSpPr>
            <p:cNvPr id="24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</p:grp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buNone/>
            </a:pPr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34E53F-7FE5-490B-BD55-79D481A3D22D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34" name="Google Shape;34;p5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buNone/>
            </a:pPr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4F15B3-9B55-471B-84B2-102D4E7F0E4D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1;p6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grpSp>
        <p:nvGrpSpPr>
          <p:cNvPr id="44" name="Google Shape;42;p6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43;p6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  <p:sp>
          <p:nvSpPr>
            <p:cNvPr id="46" name="Google Shape;44;p6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buNone/>
            </a:pPr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A00BF2-3E0B-40AC-91DC-E970F7F580B7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8;p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grpSp>
        <p:nvGrpSpPr>
          <p:cNvPr id="51" name="Google Shape;49;p7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52" name="Google Shape;50;p7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  <p:sp>
          <p:nvSpPr>
            <p:cNvPr id="53" name="Google Shape;51;p7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Noto Serif"/>
              </a:endParaRPr>
            </a:p>
          </p:txBody>
        </p:sp>
      </p:grp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1080" y="2781720"/>
            <a:ext cx="3300480" cy="15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76878D-32EC-45A2-8F31-3FEC24E196FB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6;p8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58" name="Google Shape;57;p8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Noto Serif"/>
              </a:endParaRPr>
            </a:p>
          </p:txBody>
        </p:sp>
        <p:sp>
          <p:nvSpPr>
            <p:cNvPr id="59" name="Google Shape;58;p8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Noto Serif"/>
              </a:endParaRPr>
            </a:p>
          </p:txBody>
        </p: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C56AD1-2CE7-4C5F-AE31-B60E44BD28A4}" type="slidenum">
              <a:rPr b="0" lang="pt-BR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ffffff"/>
              </a:solidFill>
              <a:uFillTx/>
              <a:latin typeface="Noto Serif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python.org/" TargetMode="External"/><Relationship Id="rId2" Type="http://schemas.openxmlformats.org/officeDocument/2006/relationships/hyperlink" Target="https://wikileaks.org/hackingteam/emails/emailid/224564" TargetMode="External"/><Relationship Id="rId3" Type="http://schemas.openxmlformats.org/officeDocument/2006/relationships/hyperlink" Target="https://www.tiobe.com/tiobe-index/" TargetMode="External"/><Relationship Id="rId4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520" y="1344600"/>
            <a:ext cx="83826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ANÁLISE DE SEGURANÇA E PREVENÇÃO DE AMEAÇAS DIGITAIS UTILIZANDO UM KEYLOGGER.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458680" y="3432960"/>
            <a:ext cx="3304440" cy="136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Alunos:</a:t>
            </a:r>
            <a:endParaRPr b="0" lang="pt-BR" sz="15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Rosão, Alessandro Cesar;</a:t>
            </a:r>
            <a:endParaRPr b="0" lang="pt-BR" sz="15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Miranda, Pedro Alves</a:t>
            </a:r>
            <a:endParaRPr b="0" lang="pt-BR" sz="15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Orientador:</a:t>
            </a:r>
            <a:endParaRPr b="0" lang="pt-BR" sz="15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Marini, Bruno Conti</a:t>
            </a:r>
            <a:endParaRPr b="0" lang="pt-BR" sz="15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713FFB-BA29-4B45-90D7-55512FD2EEA9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Introdução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24000">
              <a:lnSpc>
                <a:spcPct val="115000"/>
              </a:lnSpc>
              <a:buClr>
                <a:srgbClr val="1a1a1a"/>
              </a:buClr>
              <a:buFont typeface="Arial"/>
              <a:buChar char="➔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Qual o valor da informação?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1a1a1a"/>
              </a:buClr>
              <a:buFont typeface="Arial"/>
              <a:buChar char="➔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Quem está propício a estes ataques?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1a1a1a"/>
              </a:buClr>
              <a:buFont typeface="Arial"/>
              <a:buChar char="➔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Quais são as motivações para os atacantes nesses casos?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1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14597E-B17E-46FA-8EE5-F3F663921C3B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Objetivo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275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24000">
              <a:lnSpc>
                <a:spcPct val="115000"/>
              </a:lnSpc>
              <a:spcBef>
                <a:spcPts val="65"/>
              </a:spcBef>
              <a:spcAft>
                <a:spcPts val="65"/>
              </a:spcAft>
              <a:buClr>
                <a:srgbClr val="1a1a1a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Desenvolvimento do Keylogger afim de aprendizado (entendermos seu funcionamento).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0">
              <a:lnSpc>
                <a:spcPct val="115000"/>
              </a:lnSpc>
              <a:spcBef>
                <a:spcPts val="65"/>
              </a:spcBef>
              <a:spcAft>
                <a:spcPts val="65"/>
              </a:spcAft>
              <a:buNone/>
              <a:tabLst>
                <a:tab algn="l" pos="0"/>
              </a:tabLst>
            </a:pPr>
            <a:r>
              <a:rPr b="0" lang="pt-B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(Produção do Keylogger ambiente isolado, entender sua lógica e demonstrar como funciona.)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-324000">
              <a:lnSpc>
                <a:spcPct val="115000"/>
              </a:lnSpc>
              <a:buClr>
                <a:srgbClr val="1a1a1a"/>
              </a:buClr>
              <a:buFont typeface="Arial"/>
              <a:buAutoNum type="arabicPeriod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Realizar demonstrações para a população do quanto pode ser nocivo baixar produtos não licenciados e o quão simples é ser infectado por esses meios.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(Na realização da venda de equipamentos com custo benefício mas com instalações sem licença ou “crackeados”)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1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36010C-C59F-4899-8E28-CCCEF0D2F73A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Metodologia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24000">
              <a:lnSpc>
                <a:spcPct val="115000"/>
              </a:lnSpc>
              <a:buClr>
                <a:srgbClr val="1a1a1a"/>
              </a:buClr>
              <a:buFont typeface="Arial"/>
              <a:buChar char="●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Linguagem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24000">
              <a:lnSpc>
                <a:spcPct val="115000"/>
              </a:lnSpc>
              <a:buClr>
                <a:srgbClr val="1a1a1a"/>
              </a:buClr>
              <a:buFont typeface="Arial"/>
              <a:buChar char="○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Python 3.12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1001"/>
              </a:spcBef>
              <a:buClr>
                <a:srgbClr val="1a1a1a"/>
              </a:buClr>
              <a:buFont typeface="Arial"/>
              <a:buChar char="●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Bibliotecas: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24000">
              <a:lnSpc>
                <a:spcPct val="115000"/>
              </a:lnSpc>
              <a:buClr>
                <a:srgbClr val="1a1a1a"/>
              </a:buClr>
              <a:buFont typeface="Arial"/>
              <a:buChar char="○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Pynput - Threading - Socket - Pyinstaller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1001"/>
              </a:spcBef>
              <a:buClr>
                <a:srgbClr val="1a1a1a"/>
              </a:buClr>
              <a:buFont typeface="Arial"/>
              <a:buChar char="●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Sobre: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24000">
              <a:lnSpc>
                <a:spcPct val="115000"/>
              </a:lnSpc>
              <a:buClr>
                <a:srgbClr val="1a1a1a"/>
              </a:buClr>
              <a:buFont typeface="Arial"/>
              <a:buChar char="○"/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Servidor DNS (63 Bytes)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Tratamentos realizados até o momento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15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91244D-ACCD-4CC6-9CB0-432082FEA69B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Desenvolvimento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Acesso ao teclado, como possuir?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(Funções Inputs)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Problemas com funções input “Normais”, como capturar as teclas de forma assíncrona?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(Lib Pynput)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5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Exfiltração de Dados, qual a maneira mais eficiente e discreta?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(DNS Server)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16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0232A8-F80B-4137-B580-76C9ABFA6E03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Imagem do projeto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372720" y="4494240"/>
            <a:ext cx="1158480" cy="30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5000" lnSpcReduction="19999"/>
          </a:bodyPr>
          <a:p>
            <a:pPr indent="0" algn="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Fonte: Próprio Autor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17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148274-95BC-47D0-ABEE-13BE16FA3FCB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1612440" y="4494240"/>
            <a:ext cx="157392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62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Imagens da “interface “ do servidor</a:t>
            </a:r>
            <a:endParaRPr b="0" lang="pt-BR" sz="6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62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(testando todas as teclas)</a:t>
            </a:r>
            <a:endParaRPr b="0" lang="pt-BR" sz="6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0" name="Google Shape;125;p18" descr=""/>
          <p:cNvPicPr/>
          <p:nvPr/>
        </p:nvPicPr>
        <p:blipFill>
          <a:blip r:embed="rId1"/>
          <a:stretch/>
        </p:blipFill>
        <p:spPr>
          <a:xfrm>
            <a:off x="1612440" y="1902960"/>
            <a:ext cx="5918400" cy="259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Imagem do projeto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87520" y="4164120"/>
            <a:ext cx="1044720" cy="30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r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71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Fonte: Próprio Autor</a:t>
            </a:r>
            <a:endParaRPr b="0" lang="pt-BR" sz="7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8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2F8D85-F0C3-4872-AFC7-7E30BF12BBDB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2998080" y="4189320"/>
            <a:ext cx="157392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62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Estrutura do repositório do projeto</a:t>
            </a:r>
            <a:endParaRPr b="0" lang="pt-BR" sz="6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5" name="Google Shape;134;p19" descr=""/>
          <p:cNvPicPr/>
          <p:nvPr/>
        </p:nvPicPr>
        <p:blipFill>
          <a:blip r:embed="rId1"/>
          <a:stretch/>
        </p:blipFill>
        <p:spPr>
          <a:xfrm>
            <a:off x="3220560" y="1898280"/>
            <a:ext cx="2706480" cy="22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Resultados preliminares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 software proposto está se mostrando estável nos testes de bancada e também nos testes em vários tipos de dispositivos espalhados pela rede, juntamente a isso, os dados estão sendo exfiltrados e tratados juntamente ao servidor com sucesso.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Ainda precisamos adicionar: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196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Mais tratamentos nas teclas dos clientes.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196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Respostas mais concisas do servidor (dns-response)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196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Tornar o servidor multi-sistema (Linux &amp; Windows)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9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21B0FF-453B-4FA9-815E-16BD90AA13E8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Referências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78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0000" lnSpcReduction="19999"/>
          </a:bodyPr>
          <a:p>
            <a:pPr marL="457200" indent="-276840">
              <a:lnSpc>
                <a:spcPct val="150000"/>
              </a:lnSpc>
              <a:spcBef>
                <a:spcPts val="340"/>
              </a:spcBef>
              <a:spcAft>
                <a:spcPts val="142"/>
              </a:spcAft>
              <a:buClr>
                <a:srgbClr val="1a1a1a"/>
              </a:buClr>
              <a:buFont typeface="Arial"/>
              <a:buChar char="●"/>
            </a:pP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DIORIO, Rafael Fernando et al. Segurança da informação e de sistemas computacionais: Um estudo prático sobre ataques utilizando malwares. Anais SULCOMP, v. 9, 2018.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-276840">
              <a:lnSpc>
                <a:spcPct val="150000"/>
              </a:lnSpc>
              <a:spcBef>
                <a:spcPts val="340"/>
              </a:spcBef>
              <a:spcAft>
                <a:spcPts val="142"/>
              </a:spcAft>
              <a:buClr>
                <a:srgbClr val="1a1a1a"/>
              </a:buClr>
              <a:buFont typeface="Arial"/>
              <a:buChar char="●"/>
            </a:pP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DONNER, Christopher M. et al. Low self-control and cybercrime: Exploring the utility of the general theory of crime beyond digital piracy. Computers in Human Behavior, v. 34, p. 165-172, 2014.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-276840">
              <a:lnSpc>
                <a:spcPct val="150000"/>
              </a:lnSpc>
              <a:spcBef>
                <a:spcPts val="340"/>
              </a:spcBef>
              <a:spcAft>
                <a:spcPts val="142"/>
              </a:spcAft>
              <a:buClr>
                <a:srgbClr val="1a1a1a"/>
              </a:buClr>
              <a:buFont typeface="Arial"/>
              <a:buChar char="●"/>
            </a:pP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SEIXAS, Paulo Renato Lopes. Uma análise do protocolo DNS e suas extensões. Cadernos de Educação, Tecnologia e Sociedade, v. 1, n. 1, p. 161-171, 2008.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-276840">
              <a:lnSpc>
                <a:spcPct val="150000"/>
              </a:lnSpc>
              <a:spcBef>
                <a:spcPts val="340"/>
              </a:spcBef>
              <a:spcAft>
                <a:spcPts val="142"/>
              </a:spcAft>
              <a:buClr>
                <a:srgbClr val="1a1a1a"/>
              </a:buClr>
              <a:buFont typeface="Arial"/>
              <a:buChar char="●"/>
            </a:pP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PYTHON. Python. 2024. Disponível em: </a:t>
            </a: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https://www.python.org/</a:t>
            </a: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. Acesso em: 17 ago. 2024.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-276840">
              <a:lnSpc>
                <a:spcPct val="150000"/>
              </a:lnSpc>
              <a:spcBef>
                <a:spcPts val="340"/>
              </a:spcBef>
              <a:spcAft>
                <a:spcPts val="142"/>
              </a:spcAft>
              <a:buClr>
                <a:srgbClr val="1a1a1a"/>
              </a:buClr>
              <a:buFont typeface="Arial"/>
              <a:buChar char="●"/>
            </a:pP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FAORO, Roberta Rodrigues; DE JESUS, Betina Ribeiro; DE ABREU, Marcelo Faoro. Um estudo sobre crimes digitais: detecção e prevenção. 2015. Disponível em: </a:t>
            </a: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2"/>
              </a:rPr>
              <a:t>https://wikileaks.org/hackingteam/emails/emailid/224564</a:t>
            </a: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. Acesso em: 21 ago. 2024.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-276840">
              <a:lnSpc>
                <a:spcPct val="150000"/>
              </a:lnSpc>
              <a:spcBef>
                <a:spcPts val="340"/>
              </a:spcBef>
              <a:spcAft>
                <a:spcPts val="142"/>
              </a:spcAft>
              <a:buClr>
                <a:srgbClr val="1a1a1a"/>
              </a:buClr>
              <a:buFont typeface="Arial"/>
              <a:buChar char="●"/>
            </a:pP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TIOBE. TIOBE Index. Disponível em: </a:t>
            </a: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3"/>
              </a:rPr>
              <a:t>https://www.tiobe.com/tiobe-index/</a:t>
            </a:r>
            <a:r>
              <a:rPr b="0" lang="pt-BR" sz="1600" strike="noStrike" u="none">
                <a:solidFill>
                  <a:schemeClr val="dk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. Acesso em:  15 ago. 2024.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20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69D623-66AC-4674-808A-B7B08BD1F7CF}" type="slidenum">
              <a:rPr b="0" lang="pt-BR" sz="1000" strike="noStrike" u="none">
                <a:solidFill>
                  <a:schemeClr val="accent1"/>
                </a:solidFill>
                <a:uFillTx/>
                <a:latin typeface="Lato"/>
                <a:ea typeface="Lato"/>
              </a:rPr>
              <a:t>&lt;number&gt;</a:t>
            </a:fld>
            <a:endParaRPr b="0" lang="pt-BR" sz="1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2024-11-05T14:46:54Z</dcterms:modified>
  <cp:revision>1</cp:revision>
  <dc:subject/>
  <dc:title/>
</cp:coreProperties>
</file>