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9" r:id="rId2"/>
    <p:sldId id="256" r:id="rId3"/>
    <p:sldId id="257" r:id="rId4"/>
    <p:sldId id="258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BCD4E08-87F5-4622-B62A-8A5596F6FBC7}">
          <p14:sldIdLst>
            <p14:sldId id="259"/>
            <p14:sldId id="256"/>
            <p14:sldId id="257"/>
            <p14:sldId id="258"/>
            <p14:sldId id="264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Se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02087239095113"/>
          <c:y val="0.15261779777527834"/>
          <c:w val="0.73483674981340852"/>
          <c:h val="0.68765445985918572"/>
        </c:manualLayout>
      </c:layout>
      <c:barChart>
        <c:barDir val="col"/>
        <c:grouping val="clustered"/>
        <c:varyColors val="0"/>
        <c:ser>
          <c:idx val="0"/>
          <c:order val="0"/>
          <c:tx>
            <c:v>Uživ 1</c:v>
          </c:tx>
          <c:invertIfNegative val="0"/>
          <c:val>
            <c:numRef>
              <c:f>List1!$A$2:$A$7</c:f>
              <c:numCache>
                <c:formatCode>General</c:formatCode>
                <c:ptCount val="6"/>
                <c:pt idx="0" formatCode="0.00">
                  <c:v>5.2</c:v>
                </c:pt>
                <c:pt idx="1">
                  <c:v>6.8</c:v>
                </c:pt>
                <c:pt idx="2">
                  <c:v>9.1</c:v>
                </c:pt>
                <c:pt idx="3">
                  <c:v>8.52</c:v>
                </c:pt>
                <c:pt idx="4">
                  <c:v>2.0499999999999998</c:v>
                </c:pt>
                <c:pt idx="5">
                  <c:v>5.08</c:v>
                </c:pt>
              </c:numCache>
            </c:numRef>
          </c:val>
        </c:ser>
        <c:ser>
          <c:idx val="1"/>
          <c:order val="1"/>
          <c:tx>
            <c:v>Uživ 2</c:v>
          </c:tx>
          <c:invertIfNegative val="0"/>
          <c:val>
            <c:numRef>
              <c:f>List1!$B$2:$B$7</c:f>
              <c:numCache>
                <c:formatCode>General</c:formatCode>
                <c:ptCount val="6"/>
                <c:pt idx="0">
                  <c:v>2.02</c:v>
                </c:pt>
                <c:pt idx="1">
                  <c:v>17</c:v>
                </c:pt>
                <c:pt idx="2">
                  <c:v>9</c:v>
                </c:pt>
                <c:pt idx="3">
                  <c:v>12.360000000000007</c:v>
                </c:pt>
                <c:pt idx="4" formatCode="0.00">
                  <c:v>2.2999999999999998</c:v>
                </c:pt>
                <c:pt idx="5">
                  <c:v>9.39</c:v>
                </c:pt>
              </c:numCache>
            </c:numRef>
          </c:val>
        </c:ser>
        <c:ser>
          <c:idx val="2"/>
          <c:order val="2"/>
          <c:tx>
            <c:v>Uživ 3</c:v>
          </c:tx>
          <c:invertIfNegative val="0"/>
          <c:val>
            <c:numRef>
              <c:f>List1!$C$2:$C$7</c:f>
              <c:numCache>
                <c:formatCode>General</c:formatCode>
                <c:ptCount val="6"/>
                <c:pt idx="0">
                  <c:v>2</c:v>
                </c:pt>
                <c:pt idx="1">
                  <c:v>6.1099999999999985</c:v>
                </c:pt>
                <c:pt idx="2">
                  <c:v>7</c:v>
                </c:pt>
                <c:pt idx="3">
                  <c:v>4.45</c:v>
                </c:pt>
                <c:pt idx="4">
                  <c:v>2.27</c:v>
                </c:pt>
                <c:pt idx="5">
                  <c:v>7.4300000000000024</c:v>
                </c:pt>
              </c:numCache>
            </c:numRef>
          </c:val>
        </c:ser>
        <c:ser>
          <c:idx val="3"/>
          <c:order val="3"/>
          <c:tx>
            <c:v>Uživ 4</c:v>
          </c:tx>
          <c:invertIfNegative val="0"/>
          <c:val>
            <c:numRef>
              <c:f>List1!$D$2:$D$7</c:f>
              <c:numCache>
                <c:formatCode>General</c:formatCode>
                <c:ptCount val="6"/>
                <c:pt idx="0">
                  <c:v>2.2999999999999998</c:v>
                </c:pt>
                <c:pt idx="1">
                  <c:v>12</c:v>
                </c:pt>
                <c:pt idx="2">
                  <c:v>8.4</c:v>
                </c:pt>
                <c:pt idx="3">
                  <c:v>6.3</c:v>
                </c:pt>
                <c:pt idx="4">
                  <c:v>2.3499999999999988</c:v>
                </c:pt>
                <c:pt idx="5">
                  <c:v>6.68</c:v>
                </c:pt>
              </c:numCache>
            </c:numRef>
          </c:val>
        </c:ser>
        <c:ser>
          <c:idx val="4"/>
          <c:order val="4"/>
          <c:tx>
            <c:v>Uživ 5</c:v>
          </c:tx>
          <c:invertIfNegative val="0"/>
          <c:val>
            <c:numRef>
              <c:f>List1!$E$2:$E$7</c:f>
              <c:numCache>
                <c:formatCode>General</c:formatCode>
                <c:ptCount val="6"/>
                <c:pt idx="0">
                  <c:v>3.2</c:v>
                </c:pt>
                <c:pt idx="1">
                  <c:v>8.3000000000000007</c:v>
                </c:pt>
                <c:pt idx="2">
                  <c:v>7.9</c:v>
                </c:pt>
                <c:pt idx="3">
                  <c:v>9.25</c:v>
                </c:pt>
                <c:pt idx="4">
                  <c:v>2.82</c:v>
                </c:pt>
                <c:pt idx="5">
                  <c:v>7.23</c:v>
                </c:pt>
              </c:numCache>
            </c:numRef>
          </c:val>
        </c:ser>
        <c:ser>
          <c:idx val="5"/>
          <c:order val="5"/>
          <c:tx>
            <c:v>Uživ 6</c:v>
          </c:tx>
          <c:invertIfNegative val="0"/>
          <c:val>
            <c:numRef>
              <c:f>List1!$F$2:$F$7</c:f>
              <c:numCache>
                <c:formatCode>General</c:formatCode>
                <c:ptCount val="6"/>
                <c:pt idx="0">
                  <c:v>2.2000000000000002</c:v>
                </c:pt>
                <c:pt idx="1">
                  <c:v>9.2000000000000011</c:v>
                </c:pt>
                <c:pt idx="2">
                  <c:v>9.4</c:v>
                </c:pt>
                <c:pt idx="3">
                  <c:v>8.92</c:v>
                </c:pt>
                <c:pt idx="4">
                  <c:v>5.46</c:v>
                </c:pt>
                <c:pt idx="5">
                  <c:v>8.48</c:v>
                </c:pt>
              </c:numCache>
            </c:numRef>
          </c:val>
        </c:ser>
        <c:ser>
          <c:idx val="6"/>
          <c:order val="6"/>
          <c:tx>
            <c:v>Uživ 7</c:v>
          </c:tx>
          <c:invertIfNegative val="0"/>
          <c:val>
            <c:numRef>
              <c:f>List1!$G$2:$G$7</c:f>
              <c:numCache>
                <c:formatCode>General</c:formatCode>
                <c:ptCount val="6"/>
                <c:pt idx="0">
                  <c:v>2.3199999999999981</c:v>
                </c:pt>
                <c:pt idx="1">
                  <c:v>8.59</c:v>
                </c:pt>
                <c:pt idx="2">
                  <c:v>8.5</c:v>
                </c:pt>
                <c:pt idx="3">
                  <c:v>7.3199999999999985</c:v>
                </c:pt>
                <c:pt idx="4">
                  <c:v>2.4</c:v>
                </c:pt>
                <c:pt idx="5">
                  <c:v>5.68</c:v>
                </c:pt>
              </c:numCache>
            </c:numRef>
          </c:val>
        </c:ser>
        <c:ser>
          <c:idx val="7"/>
          <c:order val="7"/>
          <c:tx>
            <c:v>Uživ 8</c:v>
          </c:tx>
          <c:invertIfNegative val="0"/>
          <c:val>
            <c:numRef>
              <c:f>List1!$H$2:$H$7</c:f>
              <c:numCache>
                <c:formatCode>General</c:formatCode>
                <c:ptCount val="6"/>
                <c:pt idx="0">
                  <c:v>2.9499999999999997</c:v>
                </c:pt>
                <c:pt idx="1">
                  <c:v>6.23</c:v>
                </c:pt>
                <c:pt idx="2">
                  <c:v>7.6</c:v>
                </c:pt>
                <c:pt idx="3">
                  <c:v>9.2000000000000011</c:v>
                </c:pt>
                <c:pt idx="4">
                  <c:v>2.5499999999999998</c:v>
                </c:pt>
                <c:pt idx="5">
                  <c:v>9.59</c:v>
                </c:pt>
              </c:numCache>
            </c:numRef>
          </c:val>
        </c:ser>
        <c:ser>
          <c:idx val="8"/>
          <c:order val="8"/>
          <c:tx>
            <c:v>Uživ 9</c:v>
          </c:tx>
          <c:invertIfNegative val="0"/>
          <c:val>
            <c:numRef>
              <c:f>List1!$I$2:$I$7</c:f>
              <c:numCache>
                <c:formatCode>General</c:formatCode>
                <c:ptCount val="6"/>
                <c:pt idx="0">
                  <c:v>3.1</c:v>
                </c:pt>
                <c:pt idx="1">
                  <c:v>10.3</c:v>
                </c:pt>
                <c:pt idx="2">
                  <c:v>8.4</c:v>
                </c:pt>
                <c:pt idx="3">
                  <c:v>10.23</c:v>
                </c:pt>
                <c:pt idx="4">
                  <c:v>4.3</c:v>
                </c:pt>
                <c:pt idx="5">
                  <c:v>6.5</c:v>
                </c:pt>
              </c:numCache>
            </c:numRef>
          </c:val>
        </c:ser>
        <c:ser>
          <c:idx val="9"/>
          <c:order val="9"/>
          <c:tx>
            <c:v>Uživ 10</c:v>
          </c:tx>
          <c:invertIfNegative val="0"/>
          <c:val>
            <c:numRef>
              <c:f>List1!$J$2:$J$7</c:f>
              <c:numCache>
                <c:formatCode>General</c:formatCode>
                <c:ptCount val="6"/>
                <c:pt idx="0">
                  <c:v>5.92</c:v>
                </c:pt>
                <c:pt idx="1">
                  <c:v>7.23</c:v>
                </c:pt>
                <c:pt idx="2">
                  <c:v>8.2000000000000011</c:v>
                </c:pt>
                <c:pt idx="3">
                  <c:v>9.48</c:v>
                </c:pt>
                <c:pt idx="4">
                  <c:v>2.5</c:v>
                </c:pt>
                <c:pt idx="5">
                  <c:v>7.2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7883264"/>
        <c:axId val="767883808"/>
      </c:barChart>
      <c:catAx>
        <c:axId val="767883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Úkoly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67883808"/>
        <c:crosses val="autoZero"/>
        <c:auto val="1"/>
        <c:lblAlgn val="ctr"/>
        <c:lblOffset val="100"/>
        <c:noMultiLvlLbl val="0"/>
      </c:catAx>
      <c:valAx>
        <c:axId val="767883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Čas (s)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767883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630356410065668"/>
          <c:y val="0.14969691288588929"/>
          <c:w val="0.10011826171256398"/>
          <c:h val="0.478383952005999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0.32714</cdr:x>
      <cdr:y>0.94207</cdr:y>
    </cdr:from>
    <cdr:to>
      <cdr:x>0.65056</cdr:x>
      <cdr:y>0.99496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2514601" y="3562350"/>
          <a:ext cx="2486025" cy="200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cs-CZ" sz="1100"/>
        </a:p>
      </cdr:txBody>
    </cdr:sp>
  </cdr:relSizeAnchor>
  <cdr:relSizeAnchor xmlns:cdr="http://schemas.openxmlformats.org/drawingml/2006/chartDrawing">
    <cdr:from>
      <cdr:x>0.24535</cdr:x>
      <cdr:y>0.87734</cdr:y>
    </cdr:from>
    <cdr:to>
      <cdr:x>0.72491</cdr:x>
      <cdr:y>0.92516</cdr:y>
    </cdr:to>
    <cdr:sp macro="" textlink="">
      <cdr:nvSpPr>
        <cdr:cNvPr id="3" name="TextovéPole 2"/>
        <cdr:cNvSpPr txBox="1"/>
      </cdr:nvSpPr>
      <cdr:spPr>
        <a:xfrm xmlns:a="http://schemas.openxmlformats.org/drawingml/2006/main">
          <a:off x="1885951" y="4019550"/>
          <a:ext cx="3686175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cs-CZ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384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14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86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37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09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102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93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86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57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28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59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03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0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528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30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3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7B7E8C-F3EF-4C5F-8783-830E43A496E5}" type="datetimeFigureOut">
              <a:rPr lang="cs-CZ" smtClean="0"/>
              <a:pPr/>
              <a:t>8. 12. 2014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9C45-FE75-4BF2-8002-C977F0831C0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64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File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7620000" y="5422900"/>
            <a:ext cx="440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         </a:t>
            </a:r>
          </a:p>
          <a:p>
            <a:pPr algn="r"/>
            <a:r>
              <a:rPr lang="cs-CZ" dirty="0" smtClean="0"/>
              <a:t> Karel Březina (xbrezi13)</a:t>
            </a:r>
          </a:p>
          <a:p>
            <a:pPr algn="r"/>
            <a:r>
              <a:rPr lang="cs-CZ" dirty="0" smtClean="0"/>
              <a:t>    Autoři:        Kamil Jeřábek (xjerab15)</a:t>
            </a:r>
          </a:p>
          <a:p>
            <a:pPr algn="r"/>
            <a:r>
              <a:rPr lang="cs-CZ" dirty="0" smtClean="0"/>
              <a:t>             Aleš Raszka (xraszk03) </a:t>
            </a:r>
            <a:endParaRPr lang="cs-CZ" dirty="0"/>
          </a:p>
        </p:txBody>
      </p:sp>
      <p:sp>
        <p:nvSpPr>
          <p:cNvPr id="13" name="Podnadpis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cs-CZ" dirty="0"/>
              <a:t>Správce souborů (Projekt </a:t>
            </a:r>
            <a:r>
              <a:rPr lang="cs-CZ" dirty="0" smtClean="0"/>
              <a:t>ITU)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34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Prostředí aplikace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Rozložení komponent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01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</a:t>
            </a:r>
            <a:r>
              <a:rPr lang="cs-CZ" dirty="0" smtClean="0"/>
              <a:t>unkční prvky - znázornění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93" y="1581150"/>
            <a:ext cx="6353369" cy="5035850"/>
          </a:xfrm>
        </p:spPr>
      </p:pic>
      <p:cxnSp>
        <p:nvCxnSpPr>
          <p:cNvPr id="6" name="Přímá spojnice se šipkou 5"/>
          <p:cNvCxnSpPr/>
          <p:nvPr/>
        </p:nvCxnSpPr>
        <p:spPr>
          <a:xfrm>
            <a:off x="2551111" y="2369066"/>
            <a:ext cx="877889" cy="386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9862644" y="21555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Nástrojová lišta</a:t>
            </a:r>
            <a:endParaRPr lang="cs-CZ" dirty="0"/>
          </a:p>
        </p:txBody>
      </p:sp>
      <p:cxnSp>
        <p:nvCxnSpPr>
          <p:cNvPr id="16" name="Přímá spojnice se šipkou 15"/>
          <p:cNvCxnSpPr/>
          <p:nvPr/>
        </p:nvCxnSpPr>
        <p:spPr>
          <a:xfrm flipH="1" flipV="1">
            <a:off x="7552250" y="2312672"/>
            <a:ext cx="2163250" cy="56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421938" y="2128006"/>
            <a:ext cx="19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Adresový řádek</a:t>
            </a:r>
            <a:endParaRPr lang="cs-CZ" dirty="0"/>
          </a:p>
        </p:txBody>
      </p:sp>
      <p:cxnSp>
        <p:nvCxnSpPr>
          <p:cNvPr id="31" name="Přímá spojnice se šipkou 30"/>
          <p:cNvCxnSpPr/>
          <p:nvPr/>
        </p:nvCxnSpPr>
        <p:spPr>
          <a:xfrm flipH="1" flipV="1">
            <a:off x="9110588" y="2755900"/>
            <a:ext cx="899200" cy="857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Přímá spojnice se šipkou 33"/>
          <p:cNvCxnSpPr>
            <a:stCxn id="40" idx="3"/>
          </p:cNvCxnSpPr>
          <p:nvPr/>
        </p:nvCxnSpPr>
        <p:spPr>
          <a:xfrm flipV="1">
            <a:off x="1552482" y="2995046"/>
            <a:ext cx="1840916" cy="50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ovéPole 39"/>
          <p:cNvSpPr txBox="1"/>
          <p:nvPr/>
        </p:nvSpPr>
        <p:spPr>
          <a:xfrm>
            <a:off x="421938" y="3312986"/>
            <a:ext cx="113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Záložky </a:t>
            </a:r>
            <a:endParaRPr lang="cs-CZ" dirty="0"/>
          </a:p>
        </p:txBody>
      </p:sp>
      <p:sp>
        <p:nvSpPr>
          <p:cNvPr id="43" name="TextovéPole 42"/>
          <p:cNvSpPr txBox="1"/>
          <p:nvPr/>
        </p:nvSpPr>
        <p:spPr>
          <a:xfrm>
            <a:off x="10131532" y="3459280"/>
            <a:ext cx="163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Změna disku</a:t>
            </a:r>
            <a:endParaRPr lang="cs-CZ" dirty="0"/>
          </a:p>
        </p:txBody>
      </p:sp>
      <p:cxnSp>
        <p:nvCxnSpPr>
          <p:cNvPr id="47" name="Přímá spojnice se šipkou 46"/>
          <p:cNvCxnSpPr/>
          <p:nvPr/>
        </p:nvCxnSpPr>
        <p:spPr>
          <a:xfrm>
            <a:off x="2551111" y="4569995"/>
            <a:ext cx="2070236" cy="154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ovéPole 48"/>
          <p:cNvSpPr txBox="1"/>
          <p:nvPr/>
        </p:nvSpPr>
        <p:spPr>
          <a:xfrm>
            <a:off x="421938" y="4355306"/>
            <a:ext cx="20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Seznam souborů</a:t>
            </a:r>
            <a:endParaRPr lang="cs-CZ" dirty="0"/>
          </a:p>
        </p:txBody>
      </p:sp>
      <p:cxnSp>
        <p:nvCxnSpPr>
          <p:cNvPr id="52" name="Přímá spojnice se šipkou 51"/>
          <p:cNvCxnSpPr/>
          <p:nvPr/>
        </p:nvCxnSpPr>
        <p:spPr>
          <a:xfrm flipH="1">
            <a:off x="8633876" y="6197600"/>
            <a:ext cx="1497656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TextovéPole 54"/>
          <p:cNvSpPr txBox="1"/>
          <p:nvPr/>
        </p:nvSpPr>
        <p:spPr>
          <a:xfrm>
            <a:off x="9862644" y="5480331"/>
            <a:ext cx="24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Indikátor </a:t>
            </a:r>
          </a:p>
          <a:p>
            <a:r>
              <a:rPr lang="cs-CZ" dirty="0" smtClean="0"/>
              <a:t>průběhu operace</a:t>
            </a:r>
            <a:endParaRPr lang="cs-CZ" dirty="0"/>
          </a:p>
        </p:txBody>
      </p:sp>
      <p:cxnSp>
        <p:nvCxnSpPr>
          <p:cNvPr id="56" name="Přímá spojnice se šipkou 55"/>
          <p:cNvCxnSpPr/>
          <p:nvPr/>
        </p:nvCxnSpPr>
        <p:spPr>
          <a:xfrm>
            <a:off x="2362921" y="6311900"/>
            <a:ext cx="1345479" cy="11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TextovéPole 58"/>
          <p:cNvSpPr txBox="1"/>
          <p:nvPr/>
        </p:nvSpPr>
        <p:spPr>
          <a:xfrm>
            <a:off x="421938" y="6061691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Informační lišta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72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Funkční prvky - </a:t>
            </a:r>
            <a:r>
              <a:rPr lang="cs-CZ" dirty="0" smtClean="0"/>
              <a:t>popis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24000"/>
            <a:ext cx="6418915" cy="5080000"/>
          </a:xfrm>
        </p:spPr>
      </p:pic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>
          <a:xfrm>
            <a:off x="7241995" y="1524000"/>
            <a:ext cx="4396339" cy="5080000"/>
          </a:xfrm>
        </p:spPr>
        <p:txBody>
          <a:bodyPr>
            <a:normAutofit/>
          </a:bodyPr>
          <a:lstStyle/>
          <a:p>
            <a:r>
              <a:rPr lang="cs-CZ" dirty="0"/>
              <a:t>Klasické menu bylo nahrazeno za přehlednější nástrojovou lištu.</a:t>
            </a:r>
            <a:endParaRPr lang="cs-CZ" dirty="0" smtClean="0"/>
          </a:p>
          <a:p>
            <a:r>
              <a:rPr lang="cs-CZ" dirty="0"/>
              <a:t>Nástrojová lišta nabízí pouze ty nejdůležitější prvky, které uživatele nezatěžují v častém nastavování</a:t>
            </a:r>
            <a:r>
              <a:rPr lang="cs-CZ" dirty="0" smtClean="0"/>
              <a:t>.</a:t>
            </a:r>
          </a:p>
          <a:p>
            <a:r>
              <a:rPr lang="cs-CZ" dirty="0" smtClean="0"/>
              <a:t>Po kliknutí na tlačítko „</a:t>
            </a:r>
            <a:r>
              <a:rPr lang="cs-CZ" dirty="0" err="1" smtClean="0"/>
              <a:t>Change</a:t>
            </a:r>
            <a:r>
              <a:rPr lang="cs-CZ" dirty="0" smtClean="0"/>
              <a:t> disk“ nám vyjede nabídka dostupných disků.</a:t>
            </a:r>
          </a:p>
          <a:p>
            <a:r>
              <a:rPr lang="cs-CZ" dirty="0" smtClean="0"/>
              <a:t>Uživatel má možnost využít adresového řádku </a:t>
            </a:r>
            <a:r>
              <a:rPr lang="cs-CZ" dirty="0"/>
              <a:t>pro rychlejší </a:t>
            </a:r>
            <a:r>
              <a:rPr lang="cs-CZ" dirty="0" smtClean="0"/>
              <a:t>přesun.</a:t>
            </a:r>
          </a:p>
          <a:p>
            <a:r>
              <a:rPr lang="cs-CZ" dirty="0" smtClean="0"/>
              <a:t>Struktura záložek zvyšuje efektivitu práce s větším počtem složek.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4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Zobrazení souborů</a:t>
            </a:r>
            <a:endParaRPr lang="cs-C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5" y="2638399"/>
            <a:ext cx="5782153" cy="30356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163" y="2056092"/>
            <a:ext cx="3688671" cy="4200245"/>
          </a:xfrm>
        </p:spPr>
        <p:txBody>
          <a:bodyPr/>
          <a:lstStyle/>
          <a:p>
            <a:r>
              <a:rPr lang="cs-CZ" dirty="0" smtClean="0"/>
              <a:t>Zobrazení dvou panelů se soubory </a:t>
            </a:r>
            <a:endParaRPr lang="en-GB" dirty="0" smtClean="0"/>
          </a:p>
          <a:p>
            <a:r>
              <a:rPr lang="cs-CZ" dirty="0" smtClean="0"/>
              <a:t>Formou tabulky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QT </a:t>
            </a:r>
            <a:r>
              <a:rPr lang="en-GB" dirty="0" err="1" smtClean="0"/>
              <a:t>TableView</a:t>
            </a:r>
            <a:endParaRPr lang="cs-CZ" dirty="0" smtClean="0"/>
          </a:p>
          <a:p>
            <a:r>
              <a:rPr lang="cs-CZ" dirty="0" smtClean="0"/>
              <a:t>Možnost řazení dle hodnoty sloupce</a:t>
            </a:r>
          </a:p>
          <a:p>
            <a:r>
              <a:rPr lang="cs-CZ" dirty="0" smtClean="0"/>
              <a:t>Ovládání myši i klávesnici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67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aplikace</a:t>
            </a:r>
            <a:endParaRPr lang="cs-C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1853248"/>
            <a:ext cx="4096305" cy="24770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Prav</a:t>
            </a:r>
            <a:r>
              <a:rPr lang="cs-CZ" dirty="0" smtClean="0"/>
              <a:t>é tlačítko myši vyvolá kontextovou nabídku</a:t>
            </a:r>
          </a:p>
          <a:p>
            <a:pPr lvl="1"/>
            <a:r>
              <a:rPr lang="cs-CZ" dirty="0" smtClean="0"/>
              <a:t>Kopírování</a:t>
            </a:r>
          </a:p>
          <a:p>
            <a:pPr lvl="1"/>
            <a:r>
              <a:rPr lang="cs-CZ" dirty="0" smtClean="0"/>
              <a:t>Vyjmutí</a:t>
            </a:r>
          </a:p>
          <a:p>
            <a:pPr lvl="1"/>
            <a:r>
              <a:rPr lang="cs-CZ" dirty="0" smtClean="0"/>
              <a:t>Vložení</a:t>
            </a:r>
            <a:endParaRPr lang="cs-CZ" dirty="0"/>
          </a:p>
          <a:p>
            <a:r>
              <a:rPr lang="cs-CZ" dirty="0" smtClean="0"/>
              <a:t>Klávesové zkratky</a:t>
            </a:r>
          </a:p>
          <a:p>
            <a:pPr lvl="1"/>
            <a:r>
              <a:rPr lang="cs-CZ" dirty="0" smtClean="0"/>
              <a:t>Kromě běžných zkratek </a:t>
            </a:r>
            <a:r>
              <a:rPr lang="en-GB" dirty="0" smtClean="0"/>
              <a:t>(Ctrl + c, ...) </a:t>
            </a:r>
            <a:r>
              <a:rPr lang="en-GB" dirty="0" err="1" smtClean="0"/>
              <a:t>funguj</a:t>
            </a:r>
            <a:r>
              <a:rPr lang="cs-CZ" dirty="0" smtClean="0"/>
              <a:t>í kombinace Ctrl/Alt + šipky</a:t>
            </a:r>
          </a:p>
          <a:p>
            <a:r>
              <a:rPr lang="cs-CZ" dirty="0" smtClean="0"/>
              <a:t>Dialogová okna</a:t>
            </a:r>
          </a:p>
          <a:p>
            <a:pPr lvl="1"/>
            <a:r>
              <a:rPr lang="cs-CZ" dirty="0" smtClean="0"/>
              <a:t>Mazání souborů</a:t>
            </a:r>
          </a:p>
          <a:p>
            <a:pPr lvl="1"/>
            <a:r>
              <a:rPr lang="cs-CZ" dirty="0" smtClean="0"/>
              <a:t>Přejmenování</a:t>
            </a:r>
          </a:p>
          <a:p>
            <a:pPr lvl="1"/>
            <a:r>
              <a:rPr lang="cs-CZ" dirty="0" smtClean="0"/>
              <a:t>Vytvaření souborů a složek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0" y="4582204"/>
            <a:ext cx="3087130" cy="18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252" y="1321650"/>
            <a:ext cx="6732255" cy="493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Zm</a:t>
            </a:r>
            <a:r>
              <a:rPr lang="cs-CZ" dirty="0" err="1" smtClean="0"/>
              <a:t>ěna</a:t>
            </a:r>
            <a:r>
              <a:rPr lang="cs-CZ" dirty="0" smtClean="0"/>
              <a:t> vzhledu</a:t>
            </a:r>
            <a:endParaRPr lang="cs-CZ" dirty="0"/>
          </a:p>
        </p:txBody>
      </p:sp>
      <p:sp>
        <p:nvSpPr>
          <p:cNvPr id="11" name="Zástupný symbol pro obsah 7"/>
          <p:cNvSpPr>
            <a:spLocks noGrp="1"/>
          </p:cNvSpPr>
          <p:nvPr>
            <p:ph sz="quarter" idx="4"/>
          </p:nvPr>
        </p:nvSpPr>
        <p:spPr>
          <a:xfrm>
            <a:off x="7509032" y="1451171"/>
            <a:ext cx="4396339" cy="50800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Nabídka pro možnost změny barevný odstínu jednotlivých částí</a:t>
            </a:r>
          </a:p>
          <a:p>
            <a:pPr lvl="1"/>
            <a:r>
              <a:rPr lang="cs-CZ" dirty="0" smtClean="0"/>
              <a:t>Barvy pozadí celé aplikace</a:t>
            </a:r>
          </a:p>
          <a:p>
            <a:pPr lvl="1"/>
            <a:r>
              <a:rPr lang="cs-CZ" dirty="0" smtClean="0"/>
              <a:t>Barvy pozadí dvou panelů</a:t>
            </a:r>
          </a:p>
          <a:p>
            <a:pPr lvl="1"/>
            <a:r>
              <a:rPr lang="cs-CZ" dirty="0" smtClean="0"/>
              <a:t>Barvy textu celé aplikace</a:t>
            </a:r>
          </a:p>
          <a:p>
            <a:pPr lvl="1"/>
            <a:r>
              <a:rPr lang="cs-CZ" dirty="0" smtClean="0"/>
              <a:t>Barvy textu v panelech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cs-CZ" dirty="0" smtClean="0"/>
              <a:t>Náhled</a:t>
            </a:r>
            <a:endParaRPr lang="cs-CZ" dirty="0"/>
          </a:p>
        </p:txBody>
      </p:sp>
      <p:sp>
        <p:nvSpPr>
          <p:cNvPr id="9" name="Zástupný symbol pro obsah 7"/>
          <p:cNvSpPr>
            <a:spLocks noGrp="1"/>
          </p:cNvSpPr>
          <p:nvPr>
            <p:ph sz="quarter" idx="4"/>
          </p:nvPr>
        </p:nvSpPr>
        <p:spPr>
          <a:xfrm>
            <a:off x="7509032" y="1451171"/>
            <a:ext cx="4396339" cy="50800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Zobrazení náhledu obrázkových formátů na pozadí panelů</a:t>
            </a:r>
          </a:p>
          <a:p>
            <a:r>
              <a:rPr lang="cs-CZ" dirty="0" smtClean="0"/>
              <a:t>Každý panel zvlášť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75" y="1561680"/>
            <a:ext cx="6687449" cy="425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11" name="Zástupný symbol pro obsah 7"/>
          <p:cNvSpPr>
            <a:spLocks noGrp="1"/>
          </p:cNvSpPr>
          <p:nvPr>
            <p:ph sz="quarter" idx="4"/>
          </p:nvPr>
        </p:nvSpPr>
        <p:spPr>
          <a:xfrm>
            <a:off x="6894414" y="1451171"/>
            <a:ext cx="5010957" cy="5080000"/>
          </a:xfrm>
        </p:spPr>
        <p:txBody>
          <a:bodyPr>
            <a:normAutofit/>
          </a:bodyPr>
          <a:lstStyle/>
          <a:p>
            <a:r>
              <a:rPr lang="cs-CZ" dirty="0" smtClean="0"/>
              <a:t>Uživatelé testovali práci s aplikací v čase</a:t>
            </a:r>
          </a:p>
          <a:p>
            <a:r>
              <a:rPr lang="cs-CZ" dirty="0" smtClean="0"/>
              <a:t>Zadány jednotlivé úlohy</a:t>
            </a:r>
          </a:p>
          <a:p>
            <a:r>
              <a:rPr lang="cs-CZ" dirty="0" smtClean="0"/>
              <a:t>První kontakt s aplikací</a:t>
            </a:r>
          </a:p>
          <a:p>
            <a:r>
              <a:rPr lang="cs-CZ" dirty="0" smtClean="0"/>
              <a:t>Úlohy:</a:t>
            </a:r>
          </a:p>
          <a:p>
            <a:pPr lvl="1"/>
            <a:r>
              <a:rPr lang="en-US" dirty="0" err="1" smtClean="0"/>
              <a:t>Změnte</a:t>
            </a:r>
            <a:r>
              <a:rPr lang="en-US" dirty="0" smtClean="0"/>
              <a:t> disk.</a:t>
            </a:r>
            <a:endParaRPr lang="cs-CZ" dirty="0" smtClean="0"/>
          </a:p>
          <a:p>
            <a:pPr lvl="1"/>
            <a:r>
              <a:rPr lang="en-US" dirty="0" err="1" smtClean="0"/>
              <a:t>Změňte</a:t>
            </a:r>
            <a:r>
              <a:rPr lang="en-US" dirty="0" smtClean="0"/>
              <a:t> </a:t>
            </a:r>
            <a:r>
              <a:rPr lang="en-US" dirty="0" err="1" smtClean="0"/>
              <a:t>barvu</a:t>
            </a:r>
            <a:r>
              <a:rPr lang="en-US" dirty="0" smtClean="0"/>
              <a:t> </a:t>
            </a:r>
            <a:r>
              <a:rPr lang="en-US" dirty="0" err="1" smtClean="0"/>
              <a:t>pozadí</a:t>
            </a:r>
            <a:r>
              <a:rPr lang="en-US" dirty="0" smtClean="0"/>
              <a:t> </a:t>
            </a:r>
            <a:r>
              <a:rPr lang="en-US" dirty="0" err="1" smtClean="0"/>
              <a:t>panelu</a:t>
            </a:r>
            <a:r>
              <a:rPr lang="en-US" dirty="0" smtClean="0"/>
              <a:t> pro </a:t>
            </a:r>
            <a:r>
              <a:rPr lang="en-US" dirty="0" err="1" smtClean="0"/>
              <a:t>výpis</a:t>
            </a:r>
            <a:r>
              <a:rPr lang="en-US" dirty="0" smtClean="0"/>
              <a:t> </a:t>
            </a:r>
            <a:r>
              <a:rPr lang="en-US" dirty="0" err="1" smtClean="0"/>
              <a:t>souborů</a:t>
            </a:r>
            <a:r>
              <a:rPr lang="en-US" dirty="0" smtClean="0"/>
              <a:t>.</a:t>
            </a:r>
            <a:endParaRPr lang="cs-CZ" dirty="0" smtClean="0"/>
          </a:p>
          <a:p>
            <a:pPr lvl="1"/>
            <a:r>
              <a:rPr lang="en-US" dirty="0" err="1" smtClean="0"/>
              <a:t>Vytvořte</a:t>
            </a:r>
            <a:r>
              <a:rPr lang="en-US" dirty="0" smtClean="0"/>
              <a:t> </a:t>
            </a:r>
            <a:r>
              <a:rPr lang="en-US" dirty="0" err="1" smtClean="0"/>
              <a:t>soubor</a:t>
            </a:r>
            <a:r>
              <a:rPr lang="en-US" dirty="0" smtClean="0"/>
              <a:t> “text.txt”.</a:t>
            </a:r>
            <a:endParaRPr lang="cs-CZ" dirty="0" smtClean="0"/>
          </a:p>
          <a:p>
            <a:pPr lvl="1"/>
            <a:r>
              <a:rPr lang="en-US" dirty="0" err="1" smtClean="0"/>
              <a:t>Přejděte</a:t>
            </a:r>
            <a:r>
              <a:rPr lang="en-US" dirty="0" smtClean="0"/>
              <a:t> do </a:t>
            </a:r>
            <a:r>
              <a:rPr lang="en-US" dirty="0" err="1" smtClean="0"/>
              <a:t>adresáře</a:t>
            </a:r>
            <a:r>
              <a:rPr lang="en-US" dirty="0" smtClean="0"/>
              <a:t> </a:t>
            </a:r>
            <a:r>
              <a:rPr lang="en-US" dirty="0" err="1" smtClean="0"/>
              <a:t>zadaného</a:t>
            </a:r>
            <a:r>
              <a:rPr lang="en-US" dirty="0" smtClean="0"/>
              <a:t> </a:t>
            </a:r>
            <a:r>
              <a:rPr lang="en-US" dirty="0" err="1" smtClean="0"/>
              <a:t>cestou</a:t>
            </a:r>
            <a:r>
              <a:rPr lang="en-US" dirty="0" smtClean="0"/>
              <a:t>: /home/</a:t>
            </a:r>
            <a:r>
              <a:rPr lang="en-US" dirty="0" err="1" smtClean="0"/>
              <a:t>user_name</a:t>
            </a:r>
            <a:r>
              <a:rPr lang="en-US" dirty="0" smtClean="0"/>
              <a:t>/</a:t>
            </a:r>
            <a:r>
              <a:rPr lang="en-US" dirty="0" err="1" smtClean="0"/>
              <a:t>Obrázky</a:t>
            </a:r>
            <a:r>
              <a:rPr lang="en-US" dirty="0" smtClean="0"/>
              <a:t>/</a:t>
            </a:r>
            <a:endParaRPr lang="cs-CZ" dirty="0" smtClean="0"/>
          </a:p>
          <a:p>
            <a:pPr lvl="1"/>
            <a:r>
              <a:rPr lang="en-US" dirty="0" err="1" smtClean="0"/>
              <a:t>Zobrazte</a:t>
            </a:r>
            <a:r>
              <a:rPr lang="en-US" dirty="0" smtClean="0"/>
              <a:t> v </a:t>
            </a:r>
            <a:r>
              <a:rPr lang="en-US" dirty="0" err="1" smtClean="0"/>
              <a:t>tomto</a:t>
            </a:r>
            <a:r>
              <a:rPr lang="en-US" dirty="0" smtClean="0"/>
              <a:t> </a:t>
            </a:r>
            <a:r>
              <a:rPr lang="en-US" dirty="0" err="1" smtClean="0"/>
              <a:t>adresáři</a:t>
            </a:r>
            <a:r>
              <a:rPr lang="en-US" dirty="0" smtClean="0"/>
              <a:t> </a:t>
            </a:r>
            <a:r>
              <a:rPr lang="en-US" dirty="0" err="1" smtClean="0"/>
              <a:t>libovolný</a:t>
            </a:r>
            <a:r>
              <a:rPr lang="en-US" dirty="0" smtClean="0"/>
              <a:t> </a:t>
            </a:r>
            <a:r>
              <a:rPr lang="en-US" dirty="0" err="1" smtClean="0"/>
              <a:t>obrázek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pozadí</a:t>
            </a:r>
            <a:r>
              <a:rPr lang="en-US" dirty="0" smtClean="0"/>
              <a:t> </a:t>
            </a:r>
            <a:r>
              <a:rPr lang="en-US" dirty="0" err="1" smtClean="0"/>
              <a:t>panelu</a:t>
            </a:r>
            <a:r>
              <a:rPr lang="en-US" dirty="0" smtClean="0"/>
              <a:t>.</a:t>
            </a:r>
            <a:endParaRPr lang="cs-CZ" dirty="0" smtClean="0"/>
          </a:p>
          <a:p>
            <a:pPr lvl="1"/>
            <a:r>
              <a:rPr lang="en-US" dirty="0" err="1" smtClean="0"/>
              <a:t>Zkop</a:t>
            </a:r>
            <a:r>
              <a:rPr lang="cs-CZ" dirty="0" err="1" smtClean="0"/>
              <a:t>írujte</a:t>
            </a:r>
            <a:r>
              <a:rPr lang="cs-CZ" dirty="0" smtClean="0"/>
              <a:t> libovolný soubor či adresář z jednoho panelu do druhého</a:t>
            </a:r>
          </a:p>
        </p:txBody>
      </p:sp>
      <p:graphicFrame>
        <p:nvGraphicFramePr>
          <p:cNvPr id="13" name="Graf 12"/>
          <p:cNvGraphicFramePr/>
          <p:nvPr/>
        </p:nvGraphicFramePr>
        <p:xfrm>
          <a:off x="302506" y="1622611"/>
          <a:ext cx="6187305" cy="358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273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File Manager</vt:lpstr>
      <vt:lpstr>Prostředí aplikace</vt:lpstr>
      <vt:lpstr>Funkční prvky - znázornění</vt:lpstr>
      <vt:lpstr>Funkční prvky - popis</vt:lpstr>
      <vt:lpstr>Zobrazení souborů</vt:lpstr>
      <vt:lpstr>Funkce aplikace</vt:lpstr>
      <vt:lpstr>Změna vzhledu</vt:lpstr>
      <vt:lpstr>Náhled</vt:lpstr>
      <vt:lpstr>Testování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Prostředí aplikace</dc:title>
  <dc:creator>Karel Březina</dc:creator>
  <cp:lastModifiedBy>Aleš Raszka</cp:lastModifiedBy>
  <cp:revision>12</cp:revision>
  <dcterms:created xsi:type="dcterms:W3CDTF">2014-12-04T19:08:03Z</dcterms:created>
  <dcterms:modified xsi:type="dcterms:W3CDTF">2014-12-08T00:26:12Z</dcterms:modified>
</cp:coreProperties>
</file>