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0" r:id="rId5"/>
    <p:sldId id="261" r:id="rId6"/>
    <p:sldId id="262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A48"/>
    <a:srgbClr val="007BC2"/>
    <a:srgbClr val="9DC6FB"/>
    <a:srgbClr val="002144"/>
    <a:srgbClr val="FCC153"/>
    <a:srgbClr val="F9F6F9"/>
    <a:srgbClr val="ECB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706" autoAdjust="0"/>
  </p:normalViewPr>
  <p:slideViewPr>
    <p:cSldViewPr snapToGrid="0">
      <p:cViewPr varScale="1">
        <p:scale>
          <a:sx n="62" d="100"/>
          <a:sy n="62" d="100"/>
        </p:scale>
        <p:origin x="72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A08-A9C4-4554-A983-9F575E763917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C6200-49CA-415D-9A6A-B90AEB7B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57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9C41D88-4842-4627-ACF1-B75A92CD9CB1}"/>
              </a:ext>
            </a:extLst>
          </p:cNvPr>
          <p:cNvGrpSpPr/>
          <p:nvPr userDrawn="1"/>
        </p:nvGrpSpPr>
        <p:grpSpPr>
          <a:xfrm>
            <a:off x="1989565" y="2240694"/>
            <a:ext cx="8212869" cy="2376612"/>
            <a:chOff x="2600905" y="2240694"/>
            <a:chExt cx="8212869" cy="237661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063DA4F-0BEF-4BCD-8F44-A6E77BAD600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905" y="2240694"/>
              <a:ext cx="2376612" cy="2376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BB8814-6037-450B-97AC-22630432CA2A}"/>
                </a:ext>
              </a:extLst>
            </p:cNvPr>
            <p:cNvSpPr txBox="1"/>
            <p:nvPr userDrawn="1"/>
          </p:nvSpPr>
          <p:spPr>
            <a:xfrm>
              <a:off x="4977517" y="2705725"/>
              <a:ext cx="583625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rgbClr val="FEDA48"/>
                  </a:solidFill>
                  <a:highlight>
                    <a:srgbClr val="007BC2"/>
                  </a:highlight>
                  <a:latin typeface="LoRes 12 OT Bold Alt Oakland" panose="02000506060000020004" pitchFamily="2" charset="0"/>
                </a:rPr>
                <a:t>CMPSC 302</a:t>
              </a:r>
            </a:p>
            <a:p>
              <a:r>
                <a:rPr lang="en-US" sz="4400" dirty="0">
                  <a:solidFill>
                    <a:srgbClr val="FEDA48"/>
                  </a:solidFill>
                  <a:highlight>
                    <a:srgbClr val="007BC2"/>
                  </a:highlight>
                  <a:latin typeface="LoRes 12 OT Bold Alt Oakland" panose="02000506060000020004" pitchFamily="2" charset="0"/>
                </a:rPr>
                <a:t>WEB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717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8BAE-D79D-43D3-A9F8-B5CE6B98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DA48"/>
                </a:solidFill>
                <a:highlight>
                  <a:srgbClr val="007BC2"/>
                </a:highligh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041D-FCD0-4C0F-B2EB-F324BFA0B85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rgbClr val="FEDA48"/>
                </a:solidFill>
                <a:highlight>
                  <a:srgbClr val="007BC2"/>
                </a:highlight>
                <a:latin typeface="LoRes 21 OT Serif Regular" panose="02000606060000020004" pitchFamily="2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rgbClr val="FEDA48"/>
                </a:solidFill>
                <a:highlight>
                  <a:srgbClr val="007BC2"/>
                </a:highlight>
                <a:latin typeface="LoRes 21 OT Serif Regular" panose="02000606060000020004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rgbClr val="FEDA48"/>
                </a:solidFill>
                <a:highlight>
                  <a:srgbClr val="007BC2"/>
                </a:highlight>
                <a:latin typeface="LoRes 21 OT Serif Regular" panose="02000606060000020004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rgbClr val="FEDA48"/>
                </a:solidFill>
                <a:highlight>
                  <a:srgbClr val="007BC2"/>
                </a:highlight>
                <a:latin typeface="LoRes 21 OT Serif Regular" panose="02000606060000020004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rgbClr val="FEDA48"/>
                </a:solidFill>
                <a:highlight>
                  <a:srgbClr val="007BC2"/>
                </a:highlight>
                <a:latin typeface="LoRes 21 OT Serif Regular" panose="02000606060000020004" pitchFamily="2" charset="0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090D1-A8BB-4B01-A996-19E6A81F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0986-325E-4C1B-870D-E4D35271D802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A263-6FCF-43D7-849A-85095820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54B7-5820-45CF-B705-D3888EA0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1D8B-F79D-407B-B07E-6786F3EC9E09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382F06D-5DD0-4352-8448-42FDA6BB0E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4" y="684150"/>
            <a:ext cx="687512" cy="68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11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F661-7CCE-4CEB-B99F-5C62F4CA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highlight>
                  <a:srgbClr val="007BC2"/>
                </a:highligh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3C56D-8ABB-4655-91A6-07E96A47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7FDBF-7479-4114-BD8D-5C5799CF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0986-325E-4C1B-870D-E4D35271D802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FD3F0-6498-485C-96C9-32C27EEA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4846A-93C0-46D4-82D8-46C9169B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1D8B-F79D-407B-B07E-6786F3EC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54551E-B601-4CF7-B32E-C89F8E7F85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1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152E8-3312-4D4C-B144-2F5750EA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D1406-AB95-479B-9C86-F68C76CC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E948-9365-4AE8-80DE-3FDC0D928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0986-325E-4C1B-870D-E4D35271D802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A8000-BE60-48AA-96DE-B33759CC9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F13D7-BDA7-4965-8ABF-B5F49EC8D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1D8B-F79D-407B-B07E-6786F3EC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EDA48"/>
          </a:solidFill>
          <a:highlight>
            <a:srgbClr val="007BC2"/>
          </a:highlight>
          <a:latin typeface="LoRes 12 OT Bold Alt Oakland" panose="0200050606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EDA48"/>
          </a:solidFill>
          <a:highlight>
            <a:srgbClr val="007BC2"/>
          </a:highlight>
          <a:latin typeface="LoRes 21 OT Serif Regular" panose="0200060606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EDA48"/>
          </a:solidFill>
          <a:highlight>
            <a:srgbClr val="007BC2"/>
          </a:highlight>
          <a:latin typeface="LoRes 21 OT Serif Regular" panose="0200060606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EDA48"/>
          </a:solidFill>
          <a:highlight>
            <a:srgbClr val="007BC2"/>
          </a:highlight>
          <a:latin typeface="LoRes 21 OT Serif Regular" panose="0200060606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EDA48"/>
          </a:solidFill>
          <a:highlight>
            <a:srgbClr val="007BC2"/>
          </a:highlight>
          <a:latin typeface="LoRes 21 OT Serif Regular" panose="0200060606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EDA48"/>
          </a:solidFill>
          <a:highlight>
            <a:srgbClr val="007BC2"/>
          </a:highlight>
          <a:latin typeface="LoRes 21 OT Serif Regular" panose="0200060606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071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E86C-5136-4653-B673-88A65DE5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ED5B-D46C-47D9-928F-BA5E59F67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simulate these in our “inspect” mode: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8987D-D1D1-4006-9FA7-A62798AB4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6219" r="41931" b="86583"/>
          <a:stretch/>
        </p:blipFill>
        <p:spPr>
          <a:xfrm>
            <a:off x="2556163" y="4001294"/>
            <a:ext cx="7079673" cy="315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8C07D0-846C-4CA5-8BD3-88736B3881FE}"/>
              </a:ext>
            </a:extLst>
          </p:cNvPr>
          <p:cNvSpPr/>
          <p:nvPr/>
        </p:nvSpPr>
        <p:spPr>
          <a:xfrm>
            <a:off x="2995953" y="3958243"/>
            <a:ext cx="365086" cy="406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2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E522-5F3B-4C6F-8285-0B53EDBC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Planting your garden(s)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1FC0-3616-4272-916B-8BE355996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Together, we are going to perform a Pull Request/Merge of your content in your Week 2 lab</a:t>
            </a:r>
          </a:p>
          <a:p>
            <a:r>
              <a:rPr lang="en-US" dirty="0"/>
              <a:t>If you’re not already at GitHub, navigate there and follow along</a:t>
            </a:r>
          </a:p>
          <a:p>
            <a:pPr lvl="1"/>
            <a:r>
              <a:rPr lang="en-US" dirty="0"/>
              <a:t>If you know what to do or have done any of the steps we’re about to, just follow along, or</a:t>
            </a:r>
          </a:p>
          <a:p>
            <a:pPr lvl="1"/>
            <a:r>
              <a:rPr lang="en-US" dirty="0"/>
              <a:t>Just do the steps</a:t>
            </a:r>
          </a:p>
        </p:txBody>
      </p:sp>
    </p:spTree>
    <p:extLst>
      <p:ext uri="{BB962C8B-B14F-4D97-AF65-F5344CB8AC3E}">
        <p14:creationId xmlns:p14="http://schemas.microsoft.com/office/powerpoint/2010/main" val="27120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47F8-F06A-4CA7-A459-04DF00A4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week’s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5959A-708F-4D64-AB1D-83D4E0CE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Today, you’re getting a repository that we’re going to use for the next 1.5 weeks</a:t>
            </a:r>
          </a:p>
          <a:p>
            <a:r>
              <a:rPr lang="en-US" dirty="0"/>
              <a:t>We will gain:</a:t>
            </a:r>
          </a:p>
          <a:p>
            <a:pPr lvl="1"/>
            <a:r>
              <a:rPr lang="en-US" dirty="0"/>
              <a:t>Practice in HTML/CSS</a:t>
            </a:r>
          </a:p>
          <a:p>
            <a:pPr lvl="1"/>
            <a:r>
              <a:rPr lang="en-US" dirty="0"/>
              <a:t>Experience doing more “responsive” design</a:t>
            </a:r>
          </a:p>
          <a:p>
            <a:pPr lvl="2"/>
            <a:r>
              <a:rPr lang="en-US" dirty="0"/>
              <a:t>We’ve already been </a:t>
            </a:r>
            <a:r>
              <a:rPr lang="en-US" dirty="0" err="1"/>
              <a:t>kinda</a:t>
            </a:r>
            <a:r>
              <a:rPr lang="en-US" dirty="0"/>
              <a:t> doing this</a:t>
            </a:r>
          </a:p>
          <a:p>
            <a:pPr lvl="2"/>
            <a:r>
              <a:rPr lang="en-US" dirty="0"/>
              <a:t>This time it’s via something called </a:t>
            </a:r>
          </a:p>
          <a:p>
            <a:pPr lvl="1"/>
            <a:r>
              <a:rPr lang="en-US" dirty="0"/>
              <a:t>Collective knowledge in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At the end, a cool game</a:t>
            </a:r>
          </a:p>
        </p:txBody>
      </p:sp>
    </p:spTree>
    <p:extLst>
      <p:ext uri="{BB962C8B-B14F-4D97-AF65-F5344CB8AC3E}">
        <p14:creationId xmlns:p14="http://schemas.microsoft.com/office/powerpoint/2010/main" val="140209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543D-94AC-4418-80AB-123C931A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Simon says</a:t>
            </a: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F9634AAA-6E0C-42E7-8053-5DD528E36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Your job today (and partially Friday) is to make a layout.</a:t>
            </a:r>
          </a:p>
          <a:p>
            <a:r>
              <a:rPr lang="en-US" dirty="0"/>
              <a:t>Our layout should look like: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3915-BE16-4896-A5B9-89856D9B2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54"/>
          <a:stretch/>
        </p:blipFill>
        <p:spPr>
          <a:xfrm>
            <a:off x="2913434" y="3169238"/>
            <a:ext cx="6365132" cy="332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1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8CB3-9BCA-47F1-8D2D-9B9BB0DC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D66E-9FB6-407E-A48A-B8FE229F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our touchpads, we’re going to use: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&lt;button&gt;&lt;/button&gt;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303968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5EC4-534E-4F60-9F37-DD236EA7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Simon says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3394-41E7-4A9C-91C4-B27C2BFF3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are in the README, but:</a:t>
            </a:r>
          </a:p>
          <a:p>
            <a:pPr lvl="1"/>
            <a:r>
              <a:rPr lang="en-US" dirty="0"/>
              <a:t>Name the IDs the names specified in the document</a:t>
            </a:r>
          </a:p>
          <a:p>
            <a:pPr lvl="1"/>
            <a:r>
              <a:rPr lang="en-US" dirty="0"/>
              <a:t>Follow other guidelines</a:t>
            </a:r>
          </a:p>
          <a:p>
            <a:r>
              <a:rPr lang="en-US" dirty="0"/>
              <a:t>We will tackle the “mobile” part together</a:t>
            </a:r>
          </a:p>
          <a:p>
            <a:pPr lvl="1"/>
            <a:r>
              <a:rPr lang="en-US" dirty="0"/>
              <a:t>This will involve learning something new, but likely on Friday</a:t>
            </a:r>
          </a:p>
          <a:p>
            <a:r>
              <a:rPr lang="en-US" dirty="0"/>
              <a:t>Today is dedicated to work time</a:t>
            </a:r>
          </a:p>
        </p:txBody>
      </p:sp>
    </p:spTree>
    <p:extLst>
      <p:ext uri="{BB962C8B-B14F-4D97-AF65-F5344CB8AC3E}">
        <p14:creationId xmlns:p14="http://schemas.microsoft.com/office/powerpoint/2010/main" val="25982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099F-B218-4471-A620-28A37179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FA6B9-B293-4949-A4C7-35EE2977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the ability to change our designs </a:t>
            </a:r>
            <a:r>
              <a:rPr lang="en-US" i="1" dirty="0"/>
              <a:t>in response to </a:t>
            </a:r>
            <a:r>
              <a:rPr lang="en-US" dirty="0"/>
              <a:t>changing screen conditions</a:t>
            </a:r>
          </a:p>
          <a:p>
            <a:pPr lvl="1"/>
            <a:r>
              <a:rPr lang="en-US" dirty="0"/>
              <a:t>Hence “responsive”</a:t>
            </a:r>
          </a:p>
          <a:p>
            <a:r>
              <a:rPr lang="en-US" dirty="0"/>
              <a:t>Typically, this responds to widths and screen “orientations”</a:t>
            </a:r>
          </a:p>
          <a:p>
            <a:pPr lvl="1"/>
            <a:r>
              <a:rPr lang="en-US" dirty="0"/>
              <a:t>Screen sizes are typically </a:t>
            </a:r>
            <a:r>
              <a:rPr lang="en-US" dirty="0" err="1"/>
              <a:t>demoninated</a:t>
            </a:r>
            <a:r>
              <a:rPr lang="en-US" dirty="0"/>
              <a:t> in “pixels”</a:t>
            </a:r>
          </a:p>
          <a:p>
            <a:pPr lvl="2"/>
            <a:r>
              <a:rPr lang="en-US" dirty="0"/>
              <a:t>This is one of the few times that it’s pretty much the only way</a:t>
            </a:r>
          </a:p>
          <a:p>
            <a:r>
              <a:rPr lang="en-US" dirty="0"/>
              <a:t>CSS “Media Queries” accomplish this</a:t>
            </a:r>
          </a:p>
        </p:txBody>
      </p:sp>
    </p:spTree>
    <p:extLst>
      <p:ext uri="{BB962C8B-B14F-4D97-AF65-F5344CB8AC3E}">
        <p14:creationId xmlns:p14="http://schemas.microsoft.com/office/powerpoint/2010/main" val="110867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099F-B218-4471-A620-28A37179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FA6B9-B293-4949-A4C7-35EE2977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@media only screen and (max-width: 1024px) {</a:t>
            </a:r>
          </a:p>
          <a:p>
            <a:pPr marL="0" indent="0">
              <a:buNone/>
            </a:pPr>
            <a:r>
              <a:rPr lang="en-US" dirty="0"/>
              <a:t>  #selector {</a:t>
            </a:r>
          </a:p>
          <a:p>
            <a:pPr marL="0" indent="0">
              <a:buNone/>
            </a:pPr>
            <a:r>
              <a:rPr lang="en-US" dirty="0"/>
              <a:t>      property: value;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2202C5-7011-4C41-ABE0-114BF432955D}"/>
              </a:ext>
            </a:extLst>
          </p:cNvPr>
          <p:cNvGrpSpPr/>
          <p:nvPr/>
        </p:nvGrpSpPr>
        <p:grpSpPr>
          <a:xfrm>
            <a:off x="6096000" y="1167468"/>
            <a:ext cx="3138616" cy="1649873"/>
            <a:chOff x="6096000" y="1167468"/>
            <a:chExt cx="3138616" cy="164987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D556B30-CCFF-4F17-8E24-F65E17F754FF}"/>
                </a:ext>
              </a:extLst>
            </p:cNvPr>
            <p:cNvCxnSpPr/>
            <p:nvPr/>
          </p:nvCxnSpPr>
          <p:spPr>
            <a:xfrm flipH="1">
              <a:off x="6351373" y="1690688"/>
              <a:ext cx="852616" cy="11266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BC4C5C-8D1C-4E91-AF3B-D8E945A7FD86}"/>
                </a:ext>
              </a:extLst>
            </p:cNvPr>
            <p:cNvSpPr txBox="1"/>
            <p:nvPr/>
          </p:nvSpPr>
          <p:spPr>
            <a:xfrm>
              <a:off x="6096000" y="1167468"/>
              <a:ext cx="3138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EDA48"/>
                  </a:solidFill>
                  <a:highlight>
                    <a:srgbClr val="007BC2"/>
                  </a:highlight>
                  <a:latin typeface="LoRes 12 OT Bold" panose="02000506060000020004" pitchFamily="2" charset="0"/>
                </a:rPr>
                <a:t>screen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41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099F-B218-4471-A620-28A37179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FA6B9-B293-4949-A4C7-35EE2977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@media only screen and (orientation: landscape) {</a:t>
            </a:r>
          </a:p>
          <a:p>
            <a:pPr marL="0" indent="0">
              <a:buNone/>
            </a:pPr>
            <a:r>
              <a:rPr lang="en-US" dirty="0"/>
              <a:t>  #selector {</a:t>
            </a:r>
          </a:p>
          <a:p>
            <a:pPr marL="0" indent="0">
              <a:buNone/>
            </a:pPr>
            <a:r>
              <a:rPr lang="en-US" dirty="0"/>
              <a:t>      property: value;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B9CCC-CDD4-4723-8E6D-A8A0FDC88E72}"/>
              </a:ext>
            </a:extLst>
          </p:cNvPr>
          <p:cNvGrpSpPr/>
          <p:nvPr/>
        </p:nvGrpSpPr>
        <p:grpSpPr>
          <a:xfrm>
            <a:off x="6096000" y="1167468"/>
            <a:ext cx="4085968" cy="1649873"/>
            <a:chOff x="6096000" y="1167468"/>
            <a:chExt cx="3138616" cy="164987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F04C22D-65AA-48C8-85EA-17EA42323AC8}"/>
                </a:ext>
              </a:extLst>
            </p:cNvPr>
            <p:cNvCxnSpPr/>
            <p:nvPr/>
          </p:nvCxnSpPr>
          <p:spPr>
            <a:xfrm flipH="1">
              <a:off x="6351373" y="1690688"/>
              <a:ext cx="852616" cy="11266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3A1B63-41DA-4AEC-9B45-689A87206900}"/>
                </a:ext>
              </a:extLst>
            </p:cNvPr>
            <p:cNvSpPr txBox="1"/>
            <p:nvPr/>
          </p:nvSpPr>
          <p:spPr>
            <a:xfrm>
              <a:off x="6096000" y="1167468"/>
              <a:ext cx="31386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EDA48"/>
                  </a:solidFill>
                  <a:highlight>
                    <a:srgbClr val="007BC2"/>
                  </a:highlight>
                  <a:latin typeface="LoRes 12 OT Bold" panose="02000506060000020004" pitchFamily="2" charset="0"/>
                </a:rPr>
                <a:t>screen orientation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6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337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LoRes 12 OT Bold</vt:lpstr>
      <vt:lpstr>LoRes 12 OT Bold Alt Oakland</vt:lpstr>
      <vt:lpstr>LoRes 21 OT Serif Regular</vt:lpstr>
      <vt:lpstr>Office Theme</vt:lpstr>
      <vt:lpstr>PowerPoint Presentation</vt:lpstr>
      <vt:lpstr>Planting your garden(s)</vt:lpstr>
      <vt:lpstr>The week’s work</vt:lpstr>
      <vt:lpstr>Simon says</vt:lpstr>
      <vt:lpstr>New tools</vt:lpstr>
      <vt:lpstr>Simon says</vt:lpstr>
      <vt:lpstr>Media training</vt:lpstr>
      <vt:lpstr>Media training</vt:lpstr>
      <vt:lpstr>Media training</vt:lpstr>
      <vt:lpstr>Media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Luman</dc:creator>
  <cp:lastModifiedBy>Douglas Luman</cp:lastModifiedBy>
  <cp:revision>89</cp:revision>
  <dcterms:created xsi:type="dcterms:W3CDTF">2022-02-21T15:12:27Z</dcterms:created>
  <dcterms:modified xsi:type="dcterms:W3CDTF">2022-03-30T17:14:13Z</dcterms:modified>
</cp:coreProperties>
</file>