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61" r:id="rId4"/>
    <p:sldId id="260" r:id="rId5"/>
    <p:sldId id="258" r:id="rId6"/>
    <p:sldId id="331" r:id="rId7"/>
    <p:sldId id="348" r:id="rId8"/>
    <p:sldId id="349" r:id="rId9"/>
    <p:sldId id="332" r:id="rId10"/>
    <p:sldId id="333" r:id="rId11"/>
    <p:sldId id="350" r:id="rId12"/>
    <p:sldId id="334" r:id="rId13"/>
    <p:sldId id="335" r:id="rId14"/>
    <p:sldId id="336" r:id="rId15"/>
    <p:sldId id="341" r:id="rId16"/>
    <p:sldId id="342" r:id="rId17"/>
    <p:sldId id="343" r:id="rId18"/>
    <p:sldId id="344" r:id="rId19"/>
    <p:sldId id="345" r:id="rId20"/>
    <p:sldId id="346" r:id="rId21"/>
    <p:sldId id="347" r:id="rId22"/>
    <p:sldId id="262" r:id="rId23"/>
    <p:sldId id="352" r:id="rId24"/>
    <p:sldId id="353" r:id="rId25"/>
    <p:sldId id="358" r:id="rId26"/>
    <p:sldId id="355" r:id="rId27"/>
    <p:sldId id="356" r:id="rId28"/>
    <p:sldId id="359" r:id="rId29"/>
    <p:sldId id="357" r:id="rId30"/>
    <p:sldId id="351" r:id="rId31"/>
    <p:sldId id="263" r:id="rId32"/>
    <p:sldId id="360" r:id="rId33"/>
    <p:sldId id="361" r:id="rId34"/>
    <p:sldId id="362" r:id="rId35"/>
    <p:sldId id="269" r:id="rId36"/>
    <p:sldId id="270" r:id="rId37"/>
    <p:sldId id="271" r:id="rId38"/>
    <p:sldId id="272" r:id="rId39"/>
    <p:sldId id="273" r:id="rId40"/>
    <p:sldId id="274" r:id="rId41"/>
    <p:sldId id="287" r:id="rId42"/>
    <p:sldId id="363" r:id="rId43"/>
    <p:sldId id="276" r:id="rId44"/>
    <p:sldId id="277" r:id="rId45"/>
    <p:sldId id="288" r:id="rId46"/>
    <p:sldId id="36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15426-A640-4E43-A47E-B20E147DCF6B}"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US"/>
        </a:p>
      </dgm:t>
    </dgm:pt>
    <dgm:pt modelId="{7C9E7066-AD97-47A6-AC9D-AA96676AFA7D}">
      <dgm:prSet phldrT="[Text]" custT="1"/>
      <dgm:spPr/>
      <dgm:t>
        <a:bodyPr/>
        <a:lstStyle/>
        <a:p>
          <a:r>
            <a:rPr lang="en-US" sz="2000" b="1" dirty="0" err="1"/>
            <a:t>Paradigma</a:t>
          </a:r>
          <a:r>
            <a:rPr lang="en-US" sz="2000" b="1" dirty="0"/>
            <a:t> </a:t>
          </a:r>
          <a:r>
            <a:rPr lang="en-US" sz="2000" b="1" dirty="0" err="1"/>
            <a:t>Pemrograman</a:t>
          </a:r>
          <a:endParaRPr lang="en-US" sz="2000" b="1" dirty="0"/>
        </a:p>
      </dgm:t>
    </dgm:pt>
    <dgm:pt modelId="{08671158-D4B1-45C9-87CF-2D2F89EA845B}" type="parTrans" cxnId="{899FD810-D1C3-4C18-96F6-C842EC008051}">
      <dgm:prSet/>
      <dgm:spPr/>
      <dgm:t>
        <a:bodyPr/>
        <a:lstStyle/>
        <a:p>
          <a:endParaRPr lang="en-US"/>
        </a:p>
      </dgm:t>
    </dgm:pt>
    <dgm:pt modelId="{816D7597-055F-45F8-99DA-A0B0C726F376}" type="sibTrans" cxnId="{899FD810-D1C3-4C18-96F6-C842EC008051}">
      <dgm:prSet/>
      <dgm:spPr/>
      <dgm:t>
        <a:bodyPr/>
        <a:lstStyle/>
        <a:p>
          <a:endParaRPr lang="en-US"/>
        </a:p>
      </dgm:t>
    </dgm:pt>
    <dgm:pt modelId="{FE94E431-C14C-4A73-B69C-0B017EB9F113}">
      <dgm:prSet phldrT="[Text]" custT="1"/>
      <dgm:spPr/>
      <dgm:t>
        <a:bodyPr/>
        <a:lstStyle/>
        <a:p>
          <a:r>
            <a:rPr lang="en-US" sz="2400" dirty="0" err="1"/>
            <a:t>Prosedural</a:t>
          </a:r>
          <a:r>
            <a:rPr lang="en-US" sz="2400" dirty="0"/>
            <a:t> / imperative</a:t>
          </a:r>
        </a:p>
      </dgm:t>
    </dgm:pt>
    <dgm:pt modelId="{6BE6CD58-F52F-462C-B774-D92A13A22FC8}" type="parTrans" cxnId="{C7E99144-1898-4C12-9102-1CB13BCF9FD2}">
      <dgm:prSet/>
      <dgm:spPr/>
      <dgm:t>
        <a:bodyPr/>
        <a:lstStyle/>
        <a:p>
          <a:endParaRPr lang="en-US"/>
        </a:p>
      </dgm:t>
    </dgm:pt>
    <dgm:pt modelId="{8CF7B28C-B504-4D61-9F88-4935A1EC7C4A}" type="sibTrans" cxnId="{C7E99144-1898-4C12-9102-1CB13BCF9FD2}">
      <dgm:prSet/>
      <dgm:spPr/>
      <dgm:t>
        <a:bodyPr/>
        <a:lstStyle/>
        <a:p>
          <a:endParaRPr lang="en-US"/>
        </a:p>
      </dgm:t>
    </dgm:pt>
    <dgm:pt modelId="{29FFE67A-CFD5-4F7F-BCBF-3F6B77D511BF}">
      <dgm:prSet phldrT="[Text]" custT="1"/>
      <dgm:spPr/>
      <dgm:t>
        <a:bodyPr/>
        <a:lstStyle/>
        <a:p>
          <a:r>
            <a:rPr lang="en-US" sz="2400" dirty="0"/>
            <a:t>Object Oriented</a:t>
          </a:r>
        </a:p>
      </dgm:t>
    </dgm:pt>
    <dgm:pt modelId="{366BA872-16EE-4025-AF83-470F9CBBD042}" type="parTrans" cxnId="{C1DC31BD-36C1-474F-AA9A-7F10F0617700}">
      <dgm:prSet/>
      <dgm:spPr/>
      <dgm:t>
        <a:bodyPr/>
        <a:lstStyle/>
        <a:p>
          <a:endParaRPr lang="en-US"/>
        </a:p>
      </dgm:t>
    </dgm:pt>
    <dgm:pt modelId="{77FD3FD8-AD32-4FFE-A43D-E479320F4731}" type="sibTrans" cxnId="{C1DC31BD-36C1-474F-AA9A-7F10F0617700}">
      <dgm:prSet/>
      <dgm:spPr/>
      <dgm:t>
        <a:bodyPr/>
        <a:lstStyle/>
        <a:p>
          <a:endParaRPr lang="en-US"/>
        </a:p>
      </dgm:t>
    </dgm:pt>
    <dgm:pt modelId="{23B0DEFE-E4AC-4E01-B45C-817AAFEB003A}">
      <dgm:prSet phldrT="[Text]" custT="1"/>
      <dgm:spPr/>
      <dgm:t>
        <a:bodyPr/>
        <a:lstStyle/>
        <a:p>
          <a:r>
            <a:rPr lang="en-US" sz="2400" dirty="0" err="1"/>
            <a:t>Relasional</a:t>
          </a:r>
          <a:r>
            <a:rPr lang="en-US" sz="2400" dirty="0"/>
            <a:t> </a:t>
          </a:r>
        </a:p>
      </dgm:t>
    </dgm:pt>
    <dgm:pt modelId="{0ACDB852-3E97-4DA5-AFCE-AC074373FDEB}" type="parTrans" cxnId="{349BDF97-D4DE-4650-A8E3-135D4F14EF58}">
      <dgm:prSet/>
      <dgm:spPr/>
      <dgm:t>
        <a:bodyPr/>
        <a:lstStyle/>
        <a:p>
          <a:endParaRPr lang="en-US"/>
        </a:p>
      </dgm:t>
    </dgm:pt>
    <dgm:pt modelId="{6B72C22A-2D0E-4BDE-9718-74D577D421DB}" type="sibTrans" cxnId="{349BDF97-D4DE-4650-A8E3-135D4F14EF58}">
      <dgm:prSet/>
      <dgm:spPr/>
      <dgm:t>
        <a:bodyPr/>
        <a:lstStyle/>
        <a:p>
          <a:endParaRPr lang="en-US"/>
        </a:p>
      </dgm:t>
    </dgm:pt>
    <dgm:pt modelId="{5D1E9598-BCDB-49E5-92A8-27E3B6958D35}">
      <dgm:prSet phldrT="[Text]" custT="1"/>
      <dgm:spPr/>
      <dgm:t>
        <a:bodyPr/>
        <a:lstStyle/>
        <a:p>
          <a:r>
            <a:rPr lang="en-US" sz="2400" dirty="0" err="1"/>
            <a:t>Konkuren</a:t>
          </a:r>
          <a:endParaRPr lang="en-US" sz="2400" dirty="0"/>
        </a:p>
      </dgm:t>
    </dgm:pt>
    <dgm:pt modelId="{81575EC4-F216-47C2-923F-6131BF990669}" type="parTrans" cxnId="{EFC8AC9C-2ECC-4926-BAB2-7E88CB22ED29}">
      <dgm:prSet/>
      <dgm:spPr/>
      <dgm:t>
        <a:bodyPr/>
        <a:lstStyle/>
        <a:p>
          <a:endParaRPr lang="en-US"/>
        </a:p>
      </dgm:t>
    </dgm:pt>
    <dgm:pt modelId="{FBABEBDC-67BB-4A98-A97B-BD6103FF2CC6}" type="sibTrans" cxnId="{EFC8AC9C-2ECC-4926-BAB2-7E88CB22ED29}">
      <dgm:prSet/>
      <dgm:spPr/>
      <dgm:t>
        <a:bodyPr/>
        <a:lstStyle/>
        <a:p>
          <a:endParaRPr lang="en-US"/>
        </a:p>
      </dgm:t>
    </dgm:pt>
    <dgm:pt modelId="{4376F613-09B4-4B22-9D2F-2FDDF0753097}">
      <dgm:prSet phldrT="[Text]" custT="1"/>
      <dgm:spPr/>
      <dgm:t>
        <a:bodyPr/>
        <a:lstStyle/>
        <a:p>
          <a:r>
            <a:rPr lang="en-US" sz="2400" dirty="0"/>
            <a:t>Real Time</a:t>
          </a:r>
        </a:p>
      </dgm:t>
    </dgm:pt>
    <dgm:pt modelId="{246592FD-07E1-47E4-9C5E-888155D47A71}" type="parTrans" cxnId="{E257C848-E85A-464B-B7BE-6990585913C3}">
      <dgm:prSet/>
      <dgm:spPr/>
      <dgm:t>
        <a:bodyPr/>
        <a:lstStyle/>
        <a:p>
          <a:endParaRPr lang="en-US"/>
        </a:p>
      </dgm:t>
    </dgm:pt>
    <dgm:pt modelId="{C2C4E636-880E-4046-A591-8373D49CC2B9}" type="sibTrans" cxnId="{E257C848-E85A-464B-B7BE-6990585913C3}">
      <dgm:prSet/>
      <dgm:spPr/>
      <dgm:t>
        <a:bodyPr/>
        <a:lstStyle/>
        <a:p>
          <a:endParaRPr lang="en-US"/>
        </a:p>
      </dgm:t>
    </dgm:pt>
    <dgm:pt modelId="{E434FDA4-573B-49BD-B873-5C65D74ECF65}">
      <dgm:prSet phldrT="[Text]" custT="1"/>
      <dgm:spPr/>
      <dgm:t>
        <a:bodyPr/>
        <a:lstStyle/>
        <a:p>
          <a:r>
            <a:rPr lang="en-US" sz="2400" dirty="0" err="1"/>
            <a:t>Deklaratif</a:t>
          </a:r>
          <a:r>
            <a:rPr lang="en-US" sz="2400" dirty="0"/>
            <a:t> / </a:t>
          </a:r>
          <a:r>
            <a:rPr lang="en-US" sz="2400" dirty="0" err="1"/>
            <a:t>predikatif</a:t>
          </a:r>
          <a:endParaRPr lang="en-US" sz="2400" dirty="0"/>
        </a:p>
      </dgm:t>
    </dgm:pt>
    <dgm:pt modelId="{D080B572-1117-4795-A7A7-99C18EBC7CD5}" type="parTrans" cxnId="{B00939E4-DEEF-41ED-968A-84C22BCC2704}">
      <dgm:prSet/>
      <dgm:spPr/>
      <dgm:t>
        <a:bodyPr/>
        <a:lstStyle/>
        <a:p>
          <a:endParaRPr lang="en-US"/>
        </a:p>
      </dgm:t>
    </dgm:pt>
    <dgm:pt modelId="{ACE34676-CF10-4B71-88A6-EAEA360F0000}" type="sibTrans" cxnId="{B00939E4-DEEF-41ED-968A-84C22BCC2704}">
      <dgm:prSet/>
      <dgm:spPr/>
      <dgm:t>
        <a:bodyPr/>
        <a:lstStyle/>
        <a:p>
          <a:endParaRPr lang="en-US"/>
        </a:p>
      </dgm:t>
    </dgm:pt>
    <dgm:pt modelId="{D4A1B06F-D0BE-4655-B1A1-02A3AF253CE8}">
      <dgm:prSet phldrT="[Text]" custT="1"/>
      <dgm:spPr/>
      <dgm:t>
        <a:bodyPr/>
        <a:lstStyle/>
        <a:p>
          <a:r>
            <a:rPr lang="en-US" sz="2400" b="0" dirty="0" err="1"/>
            <a:t>Fungsional</a:t>
          </a:r>
          <a:endParaRPr lang="en-US" sz="2400" b="0" dirty="0"/>
        </a:p>
      </dgm:t>
    </dgm:pt>
    <dgm:pt modelId="{99DAD029-4F41-4AA7-9AB9-B667B67458D0}" type="parTrans" cxnId="{71A52438-FC96-4B5B-AE9F-7FE406F4BC3F}">
      <dgm:prSet/>
      <dgm:spPr/>
      <dgm:t>
        <a:bodyPr/>
        <a:lstStyle/>
        <a:p>
          <a:endParaRPr lang="en-US"/>
        </a:p>
      </dgm:t>
    </dgm:pt>
    <dgm:pt modelId="{8EE2004A-774E-49D1-B7A9-6F0BC94A0417}" type="sibTrans" cxnId="{71A52438-FC96-4B5B-AE9F-7FE406F4BC3F}">
      <dgm:prSet/>
      <dgm:spPr/>
      <dgm:t>
        <a:bodyPr/>
        <a:lstStyle/>
        <a:p>
          <a:endParaRPr lang="en-US"/>
        </a:p>
      </dgm:t>
    </dgm:pt>
    <dgm:pt modelId="{5057FDF6-BA87-4996-911E-B8B6E06EE202}" type="pres">
      <dgm:prSet presAssocID="{12115426-A640-4E43-A47E-B20E147DCF6B}" presName="cycle" presStyleCnt="0">
        <dgm:presLayoutVars>
          <dgm:chMax val="1"/>
          <dgm:dir/>
          <dgm:animLvl val="ctr"/>
          <dgm:resizeHandles val="exact"/>
        </dgm:presLayoutVars>
      </dgm:prSet>
      <dgm:spPr/>
      <dgm:t>
        <a:bodyPr/>
        <a:lstStyle/>
        <a:p>
          <a:endParaRPr lang="en-US"/>
        </a:p>
      </dgm:t>
    </dgm:pt>
    <dgm:pt modelId="{CDFAD8F8-1AE3-464A-B029-31C631D9C01B}" type="pres">
      <dgm:prSet presAssocID="{7C9E7066-AD97-47A6-AC9D-AA96676AFA7D}" presName="centerShape" presStyleLbl="node0" presStyleIdx="0" presStyleCnt="1" custScaleX="197070" custScaleY="94160"/>
      <dgm:spPr/>
      <dgm:t>
        <a:bodyPr/>
        <a:lstStyle/>
        <a:p>
          <a:endParaRPr lang="en-US"/>
        </a:p>
      </dgm:t>
    </dgm:pt>
    <dgm:pt modelId="{D29F853D-C689-4D37-9333-8C82FC1F3B9D}" type="pres">
      <dgm:prSet presAssocID="{6BE6CD58-F52F-462C-B774-D92A13A22FC8}" presName="Name9" presStyleLbl="parChTrans1D2" presStyleIdx="0" presStyleCnt="7"/>
      <dgm:spPr/>
      <dgm:t>
        <a:bodyPr/>
        <a:lstStyle/>
        <a:p>
          <a:endParaRPr lang="en-US"/>
        </a:p>
      </dgm:t>
    </dgm:pt>
    <dgm:pt modelId="{72948FD7-156A-487F-9295-57B4479A0286}" type="pres">
      <dgm:prSet presAssocID="{6BE6CD58-F52F-462C-B774-D92A13A22FC8}" presName="connTx" presStyleLbl="parChTrans1D2" presStyleIdx="0" presStyleCnt="7"/>
      <dgm:spPr/>
      <dgm:t>
        <a:bodyPr/>
        <a:lstStyle/>
        <a:p>
          <a:endParaRPr lang="en-US"/>
        </a:p>
      </dgm:t>
    </dgm:pt>
    <dgm:pt modelId="{6FA2530C-C959-4E60-AEFD-3C5643B42692}" type="pres">
      <dgm:prSet presAssocID="{FE94E431-C14C-4A73-B69C-0B017EB9F113}" presName="node" presStyleLbl="node1" presStyleIdx="0" presStyleCnt="7" custScaleX="219207" custRadScaleRad="155550" custRadScaleInc="-348493">
        <dgm:presLayoutVars>
          <dgm:bulletEnabled val="1"/>
        </dgm:presLayoutVars>
      </dgm:prSet>
      <dgm:spPr/>
      <dgm:t>
        <a:bodyPr/>
        <a:lstStyle/>
        <a:p>
          <a:endParaRPr lang="en-US"/>
        </a:p>
      </dgm:t>
    </dgm:pt>
    <dgm:pt modelId="{93330E52-BB77-46A2-B0E8-EF9A19D8AA3E}" type="pres">
      <dgm:prSet presAssocID="{99DAD029-4F41-4AA7-9AB9-B667B67458D0}" presName="Name9" presStyleLbl="parChTrans1D2" presStyleIdx="1" presStyleCnt="7"/>
      <dgm:spPr/>
      <dgm:t>
        <a:bodyPr/>
        <a:lstStyle/>
        <a:p>
          <a:endParaRPr lang="en-US"/>
        </a:p>
      </dgm:t>
    </dgm:pt>
    <dgm:pt modelId="{B29BF06D-25D4-4F77-B977-8835674A812D}" type="pres">
      <dgm:prSet presAssocID="{99DAD029-4F41-4AA7-9AB9-B667B67458D0}" presName="connTx" presStyleLbl="parChTrans1D2" presStyleIdx="1" presStyleCnt="7"/>
      <dgm:spPr/>
      <dgm:t>
        <a:bodyPr/>
        <a:lstStyle/>
        <a:p>
          <a:endParaRPr lang="en-US"/>
        </a:p>
      </dgm:t>
    </dgm:pt>
    <dgm:pt modelId="{BD1E8A60-3671-4698-BF2F-18582AF5DB64}" type="pres">
      <dgm:prSet presAssocID="{D4A1B06F-D0BE-4655-B1A1-02A3AF253CE8}" presName="node" presStyleLbl="node1" presStyleIdx="1" presStyleCnt="7" custScaleX="208177" custRadScaleRad="119416" custRadScaleInc="-375546">
        <dgm:presLayoutVars>
          <dgm:bulletEnabled val="1"/>
        </dgm:presLayoutVars>
      </dgm:prSet>
      <dgm:spPr/>
      <dgm:t>
        <a:bodyPr/>
        <a:lstStyle/>
        <a:p>
          <a:endParaRPr lang="en-US"/>
        </a:p>
      </dgm:t>
    </dgm:pt>
    <dgm:pt modelId="{0C380C39-18F4-42DC-9934-F69B552001BA}" type="pres">
      <dgm:prSet presAssocID="{D080B572-1117-4795-A7A7-99C18EBC7CD5}" presName="Name9" presStyleLbl="parChTrans1D2" presStyleIdx="2" presStyleCnt="7"/>
      <dgm:spPr/>
      <dgm:t>
        <a:bodyPr/>
        <a:lstStyle/>
        <a:p>
          <a:endParaRPr lang="en-US"/>
        </a:p>
      </dgm:t>
    </dgm:pt>
    <dgm:pt modelId="{31632D2B-1E31-4936-9A50-7AA2C83EF617}" type="pres">
      <dgm:prSet presAssocID="{D080B572-1117-4795-A7A7-99C18EBC7CD5}" presName="connTx" presStyleLbl="parChTrans1D2" presStyleIdx="2" presStyleCnt="7"/>
      <dgm:spPr/>
      <dgm:t>
        <a:bodyPr/>
        <a:lstStyle/>
        <a:p>
          <a:endParaRPr lang="en-US"/>
        </a:p>
      </dgm:t>
    </dgm:pt>
    <dgm:pt modelId="{86EE8AE1-36CB-4080-87A2-4D3793A208E7}" type="pres">
      <dgm:prSet presAssocID="{E434FDA4-573B-49BD-B873-5C65D74ECF65}" presName="node" presStyleLbl="node1" presStyleIdx="2" presStyleCnt="7" custScaleX="197595" custRadScaleRad="117347" custRadScaleInc="-229316">
        <dgm:presLayoutVars>
          <dgm:bulletEnabled val="1"/>
        </dgm:presLayoutVars>
      </dgm:prSet>
      <dgm:spPr/>
      <dgm:t>
        <a:bodyPr/>
        <a:lstStyle/>
        <a:p>
          <a:endParaRPr lang="en-US"/>
        </a:p>
      </dgm:t>
    </dgm:pt>
    <dgm:pt modelId="{FC92B7E8-E3AA-4770-AC6A-1C8561F6542C}" type="pres">
      <dgm:prSet presAssocID="{366BA872-16EE-4025-AF83-470F9CBBD042}" presName="Name9" presStyleLbl="parChTrans1D2" presStyleIdx="3" presStyleCnt="7"/>
      <dgm:spPr/>
      <dgm:t>
        <a:bodyPr/>
        <a:lstStyle/>
        <a:p>
          <a:endParaRPr lang="en-US"/>
        </a:p>
      </dgm:t>
    </dgm:pt>
    <dgm:pt modelId="{6F8A8A9E-9B42-4A46-8FFE-66567D073A0C}" type="pres">
      <dgm:prSet presAssocID="{366BA872-16EE-4025-AF83-470F9CBBD042}" presName="connTx" presStyleLbl="parChTrans1D2" presStyleIdx="3" presStyleCnt="7"/>
      <dgm:spPr/>
      <dgm:t>
        <a:bodyPr/>
        <a:lstStyle/>
        <a:p>
          <a:endParaRPr lang="en-US"/>
        </a:p>
      </dgm:t>
    </dgm:pt>
    <dgm:pt modelId="{B457BB6E-C762-4D83-9FA0-00DAAD85BB71}" type="pres">
      <dgm:prSet presAssocID="{29FFE67A-CFD5-4F7F-BCBF-3F6B77D511BF}" presName="node" presStyleLbl="node1" presStyleIdx="3" presStyleCnt="7" custScaleX="156870" custRadScaleRad="159585" custRadScaleInc="-268586">
        <dgm:presLayoutVars>
          <dgm:bulletEnabled val="1"/>
        </dgm:presLayoutVars>
      </dgm:prSet>
      <dgm:spPr/>
      <dgm:t>
        <a:bodyPr/>
        <a:lstStyle/>
        <a:p>
          <a:endParaRPr lang="en-US"/>
        </a:p>
      </dgm:t>
    </dgm:pt>
    <dgm:pt modelId="{F8AEC673-2732-427F-A62B-DBD264BD6E2E}" type="pres">
      <dgm:prSet presAssocID="{0ACDB852-3E97-4DA5-AFCE-AC074373FDEB}" presName="Name9" presStyleLbl="parChTrans1D2" presStyleIdx="4" presStyleCnt="7"/>
      <dgm:spPr/>
      <dgm:t>
        <a:bodyPr/>
        <a:lstStyle/>
        <a:p>
          <a:endParaRPr lang="en-US"/>
        </a:p>
      </dgm:t>
    </dgm:pt>
    <dgm:pt modelId="{B9C4924F-F8BC-47C2-AE1D-296A964540A5}" type="pres">
      <dgm:prSet presAssocID="{0ACDB852-3E97-4DA5-AFCE-AC074373FDEB}" presName="connTx" presStyleLbl="parChTrans1D2" presStyleIdx="4" presStyleCnt="7"/>
      <dgm:spPr/>
      <dgm:t>
        <a:bodyPr/>
        <a:lstStyle/>
        <a:p>
          <a:endParaRPr lang="en-US"/>
        </a:p>
      </dgm:t>
    </dgm:pt>
    <dgm:pt modelId="{ED86EDFF-B0EA-4458-A9CE-8075260CDD2C}" type="pres">
      <dgm:prSet presAssocID="{23B0DEFE-E4AC-4E01-B45C-817AAFEB003A}" presName="node" presStyleLbl="node1" presStyleIdx="4" presStyleCnt="7" custScaleX="156618" custScaleY="76033" custRadScaleRad="175335" custRadScaleInc="-368695">
        <dgm:presLayoutVars>
          <dgm:bulletEnabled val="1"/>
        </dgm:presLayoutVars>
      </dgm:prSet>
      <dgm:spPr/>
      <dgm:t>
        <a:bodyPr/>
        <a:lstStyle/>
        <a:p>
          <a:endParaRPr lang="en-US"/>
        </a:p>
      </dgm:t>
    </dgm:pt>
    <dgm:pt modelId="{425A2A35-3EBB-4ED5-A84C-241AFAFF8CAA}" type="pres">
      <dgm:prSet presAssocID="{81575EC4-F216-47C2-923F-6131BF990669}" presName="Name9" presStyleLbl="parChTrans1D2" presStyleIdx="5" presStyleCnt="7"/>
      <dgm:spPr/>
      <dgm:t>
        <a:bodyPr/>
        <a:lstStyle/>
        <a:p>
          <a:endParaRPr lang="en-US"/>
        </a:p>
      </dgm:t>
    </dgm:pt>
    <dgm:pt modelId="{C76AB6B2-7A1D-4BC5-9EEF-9514FDFD4E36}" type="pres">
      <dgm:prSet presAssocID="{81575EC4-F216-47C2-923F-6131BF990669}" presName="connTx" presStyleLbl="parChTrans1D2" presStyleIdx="5" presStyleCnt="7"/>
      <dgm:spPr/>
      <dgm:t>
        <a:bodyPr/>
        <a:lstStyle/>
        <a:p>
          <a:endParaRPr lang="en-US"/>
        </a:p>
      </dgm:t>
    </dgm:pt>
    <dgm:pt modelId="{0289C643-7220-4F1B-B62C-C8E74ED61AF0}" type="pres">
      <dgm:prSet presAssocID="{5D1E9598-BCDB-49E5-92A8-27E3B6958D35}" presName="node" presStyleLbl="node1" presStyleIdx="5" presStyleCnt="7" custScaleX="176938" custScaleY="69907" custRadScaleRad="96012" custRadScaleInc="-406415">
        <dgm:presLayoutVars>
          <dgm:bulletEnabled val="1"/>
        </dgm:presLayoutVars>
      </dgm:prSet>
      <dgm:spPr/>
      <dgm:t>
        <a:bodyPr/>
        <a:lstStyle/>
        <a:p>
          <a:endParaRPr lang="en-US"/>
        </a:p>
      </dgm:t>
    </dgm:pt>
    <dgm:pt modelId="{6C87E71C-D021-4228-A394-979C9D4772AB}" type="pres">
      <dgm:prSet presAssocID="{246592FD-07E1-47E4-9C5E-888155D47A71}" presName="Name9" presStyleLbl="parChTrans1D2" presStyleIdx="6" presStyleCnt="7"/>
      <dgm:spPr/>
      <dgm:t>
        <a:bodyPr/>
        <a:lstStyle/>
        <a:p>
          <a:endParaRPr lang="en-US"/>
        </a:p>
      </dgm:t>
    </dgm:pt>
    <dgm:pt modelId="{3AF8DDF7-3E57-43D9-9BD7-8C539A47105A}" type="pres">
      <dgm:prSet presAssocID="{246592FD-07E1-47E4-9C5E-888155D47A71}" presName="connTx" presStyleLbl="parChTrans1D2" presStyleIdx="6" presStyleCnt="7"/>
      <dgm:spPr/>
      <dgm:t>
        <a:bodyPr/>
        <a:lstStyle/>
        <a:p>
          <a:endParaRPr lang="en-US"/>
        </a:p>
      </dgm:t>
    </dgm:pt>
    <dgm:pt modelId="{23277C8E-C8ED-4790-8418-FDCA6A48CBB8}" type="pres">
      <dgm:prSet presAssocID="{4376F613-09B4-4B22-9D2F-2FDDF0753097}" presName="node" presStyleLbl="node1" presStyleIdx="6" presStyleCnt="7" custScaleX="192212" custScaleY="66464" custRadScaleRad="121526" custRadScaleInc="-293227">
        <dgm:presLayoutVars>
          <dgm:bulletEnabled val="1"/>
        </dgm:presLayoutVars>
      </dgm:prSet>
      <dgm:spPr/>
      <dgm:t>
        <a:bodyPr/>
        <a:lstStyle/>
        <a:p>
          <a:endParaRPr lang="en-US"/>
        </a:p>
      </dgm:t>
    </dgm:pt>
  </dgm:ptLst>
  <dgm:cxnLst>
    <dgm:cxn modelId="{980E18C1-75C5-4E06-A07C-449233A02C5F}" type="presOf" srcId="{23B0DEFE-E4AC-4E01-B45C-817AAFEB003A}" destId="{ED86EDFF-B0EA-4458-A9CE-8075260CDD2C}" srcOrd="0" destOrd="0" presId="urn:microsoft.com/office/officeart/2005/8/layout/radial1"/>
    <dgm:cxn modelId="{EFC8AC9C-2ECC-4926-BAB2-7E88CB22ED29}" srcId="{7C9E7066-AD97-47A6-AC9D-AA96676AFA7D}" destId="{5D1E9598-BCDB-49E5-92A8-27E3B6958D35}" srcOrd="5" destOrd="0" parTransId="{81575EC4-F216-47C2-923F-6131BF990669}" sibTransId="{FBABEBDC-67BB-4A98-A97B-BD6103FF2CC6}"/>
    <dgm:cxn modelId="{15B18350-7174-4684-8A13-BD0FCE3A743C}" type="presOf" srcId="{366BA872-16EE-4025-AF83-470F9CBBD042}" destId="{6F8A8A9E-9B42-4A46-8FFE-66567D073A0C}" srcOrd="1" destOrd="0" presId="urn:microsoft.com/office/officeart/2005/8/layout/radial1"/>
    <dgm:cxn modelId="{1BDFAE58-FE50-4742-B04E-938CB789E649}" type="presOf" srcId="{D080B572-1117-4795-A7A7-99C18EBC7CD5}" destId="{31632D2B-1E31-4936-9A50-7AA2C83EF617}" srcOrd="1" destOrd="0" presId="urn:microsoft.com/office/officeart/2005/8/layout/radial1"/>
    <dgm:cxn modelId="{343621EE-4F4B-49CD-BC41-C49B44BD5F69}" type="presOf" srcId="{D4A1B06F-D0BE-4655-B1A1-02A3AF253CE8}" destId="{BD1E8A60-3671-4698-BF2F-18582AF5DB64}" srcOrd="0" destOrd="0" presId="urn:microsoft.com/office/officeart/2005/8/layout/radial1"/>
    <dgm:cxn modelId="{A67E6AD5-DBDA-4013-BDFB-FBF9EF792AE8}" type="presOf" srcId="{6BE6CD58-F52F-462C-B774-D92A13A22FC8}" destId="{D29F853D-C689-4D37-9333-8C82FC1F3B9D}" srcOrd="0" destOrd="0" presId="urn:microsoft.com/office/officeart/2005/8/layout/radial1"/>
    <dgm:cxn modelId="{4DCFF85D-F829-41D6-9968-6F43953C6566}" type="presOf" srcId="{99DAD029-4F41-4AA7-9AB9-B667B67458D0}" destId="{B29BF06D-25D4-4F77-B977-8835674A812D}" srcOrd="1" destOrd="0" presId="urn:microsoft.com/office/officeart/2005/8/layout/radial1"/>
    <dgm:cxn modelId="{C7E99144-1898-4C12-9102-1CB13BCF9FD2}" srcId="{7C9E7066-AD97-47A6-AC9D-AA96676AFA7D}" destId="{FE94E431-C14C-4A73-B69C-0B017EB9F113}" srcOrd="0" destOrd="0" parTransId="{6BE6CD58-F52F-462C-B774-D92A13A22FC8}" sibTransId="{8CF7B28C-B504-4D61-9F88-4935A1EC7C4A}"/>
    <dgm:cxn modelId="{AB4BB886-98A6-47EA-93AA-CF3FBD9B3100}" type="presOf" srcId="{0ACDB852-3E97-4DA5-AFCE-AC074373FDEB}" destId="{F8AEC673-2732-427F-A62B-DBD264BD6E2E}" srcOrd="0" destOrd="0" presId="urn:microsoft.com/office/officeart/2005/8/layout/radial1"/>
    <dgm:cxn modelId="{240600B5-0D64-4BC1-807D-DCD4DAF851CE}" type="presOf" srcId="{99DAD029-4F41-4AA7-9AB9-B667B67458D0}" destId="{93330E52-BB77-46A2-B0E8-EF9A19D8AA3E}" srcOrd="0" destOrd="0" presId="urn:microsoft.com/office/officeart/2005/8/layout/radial1"/>
    <dgm:cxn modelId="{349BDF97-D4DE-4650-A8E3-135D4F14EF58}" srcId="{7C9E7066-AD97-47A6-AC9D-AA96676AFA7D}" destId="{23B0DEFE-E4AC-4E01-B45C-817AAFEB003A}" srcOrd="4" destOrd="0" parTransId="{0ACDB852-3E97-4DA5-AFCE-AC074373FDEB}" sibTransId="{6B72C22A-2D0E-4BDE-9718-74D577D421DB}"/>
    <dgm:cxn modelId="{74A0BFDB-FC29-491A-8DA4-DF815146D059}" type="presOf" srcId="{246592FD-07E1-47E4-9C5E-888155D47A71}" destId="{3AF8DDF7-3E57-43D9-9BD7-8C539A47105A}" srcOrd="1" destOrd="0" presId="urn:microsoft.com/office/officeart/2005/8/layout/radial1"/>
    <dgm:cxn modelId="{C1DC31BD-36C1-474F-AA9A-7F10F0617700}" srcId="{7C9E7066-AD97-47A6-AC9D-AA96676AFA7D}" destId="{29FFE67A-CFD5-4F7F-BCBF-3F6B77D511BF}" srcOrd="3" destOrd="0" parTransId="{366BA872-16EE-4025-AF83-470F9CBBD042}" sibTransId="{77FD3FD8-AD32-4FFE-A43D-E479320F4731}"/>
    <dgm:cxn modelId="{4520F7DB-B5DE-467D-B3A6-3491E42DC7F8}" type="presOf" srcId="{81575EC4-F216-47C2-923F-6131BF990669}" destId="{425A2A35-3EBB-4ED5-A84C-241AFAFF8CAA}" srcOrd="0" destOrd="0" presId="urn:microsoft.com/office/officeart/2005/8/layout/radial1"/>
    <dgm:cxn modelId="{62FDE39C-9109-486D-8674-4960D34A64A4}" type="presOf" srcId="{29FFE67A-CFD5-4F7F-BCBF-3F6B77D511BF}" destId="{B457BB6E-C762-4D83-9FA0-00DAAD85BB71}" srcOrd="0" destOrd="0" presId="urn:microsoft.com/office/officeart/2005/8/layout/radial1"/>
    <dgm:cxn modelId="{E257C848-E85A-464B-B7BE-6990585913C3}" srcId="{7C9E7066-AD97-47A6-AC9D-AA96676AFA7D}" destId="{4376F613-09B4-4B22-9D2F-2FDDF0753097}" srcOrd="6" destOrd="0" parTransId="{246592FD-07E1-47E4-9C5E-888155D47A71}" sibTransId="{C2C4E636-880E-4046-A591-8373D49CC2B9}"/>
    <dgm:cxn modelId="{9C49F6D2-E8EB-4EBC-9240-0F1F882CA581}" type="presOf" srcId="{81575EC4-F216-47C2-923F-6131BF990669}" destId="{C76AB6B2-7A1D-4BC5-9EEF-9514FDFD4E36}" srcOrd="1" destOrd="0" presId="urn:microsoft.com/office/officeart/2005/8/layout/radial1"/>
    <dgm:cxn modelId="{6CCD5E2E-F4B7-487E-9ADB-8CFAB53D133E}" type="presOf" srcId="{0ACDB852-3E97-4DA5-AFCE-AC074373FDEB}" destId="{B9C4924F-F8BC-47C2-AE1D-296A964540A5}" srcOrd="1" destOrd="0" presId="urn:microsoft.com/office/officeart/2005/8/layout/radial1"/>
    <dgm:cxn modelId="{C3BA8BDF-473A-49D4-B9A6-8D44A5FECD5C}" type="presOf" srcId="{FE94E431-C14C-4A73-B69C-0B017EB9F113}" destId="{6FA2530C-C959-4E60-AEFD-3C5643B42692}" srcOrd="0" destOrd="0" presId="urn:microsoft.com/office/officeart/2005/8/layout/radial1"/>
    <dgm:cxn modelId="{C7979328-142A-463D-B237-9A07ED16B44B}" type="presOf" srcId="{246592FD-07E1-47E4-9C5E-888155D47A71}" destId="{6C87E71C-D021-4228-A394-979C9D4772AB}" srcOrd="0" destOrd="0" presId="urn:microsoft.com/office/officeart/2005/8/layout/radial1"/>
    <dgm:cxn modelId="{0759E0F2-E284-4218-AF44-3FA99B81E8D5}" type="presOf" srcId="{7C9E7066-AD97-47A6-AC9D-AA96676AFA7D}" destId="{CDFAD8F8-1AE3-464A-B029-31C631D9C01B}" srcOrd="0" destOrd="0" presId="urn:microsoft.com/office/officeart/2005/8/layout/radial1"/>
    <dgm:cxn modelId="{C8CADFBB-AC56-4C5D-85BB-35B7116BD3C8}" type="presOf" srcId="{6BE6CD58-F52F-462C-B774-D92A13A22FC8}" destId="{72948FD7-156A-487F-9295-57B4479A0286}" srcOrd="1" destOrd="0" presId="urn:microsoft.com/office/officeart/2005/8/layout/radial1"/>
    <dgm:cxn modelId="{899FD810-D1C3-4C18-96F6-C842EC008051}" srcId="{12115426-A640-4E43-A47E-B20E147DCF6B}" destId="{7C9E7066-AD97-47A6-AC9D-AA96676AFA7D}" srcOrd="0" destOrd="0" parTransId="{08671158-D4B1-45C9-87CF-2D2F89EA845B}" sibTransId="{816D7597-055F-45F8-99DA-A0B0C726F376}"/>
    <dgm:cxn modelId="{AA986CDA-B257-434E-A110-70B1770D9CFB}" type="presOf" srcId="{366BA872-16EE-4025-AF83-470F9CBBD042}" destId="{FC92B7E8-E3AA-4770-AC6A-1C8561F6542C}" srcOrd="0" destOrd="0" presId="urn:microsoft.com/office/officeart/2005/8/layout/radial1"/>
    <dgm:cxn modelId="{377A3FB5-FCE0-4B3B-9373-009AA85EF742}" type="presOf" srcId="{12115426-A640-4E43-A47E-B20E147DCF6B}" destId="{5057FDF6-BA87-4996-911E-B8B6E06EE202}" srcOrd="0" destOrd="0" presId="urn:microsoft.com/office/officeart/2005/8/layout/radial1"/>
    <dgm:cxn modelId="{8127072B-D0FB-4E2C-ACA3-535E87F675F1}" type="presOf" srcId="{D080B572-1117-4795-A7A7-99C18EBC7CD5}" destId="{0C380C39-18F4-42DC-9934-F69B552001BA}" srcOrd="0" destOrd="0" presId="urn:microsoft.com/office/officeart/2005/8/layout/radial1"/>
    <dgm:cxn modelId="{71A52438-FC96-4B5B-AE9F-7FE406F4BC3F}" srcId="{7C9E7066-AD97-47A6-AC9D-AA96676AFA7D}" destId="{D4A1B06F-D0BE-4655-B1A1-02A3AF253CE8}" srcOrd="1" destOrd="0" parTransId="{99DAD029-4F41-4AA7-9AB9-B667B67458D0}" sibTransId="{8EE2004A-774E-49D1-B7A9-6F0BC94A0417}"/>
    <dgm:cxn modelId="{9E91B1F7-9D12-45F9-BFD9-59F83D4C996B}" type="presOf" srcId="{E434FDA4-573B-49BD-B873-5C65D74ECF65}" destId="{86EE8AE1-36CB-4080-87A2-4D3793A208E7}" srcOrd="0" destOrd="0" presId="urn:microsoft.com/office/officeart/2005/8/layout/radial1"/>
    <dgm:cxn modelId="{B00939E4-DEEF-41ED-968A-84C22BCC2704}" srcId="{7C9E7066-AD97-47A6-AC9D-AA96676AFA7D}" destId="{E434FDA4-573B-49BD-B873-5C65D74ECF65}" srcOrd="2" destOrd="0" parTransId="{D080B572-1117-4795-A7A7-99C18EBC7CD5}" sibTransId="{ACE34676-CF10-4B71-88A6-EAEA360F0000}"/>
    <dgm:cxn modelId="{64AFF757-947A-4D2A-A93D-9323837B8C7F}" type="presOf" srcId="{4376F613-09B4-4B22-9D2F-2FDDF0753097}" destId="{23277C8E-C8ED-4790-8418-FDCA6A48CBB8}" srcOrd="0" destOrd="0" presId="urn:microsoft.com/office/officeart/2005/8/layout/radial1"/>
    <dgm:cxn modelId="{EFAB3DF9-C2DB-49AD-8A35-A8F3BA99D26F}" type="presOf" srcId="{5D1E9598-BCDB-49E5-92A8-27E3B6958D35}" destId="{0289C643-7220-4F1B-B62C-C8E74ED61AF0}" srcOrd="0" destOrd="0" presId="urn:microsoft.com/office/officeart/2005/8/layout/radial1"/>
    <dgm:cxn modelId="{4E65A0B4-05B4-4BCA-847B-581417C7B3F3}" type="presParOf" srcId="{5057FDF6-BA87-4996-911E-B8B6E06EE202}" destId="{CDFAD8F8-1AE3-464A-B029-31C631D9C01B}" srcOrd="0" destOrd="0" presId="urn:microsoft.com/office/officeart/2005/8/layout/radial1"/>
    <dgm:cxn modelId="{2118339D-69CD-44E4-9E0D-2B3D3B9BA966}" type="presParOf" srcId="{5057FDF6-BA87-4996-911E-B8B6E06EE202}" destId="{D29F853D-C689-4D37-9333-8C82FC1F3B9D}" srcOrd="1" destOrd="0" presId="urn:microsoft.com/office/officeart/2005/8/layout/radial1"/>
    <dgm:cxn modelId="{7C216310-E4CB-40C4-A52C-40F8F63A4305}" type="presParOf" srcId="{D29F853D-C689-4D37-9333-8C82FC1F3B9D}" destId="{72948FD7-156A-487F-9295-57B4479A0286}" srcOrd="0" destOrd="0" presId="urn:microsoft.com/office/officeart/2005/8/layout/radial1"/>
    <dgm:cxn modelId="{3CE83446-950F-4ED7-85B9-CF666039C5F8}" type="presParOf" srcId="{5057FDF6-BA87-4996-911E-B8B6E06EE202}" destId="{6FA2530C-C959-4E60-AEFD-3C5643B42692}" srcOrd="2" destOrd="0" presId="urn:microsoft.com/office/officeart/2005/8/layout/radial1"/>
    <dgm:cxn modelId="{D3D0C42B-9DEE-40E7-8FA5-22F8880EA2D5}" type="presParOf" srcId="{5057FDF6-BA87-4996-911E-B8B6E06EE202}" destId="{93330E52-BB77-46A2-B0E8-EF9A19D8AA3E}" srcOrd="3" destOrd="0" presId="urn:microsoft.com/office/officeart/2005/8/layout/radial1"/>
    <dgm:cxn modelId="{6F95D93E-10FD-4EC1-800F-30532A95F6B0}" type="presParOf" srcId="{93330E52-BB77-46A2-B0E8-EF9A19D8AA3E}" destId="{B29BF06D-25D4-4F77-B977-8835674A812D}" srcOrd="0" destOrd="0" presId="urn:microsoft.com/office/officeart/2005/8/layout/radial1"/>
    <dgm:cxn modelId="{5FC8B1A4-9504-4556-9E20-B64977AA912C}" type="presParOf" srcId="{5057FDF6-BA87-4996-911E-B8B6E06EE202}" destId="{BD1E8A60-3671-4698-BF2F-18582AF5DB64}" srcOrd="4" destOrd="0" presId="urn:microsoft.com/office/officeart/2005/8/layout/radial1"/>
    <dgm:cxn modelId="{29F107D9-629A-42EC-BF1F-600337666AE1}" type="presParOf" srcId="{5057FDF6-BA87-4996-911E-B8B6E06EE202}" destId="{0C380C39-18F4-42DC-9934-F69B552001BA}" srcOrd="5" destOrd="0" presId="urn:microsoft.com/office/officeart/2005/8/layout/radial1"/>
    <dgm:cxn modelId="{3CFBE141-D580-40FA-B9B1-03D2440C46BE}" type="presParOf" srcId="{0C380C39-18F4-42DC-9934-F69B552001BA}" destId="{31632D2B-1E31-4936-9A50-7AA2C83EF617}" srcOrd="0" destOrd="0" presId="urn:microsoft.com/office/officeart/2005/8/layout/radial1"/>
    <dgm:cxn modelId="{2C29FF56-4541-458C-9712-775FE7F99554}" type="presParOf" srcId="{5057FDF6-BA87-4996-911E-B8B6E06EE202}" destId="{86EE8AE1-36CB-4080-87A2-4D3793A208E7}" srcOrd="6" destOrd="0" presId="urn:microsoft.com/office/officeart/2005/8/layout/radial1"/>
    <dgm:cxn modelId="{D1D66084-6069-4331-B9C8-B0D2180A4F04}" type="presParOf" srcId="{5057FDF6-BA87-4996-911E-B8B6E06EE202}" destId="{FC92B7E8-E3AA-4770-AC6A-1C8561F6542C}" srcOrd="7" destOrd="0" presId="urn:microsoft.com/office/officeart/2005/8/layout/radial1"/>
    <dgm:cxn modelId="{F33CA0DE-1443-45F3-99FE-F87692D3EAAE}" type="presParOf" srcId="{FC92B7E8-E3AA-4770-AC6A-1C8561F6542C}" destId="{6F8A8A9E-9B42-4A46-8FFE-66567D073A0C}" srcOrd="0" destOrd="0" presId="urn:microsoft.com/office/officeart/2005/8/layout/radial1"/>
    <dgm:cxn modelId="{E818FAA4-F54C-4987-8BDF-35B62088CCE6}" type="presParOf" srcId="{5057FDF6-BA87-4996-911E-B8B6E06EE202}" destId="{B457BB6E-C762-4D83-9FA0-00DAAD85BB71}" srcOrd="8" destOrd="0" presId="urn:microsoft.com/office/officeart/2005/8/layout/radial1"/>
    <dgm:cxn modelId="{2FA920D4-173A-47CA-BBA9-360F331305E6}" type="presParOf" srcId="{5057FDF6-BA87-4996-911E-B8B6E06EE202}" destId="{F8AEC673-2732-427F-A62B-DBD264BD6E2E}" srcOrd="9" destOrd="0" presId="urn:microsoft.com/office/officeart/2005/8/layout/radial1"/>
    <dgm:cxn modelId="{CA4008E2-6AC6-4CE2-B822-98075284F931}" type="presParOf" srcId="{F8AEC673-2732-427F-A62B-DBD264BD6E2E}" destId="{B9C4924F-F8BC-47C2-AE1D-296A964540A5}" srcOrd="0" destOrd="0" presId="urn:microsoft.com/office/officeart/2005/8/layout/radial1"/>
    <dgm:cxn modelId="{95D531EC-CEAB-4905-9661-EB89C9CFDBD4}" type="presParOf" srcId="{5057FDF6-BA87-4996-911E-B8B6E06EE202}" destId="{ED86EDFF-B0EA-4458-A9CE-8075260CDD2C}" srcOrd="10" destOrd="0" presId="urn:microsoft.com/office/officeart/2005/8/layout/radial1"/>
    <dgm:cxn modelId="{B1B023A8-30F3-4E6E-88E9-34F958B19D73}" type="presParOf" srcId="{5057FDF6-BA87-4996-911E-B8B6E06EE202}" destId="{425A2A35-3EBB-4ED5-A84C-241AFAFF8CAA}" srcOrd="11" destOrd="0" presId="urn:microsoft.com/office/officeart/2005/8/layout/radial1"/>
    <dgm:cxn modelId="{B30EC41A-95EC-4813-B197-FB229BA9471C}" type="presParOf" srcId="{425A2A35-3EBB-4ED5-A84C-241AFAFF8CAA}" destId="{C76AB6B2-7A1D-4BC5-9EEF-9514FDFD4E36}" srcOrd="0" destOrd="0" presId="urn:microsoft.com/office/officeart/2005/8/layout/radial1"/>
    <dgm:cxn modelId="{5C06BFEA-56E2-4A8C-830E-06213C157ADF}" type="presParOf" srcId="{5057FDF6-BA87-4996-911E-B8B6E06EE202}" destId="{0289C643-7220-4F1B-B62C-C8E74ED61AF0}" srcOrd="12" destOrd="0" presId="urn:microsoft.com/office/officeart/2005/8/layout/radial1"/>
    <dgm:cxn modelId="{2897AB3E-8074-4CEC-A869-EC53BA403406}" type="presParOf" srcId="{5057FDF6-BA87-4996-911E-B8B6E06EE202}" destId="{6C87E71C-D021-4228-A394-979C9D4772AB}" srcOrd="13" destOrd="0" presId="urn:microsoft.com/office/officeart/2005/8/layout/radial1"/>
    <dgm:cxn modelId="{73F3B3F5-6F8F-44B1-805F-E2414E030351}" type="presParOf" srcId="{6C87E71C-D021-4228-A394-979C9D4772AB}" destId="{3AF8DDF7-3E57-43D9-9BD7-8C539A47105A}" srcOrd="0" destOrd="0" presId="urn:microsoft.com/office/officeart/2005/8/layout/radial1"/>
    <dgm:cxn modelId="{A1D2D7DD-4028-49B2-978E-82F4C18C5C60}" type="presParOf" srcId="{5057FDF6-BA87-4996-911E-B8B6E06EE202}" destId="{23277C8E-C8ED-4790-8418-FDCA6A48CBB8}"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AD8F8-1AE3-464A-B029-31C631D9C01B}">
      <dsp:nvSpPr>
        <dsp:cNvPr id="0" name=""/>
        <dsp:cNvSpPr/>
      </dsp:nvSpPr>
      <dsp:spPr>
        <a:xfrm>
          <a:off x="2905472" y="1800582"/>
          <a:ext cx="2298205" cy="10980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err="1"/>
            <a:t>Paradigma</a:t>
          </a:r>
          <a:r>
            <a:rPr lang="en-US" sz="2000" b="1" kern="1200" dirty="0"/>
            <a:t> </a:t>
          </a:r>
          <a:r>
            <a:rPr lang="en-US" sz="2000" b="1" kern="1200" dirty="0" err="1"/>
            <a:t>Pemrograman</a:t>
          </a:r>
          <a:endParaRPr lang="en-US" sz="2000" b="1" kern="1200" dirty="0"/>
        </a:p>
      </dsp:txBody>
      <dsp:txXfrm>
        <a:off x="3242036" y="1961392"/>
        <a:ext cx="1625077" cy="776462"/>
      </dsp:txXfrm>
    </dsp:sp>
    <dsp:sp modelId="{D29F853D-C689-4D37-9333-8C82FC1F3B9D}">
      <dsp:nvSpPr>
        <dsp:cNvPr id="0" name=""/>
        <dsp:cNvSpPr/>
      </dsp:nvSpPr>
      <dsp:spPr>
        <a:xfrm rot="10823251">
          <a:off x="2610871" y="2328102"/>
          <a:ext cx="294719" cy="25507"/>
        </a:xfrm>
        <a:custGeom>
          <a:avLst/>
          <a:gdLst/>
          <a:ahLst/>
          <a:cxnLst/>
          <a:rect l="0" t="0" r="0" b="0"/>
          <a:pathLst>
            <a:path>
              <a:moveTo>
                <a:pt x="0" y="12753"/>
              </a:moveTo>
              <a:lnTo>
                <a:pt x="294719"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750862" y="2333487"/>
        <a:ext cx="14735" cy="14735"/>
      </dsp:txXfrm>
    </dsp:sp>
    <dsp:sp modelId="{6FA2530C-C959-4E60-AEFD-3C5643B42692}">
      <dsp:nvSpPr>
        <dsp:cNvPr id="0" name=""/>
        <dsp:cNvSpPr/>
      </dsp:nvSpPr>
      <dsp:spPr>
        <a:xfrm>
          <a:off x="54650" y="1748121"/>
          <a:ext cx="2556364" cy="116618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Prosedural</a:t>
          </a:r>
          <a:r>
            <a:rPr lang="en-US" sz="2400" kern="1200" dirty="0"/>
            <a:t> / imperative</a:t>
          </a:r>
        </a:p>
      </dsp:txBody>
      <dsp:txXfrm>
        <a:off x="429021" y="1918905"/>
        <a:ext cx="1807622" cy="824619"/>
      </dsp:txXfrm>
    </dsp:sp>
    <dsp:sp modelId="{93330E52-BB77-46A2-B0E8-EF9A19D8AA3E}">
      <dsp:nvSpPr>
        <dsp:cNvPr id="0" name=""/>
        <dsp:cNvSpPr/>
      </dsp:nvSpPr>
      <dsp:spPr>
        <a:xfrm rot="13491576">
          <a:off x="3007461" y="1615005"/>
          <a:ext cx="643405" cy="25507"/>
        </a:xfrm>
        <a:custGeom>
          <a:avLst/>
          <a:gdLst/>
          <a:ahLst/>
          <a:cxnLst/>
          <a:rect l="0" t="0" r="0" b="0"/>
          <a:pathLst>
            <a:path>
              <a:moveTo>
                <a:pt x="0" y="12753"/>
              </a:moveTo>
              <a:lnTo>
                <a:pt x="643405"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313078" y="1611673"/>
        <a:ext cx="32170" cy="32170"/>
      </dsp:txXfrm>
    </dsp:sp>
    <dsp:sp modelId="{BD1E8A60-3671-4698-BF2F-18582AF5DB64}">
      <dsp:nvSpPr>
        <dsp:cNvPr id="0" name=""/>
        <dsp:cNvSpPr/>
      </dsp:nvSpPr>
      <dsp:spPr>
        <a:xfrm>
          <a:off x="1359568" y="292630"/>
          <a:ext cx="2427734" cy="116618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0" kern="1200" dirty="0" err="1"/>
            <a:t>Fungsional</a:t>
          </a:r>
          <a:endParaRPr lang="en-US" sz="2400" b="0" kern="1200" dirty="0"/>
        </a:p>
      </dsp:txBody>
      <dsp:txXfrm>
        <a:off x="1715101" y="463414"/>
        <a:ext cx="1716668" cy="824619"/>
      </dsp:txXfrm>
    </dsp:sp>
    <dsp:sp modelId="{0C380C39-18F4-42DC-9934-F69B552001BA}">
      <dsp:nvSpPr>
        <dsp:cNvPr id="0" name=""/>
        <dsp:cNvSpPr/>
      </dsp:nvSpPr>
      <dsp:spPr>
        <a:xfrm rot="18833410">
          <a:off x="4437305" y="1609681"/>
          <a:ext cx="633637" cy="25507"/>
        </a:xfrm>
        <a:custGeom>
          <a:avLst/>
          <a:gdLst/>
          <a:ahLst/>
          <a:cxnLst/>
          <a:rect l="0" t="0" r="0" b="0"/>
          <a:pathLst>
            <a:path>
              <a:moveTo>
                <a:pt x="0" y="12753"/>
              </a:moveTo>
              <a:lnTo>
                <a:pt x="633637"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38283" y="1606593"/>
        <a:ext cx="31681" cy="31681"/>
      </dsp:txXfrm>
    </dsp:sp>
    <dsp:sp modelId="{86EE8AE1-36CB-4080-87A2-4D3793A208E7}">
      <dsp:nvSpPr>
        <dsp:cNvPr id="0" name=""/>
        <dsp:cNvSpPr/>
      </dsp:nvSpPr>
      <dsp:spPr>
        <a:xfrm>
          <a:off x="4325940" y="286755"/>
          <a:ext cx="2304328" cy="116618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Deklaratif</a:t>
          </a:r>
          <a:r>
            <a:rPr lang="en-US" sz="2400" kern="1200" dirty="0"/>
            <a:t> / </a:t>
          </a:r>
          <a:r>
            <a:rPr lang="en-US" sz="2400" kern="1200" dirty="0" err="1"/>
            <a:t>predikatif</a:t>
          </a:r>
          <a:endParaRPr lang="en-US" sz="2400" kern="1200" dirty="0"/>
        </a:p>
      </dsp:txBody>
      <dsp:txXfrm>
        <a:off x="4663401" y="457539"/>
        <a:ext cx="1629406" cy="824619"/>
      </dsp:txXfrm>
    </dsp:sp>
    <dsp:sp modelId="{FC92B7E8-E3AA-4770-AC6A-1C8561F6542C}">
      <dsp:nvSpPr>
        <dsp:cNvPr id="0" name=""/>
        <dsp:cNvSpPr/>
      </dsp:nvSpPr>
      <dsp:spPr>
        <a:xfrm rot="21313245">
          <a:off x="5185181" y="2211137"/>
          <a:ext cx="746459" cy="25507"/>
        </a:xfrm>
        <a:custGeom>
          <a:avLst/>
          <a:gdLst/>
          <a:ahLst/>
          <a:cxnLst/>
          <a:rect l="0" t="0" r="0" b="0"/>
          <a:pathLst>
            <a:path>
              <a:moveTo>
                <a:pt x="0" y="12753"/>
              </a:moveTo>
              <a:lnTo>
                <a:pt x="746459"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39749" y="2205229"/>
        <a:ext cx="37322" cy="37322"/>
      </dsp:txXfrm>
    </dsp:sp>
    <dsp:sp modelId="{B457BB6E-C762-4D83-9FA0-00DAAD85BB71}">
      <dsp:nvSpPr>
        <dsp:cNvPr id="0" name=""/>
        <dsp:cNvSpPr/>
      </dsp:nvSpPr>
      <dsp:spPr>
        <a:xfrm>
          <a:off x="5922576" y="1533874"/>
          <a:ext cx="1829398" cy="116618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Object Oriented</a:t>
          </a:r>
        </a:p>
      </dsp:txBody>
      <dsp:txXfrm>
        <a:off x="6190485" y="1704658"/>
        <a:ext cx="1293580" cy="824619"/>
      </dsp:txXfrm>
    </dsp:sp>
    <dsp:sp modelId="{F8AEC673-2732-427F-A62B-DBD264BD6E2E}">
      <dsp:nvSpPr>
        <dsp:cNvPr id="0" name=""/>
        <dsp:cNvSpPr/>
      </dsp:nvSpPr>
      <dsp:spPr>
        <a:xfrm rot="1254420">
          <a:off x="4908012" y="2918629"/>
          <a:ext cx="1338963" cy="25507"/>
        </a:xfrm>
        <a:custGeom>
          <a:avLst/>
          <a:gdLst/>
          <a:ahLst/>
          <a:cxnLst/>
          <a:rect l="0" t="0" r="0" b="0"/>
          <a:pathLst>
            <a:path>
              <a:moveTo>
                <a:pt x="0" y="12753"/>
              </a:moveTo>
              <a:lnTo>
                <a:pt x="1338963"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44020" y="2897908"/>
        <a:ext cx="66948" cy="66948"/>
      </dsp:txXfrm>
    </dsp:sp>
    <dsp:sp modelId="{ED86EDFF-B0EA-4458-A9CE-8075260CDD2C}">
      <dsp:nvSpPr>
        <dsp:cNvPr id="0" name=""/>
        <dsp:cNvSpPr/>
      </dsp:nvSpPr>
      <dsp:spPr>
        <a:xfrm>
          <a:off x="6007352" y="3001102"/>
          <a:ext cx="1826459" cy="88668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Relasional</a:t>
          </a:r>
          <a:r>
            <a:rPr lang="en-US" sz="2400" kern="1200" dirty="0"/>
            <a:t> </a:t>
          </a:r>
        </a:p>
      </dsp:txBody>
      <dsp:txXfrm>
        <a:off x="6274831" y="3130954"/>
        <a:ext cx="1291501" cy="626983"/>
      </dsp:txXfrm>
    </dsp:sp>
    <dsp:sp modelId="{425A2A35-3EBB-4ED5-A84C-241AFAFF8CAA}">
      <dsp:nvSpPr>
        <dsp:cNvPr id="0" name=""/>
        <dsp:cNvSpPr/>
      </dsp:nvSpPr>
      <dsp:spPr>
        <a:xfrm rot="3758169">
          <a:off x="4160156" y="3149697"/>
          <a:ext cx="630197" cy="25507"/>
        </a:xfrm>
        <a:custGeom>
          <a:avLst/>
          <a:gdLst/>
          <a:ahLst/>
          <a:cxnLst/>
          <a:rect l="0" t="0" r="0" b="0"/>
          <a:pathLst>
            <a:path>
              <a:moveTo>
                <a:pt x="0" y="12753"/>
              </a:moveTo>
              <a:lnTo>
                <a:pt x="630197"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59499" y="3146696"/>
        <a:ext cx="31509" cy="31509"/>
      </dsp:txXfrm>
    </dsp:sp>
    <dsp:sp modelId="{0289C643-7220-4F1B-B62C-C8E74ED61AF0}">
      <dsp:nvSpPr>
        <dsp:cNvPr id="0" name=""/>
        <dsp:cNvSpPr/>
      </dsp:nvSpPr>
      <dsp:spPr>
        <a:xfrm>
          <a:off x="3795061" y="3434028"/>
          <a:ext cx="2063428" cy="8152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a:t>Konkuren</a:t>
          </a:r>
          <a:endParaRPr lang="en-US" sz="2400" kern="1200" dirty="0"/>
        </a:p>
      </dsp:txBody>
      <dsp:txXfrm>
        <a:off x="4097243" y="3553418"/>
        <a:ext cx="1459064" cy="576466"/>
      </dsp:txXfrm>
    </dsp:sp>
    <dsp:sp modelId="{6C87E71C-D021-4228-A394-979C9D4772AB}">
      <dsp:nvSpPr>
        <dsp:cNvPr id="0" name=""/>
        <dsp:cNvSpPr/>
      </dsp:nvSpPr>
      <dsp:spPr>
        <a:xfrm rot="8590212">
          <a:off x="2745769" y="3029715"/>
          <a:ext cx="767327" cy="25507"/>
        </a:xfrm>
        <a:custGeom>
          <a:avLst/>
          <a:gdLst/>
          <a:ahLst/>
          <a:cxnLst/>
          <a:rect l="0" t="0" r="0" b="0"/>
          <a:pathLst>
            <a:path>
              <a:moveTo>
                <a:pt x="0" y="12753"/>
              </a:moveTo>
              <a:lnTo>
                <a:pt x="767327" y="127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10249" y="3023285"/>
        <a:ext cx="38366" cy="38366"/>
      </dsp:txXfrm>
    </dsp:sp>
    <dsp:sp modelId="{23277C8E-C8ED-4790-8418-FDCA6A48CBB8}">
      <dsp:nvSpPr>
        <dsp:cNvPr id="0" name=""/>
        <dsp:cNvSpPr/>
      </dsp:nvSpPr>
      <dsp:spPr>
        <a:xfrm>
          <a:off x="1231742" y="3236758"/>
          <a:ext cx="2241552" cy="77509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Real Time</a:t>
          </a:r>
        </a:p>
      </dsp:txBody>
      <dsp:txXfrm>
        <a:off x="1560010" y="3350268"/>
        <a:ext cx="1585016" cy="54807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C5FEB-595B-4C9D-925F-2882788C9552}"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14CA-1BAA-48E4-8344-631C26D006C1}" type="slidenum">
              <a:rPr lang="en-US" smtClean="0"/>
              <a:t>‹#›</a:t>
            </a:fld>
            <a:endParaRPr lang="en-US"/>
          </a:p>
        </p:txBody>
      </p:sp>
    </p:spTree>
    <p:extLst>
      <p:ext uri="{BB962C8B-B14F-4D97-AF65-F5344CB8AC3E}">
        <p14:creationId xmlns:p14="http://schemas.microsoft.com/office/powerpoint/2010/main" val="342069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485321" y="1590261"/>
            <a:ext cx="8348870" cy="2292626"/>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85320" y="3975652"/>
            <a:ext cx="8348871" cy="12821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FD086D-AF5D-45B8-9CD8-70C98C851D6B}" type="datetime1">
              <a:rPr lang="en-US" smtClean="0"/>
              <a:t>8/31/2021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329959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9087" y="2724012"/>
            <a:ext cx="10200861"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851A5D5-CA6A-49B6-8F5E-A961F24920B3}" type="datetime1">
              <a:rPr lang="en-US" smtClean="0"/>
              <a:t>8/31/2021</a:t>
            </a:fld>
            <a:endParaRPr lang="en-US"/>
          </a:p>
        </p:txBody>
      </p:sp>
      <p:sp>
        <p:nvSpPr>
          <p:cNvPr id="4" name="Footer Placeholder 3"/>
          <p:cNvSpPr>
            <a:spLocks noGrp="1"/>
          </p:cNvSpPr>
          <p:nvPr>
            <p:ph type="ftr" sz="quarter" idx="11"/>
          </p:nvPr>
        </p:nvSpPr>
        <p:spPr/>
        <p:txBody>
          <a:bodyPr/>
          <a:lstStyle/>
          <a:p>
            <a:r>
              <a:rPr lang="en-US"/>
              <a:t>Program Studi Teknik Informatika - S1</a:t>
            </a:r>
          </a:p>
        </p:txBody>
      </p:sp>
      <p:sp>
        <p:nvSpPr>
          <p:cNvPr id="5" name="Slide Number Placeholder 4"/>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7024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21365" y="139838"/>
            <a:ext cx="10041835" cy="1325563"/>
          </a:xfrm>
        </p:spPr>
        <p:txBody>
          <a:bodyPr/>
          <a:lstStyle/>
          <a:p>
            <a:r>
              <a:rPr lang="en-US"/>
              <a:t>Click to edit Master title style</a:t>
            </a:r>
          </a:p>
        </p:txBody>
      </p:sp>
      <p:sp>
        <p:nvSpPr>
          <p:cNvPr id="3" name="Content Placeholder 2"/>
          <p:cNvSpPr>
            <a:spLocks noGrp="1"/>
          </p:cNvSpPr>
          <p:nvPr>
            <p:ph idx="1"/>
          </p:nvPr>
        </p:nvSpPr>
        <p:spPr>
          <a:xfrm>
            <a:off x="321365" y="1605239"/>
            <a:ext cx="11579087" cy="4614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42D543-B4B8-4618-8ECD-B3AC525B5785}" type="datetime1">
              <a:rPr lang="en-US" smtClean="0"/>
              <a:t>8/31/2021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866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55104" y="113333"/>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294803-E1C3-409C-A06D-19C8898FE157}" type="datetime1">
              <a:rPr lang="en-US" smtClean="0"/>
              <a:t>8/31/2021</a:t>
            </a:fld>
            <a:endParaRPr lang="en-US"/>
          </a:p>
        </p:txBody>
      </p:sp>
      <p:sp>
        <p:nvSpPr>
          <p:cNvPr id="6" name="Footer Placeholder 5"/>
          <p:cNvSpPr>
            <a:spLocks noGrp="1"/>
          </p:cNvSpPr>
          <p:nvPr>
            <p:ph type="ftr" sz="quarter" idx="11"/>
          </p:nvPr>
        </p:nvSpPr>
        <p:spPr/>
        <p:txBody>
          <a:bodyPr/>
          <a:lstStyle/>
          <a:p>
            <a:r>
              <a:rPr lang="en-US"/>
              <a:t>Program Studi Teknik Informatika - S1</a:t>
            </a:r>
          </a:p>
        </p:txBody>
      </p:sp>
      <p:sp>
        <p:nvSpPr>
          <p:cNvPr id="7" name="Slide Number Placeholder 6"/>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2774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4B98203-741F-4318-9B11-0501F9B0FB50}" type="datetime1">
              <a:rPr lang="en-US" smtClean="0"/>
              <a:t>8/31/2021</a:t>
            </a:fld>
            <a:endParaRPr lang="en-US"/>
          </a:p>
        </p:txBody>
      </p:sp>
      <p:sp>
        <p:nvSpPr>
          <p:cNvPr id="3" name="Footer Placeholder 2"/>
          <p:cNvSpPr>
            <a:spLocks noGrp="1"/>
          </p:cNvSpPr>
          <p:nvPr>
            <p:ph type="ftr" sz="quarter" idx="11"/>
          </p:nvPr>
        </p:nvSpPr>
        <p:spPr/>
        <p:txBody>
          <a:bodyPr/>
          <a:lstStyle/>
          <a:p>
            <a:r>
              <a:rPr lang="en-US"/>
              <a:t>Program Studi Teknik Informatika - S1</a:t>
            </a:r>
          </a:p>
        </p:txBody>
      </p:sp>
      <p:sp>
        <p:nvSpPr>
          <p:cNvPr id="4" name="Slide Number Placeholder 3"/>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1293021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50244-1AD5-452E-8F40-6C5346FEA39B}" type="datetime1">
              <a:rPr lang="en-US" smtClean="0"/>
              <a:t>8/31/2021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 Studi Teknik Informatika - S1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E9EA4-53B1-4E59-8089-6AA0C6ADAD7B}" type="slidenum">
              <a:rPr lang="en-US" smtClean="0"/>
              <a:t>‹#›</a:t>
            </a:fld>
            <a:endParaRPr lang="en-US"/>
          </a:p>
        </p:txBody>
      </p:sp>
    </p:spTree>
    <p:extLst>
      <p:ext uri="{BB962C8B-B14F-4D97-AF65-F5344CB8AC3E}">
        <p14:creationId xmlns:p14="http://schemas.microsoft.com/office/powerpoint/2010/main" val="118164679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2" r:id="rId4"/>
    <p:sldLayoutId id="214748365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ocw.mit.edu/courses/electrical-engineering-and-computer-science/6-00sc-introduction-to-computer-science-and-programming-spring-2011/index.htm" TargetMode="External"/><Relationship Id="rId2" Type="http://schemas.openxmlformats.org/officeDocument/2006/relationships/hyperlink" Target="https://ocw.mit.edu/courses/electrical-engineering-and-computer-science/6-0001-introduction-to-computer-science-and-programming-in-python-fall-2016/lecture-slides-code/MIT6_0001F16_Lec1.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Dasar</a:t>
            </a:r>
            <a:r>
              <a:rPr lang="en-US" dirty="0"/>
              <a:t> </a:t>
            </a:r>
            <a:r>
              <a:rPr lang="en-US" dirty="0" err="1"/>
              <a:t>Pemrograman</a:t>
            </a:r>
            <a:r>
              <a:rPr lang="en-US" dirty="0"/>
              <a:t> –</a:t>
            </a:r>
            <a:br>
              <a:rPr lang="en-US" dirty="0"/>
            </a:br>
            <a:r>
              <a:rPr lang="en-US" dirty="0" err="1"/>
              <a:t>Pertemuan</a:t>
            </a:r>
            <a:r>
              <a:rPr lang="en-US" dirty="0"/>
              <a:t> 2</a:t>
            </a:r>
          </a:p>
        </p:txBody>
      </p:sp>
      <p:sp>
        <p:nvSpPr>
          <p:cNvPr id="3" name="Subtitle 2"/>
          <p:cNvSpPr>
            <a:spLocks noGrp="1"/>
          </p:cNvSpPr>
          <p:nvPr>
            <p:ph type="subTitle" idx="1"/>
          </p:nvPr>
        </p:nvSpPr>
        <p:spPr/>
        <p:txBody>
          <a:bodyPr>
            <a:normAutofit lnSpcReduction="10000"/>
          </a:bodyPr>
          <a:lstStyle/>
          <a:p>
            <a:r>
              <a:rPr lang="id-ID" dirty="0"/>
              <a:t>Tim Bahan Ajar </a:t>
            </a:r>
            <a:r>
              <a:rPr lang="en-US" dirty="0" err="1"/>
              <a:t>Dasar</a:t>
            </a:r>
            <a:r>
              <a:rPr lang="en-US" dirty="0"/>
              <a:t> </a:t>
            </a:r>
            <a:r>
              <a:rPr lang="en-US" dirty="0" err="1"/>
              <a:t>Pemrograman</a:t>
            </a:r>
            <a:endParaRPr lang="en-US" dirty="0"/>
          </a:p>
          <a:p>
            <a:r>
              <a:rPr lang="id-ID" dirty="0"/>
              <a:t>T</a:t>
            </a:r>
            <a:r>
              <a:rPr lang="en-US" dirty="0" err="1"/>
              <a:t>eknik</a:t>
            </a:r>
            <a:r>
              <a:rPr lang="en-US" dirty="0"/>
              <a:t> </a:t>
            </a:r>
            <a:r>
              <a:rPr lang="id-ID" dirty="0"/>
              <a:t>I</a:t>
            </a:r>
            <a:r>
              <a:rPr lang="en-US" dirty="0" err="1"/>
              <a:t>nformatika</a:t>
            </a:r>
            <a:r>
              <a:rPr lang="en-US" dirty="0"/>
              <a:t> - </a:t>
            </a:r>
            <a:r>
              <a:rPr lang="id-ID" dirty="0"/>
              <a:t>S1</a:t>
            </a:r>
          </a:p>
          <a:p>
            <a:r>
              <a:rPr lang="id-ID" dirty="0"/>
              <a:t>Fakultas Ilmu Komputer</a:t>
            </a:r>
            <a:endParaRPr lang="en-US" dirty="0"/>
          </a:p>
          <a:p>
            <a:endParaRPr lang="en-US" dirty="0"/>
          </a:p>
        </p:txBody>
      </p:sp>
    </p:spTree>
    <p:extLst>
      <p:ext uri="{BB962C8B-B14F-4D97-AF65-F5344CB8AC3E}">
        <p14:creationId xmlns:p14="http://schemas.microsoft.com/office/powerpoint/2010/main" val="28507025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249395"/>
          </a:xfrm>
        </p:spPr>
        <p:txBody>
          <a:bodyPr/>
          <a:lstStyle/>
          <a:p>
            <a:r>
              <a:rPr lang="id-ID" b="1" dirty="0"/>
              <a:t>Apa resep memprogram?</a:t>
            </a:r>
          </a:p>
        </p:txBody>
      </p:sp>
      <p:sp>
        <p:nvSpPr>
          <p:cNvPr id="3" name="Content Placeholder 2"/>
          <p:cNvSpPr>
            <a:spLocks noGrp="1"/>
          </p:cNvSpPr>
          <p:nvPr>
            <p:ph idx="1"/>
          </p:nvPr>
        </p:nvSpPr>
        <p:spPr/>
        <p:txBody>
          <a:bodyPr/>
          <a:lstStyle/>
          <a:p>
            <a:pPr marL="514350" indent="-514350">
              <a:buFont typeface="+mj-lt"/>
              <a:buAutoNum type="arabicPeriod"/>
            </a:pPr>
            <a:r>
              <a:rPr lang="id-ID" dirty="0"/>
              <a:t>Urutan dari </a:t>
            </a:r>
            <a:r>
              <a:rPr lang="id-ID" b="1" dirty="0"/>
              <a:t>langkah-langkah</a:t>
            </a:r>
            <a:r>
              <a:rPr lang="id-ID" dirty="0"/>
              <a:t> sederhana.</a:t>
            </a:r>
          </a:p>
          <a:p>
            <a:pPr marL="514350" indent="-514350">
              <a:buFont typeface="+mj-lt"/>
              <a:buAutoNum type="arabicPeriod"/>
            </a:pPr>
            <a:r>
              <a:rPr lang="id-ID" b="1" dirty="0"/>
              <a:t>Aliran proses kontrol </a:t>
            </a:r>
            <a:r>
              <a:rPr lang="id-ID" dirty="0"/>
              <a:t>yang menentukan kapan masing-masing langkah dieksekusi.</a:t>
            </a:r>
          </a:p>
          <a:p>
            <a:pPr marL="514350" indent="-514350">
              <a:buFont typeface="+mj-lt"/>
              <a:buAutoNum type="arabicPeriod"/>
            </a:pPr>
            <a:r>
              <a:rPr lang="id-ID" dirty="0"/>
              <a:t>Tersedia sarana untuk menentukan </a:t>
            </a:r>
            <a:r>
              <a:rPr lang="id-ID" b="1" dirty="0"/>
              <a:t>kapan harus berhenti</a:t>
            </a:r>
            <a:r>
              <a:rPr lang="id-ID" dirty="0"/>
              <a:t>.</a:t>
            </a:r>
          </a:p>
          <a:p>
            <a:pPr marL="514350" indent="-514350">
              <a:buFont typeface="+mj-lt"/>
              <a:buAutoNum type="arabicPeriod"/>
            </a:pPr>
            <a:endParaRPr lang="id-ID" dirty="0"/>
          </a:p>
          <a:p>
            <a:pPr marL="0" indent="0">
              <a:buNone/>
            </a:pPr>
            <a:r>
              <a:rPr lang="id-ID" dirty="0"/>
              <a:t>1 + 2 + 3 = </a:t>
            </a:r>
            <a:r>
              <a:rPr lang="id-ID" b="1" dirty="0"/>
              <a:t>Algoritma!</a:t>
            </a:r>
          </a:p>
        </p:txBody>
      </p:sp>
      <p:pic>
        <p:nvPicPr>
          <p:cNvPr id="4" name="Picture 3"/>
          <p:cNvPicPr>
            <a:picLocks noChangeAspect="1"/>
          </p:cNvPicPr>
          <p:nvPr/>
        </p:nvPicPr>
        <p:blipFill>
          <a:blip r:embed="rId2"/>
          <a:stretch>
            <a:fillRect/>
          </a:stretch>
        </p:blipFill>
        <p:spPr>
          <a:xfrm>
            <a:off x="7478350" y="3901808"/>
            <a:ext cx="3875450" cy="2673862"/>
          </a:xfrm>
          <a:prstGeom prst="rect">
            <a:avLst/>
          </a:prstGeom>
        </p:spPr>
      </p:pic>
      <p:sp>
        <p:nvSpPr>
          <p:cNvPr id="5" name="Rectangle 4"/>
          <p:cNvSpPr/>
          <p:nvPr/>
        </p:nvSpPr>
        <p:spPr>
          <a:xfrm>
            <a:off x="690282" y="4742497"/>
            <a:ext cx="6096000" cy="1631216"/>
          </a:xfrm>
          <a:prstGeom prst="rect">
            <a:avLst/>
          </a:prstGeom>
        </p:spPr>
        <p:txBody>
          <a:bodyPr>
            <a:spAutoFit/>
          </a:bodyPr>
          <a:lstStyle/>
          <a:p>
            <a:r>
              <a:rPr lang="id-ID" sz="2000" b="1" dirty="0"/>
              <a:t>Secara formal, ALGORTIMA adalah daftar instruksi yang terbatas yang mendeskripsikan suatu KOMPUTASI yang ketika dijalankan pada set input akan di proses melalu set kejadian yang terdefinisi dengan baik dan akhirnya menghasilkan output</a:t>
            </a:r>
          </a:p>
        </p:txBody>
      </p:sp>
      <p:sp>
        <p:nvSpPr>
          <p:cNvPr id="6" name="Footer Placeholder 5">
            <a:extLst>
              <a:ext uri="{FF2B5EF4-FFF2-40B4-BE49-F238E27FC236}">
                <a16:creationId xmlns:a16="http://schemas.microsoft.com/office/drawing/2014/main" id="{7E663161-698F-4A16-A516-A6EDE1003406}"/>
              </a:ext>
            </a:extLst>
          </p:cNvPr>
          <p:cNvSpPr>
            <a:spLocks noGrp="1"/>
          </p:cNvSpPr>
          <p:nvPr>
            <p:ph type="ftr" sz="quarter" idx="11"/>
          </p:nvPr>
        </p:nvSpPr>
        <p:spPr/>
        <p:txBody>
          <a:bodyPr/>
          <a:lstStyle/>
          <a:p>
            <a:r>
              <a:rPr lang="en-US"/>
              <a:t>Program Studi Teknik Informatika - S1</a:t>
            </a:r>
          </a:p>
        </p:txBody>
      </p:sp>
      <p:sp>
        <p:nvSpPr>
          <p:cNvPr id="7" name="Slide Number Placeholder 6">
            <a:extLst>
              <a:ext uri="{FF2B5EF4-FFF2-40B4-BE49-F238E27FC236}">
                <a16:creationId xmlns:a16="http://schemas.microsoft.com/office/drawing/2014/main" id="{F00C0BD8-9215-4EB9-86EC-03924A0D025D}"/>
              </a:ext>
            </a:extLst>
          </p:cNvPr>
          <p:cNvSpPr>
            <a:spLocks noGrp="1"/>
          </p:cNvSpPr>
          <p:nvPr>
            <p:ph type="sldNum" sz="quarter" idx="12"/>
          </p:nvPr>
        </p:nvSpPr>
        <p:spPr/>
        <p:txBody>
          <a:bodyPr/>
          <a:lstStyle/>
          <a:p>
            <a:fld id="{305E9EA4-53B1-4E59-8089-6AA0C6ADAD7B}" type="slidenum">
              <a:rPr lang="en-US" smtClean="0"/>
              <a:t>10</a:t>
            </a:fld>
            <a:endParaRPr lang="en-US"/>
          </a:p>
        </p:txBody>
      </p:sp>
    </p:spTree>
    <p:extLst>
      <p:ext uri="{BB962C8B-B14F-4D97-AF65-F5344CB8AC3E}">
        <p14:creationId xmlns:p14="http://schemas.microsoft.com/office/powerpoint/2010/main" val="9640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129553"/>
          </a:xfrm>
        </p:spPr>
        <p:txBody>
          <a:bodyPr/>
          <a:lstStyle/>
          <a:p>
            <a:r>
              <a:rPr lang="id-ID" b="1" dirty="0"/>
              <a:t>Tipe Pengetahuan</a:t>
            </a:r>
          </a:p>
        </p:txBody>
      </p:sp>
      <p:sp>
        <p:nvSpPr>
          <p:cNvPr id="3" name="Content Placeholder 2"/>
          <p:cNvSpPr>
            <a:spLocks noGrp="1"/>
          </p:cNvSpPr>
          <p:nvPr>
            <p:ph idx="1"/>
          </p:nvPr>
        </p:nvSpPr>
        <p:spPr>
          <a:xfrm>
            <a:off x="321365" y="1605239"/>
            <a:ext cx="11579087" cy="4835902"/>
          </a:xfrm>
        </p:spPr>
        <p:txBody>
          <a:bodyPr>
            <a:normAutofit/>
          </a:bodyPr>
          <a:lstStyle/>
          <a:p>
            <a:r>
              <a:rPr lang="id-ID" dirty="0"/>
              <a:t>Pengetahuan </a:t>
            </a:r>
            <a:r>
              <a:rPr lang="id-ID" b="1" dirty="0"/>
              <a:t>deklaratif </a:t>
            </a:r>
            <a:r>
              <a:rPr lang="id-ID" dirty="0"/>
              <a:t>adalah suatu pernyataan fakta</a:t>
            </a:r>
          </a:p>
          <a:p>
            <a:pPr lvl="1"/>
            <a:r>
              <a:rPr lang="id-ID" dirty="0"/>
              <a:t>Seseorang kenyang setelah makan mie goreng instan.</a:t>
            </a:r>
          </a:p>
          <a:p>
            <a:r>
              <a:rPr lang="id-ID" dirty="0"/>
              <a:t>Pengetahuan </a:t>
            </a:r>
            <a:r>
              <a:rPr lang="id-ID" b="1" dirty="0"/>
              <a:t>imperatif/prosedural </a:t>
            </a:r>
            <a:r>
              <a:rPr lang="id-ID" dirty="0"/>
              <a:t>adalah resep atau “bagaimana caranya”.</a:t>
            </a:r>
          </a:p>
          <a:p>
            <a:pPr marL="971550" lvl="1" indent="-514350">
              <a:buFont typeface="+mj-lt"/>
              <a:buAutoNum type="arabicPeriod"/>
            </a:pPr>
            <a:r>
              <a:rPr lang="id-ID" dirty="0"/>
              <a:t>Beli mie di warung</a:t>
            </a:r>
          </a:p>
          <a:p>
            <a:pPr marL="971550" lvl="1" indent="-514350">
              <a:buFont typeface="+mj-lt"/>
              <a:buAutoNum type="arabicPeriod"/>
            </a:pPr>
            <a:r>
              <a:rPr lang="id-ID" dirty="0"/>
              <a:t>Buka kemasan</a:t>
            </a:r>
          </a:p>
          <a:p>
            <a:pPr marL="971550" lvl="1" indent="-514350">
              <a:buFont typeface="+mj-lt"/>
              <a:buAutoNum type="arabicPeriod"/>
            </a:pPr>
            <a:r>
              <a:rPr lang="id-ID" dirty="0"/>
              <a:t>Siapkan air </a:t>
            </a:r>
            <a:r>
              <a:rPr lang="en-US" dirty="0"/>
              <a:t>di panic </a:t>
            </a:r>
            <a:r>
              <a:rPr lang="id-ID" dirty="0"/>
              <a:t>sampai mendidih</a:t>
            </a:r>
          </a:p>
          <a:p>
            <a:pPr marL="971550" lvl="1" indent="-514350">
              <a:buFont typeface="+mj-lt"/>
              <a:buAutoNum type="arabicPeriod"/>
            </a:pPr>
            <a:r>
              <a:rPr lang="id-ID" dirty="0"/>
              <a:t>Mas</a:t>
            </a:r>
            <a:r>
              <a:rPr lang="en-US" dirty="0" err="1"/>
              <a:t>ak</a:t>
            </a:r>
            <a:r>
              <a:rPr lang="id-ID" dirty="0"/>
              <a:t> mie</a:t>
            </a:r>
          </a:p>
          <a:p>
            <a:pPr marL="971550" lvl="1" indent="-514350">
              <a:buFont typeface="+mj-lt"/>
              <a:buAutoNum type="arabicPeriod"/>
            </a:pPr>
            <a:r>
              <a:rPr lang="id-ID" dirty="0"/>
              <a:t>Siapkan bumbu di piring</a:t>
            </a:r>
          </a:p>
          <a:p>
            <a:pPr marL="971550" lvl="1" indent="-514350">
              <a:buFont typeface="+mj-lt"/>
              <a:buAutoNum type="arabicPeriod"/>
            </a:pPr>
            <a:r>
              <a:rPr lang="id-ID" dirty="0"/>
              <a:t>Tiriskan mie</a:t>
            </a:r>
          </a:p>
          <a:p>
            <a:pPr marL="971550" lvl="1" indent="-514350">
              <a:buFont typeface="+mj-lt"/>
              <a:buAutoNum type="arabicPeriod"/>
            </a:pPr>
            <a:r>
              <a:rPr lang="id-ID" dirty="0"/>
              <a:t>Campur bumbu dengan mie</a:t>
            </a:r>
          </a:p>
          <a:p>
            <a:pPr marL="971550" lvl="1" indent="-514350">
              <a:buFont typeface="+mj-lt"/>
              <a:buAutoNum type="arabicPeriod"/>
            </a:pPr>
            <a:r>
              <a:rPr lang="id-ID" dirty="0"/>
              <a:t>Adi makan mie, sampai akhirnya dia kenyang!</a:t>
            </a:r>
          </a:p>
          <a:p>
            <a:pPr marL="514350" indent="-514350">
              <a:buFont typeface="+mj-lt"/>
              <a:buAutoNum type="arabicPeriod"/>
            </a:pPr>
            <a:endParaRPr lang="id-ID" dirty="0"/>
          </a:p>
          <a:p>
            <a:pPr marL="514350" indent="-514350">
              <a:buFont typeface="+mj-lt"/>
              <a:buAutoNum type="arabicPeriod"/>
            </a:pPr>
            <a:endParaRPr lang="id-ID" dirty="0"/>
          </a:p>
        </p:txBody>
      </p:sp>
      <p:sp>
        <p:nvSpPr>
          <p:cNvPr id="4" name="Footer Placeholder 3">
            <a:extLst>
              <a:ext uri="{FF2B5EF4-FFF2-40B4-BE49-F238E27FC236}">
                <a16:creationId xmlns:a16="http://schemas.microsoft.com/office/drawing/2014/main" id="{DF0179BC-6F69-4F62-A3C0-B2AD7C9DAD69}"/>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09E911A7-F1CB-46D7-962B-A282E97A675A}"/>
              </a:ext>
            </a:extLst>
          </p:cNvPr>
          <p:cNvSpPr>
            <a:spLocks noGrp="1"/>
          </p:cNvSpPr>
          <p:nvPr>
            <p:ph type="sldNum" sz="quarter" idx="12"/>
          </p:nvPr>
        </p:nvSpPr>
        <p:spPr/>
        <p:txBody>
          <a:bodyPr/>
          <a:lstStyle/>
          <a:p>
            <a:fld id="{305E9EA4-53B1-4E59-8089-6AA0C6ADAD7B}" type="slidenum">
              <a:rPr lang="en-US" smtClean="0"/>
              <a:t>11</a:t>
            </a:fld>
            <a:endParaRPr lang="en-US"/>
          </a:p>
        </p:txBody>
      </p:sp>
    </p:spTree>
    <p:extLst>
      <p:ext uri="{BB962C8B-B14F-4D97-AF65-F5344CB8AC3E}">
        <p14:creationId xmlns:p14="http://schemas.microsoft.com/office/powerpoint/2010/main" val="95090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24186"/>
          </a:xfrm>
        </p:spPr>
        <p:txBody>
          <a:bodyPr/>
          <a:lstStyle/>
          <a:p>
            <a:r>
              <a:rPr lang="id-ID" b="1" dirty="0"/>
              <a:t>Paradigma Pemrograman</a:t>
            </a:r>
          </a:p>
        </p:txBody>
      </p:sp>
      <p:sp>
        <p:nvSpPr>
          <p:cNvPr id="3" name="Content Placeholder 2"/>
          <p:cNvSpPr>
            <a:spLocks noGrp="1"/>
          </p:cNvSpPr>
          <p:nvPr>
            <p:ph idx="1"/>
          </p:nvPr>
        </p:nvSpPr>
        <p:spPr/>
        <p:txBody>
          <a:bodyPr>
            <a:normAutofit/>
          </a:bodyPr>
          <a:lstStyle/>
          <a:p>
            <a:r>
              <a:rPr lang="id-ID" dirty="0"/>
              <a:t>Paradigma pemrograman adalah sudut pandang penyelesaian persoalan dengan program</a:t>
            </a:r>
          </a:p>
          <a:p>
            <a:pPr lvl="1"/>
            <a:endParaRPr lang="id-ID" dirty="0"/>
          </a:p>
        </p:txBody>
      </p:sp>
      <p:graphicFrame>
        <p:nvGraphicFramePr>
          <p:cNvPr id="4" name="Content Placeholder 3"/>
          <p:cNvGraphicFramePr>
            <a:graphicFrameLocks/>
          </p:cNvGraphicFramePr>
          <p:nvPr/>
        </p:nvGraphicFramePr>
        <p:xfrm>
          <a:off x="2133600" y="233203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32E3AB25-AB52-4282-90A2-F656308F7E97}"/>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082C49B4-CE47-41EF-9822-8E3DF8094B01}"/>
              </a:ext>
            </a:extLst>
          </p:cNvPr>
          <p:cNvSpPr>
            <a:spLocks noGrp="1"/>
          </p:cNvSpPr>
          <p:nvPr>
            <p:ph type="sldNum" sz="quarter" idx="12"/>
          </p:nvPr>
        </p:nvSpPr>
        <p:spPr/>
        <p:txBody>
          <a:bodyPr/>
          <a:lstStyle/>
          <a:p>
            <a:fld id="{305E9EA4-53B1-4E59-8089-6AA0C6ADAD7B}" type="slidenum">
              <a:rPr lang="en-US" smtClean="0"/>
              <a:t>12</a:t>
            </a:fld>
            <a:endParaRPr lang="en-US"/>
          </a:p>
        </p:txBody>
      </p:sp>
    </p:spTree>
    <p:extLst>
      <p:ext uri="{BB962C8B-B14F-4D97-AF65-F5344CB8AC3E}">
        <p14:creationId xmlns:p14="http://schemas.microsoft.com/office/powerpoint/2010/main" val="11147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DFAD8F8-1AE3-464A-B029-31C631D9C0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29F853D-C689-4D37-9333-8C82FC1F3B9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FA2530C-C959-4E60-AEFD-3C5643B4269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93330E52-BB77-46A2-B0E8-EF9A19D8AA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D1E8A60-3671-4698-BF2F-18582AF5DB6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C380C39-18F4-42DC-9934-F69B552001B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86EE8AE1-36CB-4080-87A2-4D3793A208E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FC92B7E8-E3AA-4770-AC6A-1C8561F6542C}"/>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B457BB6E-C762-4D83-9FA0-00DAAD85BB7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F8AEC673-2732-427F-A62B-DBD264BD6E2E}"/>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ED86EDFF-B0EA-4458-A9CE-8075260CDD2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425A2A35-3EBB-4ED5-A84C-241AFAFF8CA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0289C643-7220-4F1B-B62C-C8E74ED61AF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6C87E71C-D021-4228-A394-979C9D4772A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23277C8E-C8ED-4790-8418-FDCA6A48CBB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37633"/>
          </a:xfrm>
        </p:spPr>
        <p:txBody>
          <a:bodyPr/>
          <a:lstStyle/>
          <a:p>
            <a:r>
              <a:rPr lang="id-ID" b="1" dirty="0"/>
              <a:t>Area Pemrograman</a:t>
            </a:r>
          </a:p>
        </p:txBody>
      </p:sp>
      <p:sp>
        <p:nvSpPr>
          <p:cNvPr id="3" name="Content Placeholder 2"/>
          <p:cNvSpPr>
            <a:spLocks noGrp="1"/>
          </p:cNvSpPr>
          <p:nvPr>
            <p:ph idx="1"/>
          </p:nvPr>
        </p:nvSpPr>
        <p:spPr/>
        <p:txBody>
          <a:bodyPr/>
          <a:lstStyle/>
          <a:p>
            <a:r>
              <a:rPr lang="id-ID" dirty="0"/>
              <a:t>Tekstual vs Visual</a:t>
            </a:r>
          </a:p>
          <a:p>
            <a:r>
              <a:rPr lang="id-ID" dirty="0"/>
              <a:t>Desktop vs Internet vs Mobile</a:t>
            </a:r>
          </a:p>
          <a:p>
            <a:r>
              <a:rPr lang="id-ID" dirty="0"/>
              <a:t>Client Server vs N-tier</a:t>
            </a:r>
          </a:p>
          <a:p>
            <a:r>
              <a:rPr lang="id-ID" dirty="0"/>
              <a:t>Online vs Batch vs Mini-Batch</a:t>
            </a:r>
          </a:p>
          <a:p>
            <a:r>
              <a:rPr lang="id-ID" dirty="0"/>
              <a:t>Lingkungan pemrograman:</a:t>
            </a:r>
          </a:p>
          <a:p>
            <a:pPr lvl="1"/>
            <a:r>
              <a:rPr lang="id-ID" dirty="0"/>
              <a:t>Textual Programming</a:t>
            </a:r>
          </a:p>
          <a:p>
            <a:pPr lvl="1"/>
            <a:r>
              <a:rPr lang="id-ID" dirty="0"/>
              <a:t>Visual Programming</a:t>
            </a:r>
          </a:p>
          <a:p>
            <a:r>
              <a:rPr lang="id-ID" b="1" dirty="0"/>
              <a:t>Realisasi Program: Source code</a:t>
            </a:r>
          </a:p>
        </p:txBody>
      </p:sp>
      <p:sp>
        <p:nvSpPr>
          <p:cNvPr id="4" name="Footer Placeholder 3">
            <a:extLst>
              <a:ext uri="{FF2B5EF4-FFF2-40B4-BE49-F238E27FC236}">
                <a16:creationId xmlns:a16="http://schemas.microsoft.com/office/drawing/2014/main" id="{2555CF80-DE4D-42B7-A923-D477E12043F9}"/>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B2C517DF-E290-4684-B722-F74B7CE4282C}"/>
              </a:ext>
            </a:extLst>
          </p:cNvPr>
          <p:cNvSpPr>
            <a:spLocks noGrp="1"/>
          </p:cNvSpPr>
          <p:nvPr>
            <p:ph type="sldNum" sz="quarter" idx="12"/>
          </p:nvPr>
        </p:nvSpPr>
        <p:spPr/>
        <p:txBody>
          <a:bodyPr/>
          <a:lstStyle/>
          <a:p>
            <a:fld id="{305E9EA4-53B1-4E59-8089-6AA0C6ADAD7B}" type="slidenum">
              <a:rPr lang="en-US" smtClean="0"/>
              <a:t>13</a:t>
            </a:fld>
            <a:endParaRPr lang="en-US"/>
          </a:p>
        </p:txBody>
      </p:sp>
    </p:spTree>
    <p:extLst>
      <p:ext uri="{BB962C8B-B14F-4D97-AF65-F5344CB8AC3E}">
        <p14:creationId xmlns:p14="http://schemas.microsoft.com/office/powerpoint/2010/main" val="31442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317813"/>
          </a:xfrm>
        </p:spPr>
        <p:txBody>
          <a:bodyPr/>
          <a:lstStyle/>
          <a:p>
            <a:r>
              <a:rPr lang="en-US" b="1" dirty="0"/>
              <a:t>Programmer</a:t>
            </a:r>
          </a:p>
        </p:txBody>
      </p:sp>
      <p:sp>
        <p:nvSpPr>
          <p:cNvPr id="3" name="Content Placeholder 2"/>
          <p:cNvSpPr>
            <a:spLocks noGrp="1"/>
          </p:cNvSpPr>
          <p:nvPr>
            <p:ph idx="1"/>
          </p:nvPr>
        </p:nvSpPr>
        <p:spPr/>
        <p:txBody>
          <a:bodyPr>
            <a:normAutofit/>
          </a:bodyPr>
          <a:lstStyle/>
          <a:p>
            <a:r>
              <a:rPr lang="id-ID" b="1" dirty="0"/>
              <a:t>Bill Gates (Microsoft co-founder)</a:t>
            </a:r>
            <a:endParaRPr lang="en-US" b="1" dirty="0"/>
          </a:p>
          <a:p>
            <a:r>
              <a:rPr lang="id-ID" dirty="0"/>
              <a:t>Dennis Ritchie (C Programming language creator)</a:t>
            </a:r>
          </a:p>
          <a:p>
            <a:r>
              <a:rPr lang="id-ID" dirty="0"/>
              <a:t>Guido van Rossum (Python creator)</a:t>
            </a:r>
          </a:p>
          <a:p>
            <a:r>
              <a:rPr lang="id-ID" dirty="0"/>
              <a:t>Tim Beners-Lee (HTML and WWW inventor)</a:t>
            </a:r>
            <a:endParaRPr lang="id-ID" b="1" dirty="0"/>
          </a:p>
          <a:p>
            <a:r>
              <a:rPr lang="id-ID" b="1" dirty="0"/>
              <a:t>Steve Wozniak (Apple co-Founder)</a:t>
            </a:r>
            <a:endParaRPr lang="en-US" b="1" dirty="0"/>
          </a:p>
          <a:p>
            <a:r>
              <a:rPr lang="id-ID" dirty="0"/>
              <a:t>Linus Torvalds (Linux Kernel Creator)</a:t>
            </a:r>
          </a:p>
          <a:p>
            <a:r>
              <a:rPr lang="id-ID" dirty="0"/>
              <a:t>Ruchi Sanghvi (FB’s first female engineer)</a:t>
            </a:r>
          </a:p>
          <a:p>
            <a:r>
              <a:rPr lang="id-ID" b="1" dirty="0"/>
              <a:t>Mark Zuckerberg (FB Creator)</a:t>
            </a:r>
          </a:p>
          <a:p>
            <a:endParaRPr lang="id-ID" b="1" dirty="0"/>
          </a:p>
          <a:p>
            <a:endParaRPr lang="en-US" dirty="0"/>
          </a:p>
        </p:txBody>
      </p:sp>
      <p:sp>
        <p:nvSpPr>
          <p:cNvPr id="4" name="Footer Placeholder 3">
            <a:extLst>
              <a:ext uri="{FF2B5EF4-FFF2-40B4-BE49-F238E27FC236}">
                <a16:creationId xmlns:a16="http://schemas.microsoft.com/office/drawing/2014/main" id="{EC29B2C4-318D-452E-BB89-4B1F29852E4D}"/>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A0BF128-ED5A-4AD4-B49E-8D8952D06E76}"/>
              </a:ext>
            </a:extLst>
          </p:cNvPr>
          <p:cNvSpPr>
            <a:spLocks noGrp="1"/>
          </p:cNvSpPr>
          <p:nvPr>
            <p:ph type="sldNum" sz="quarter" idx="12"/>
          </p:nvPr>
        </p:nvSpPr>
        <p:spPr/>
        <p:txBody>
          <a:bodyPr/>
          <a:lstStyle/>
          <a:p>
            <a:fld id="{305E9EA4-53B1-4E59-8089-6AA0C6ADAD7B}" type="slidenum">
              <a:rPr lang="en-US" smtClean="0"/>
              <a:t>14</a:t>
            </a:fld>
            <a:endParaRPr lang="en-US"/>
          </a:p>
        </p:txBody>
      </p:sp>
    </p:spTree>
    <p:extLst>
      <p:ext uri="{BB962C8B-B14F-4D97-AF65-F5344CB8AC3E}">
        <p14:creationId xmlns:p14="http://schemas.microsoft.com/office/powerpoint/2010/main" val="103948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800" b="1" dirty="0"/>
              <a:t>Bahasa Pemrograman</a:t>
            </a:r>
            <a:endParaRPr lang="en-US" b="1" dirty="0"/>
          </a:p>
        </p:txBody>
      </p:sp>
      <p:sp>
        <p:nvSpPr>
          <p:cNvPr id="3" name="Footer Placeholder 2">
            <a:extLst>
              <a:ext uri="{FF2B5EF4-FFF2-40B4-BE49-F238E27FC236}">
                <a16:creationId xmlns:a16="http://schemas.microsoft.com/office/drawing/2014/main" id="{FA075E54-00FF-4E84-A22C-5D5E6A4160B3}"/>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BDA65111-2D4E-45FB-8F57-7BB7CAE578A1}"/>
              </a:ext>
            </a:extLst>
          </p:cNvPr>
          <p:cNvSpPr>
            <a:spLocks noGrp="1"/>
          </p:cNvSpPr>
          <p:nvPr>
            <p:ph type="sldNum" sz="quarter" idx="12"/>
          </p:nvPr>
        </p:nvSpPr>
        <p:spPr/>
        <p:txBody>
          <a:bodyPr/>
          <a:lstStyle/>
          <a:p>
            <a:fld id="{305E9EA4-53B1-4E59-8089-6AA0C6ADAD7B}" type="slidenum">
              <a:rPr lang="en-US" smtClean="0"/>
              <a:t>15</a:t>
            </a:fld>
            <a:endParaRPr lang="en-US"/>
          </a:p>
        </p:txBody>
      </p:sp>
    </p:spTree>
    <p:extLst>
      <p:ext uri="{BB962C8B-B14F-4D97-AF65-F5344CB8AC3E}">
        <p14:creationId xmlns:p14="http://schemas.microsoft.com/office/powerpoint/2010/main" val="157725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491947" cy="1325563"/>
          </a:xfrm>
        </p:spPr>
        <p:txBody>
          <a:bodyPr>
            <a:normAutofit/>
          </a:bodyPr>
          <a:lstStyle/>
          <a:p>
            <a:r>
              <a:rPr lang="id-ID" sz="3600" b="1" dirty="0"/>
              <a:t>Bagaimana agar mesin paham dengan perintah kita?</a:t>
            </a:r>
          </a:p>
        </p:txBody>
      </p:sp>
      <p:sp>
        <p:nvSpPr>
          <p:cNvPr id="3" name="Content Placeholder 2"/>
          <p:cNvSpPr>
            <a:spLocks noGrp="1"/>
          </p:cNvSpPr>
          <p:nvPr>
            <p:ph idx="1"/>
          </p:nvPr>
        </p:nvSpPr>
        <p:spPr/>
        <p:txBody>
          <a:bodyPr/>
          <a:lstStyle/>
          <a:p>
            <a:r>
              <a:rPr lang="id-ID" dirty="0"/>
              <a:t>Menggunakan </a:t>
            </a:r>
            <a:r>
              <a:rPr lang="id-ID" b="1" dirty="0"/>
              <a:t>bahasa mesin</a:t>
            </a:r>
            <a:r>
              <a:rPr lang="id-ID" dirty="0"/>
              <a:t>, </a:t>
            </a:r>
          </a:p>
          <a:p>
            <a:pPr lvl="1"/>
            <a:r>
              <a:rPr lang="id-ID" dirty="0"/>
              <a:t>Contoh: 10101011101010101110101</a:t>
            </a:r>
          </a:p>
          <a:p>
            <a:r>
              <a:rPr lang="id-ID" dirty="0"/>
              <a:t>Menggunakan </a:t>
            </a:r>
            <a:r>
              <a:rPr lang="id-ID" b="1" dirty="0"/>
              <a:t>bahasa pemrograman</a:t>
            </a:r>
            <a:r>
              <a:rPr lang="id-ID" dirty="0"/>
              <a:t>!</a:t>
            </a:r>
          </a:p>
          <a:p>
            <a:pPr lvl="1"/>
            <a:r>
              <a:rPr lang="id-ID" dirty="0"/>
              <a:t>Contoh: print(“Halo”)</a:t>
            </a:r>
          </a:p>
          <a:p>
            <a:endParaRPr lang="id-ID" dirty="0"/>
          </a:p>
        </p:txBody>
      </p:sp>
      <p:sp>
        <p:nvSpPr>
          <p:cNvPr id="4" name="Footer Placeholder 3">
            <a:extLst>
              <a:ext uri="{FF2B5EF4-FFF2-40B4-BE49-F238E27FC236}">
                <a16:creationId xmlns:a16="http://schemas.microsoft.com/office/drawing/2014/main" id="{89B72A92-6CD8-4A71-94E3-F758A7CB276E}"/>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94F7171-11A6-4993-B74B-BC0403B21F9C}"/>
              </a:ext>
            </a:extLst>
          </p:cNvPr>
          <p:cNvSpPr>
            <a:spLocks noGrp="1"/>
          </p:cNvSpPr>
          <p:nvPr>
            <p:ph type="sldNum" sz="quarter" idx="12"/>
          </p:nvPr>
        </p:nvSpPr>
        <p:spPr/>
        <p:txBody>
          <a:bodyPr/>
          <a:lstStyle/>
          <a:p>
            <a:fld id="{305E9EA4-53B1-4E59-8089-6AA0C6ADAD7B}" type="slidenum">
              <a:rPr lang="en-US" smtClean="0"/>
              <a:t>16</a:t>
            </a:fld>
            <a:endParaRPr lang="en-US"/>
          </a:p>
        </p:txBody>
      </p:sp>
    </p:spTree>
    <p:extLst>
      <p:ext uri="{BB962C8B-B14F-4D97-AF65-F5344CB8AC3E}">
        <p14:creationId xmlns:p14="http://schemas.microsoft.com/office/powerpoint/2010/main" val="203711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Macam-macam Bahasa Pemrograman</a:t>
            </a:r>
          </a:p>
        </p:txBody>
      </p:sp>
      <p:sp>
        <p:nvSpPr>
          <p:cNvPr id="3" name="Content Placeholder 2"/>
          <p:cNvSpPr>
            <a:spLocks noGrp="1"/>
          </p:cNvSpPr>
          <p:nvPr>
            <p:ph idx="1"/>
          </p:nvPr>
        </p:nvSpPr>
        <p:spPr/>
        <p:txBody>
          <a:bodyPr/>
          <a:lstStyle/>
          <a:p>
            <a:r>
              <a:rPr lang="id-ID" b="1" dirty="0"/>
              <a:t>Ribuan bahasa pemrograman di dunia...</a:t>
            </a:r>
            <a:endParaRPr lang="en-US" dirty="0"/>
          </a:p>
          <a:p>
            <a:pPr lvl="1"/>
            <a:r>
              <a:rPr lang="id-ID" dirty="0"/>
              <a:t>Fortran, Cobol, LISP, Prolog, Pascal, Basic, C, C++, C#, Java, Javascript, Perl, PHP, Visual C++, </a:t>
            </a:r>
            <a:r>
              <a:rPr lang="id-ID" b="1" dirty="0"/>
              <a:t>Python, </a:t>
            </a:r>
            <a:r>
              <a:rPr lang="id-ID" dirty="0"/>
              <a:t>R, B, dll</a:t>
            </a:r>
          </a:p>
          <a:p>
            <a:endParaRPr lang="id-ID" b="1" dirty="0"/>
          </a:p>
          <a:p>
            <a:pPr marL="0" indent="0">
              <a:buNone/>
            </a:pPr>
            <a:endParaRPr lang="id-ID"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329" y="2778017"/>
            <a:ext cx="6030166" cy="3850588"/>
          </a:xfrm>
          <a:prstGeom prst="rect">
            <a:avLst/>
          </a:prstGeom>
        </p:spPr>
      </p:pic>
      <p:sp>
        <p:nvSpPr>
          <p:cNvPr id="5" name="Footer Placeholder 4">
            <a:extLst>
              <a:ext uri="{FF2B5EF4-FFF2-40B4-BE49-F238E27FC236}">
                <a16:creationId xmlns:a16="http://schemas.microsoft.com/office/drawing/2014/main" id="{C793A94E-B977-42D1-97C6-036B685EFECB}"/>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7F4FF352-9540-477E-9F6A-A2793A9F432C}"/>
              </a:ext>
            </a:extLst>
          </p:cNvPr>
          <p:cNvSpPr>
            <a:spLocks noGrp="1"/>
          </p:cNvSpPr>
          <p:nvPr>
            <p:ph type="sldNum" sz="quarter" idx="12"/>
          </p:nvPr>
        </p:nvSpPr>
        <p:spPr/>
        <p:txBody>
          <a:bodyPr/>
          <a:lstStyle/>
          <a:p>
            <a:fld id="{305E9EA4-53B1-4E59-8089-6AA0C6ADAD7B}" type="slidenum">
              <a:rPr lang="en-US" smtClean="0"/>
              <a:t>17</a:t>
            </a:fld>
            <a:endParaRPr lang="en-US"/>
          </a:p>
        </p:txBody>
      </p:sp>
    </p:spTree>
    <p:extLst>
      <p:ext uri="{BB962C8B-B14F-4D97-AF65-F5344CB8AC3E}">
        <p14:creationId xmlns:p14="http://schemas.microsoft.com/office/powerpoint/2010/main" val="685735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Aspek Bahasa (Konstruksi Primitif)</a:t>
            </a:r>
          </a:p>
        </p:txBody>
      </p:sp>
      <p:sp>
        <p:nvSpPr>
          <p:cNvPr id="3" name="Content Placeholder 2"/>
          <p:cNvSpPr>
            <a:spLocks noGrp="1"/>
          </p:cNvSpPr>
          <p:nvPr>
            <p:ph idx="1"/>
          </p:nvPr>
        </p:nvSpPr>
        <p:spPr/>
        <p:txBody>
          <a:bodyPr/>
          <a:lstStyle/>
          <a:p>
            <a:r>
              <a:rPr lang="id-ID" dirty="0"/>
              <a:t>Bahasa Indonesia: kata, angka</a:t>
            </a:r>
          </a:p>
          <a:p>
            <a:r>
              <a:rPr lang="id-ID" dirty="0"/>
              <a:t>Bahasa pemrograman: String, number</a:t>
            </a:r>
            <a:r>
              <a:rPr lang="en-US" dirty="0"/>
              <a:t>, operator</a:t>
            </a:r>
            <a:r>
              <a:rPr lang="id-ID" dirty="0"/>
              <a:t> </a:t>
            </a:r>
          </a:p>
        </p:txBody>
      </p:sp>
      <p:pic>
        <p:nvPicPr>
          <p:cNvPr id="4" name="Picture 3"/>
          <p:cNvPicPr>
            <a:picLocks noChangeAspect="1"/>
          </p:cNvPicPr>
          <p:nvPr/>
        </p:nvPicPr>
        <p:blipFill>
          <a:blip r:embed="rId2"/>
          <a:stretch>
            <a:fillRect/>
          </a:stretch>
        </p:blipFill>
        <p:spPr>
          <a:xfrm>
            <a:off x="1392387" y="3121990"/>
            <a:ext cx="9088337" cy="3237673"/>
          </a:xfrm>
          <a:prstGeom prst="rect">
            <a:avLst/>
          </a:prstGeom>
        </p:spPr>
      </p:pic>
      <p:sp>
        <p:nvSpPr>
          <p:cNvPr id="5" name="Footer Placeholder 4">
            <a:extLst>
              <a:ext uri="{FF2B5EF4-FFF2-40B4-BE49-F238E27FC236}">
                <a16:creationId xmlns:a16="http://schemas.microsoft.com/office/drawing/2014/main" id="{D4BD3392-51DF-4132-AA41-ACCA7C44E964}"/>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3311BABA-EC30-4C12-B9C2-52BED945E21E}"/>
              </a:ext>
            </a:extLst>
          </p:cNvPr>
          <p:cNvSpPr>
            <a:spLocks noGrp="1"/>
          </p:cNvSpPr>
          <p:nvPr>
            <p:ph type="sldNum" sz="quarter" idx="12"/>
          </p:nvPr>
        </p:nvSpPr>
        <p:spPr/>
        <p:txBody>
          <a:bodyPr/>
          <a:lstStyle/>
          <a:p>
            <a:fld id="{305E9EA4-53B1-4E59-8089-6AA0C6ADAD7B}" type="slidenum">
              <a:rPr lang="en-US" smtClean="0"/>
              <a:t>18</a:t>
            </a:fld>
            <a:endParaRPr lang="en-US"/>
          </a:p>
        </p:txBody>
      </p:sp>
    </p:spTree>
    <p:extLst>
      <p:ext uri="{BB962C8B-B14F-4D97-AF65-F5344CB8AC3E}">
        <p14:creationId xmlns:p14="http://schemas.microsoft.com/office/powerpoint/2010/main" val="289459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Aspek Bahasa (Sintaks)</a:t>
            </a:r>
          </a:p>
        </p:txBody>
      </p:sp>
      <p:sp>
        <p:nvSpPr>
          <p:cNvPr id="3" name="Content Placeholder 2"/>
          <p:cNvSpPr>
            <a:spLocks noGrp="1"/>
          </p:cNvSpPr>
          <p:nvPr>
            <p:ph idx="1"/>
          </p:nvPr>
        </p:nvSpPr>
        <p:spPr/>
        <p:txBody>
          <a:bodyPr/>
          <a:lstStyle/>
          <a:p>
            <a:r>
              <a:rPr lang="id-ID" dirty="0"/>
              <a:t>Bahasa Indonesia: </a:t>
            </a:r>
          </a:p>
          <a:p>
            <a:pPr lvl="1"/>
            <a:r>
              <a:rPr lang="id-ID" dirty="0"/>
              <a:t>“nasi ibu</a:t>
            </a:r>
            <a:r>
              <a:rPr lang="en-US" dirty="0"/>
              <a:t> </a:t>
            </a:r>
            <a:r>
              <a:rPr lang="id-ID" dirty="0"/>
              <a:t>makan” </a:t>
            </a:r>
            <a:r>
              <a:rPr lang="id-ID" dirty="0">
                <a:sym typeface="Wingdings" panose="05000000000000000000" pitchFamily="2" charset="2"/>
              </a:rPr>
              <a:t> secara sintaksis tidak valid</a:t>
            </a:r>
          </a:p>
          <a:p>
            <a:pPr lvl="1"/>
            <a:r>
              <a:rPr lang="id-ID" dirty="0"/>
              <a:t>“ibu makan nasi” </a:t>
            </a:r>
            <a:r>
              <a:rPr lang="id-ID" dirty="0">
                <a:sym typeface="Wingdings" panose="05000000000000000000" pitchFamily="2" charset="2"/>
              </a:rPr>
              <a:t> secara sintaksis valid</a:t>
            </a:r>
            <a:endParaRPr lang="id-ID" dirty="0"/>
          </a:p>
          <a:p>
            <a:r>
              <a:rPr lang="id-ID" dirty="0"/>
              <a:t>Bahasa pemrograman: </a:t>
            </a:r>
          </a:p>
          <a:p>
            <a:pPr lvl="1"/>
            <a:r>
              <a:rPr lang="id-ID" dirty="0"/>
              <a:t>“hi”5 </a:t>
            </a:r>
            <a:r>
              <a:rPr lang="id-ID" dirty="0">
                <a:sym typeface="Wingdings" panose="05000000000000000000" pitchFamily="2" charset="2"/>
              </a:rPr>
              <a:t> secara sintaksis tidak valid</a:t>
            </a:r>
          </a:p>
          <a:p>
            <a:pPr lvl="1"/>
            <a:r>
              <a:rPr lang="id-ID" dirty="0">
                <a:sym typeface="Wingdings" panose="05000000000000000000" pitchFamily="2" charset="2"/>
              </a:rPr>
              <a:t>2+5*100  secara sintaksis valid</a:t>
            </a:r>
            <a:endParaRPr lang="id-ID" dirty="0"/>
          </a:p>
        </p:txBody>
      </p:sp>
      <p:sp>
        <p:nvSpPr>
          <p:cNvPr id="4" name="Footer Placeholder 3">
            <a:extLst>
              <a:ext uri="{FF2B5EF4-FFF2-40B4-BE49-F238E27FC236}">
                <a16:creationId xmlns:a16="http://schemas.microsoft.com/office/drawing/2014/main" id="{EABACD47-649D-48BE-ACD0-E5AE74A56B0F}"/>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4F4B95CB-2B1C-4318-B835-AA4D6CCE33EC}"/>
              </a:ext>
            </a:extLst>
          </p:cNvPr>
          <p:cNvSpPr>
            <a:spLocks noGrp="1"/>
          </p:cNvSpPr>
          <p:nvPr>
            <p:ph type="sldNum" sz="quarter" idx="12"/>
          </p:nvPr>
        </p:nvSpPr>
        <p:spPr/>
        <p:txBody>
          <a:bodyPr/>
          <a:lstStyle/>
          <a:p>
            <a:fld id="{305E9EA4-53B1-4E59-8089-6AA0C6ADAD7B}" type="slidenum">
              <a:rPr lang="en-US" smtClean="0"/>
              <a:t>19</a:t>
            </a:fld>
            <a:endParaRPr lang="en-US"/>
          </a:p>
        </p:txBody>
      </p:sp>
    </p:spTree>
    <p:extLst>
      <p:ext uri="{BB962C8B-B14F-4D97-AF65-F5344CB8AC3E}">
        <p14:creationId xmlns:p14="http://schemas.microsoft.com/office/powerpoint/2010/main" val="34291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Review </a:t>
            </a:r>
            <a:r>
              <a:rPr lang="en-US" sz="4800" b="1" dirty="0" err="1"/>
              <a:t>Materi</a:t>
            </a:r>
            <a:endParaRPr lang="en-US" sz="4800" b="1" dirty="0"/>
          </a:p>
        </p:txBody>
      </p:sp>
      <p:sp>
        <p:nvSpPr>
          <p:cNvPr id="3" name="Footer Placeholder 2">
            <a:extLst>
              <a:ext uri="{FF2B5EF4-FFF2-40B4-BE49-F238E27FC236}">
                <a16:creationId xmlns:a16="http://schemas.microsoft.com/office/drawing/2014/main" id="{0D0D651D-97FC-4EF0-8B7E-CC8F94F0ABBF}"/>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74909FA-A3E0-4F2A-9544-FD01B4DE4064}"/>
              </a:ext>
            </a:extLst>
          </p:cNvPr>
          <p:cNvSpPr>
            <a:spLocks noGrp="1"/>
          </p:cNvSpPr>
          <p:nvPr>
            <p:ph type="sldNum" sz="quarter" idx="12"/>
          </p:nvPr>
        </p:nvSpPr>
        <p:spPr/>
        <p:txBody>
          <a:bodyPr/>
          <a:lstStyle/>
          <a:p>
            <a:fld id="{305E9EA4-53B1-4E59-8089-6AA0C6ADAD7B}" type="slidenum">
              <a:rPr lang="en-US" smtClean="0"/>
              <a:t>2</a:t>
            </a:fld>
            <a:endParaRPr lang="en-US"/>
          </a:p>
        </p:txBody>
      </p:sp>
    </p:spTree>
    <p:extLst>
      <p:ext uri="{BB962C8B-B14F-4D97-AF65-F5344CB8AC3E}">
        <p14:creationId xmlns:p14="http://schemas.microsoft.com/office/powerpoint/2010/main" val="15952465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Aspek Bahasa (Semantik Statis)</a:t>
            </a:r>
          </a:p>
        </p:txBody>
      </p:sp>
      <p:sp>
        <p:nvSpPr>
          <p:cNvPr id="3" name="Content Placeholder 2"/>
          <p:cNvSpPr>
            <a:spLocks noGrp="1"/>
          </p:cNvSpPr>
          <p:nvPr>
            <p:ph idx="1"/>
          </p:nvPr>
        </p:nvSpPr>
        <p:spPr/>
        <p:txBody>
          <a:bodyPr/>
          <a:lstStyle/>
          <a:p>
            <a:r>
              <a:rPr lang="id-ID" dirty="0"/>
              <a:t>Suatu kalimat atau string yang valid secara sintak</a:t>
            </a:r>
            <a:r>
              <a:rPr lang="en-US" dirty="0"/>
              <a:t>s</a:t>
            </a:r>
            <a:r>
              <a:rPr lang="id-ID" dirty="0"/>
              <a:t> dan </a:t>
            </a:r>
            <a:r>
              <a:rPr lang="en-US" dirty="0" err="1"/>
              <a:t>mempunyai</a:t>
            </a:r>
            <a:r>
              <a:rPr lang="en-US" dirty="0"/>
              <a:t> </a:t>
            </a:r>
            <a:r>
              <a:rPr lang="id-ID" dirty="0"/>
              <a:t>arti</a:t>
            </a:r>
          </a:p>
          <a:p>
            <a:r>
              <a:rPr lang="id-ID" dirty="0"/>
              <a:t>Bahasa Indonesia:</a:t>
            </a:r>
          </a:p>
          <a:p>
            <a:pPr lvl="1"/>
            <a:r>
              <a:rPr lang="id-ID" dirty="0"/>
              <a:t>Ibu dimakan nasi </a:t>
            </a:r>
            <a:r>
              <a:rPr lang="id-ID" dirty="0">
                <a:sym typeface="Wingdings" panose="05000000000000000000" pitchFamily="2" charset="2"/>
              </a:rPr>
              <a:t> secara sintaksis valid, secara semantik statis tidak valid</a:t>
            </a:r>
            <a:endParaRPr lang="id-ID" dirty="0"/>
          </a:p>
          <a:p>
            <a:r>
              <a:rPr lang="id-ID" dirty="0"/>
              <a:t>Bahasa Pemrograman:</a:t>
            </a:r>
          </a:p>
          <a:p>
            <a:pPr lvl="1"/>
            <a:r>
              <a:rPr lang="id-ID" dirty="0"/>
              <a:t>3+5 </a:t>
            </a:r>
            <a:r>
              <a:rPr lang="id-ID" dirty="0">
                <a:sym typeface="Wingdings" panose="05000000000000000000" pitchFamily="2" charset="2"/>
              </a:rPr>
              <a:t> semantik statis valid</a:t>
            </a:r>
          </a:p>
          <a:p>
            <a:pPr lvl="1"/>
            <a:r>
              <a:rPr lang="id-ID" dirty="0">
                <a:sym typeface="Wingdings" panose="05000000000000000000" pitchFamily="2" charset="2"/>
              </a:rPr>
              <a:t>3+”hi”  semantik statis tidak valid</a:t>
            </a:r>
          </a:p>
          <a:p>
            <a:r>
              <a:rPr lang="id-ID" b="1" dirty="0">
                <a:sym typeface="Wingdings" panose="05000000000000000000" pitchFamily="2" charset="2"/>
              </a:rPr>
              <a:t>Semantik</a:t>
            </a:r>
            <a:r>
              <a:rPr lang="id-ID" dirty="0">
                <a:sym typeface="Wingdings" panose="05000000000000000000" pitchFamily="2" charset="2"/>
              </a:rPr>
              <a:t> valid artinya makna yang terkait dengan rangkaian simbol/kata benar secara sintaksis tanpa kesalahan semantik statis</a:t>
            </a:r>
            <a:endParaRPr lang="id-ID" dirty="0"/>
          </a:p>
          <a:p>
            <a:pPr lvl="1"/>
            <a:endParaRPr lang="id-ID" dirty="0"/>
          </a:p>
          <a:p>
            <a:endParaRPr lang="id-ID" dirty="0"/>
          </a:p>
        </p:txBody>
      </p:sp>
      <p:sp>
        <p:nvSpPr>
          <p:cNvPr id="4" name="Footer Placeholder 3">
            <a:extLst>
              <a:ext uri="{FF2B5EF4-FFF2-40B4-BE49-F238E27FC236}">
                <a16:creationId xmlns:a16="http://schemas.microsoft.com/office/drawing/2014/main" id="{568BEB0B-39D8-42BD-8D92-DBE6AF722071}"/>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BAD6297A-0A78-49F5-A8BB-4112FAB5FCDA}"/>
              </a:ext>
            </a:extLst>
          </p:cNvPr>
          <p:cNvSpPr>
            <a:spLocks noGrp="1"/>
          </p:cNvSpPr>
          <p:nvPr>
            <p:ph type="sldNum" sz="quarter" idx="12"/>
          </p:nvPr>
        </p:nvSpPr>
        <p:spPr/>
        <p:txBody>
          <a:bodyPr/>
          <a:lstStyle/>
          <a:p>
            <a:fld id="{305E9EA4-53B1-4E59-8089-6AA0C6ADAD7B}" type="slidenum">
              <a:rPr lang="en-US" smtClean="0"/>
              <a:t>20</a:t>
            </a:fld>
            <a:endParaRPr lang="en-US"/>
          </a:p>
        </p:txBody>
      </p:sp>
    </p:spTree>
    <p:extLst>
      <p:ext uri="{BB962C8B-B14F-4D97-AF65-F5344CB8AC3E}">
        <p14:creationId xmlns:p14="http://schemas.microsoft.com/office/powerpoint/2010/main" val="33966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Kesalahan memprogram</a:t>
            </a:r>
          </a:p>
        </p:txBody>
      </p:sp>
      <p:sp>
        <p:nvSpPr>
          <p:cNvPr id="3" name="Content Placeholder 2"/>
          <p:cNvSpPr>
            <a:spLocks noGrp="1"/>
          </p:cNvSpPr>
          <p:nvPr>
            <p:ph idx="1"/>
          </p:nvPr>
        </p:nvSpPr>
        <p:spPr/>
        <p:txBody>
          <a:bodyPr>
            <a:normAutofit/>
          </a:bodyPr>
          <a:lstStyle/>
          <a:p>
            <a:r>
              <a:rPr lang="id-ID" dirty="0"/>
              <a:t>Error Sintaksis</a:t>
            </a:r>
          </a:p>
          <a:p>
            <a:pPr lvl="1"/>
            <a:r>
              <a:rPr lang="id-ID" dirty="0"/>
              <a:t>Hal biasa bagi pemula, mudah dicari dan diperbaiki</a:t>
            </a:r>
          </a:p>
          <a:p>
            <a:r>
              <a:rPr lang="id-ID" dirty="0"/>
              <a:t>Error </a:t>
            </a:r>
            <a:r>
              <a:rPr lang="en-US" dirty="0" err="1"/>
              <a:t>Semantik</a:t>
            </a:r>
            <a:r>
              <a:rPr lang="en-US" dirty="0"/>
              <a:t> </a:t>
            </a:r>
            <a:r>
              <a:rPr lang="id-ID" dirty="0"/>
              <a:t>Statis</a:t>
            </a:r>
          </a:p>
          <a:p>
            <a:pPr lvl="1"/>
            <a:r>
              <a:rPr lang="id-ID" dirty="0"/>
              <a:t>Bahasa pemrograman secara otomatis akan memeriksa ini</a:t>
            </a:r>
          </a:p>
          <a:p>
            <a:pPr lvl="1"/>
            <a:r>
              <a:rPr lang="en-US" dirty="0"/>
              <a:t>D</a:t>
            </a:r>
            <a:r>
              <a:rPr lang="id-ID" dirty="0"/>
              <a:t>apat menimbulkan perilaku tidak terduga (hasil yang sulit diartikan atau tidak pasti)</a:t>
            </a:r>
          </a:p>
          <a:p>
            <a:r>
              <a:rPr lang="id-ID" dirty="0"/>
              <a:t>Tidak ada kesalahan sintaksis maupun </a:t>
            </a:r>
            <a:r>
              <a:rPr lang="en-US" dirty="0" err="1"/>
              <a:t>Semantik</a:t>
            </a:r>
            <a:r>
              <a:rPr lang="en-US" dirty="0"/>
              <a:t> </a:t>
            </a:r>
            <a:r>
              <a:rPr lang="id-ID" dirty="0"/>
              <a:t>statis tetapi </a:t>
            </a:r>
            <a:r>
              <a:rPr lang="id-ID" b="1" dirty="0"/>
              <a:t>memiliki arti yang berbeda dengan yang diharapkan oleh programmer</a:t>
            </a:r>
            <a:r>
              <a:rPr lang="id-ID" dirty="0"/>
              <a:t> </a:t>
            </a:r>
          </a:p>
          <a:p>
            <a:pPr lvl="1"/>
            <a:r>
              <a:rPr lang="id-ID" dirty="0"/>
              <a:t>Crash/lag/infinite loop/memory leak</a:t>
            </a:r>
          </a:p>
          <a:p>
            <a:pPr lvl="1"/>
            <a:r>
              <a:rPr lang="id-ID" dirty="0"/>
              <a:t>Output tidak seperti yang diharapkan</a:t>
            </a:r>
          </a:p>
          <a:p>
            <a:pPr lvl="1"/>
            <a:r>
              <a:rPr lang="id-ID" dirty="0"/>
              <a:t>Istilah keren “</a:t>
            </a:r>
            <a:r>
              <a:rPr lang="id-ID" b="1" dirty="0"/>
              <a:t>Bug</a:t>
            </a:r>
            <a:r>
              <a:rPr lang="id-ID" dirty="0"/>
              <a:t>” </a:t>
            </a:r>
            <a:r>
              <a:rPr lang="id-ID" dirty="0">
                <a:sym typeface="Wingdings" panose="05000000000000000000" pitchFamily="2" charset="2"/>
              </a:rPr>
              <a:t> </a:t>
            </a:r>
            <a:r>
              <a:rPr lang="id-ID" b="1" dirty="0">
                <a:sym typeface="Wingdings" panose="05000000000000000000" pitchFamily="2" charset="2"/>
              </a:rPr>
              <a:t>Solusi Debugging/Metani </a:t>
            </a:r>
            <a:r>
              <a:rPr lang="id-ID" dirty="0">
                <a:sym typeface="Wingdings" panose="05000000000000000000" pitchFamily="2" charset="2"/>
              </a:rPr>
              <a:t>(proses untuk mencari bug/kutu) </a:t>
            </a:r>
            <a:endParaRPr lang="id-ID" dirty="0"/>
          </a:p>
          <a:p>
            <a:pPr marL="457200" lvl="1" indent="0">
              <a:buNone/>
            </a:pPr>
            <a:endParaRPr lang="id-ID" dirty="0"/>
          </a:p>
        </p:txBody>
      </p:sp>
      <p:sp>
        <p:nvSpPr>
          <p:cNvPr id="4" name="Footer Placeholder 3">
            <a:extLst>
              <a:ext uri="{FF2B5EF4-FFF2-40B4-BE49-F238E27FC236}">
                <a16:creationId xmlns:a16="http://schemas.microsoft.com/office/drawing/2014/main" id="{274ABABA-1DFB-4349-AD6C-D09D94FA10D7}"/>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6325EC8-DD09-4CC7-B00F-D55BF075F049}"/>
              </a:ext>
            </a:extLst>
          </p:cNvPr>
          <p:cNvSpPr>
            <a:spLocks noGrp="1"/>
          </p:cNvSpPr>
          <p:nvPr>
            <p:ph type="sldNum" sz="quarter" idx="12"/>
          </p:nvPr>
        </p:nvSpPr>
        <p:spPr/>
        <p:txBody>
          <a:bodyPr/>
          <a:lstStyle/>
          <a:p>
            <a:fld id="{305E9EA4-53B1-4E59-8089-6AA0C6ADAD7B}" type="slidenum">
              <a:rPr lang="en-US" smtClean="0"/>
              <a:t>21</a:t>
            </a:fld>
            <a:endParaRPr lang="en-US"/>
          </a:p>
        </p:txBody>
      </p:sp>
    </p:spTree>
    <p:extLst>
      <p:ext uri="{BB962C8B-B14F-4D97-AF65-F5344CB8AC3E}">
        <p14:creationId xmlns:p14="http://schemas.microsoft.com/office/powerpoint/2010/main" val="141724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id-ID" sz="4800" b="1" dirty="0" smtClean="0"/>
              <a:t>Pemrograman Prosedural</a:t>
            </a:r>
            <a:endParaRPr lang="en-US" sz="4800" b="1" dirty="0"/>
          </a:p>
        </p:txBody>
      </p:sp>
      <p:sp>
        <p:nvSpPr>
          <p:cNvPr id="3" name="Footer Placeholder 2">
            <a:extLst>
              <a:ext uri="{FF2B5EF4-FFF2-40B4-BE49-F238E27FC236}">
                <a16:creationId xmlns:a16="http://schemas.microsoft.com/office/drawing/2014/main" id="{A0C2E2AA-4CA2-491C-87BE-8A6DAA019131}"/>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F3B0EF08-4066-4882-964E-5D5A4115391A}"/>
              </a:ext>
            </a:extLst>
          </p:cNvPr>
          <p:cNvSpPr>
            <a:spLocks noGrp="1"/>
          </p:cNvSpPr>
          <p:nvPr>
            <p:ph type="sldNum" sz="quarter" idx="12"/>
          </p:nvPr>
        </p:nvSpPr>
        <p:spPr/>
        <p:txBody>
          <a:bodyPr/>
          <a:lstStyle/>
          <a:p>
            <a:fld id="{305E9EA4-53B1-4E59-8089-6AA0C6ADAD7B}" type="slidenum">
              <a:rPr lang="en-US" smtClean="0"/>
              <a:t>22</a:t>
            </a:fld>
            <a:endParaRPr lang="en-US"/>
          </a:p>
        </p:txBody>
      </p:sp>
    </p:spTree>
    <p:extLst>
      <p:ext uri="{BB962C8B-B14F-4D97-AF65-F5344CB8AC3E}">
        <p14:creationId xmlns:p14="http://schemas.microsoft.com/office/powerpoint/2010/main" val="34762989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Pemrograman Prosedural</a:t>
            </a:r>
            <a:endParaRPr lang="id-ID" b="1" dirty="0"/>
          </a:p>
        </p:txBody>
      </p:sp>
      <p:sp>
        <p:nvSpPr>
          <p:cNvPr id="3" name="Content Placeholder 2"/>
          <p:cNvSpPr>
            <a:spLocks noGrp="1"/>
          </p:cNvSpPr>
          <p:nvPr>
            <p:ph idx="1"/>
          </p:nvPr>
        </p:nvSpPr>
        <p:spPr/>
        <p:txBody>
          <a:bodyPr/>
          <a:lstStyle/>
          <a:p>
            <a:r>
              <a:rPr lang="id-ID" dirty="0" smtClean="0"/>
              <a:t>Istilah lain adalah pemrograman imperatif</a:t>
            </a:r>
            <a:endParaRPr lang="id-ID" dirty="0"/>
          </a:p>
          <a:p>
            <a:r>
              <a:rPr lang="id-ID" dirty="0" smtClean="0"/>
              <a:t>Dihasilkan berdasarkan suatu dekomposisi (pemecahan masalah)</a:t>
            </a:r>
            <a:r>
              <a:rPr lang="en-US" dirty="0" smtClean="0"/>
              <a:t> </a:t>
            </a:r>
            <a:r>
              <a:rPr lang="en-US" dirty="0" err="1" smtClean="0"/>
              <a:t>aksional</a:t>
            </a:r>
            <a:r>
              <a:rPr lang="en-US" dirty="0" smtClean="0"/>
              <a:t>,</a:t>
            </a:r>
            <a:r>
              <a:rPr lang="id-ID" dirty="0" smtClean="0"/>
              <a:t> </a:t>
            </a:r>
            <a:r>
              <a:rPr lang="en-US" dirty="0" err="1" smtClean="0"/>
              <a:t>menjadi</a:t>
            </a:r>
            <a:r>
              <a:rPr lang="en-US" dirty="0" smtClean="0"/>
              <a:t> </a:t>
            </a:r>
            <a:r>
              <a:rPr lang="en-US" dirty="0" err="1" smtClean="0"/>
              <a:t>aksi-aksi</a:t>
            </a:r>
            <a:r>
              <a:rPr lang="en-US" dirty="0" smtClean="0"/>
              <a:t> yang </a:t>
            </a:r>
            <a:r>
              <a:rPr lang="en-US" dirty="0" err="1" smtClean="0"/>
              <a:t>dijalankan</a:t>
            </a:r>
            <a:r>
              <a:rPr lang="en-US" dirty="0" smtClean="0"/>
              <a:t> </a:t>
            </a:r>
            <a:r>
              <a:rPr lang="en-US" dirty="0" err="1" smtClean="0"/>
              <a:t>secara</a:t>
            </a:r>
            <a:r>
              <a:rPr lang="en-US" dirty="0" smtClean="0"/>
              <a:t> </a:t>
            </a:r>
            <a:r>
              <a:rPr lang="en-US" dirty="0" err="1" smtClean="0"/>
              <a:t>berurutan</a:t>
            </a:r>
            <a:r>
              <a:rPr lang="en-US" dirty="0" smtClean="0"/>
              <a:t>.</a:t>
            </a:r>
          </a:p>
          <a:p>
            <a:r>
              <a:rPr lang="en-US" dirty="0" err="1" smtClean="0"/>
              <a:t>Aksi-aksi</a:t>
            </a:r>
            <a:r>
              <a:rPr lang="en-US" dirty="0" smtClean="0"/>
              <a:t>: </a:t>
            </a:r>
          </a:p>
          <a:p>
            <a:pPr lvl="1"/>
            <a:r>
              <a:rPr lang="en-US" dirty="0" err="1" smtClean="0"/>
              <a:t>Jelas</a:t>
            </a:r>
            <a:r>
              <a:rPr lang="en-US" dirty="0" smtClean="0"/>
              <a:t> </a:t>
            </a:r>
            <a:r>
              <a:rPr lang="en-US" dirty="0" err="1" smtClean="0"/>
              <a:t>ada</a:t>
            </a:r>
            <a:r>
              <a:rPr lang="en-US" dirty="0" smtClean="0"/>
              <a:t> </a:t>
            </a:r>
            <a:r>
              <a:rPr lang="en-US" dirty="0" err="1" smtClean="0"/>
              <a:t>suatu</a:t>
            </a:r>
            <a:r>
              <a:rPr lang="en-US" dirty="0" smtClean="0"/>
              <a:t> </a:t>
            </a:r>
            <a:r>
              <a:rPr lang="en-US" dirty="0" err="1" smtClean="0"/>
              <a:t>keadaan</a:t>
            </a:r>
            <a:r>
              <a:rPr lang="en-US" dirty="0" smtClean="0"/>
              <a:t> </a:t>
            </a:r>
            <a:r>
              <a:rPr lang="en-US" dirty="0" err="1" smtClean="0"/>
              <a:t>awal</a:t>
            </a:r>
            <a:r>
              <a:rPr lang="en-US" dirty="0" smtClean="0"/>
              <a:t> (</a:t>
            </a:r>
            <a:r>
              <a:rPr lang="en-US" i="1" dirty="0" smtClean="0"/>
              <a:t>initial state) </a:t>
            </a:r>
            <a:r>
              <a:rPr lang="en-US" dirty="0" err="1" smtClean="0"/>
              <a:t>dan</a:t>
            </a:r>
            <a:r>
              <a:rPr lang="en-US" dirty="0" smtClean="0"/>
              <a:t> </a:t>
            </a:r>
            <a:r>
              <a:rPr lang="en-US" dirty="0" err="1" smtClean="0"/>
              <a:t>keadaan</a:t>
            </a:r>
            <a:r>
              <a:rPr lang="en-US" dirty="0" smtClean="0"/>
              <a:t> </a:t>
            </a:r>
            <a:r>
              <a:rPr lang="en-US" dirty="0" err="1" smtClean="0"/>
              <a:t>akhir</a:t>
            </a:r>
            <a:r>
              <a:rPr lang="en-US" dirty="0" smtClean="0"/>
              <a:t> </a:t>
            </a:r>
            <a:r>
              <a:rPr lang="en-US" i="1" dirty="0" smtClean="0"/>
              <a:t>(final state) </a:t>
            </a:r>
            <a:r>
              <a:rPr lang="en-US" dirty="0" err="1" smtClean="0"/>
              <a:t>dengan</a:t>
            </a:r>
            <a:r>
              <a:rPr lang="en-US" dirty="0" smtClean="0"/>
              <a:t> </a:t>
            </a:r>
            <a:r>
              <a:rPr lang="en-US" dirty="0" err="1" smtClean="0"/>
              <a:t>waktu</a:t>
            </a:r>
            <a:r>
              <a:rPr lang="en-US" dirty="0" smtClean="0"/>
              <a:t> yang </a:t>
            </a:r>
            <a:r>
              <a:rPr lang="en-US" dirty="0" err="1" smtClean="0"/>
              <a:t>terbatas</a:t>
            </a:r>
            <a:endParaRPr lang="en-US" dirty="0"/>
          </a:p>
          <a:p>
            <a:pPr lvl="1"/>
            <a:r>
              <a:rPr lang="en-US" dirty="0" err="1" smtClean="0"/>
              <a:t>Dapat</a:t>
            </a:r>
            <a:r>
              <a:rPr lang="en-US" dirty="0" smtClean="0"/>
              <a:t> </a:t>
            </a:r>
            <a:r>
              <a:rPr lang="en-US" dirty="0" err="1" smtClean="0"/>
              <a:t>dipecah</a:t>
            </a:r>
            <a:r>
              <a:rPr lang="en-US" dirty="0" smtClean="0"/>
              <a:t> </a:t>
            </a:r>
            <a:r>
              <a:rPr lang="en-US" dirty="0" err="1" smtClean="0"/>
              <a:t>dalam</a:t>
            </a:r>
            <a:r>
              <a:rPr lang="en-US" dirty="0" smtClean="0"/>
              <a:t> sub </a:t>
            </a:r>
            <a:r>
              <a:rPr lang="en-US" dirty="0" err="1" smtClean="0"/>
              <a:t>aksi</a:t>
            </a:r>
            <a:r>
              <a:rPr lang="en-US" dirty="0" smtClean="0"/>
              <a:t> </a:t>
            </a:r>
          </a:p>
          <a:p>
            <a:r>
              <a:rPr lang="en-US" dirty="0" err="1" smtClean="0"/>
              <a:t>Aksi</a:t>
            </a:r>
            <a:r>
              <a:rPr lang="en-US" dirty="0" smtClean="0"/>
              <a:t> </a:t>
            </a:r>
            <a:r>
              <a:rPr lang="en-US" dirty="0" err="1" smtClean="0"/>
              <a:t>diterjemahkan</a:t>
            </a:r>
            <a:r>
              <a:rPr lang="en-US" dirty="0" smtClean="0"/>
              <a:t> </a:t>
            </a:r>
            <a:r>
              <a:rPr lang="en-US" dirty="0" err="1" smtClean="0"/>
              <a:t>sebagai</a:t>
            </a:r>
            <a:r>
              <a:rPr lang="en-US" dirty="0" smtClean="0"/>
              <a:t> </a:t>
            </a:r>
            <a:r>
              <a:rPr lang="en-US" dirty="0" err="1" smtClean="0"/>
              <a:t>instruksi-instruksi</a:t>
            </a:r>
            <a:r>
              <a:rPr lang="en-US" dirty="0" smtClean="0"/>
              <a:t> yang </a:t>
            </a:r>
            <a:r>
              <a:rPr lang="en-US" dirty="0" err="1" smtClean="0"/>
              <a:t>dapat</a:t>
            </a:r>
            <a:r>
              <a:rPr lang="en-US" dirty="0" smtClean="0"/>
              <a:t> </a:t>
            </a:r>
            <a:r>
              <a:rPr lang="en-US" dirty="0" err="1" smtClean="0"/>
              <a:t>dijalankan</a:t>
            </a:r>
            <a:r>
              <a:rPr lang="en-US" dirty="0" smtClean="0"/>
              <a:t> </a:t>
            </a:r>
            <a:r>
              <a:rPr lang="en-US" dirty="0" err="1" smtClean="0"/>
              <a:t>oleh</a:t>
            </a:r>
            <a:r>
              <a:rPr lang="en-US" dirty="0" smtClean="0"/>
              <a:t> </a:t>
            </a:r>
            <a:r>
              <a:rPr lang="en-US" dirty="0" err="1" smtClean="0"/>
              <a:t>mesin</a:t>
            </a:r>
            <a:r>
              <a:rPr lang="en-US" dirty="0" smtClean="0"/>
              <a:t>.</a:t>
            </a:r>
            <a:endParaRPr lang="id-ID" dirty="0"/>
          </a:p>
          <a:p>
            <a:endParaRPr lang="id-ID" dirty="0"/>
          </a:p>
        </p:txBody>
      </p:sp>
      <p:sp>
        <p:nvSpPr>
          <p:cNvPr id="4" name="Footer Placeholder 3">
            <a:extLst>
              <a:ext uri="{FF2B5EF4-FFF2-40B4-BE49-F238E27FC236}">
                <a16:creationId xmlns:a16="http://schemas.microsoft.com/office/drawing/2014/main" id="{568BEB0B-39D8-42BD-8D92-DBE6AF722071}"/>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BAD6297A-0A78-49F5-A8BB-4112FAB5FCDA}"/>
              </a:ext>
            </a:extLst>
          </p:cNvPr>
          <p:cNvSpPr>
            <a:spLocks noGrp="1"/>
          </p:cNvSpPr>
          <p:nvPr>
            <p:ph type="sldNum" sz="quarter" idx="12"/>
          </p:nvPr>
        </p:nvSpPr>
        <p:spPr/>
        <p:txBody>
          <a:bodyPr/>
          <a:lstStyle/>
          <a:p>
            <a:fld id="{305E9EA4-53B1-4E59-8089-6AA0C6ADAD7B}" type="slidenum">
              <a:rPr lang="en-US" smtClean="0"/>
              <a:t>23</a:t>
            </a:fld>
            <a:endParaRPr lang="en-US"/>
          </a:p>
        </p:txBody>
      </p:sp>
    </p:spTree>
    <p:extLst>
      <p:ext uri="{BB962C8B-B14F-4D97-AF65-F5344CB8AC3E}">
        <p14:creationId xmlns:p14="http://schemas.microsoft.com/office/powerpoint/2010/main" val="172775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Aksi</a:t>
            </a:r>
            <a:r>
              <a:rPr lang="en-US" b="1" dirty="0" smtClean="0"/>
              <a:t> </a:t>
            </a:r>
            <a:r>
              <a:rPr lang="en-US" b="1" dirty="0" err="1" smtClean="0"/>
              <a:t>Sekuensial</a:t>
            </a:r>
            <a:endParaRPr lang="id-ID" b="1" dirty="0"/>
          </a:p>
        </p:txBody>
      </p:sp>
      <p:sp>
        <p:nvSpPr>
          <p:cNvPr id="3" name="Content Placeholder 2"/>
          <p:cNvSpPr>
            <a:spLocks noGrp="1"/>
          </p:cNvSpPr>
          <p:nvPr>
            <p:ph idx="1"/>
          </p:nvPr>
        </p:nvSpPr>
        <p:spPr/>
        <p:txBody>
          <a:bodyPr/>
          <a:lstStyle/>
          <a:p>
            <a:r>
              <a:rPr lang="en-US" dirty="0" err="1" smtClean="0"/>
              <a:t>Merupakan</a:t>
            </a:r>
            <a:r>
              <a:rPr lang="en-US" dirty="0" smtClean="0"/>
              <a:t> </a:t>
            </a:r>
            <a:r>
              <a:rPr lang="en-US" dirty="0" err="1" smtClean="0"/>
              <a:t>struktur</a:t>
            </a:r>
            <a:r>
              <a:rPr lang="en-US" dirty="0" smtClean="0"/>
              <a:t> control </a:t>
            </a:r>
            <a:r>
              <a:rPr lang="en-US" dirty="0" err="1" smtClean="0"/>
              <a:t>algoritma</a:t>
            </a:r>
            <a:r>
              <a:rPr lang="en-US" dirty="0" smtClean="0"/>
              <a:t> yang paling </a:t>
            </a:r>
            <a:r>
              <a:rPr lang="en-US" dirty="0" err="1" smtClean="0"/>
              <a:t>sederhana</a:t>
            </a:r>
            <a:r>
              <a:rPr lang="en-US" dirty="0" smtClean="0"/>
              <a:t>.</a:t>
            </a:r>
          </a:p>
          <a:p>
            <a:r>
              <a:rPr lang="en-US" dirty="0" err="1" smtClean="0"/>
              <a:t>Terdiri</a:t>
            </a:r>
            <a:r>
              <a:rPr lang="en-US" dirty="0" smtClean="0"/>
              <a:t> </a:t>
            </a:r>
            <a:r>
              <a:rPr lang="en-US" dirty="0" err="1" smtClean="0"/>
              <a:t>dari</a:t>
            </a:r>
            <a:r>
              <a:rPr lang="en-US" dirty="0" smtClean="0"/>
              <a:t> </a:t>
            </a:r>
            <a:r>
              <a:rPr lang="en-US" dirty="0" err="1" smtClean="0"/>
              <a:t>deretan</a:t>
            </a:r>
            <a:r>
              <a:rPr lang="en-US" dirty="0" smtClean="0"/>
              <a:t> </a:t>
            </a:r>
            <a:r>
              <a:rPr lang="en-US" dirty="0" err="1" smtClean="0"/>
              <a:t>instruksi</a:t>
            </a:r>
            <a:r>
              <a:rPr lang="en-US" dirty="0" smtClean="0"/>
              <a:t>/</a:t>
            </a:r>
            <a:r>
              <a:rPr lang="en-US" dirty="0" err="1" smtClean="0"/>
              <a:t>aksi</a:t>
            </a:r>
            <a:r>
              <a:rPr lang="en-US" dirty="0" smtClean="0"/>
              <a:t>/</a:t>
            </a:r>
            <a:r>
              <a:rPr lang="en-US" dirty="0" err="1" smtClean="0"/>
              <a:t>perintah</a:t>
            </a:r>
            <a:r>
              <a:rPr lang="en-US" dirty="0" smtClean="0"/>
              <a:t> </a:t>
            </a:r>
            <a:r>
              <a:rPr lang="en-US" dirty="0" err="1" smtClean="0"/>
              <a:t>dari</a:t>
            </a:r>
            <a:r>
              <a:rPr lang="en-US" dirty="0" smtClean="0"/>
              <a:t> </a:t>
            </a:r>
            <a:r>
              <a:rPr lang="en-US" dirty="0" err="1" smtClean="0"/>
              <a:t>aksi</a:t>
            </a:r>
            <a:r>
              <a:rPr lang="en-US" dirty="0" smtClean="0"/>
              <a:t> </a:t>
            </a:r>
            <a:r>
              <a:rPr lang="en-US" dirty="0" err="1" smtClean="0"/>
              <a:t>ke</a:t>
            </a:r>
            <a:r>
              <a:rPr lang="en-US" dirty="0" smtClean="0"/>
              <a:t> 1,2,3,…, </a:t>
            </a:r>
            <a:r>
              <a:rPr lang="en-US" dirty="0" err="1" smtClean="0"/>
              <a:t>sampai</a:t>
            </a:r>
            <a:r>
              <a:rPr lang="en-US" dirty="0" smtClean="0"/>
              <a:t> n.</a:t>
            </a:r>
          </a:p>
          <a:p>
            <a:r>
              <a:rPr lang="en-US" dirty="0" err="1" smtClean="0"/>
              <a:t>Aksi</a:t>
            </a:r>
            <a:r>
              <a:rPr lang="en-US" dirty="0" smtClean="0"/>
              <a:t> </a:t>
            </a:r>
            <a:r>
              <a:rPr lang="en-US" dirty="0" err="1" smtClean="0"/>
              <a:t>tersebut</a:t>
            </a:r>
            <a:r>
              <a:rPr lang="en-US" dirty="0" smtClean="0"/>
              <a:t> </a:t>
            </a:r>
            <a:r>
              <a:rPr lang="en-US" dirty="0" err="1" smtClean="0"/>
              <a:t>diawali</a:t>
            </a:r>
            <a:r>
              <a:rPr lang="en-US" dirty="0" smtClean="0"/>
              <a:t> </a:t>
            </a:r>
            <a:r>
              <a:rPr lang="en-US" dirty="0" err="1" smtClean="0"/>
              <a:t>dengan</a:t>
            </a:r>
            <a:r>
              <a:rPr lang="en-US" dirty="0" smtClean="0"/>
              <a:t> </a:t>
            </a:r>
            <a:r>
              <a:rPr lang="en-US" dirty="0" err="1" smtClean="0"/>
              <a:t>keadaan</a:t>
            </a:r>
            <a:r>
              <a:rPr lang="en-US" dirty="0" smtClean="0"/>
              <a:t> </a:t>
            </a:r>
            <a:r>
              <a:rPr lang="en-US" dirty="0" err="1" smtClean="0"/>
              <a:t>awal</a:t>
            </a:r>
            <a:r>
              <a:rPr lang="en-US" dirty="0" smtClean="0"/>
              <a:t>/</a:t>
            </a:r>
            <a:r>
              <a:rPr lang="en-US" i="1" dirty="0" smtClean="0"/>
              <a:t>Initial State </a:t>
            </a:r>
            <a:r>
              <a:rPr lang="en-US" dirty="0" smtClean="0"/>
              <a:t>yang </a:t>
            </a:r>
            <a:r>
              <a:rPr lang="en-US" dirty="0" err="1" smtClean="0"/>
              <a:t>harus</a:t>
            </a:r>
            <a:r>
              <a:rPr lang="en-US" dirty="0" smtClean="0"/>
              <a:t> </a:t>
            </a:r>
            <a:r>
              <a:rPr lang="en-US" dirty="0" err="1" smtClean="0"/>
              <a:t>dipenuhi</a:t>
            </a:r>
            <a:r>
              <a:rPr lang="en-US" dirty="0" smtClean="0"/>
              <a:t> </a:t>
            </a:r>
            <a:r>
              <a:rPr lang="en-US" dirty="0" err="1" smtClean="0"/>
              <a:t>dan</a:t>
            </a:r>
            <a:r>
              <a:rPr lang="en-US" dirty="0" smtClean="0"/>
              <a:t> </a:t>
            </a:r>
            <a:r>
              <a:rPr lang="en-US" dirty="0" err="1" smtClean="0"/>
              <a:t>keadaan</a:t>
            </a:r>
            <a:r>
              <a:rPr lang="en-US" dirty="0" smtClean="0"/>
              <a:t> </a:t>
            </a:r>
            <a:r>
              <a:rPr lang="en-US" dirty="0" err="1" smtClean="0"/>
              <a:t>akhir</a:t>
            </a:r>
            <a:r>
              <a:rPr lang="en-US" dirty="0" smtClean="0"/>
              <a:t>/</a:t>
            </a:r>
            <a:r>
              <a:rPr lang="en-US" i="1" dirty="0" smtClean="0"/>
              <a:t>final state</a:t>
            </a:r>
            <a:r>
              <a:rPr lang="en-US" dirty="0" smtClean="0"/>
              <a:t>.</a:t>
            </a:r>
          </a:p>
          <a:p>
            <a:r>
              <a:rPr lang="en-US" i="1" dirty="0" smtClean="0"/>
              <a:t>Initial State </a:t>
            </a:r>
            <a:r>
              <a:rPr lang="en-US" dirty="0" err="1" smtClean="0"/>
              <a:t>disingkat</a:t>
            </a:r>
            <a:r>
              <a:rPr lang="en-US" dirty="0" smtClean="0"/>
              <a:t> I.S</a:t>
            </a:r>
          </a:p>
          <a:p>
            <a:r>
              <a:rPr lang="en-US" i="1" dirty="0" smtClean="0"/>
              <a:t>Final State </a:t>
            </a:r>
            <a:r>
              <a:rPr lang="en-US" dirty="0" err="1" smtClean="0"/>
              <a:t>disingkat</a:t>
            </a:r>
            <a:r>
              <a:rPr lang="en-US" dirty="0" smtClean="0"/>
              <a:t> F.S</a:t>
            </a:r>
            <a:endParaRPr lang="en-US" i="1" dirty="0" smtClean="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24</a:t>
            </a:fld>
            <a:endParaRPr lang="en-US"/>
          </a:p>
        </p:txBody>
      </p:sp>
    </p:spTree>
    <p:extLst>
      <p:ext uri="{BB962C8B-B14F-4D97-AF65-F5344CB8AC3E}">
        <p14:creationId xmlns:p14="http://schemas.microsoft.com/office/powerpoint/2010/main" val="3369954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Aksi</a:t>
            </a:r>
            <a:r>
              <a:rPr lang="en-US" b="1" dirty="0" smtClean="0"/>
              <a:t> </a:t>
            </a:r>
            <a:r>
              <a:rPr lang="en-US" b="1" dirty="0" err="1" smtClean="0"/>
              <a:t>masak</a:t>
            </a:r>
            <a:r>
              <a:rPr lang="en-US" b="1" dirty="0" smtClean="0"/>
              <a:t> </a:t>
            </a:r>
            <a:r>
              <a:rPr lang="en-US" b="1" dirty="0" err="1" smtClean="0"/>
              <a:t>mie</a:t>
            </a:r>
            <a:r>
              <a:rPr lang="en-US" b="1" dirty="0" smtClean="0"/>
              <a:t> </a:t>
            </a:r>
            <a:r>
              <a:rPr lang="en-US" b="1" dirty="0" err="1" smtClean="0"/>
              <a:t>instan</a:t>
            </a:r>
            <a:r>
              <a:rPr lang="en-US" b="1" dirty="0" smtClean="0"/>
              <a:t> (</a:t>
            </a:r>
            <a:r>
              <a:rPr lang="en-US" b="1" dirty="0" err="1" smtClean="0"/>
              <a:t>versi</a:t>
            </a:r>
            <a:r>
              <a:rPr lang="en-US" b="1" dirty="0" smtClean="0"/>
              <a:t> </a:t>
            </a:r>
            <a:r>
              <a:rPr lang="en-US" b="1" dirty="0" err="1" smtClean="0"/>
              <a:t>singkat</a:t>
            </a:r>
            <a:r>
              <a:rPr lang="en-US" b="1" dirty="0" smtClean="0"/>
              <a:t>)</a:t>
            </a:r>
            <a:endParaRPr lang="id-ID" b="1" dirty="0"/>
          </a:p>
        </p:txBody>
      </p:sp>
      <p:sp>
        <p:nvSpPr>
          <p:cNvPr id="3" name="Content Placeholder 2"/>
          <p:cNvSpPr>
            <a:spLocks noGrp="1"/>
          </p:cNvSpPr>
          <p:nvPr>
            <p:ph idx="1"/>
          </p:nvPr>
        </p:nvSpPr>
        <p:spPr/>
        <p:txBody>
          <a:bodyPr/>
          <a:lstStyle/>
          <a:p>
            <a:r>
              <a:rPr lang="en-US" i="1" dirty="0" smtClean="0"/>
              <a:t>Initial State </a:t>
            </a:r>
            <a:r>
              <a:rPr lang="en-US" dirty="0" smtClean="0"/>
              <a:t>(I.S): </a:t>
            </a:r>
            <a:r>
              <a:rPr lang="en-US" dirty="0" err="1" smtClean="0"/>
              <a:t>Niat</a:t>
            </a:r>
            <a:endParaRPr lang="en-US" dirty="0" smtClean="0"/>
          </a:p>
          <a:p>
            <a:r>
              <a:rPr lang="en-US" i="1" dirty="0" smtClean="0"/>
              <a:t>Final State </a:t>
            </a:r>
            <a:r>
              <a:rPr lang="en-US" dirty="0" smtClean="0"/>
              <a:t>(I.F): Mie </a:t>
            </a:r>
            <a:r>
              <a:rPr lang="en-US" dirty="0" err="1" smtClean="0"/>
              <a:t>disajikan</a:t>
            </a:r>
            <a:r>
              <a:rPr lang="en-US" dirty="0" smtClean="0"/>
              <a:t> di </a:t>
            </a:r>
            <a:r>
              <a:rPr lang="en-US" dirty="0" err="1" smtClean="0"/>
              <a:t>piring</a:t>
            </a:r>
            <a:endParaRPr lang="en-US" dirty="0" smtClean="0"/>
          </a:p>
          <a:p>
            <a:r>
              <a:rPr lang="en-US" dirty="0" smtClean="0"/>
              <a:t>Sub-</a:t>
            </a:r>
            <a:r>
              <a:rPr lang="en-US" dirty="0" err="1" smtClean="0"/>
              <a:t>aksi</a:t>
            </a:r>
            <a:r>
              <a:rPr lang="en-US" dirty="0" smtClean="0"/>
              <a:t>:</a:t>
            </a:r>
          </a:p>
          <a:p>
            <a:pPr marL="514350" indent="-514350">
              <a:buFont typeface="+mj-lt"/>
              <a:buAutoNum type="arabicPeriod"/>
            </a:pPr>
            <a:r>
              <a:rPr lang="en-US" dirty="0" err="1" smtClean="0"/>
              <a:t>Ambil</a:t>
            </a:r>
            <a:r>
              <a:rPr lang="en-US" dirty="0" smtClean="0"/>
              <a:t> </a:t>
            </a:r>
            <a:r>
              <a:rPr lang="en-US" dirty="0" err="1" smtClean="0"/>
              <a:t>uang</a:t>
            </a:r>
            <a:r>
              <a:rPr lang="en-US" dirty="0" smtClean="0"/>
              <a:t> </a:t>
            </a:r>
            <a:r>
              <a:rPr lang="en-US" dirty="0" err="1" smtClean="0"/>
              <a:t>untuk</a:t>
            </a:r>
            <a:r>
              <a:rPr lang="en-US" dirty="0" smtClean="0"/>
              <a:t> </a:t>
            </a:r>
            <a:r>
              <a:rPr lang="en-US" dirty="0" err="1" smtClean="0"/>
              <a:t>beli</a:t>
            </a:r>
            <a:r>
              <a:rPr lang="en-US" dirty="0" smtClean="0"/>
              <a:t> </a:t>
            </a:r>
            <a:r>
              <a:rPr lang="en-US" dirty="0" err="1" smtClean="0"/>
              <a:t>mie</a:t>
            </a:r>
            <a:endParaRPr lang="en-US" dirty="0" smtClean="0"/>
          </a:p>
          <a:p>
            <a:pPr marL="514350" indent="-514350">
              <a:buFont typeface="+mj-lt"/>
              <a:buAutoNum type="arabicPeriod"/>
            </a:pPr>
            <a:r>
              <a:rPr lang="en-US" dirty="0" err="1" smtClean="0"/>
              <a:t>Beli</a:t>
            </a:r>
            <a:r>
              <a:rPr lang="en-US" dirty="0" smtClean="0"/>
              <a:t> Mie </a:t>
            </a:r>
            <a:r>
              <a:rPr lang="en-US" dirty="0" err="1" smtClean="0"/>
              <a:t>instan</a:t>
            </a:r>
            <a:r>
              <a:rPr lang="en-US" dirty="0" smtClean="0"/>
              <a:t> di </a:t>
            </a:r>
            <a:r>
              <a:rPr lang="en-US" dirty="0" err="1" smtClean="0"/>
              <a:t>warung</a:t>
            </a:r>
            <a:endParaRPr lang="en-US" dirty="0" smtClean="0"/>
          </a:p>
          <a:p>
            <a:pPr marL="514350" indent="-514350">
              <a:buFont typeface="+mj-lt"/>
              <a:buAutoNum type="arabicPeriod"/>
            </a:pPr>
            <a:r>
              <a:rPr lang="en-US" dirty="0" err="1" smtClean="0"/>
              <a:t>Buka</a:t>
            </a:r>
            <a:r>
              <a:rPr lang="en-US" dirty="0" smtClean="0"/>
              <a:t> </a:t>
            </a:r>
            <a:r>
              <a:rPr lang="en-US" dirty="0" err="1" smtClean="0"/>
              <a:t>bungkus</a:t>
            </a:r>
            <a:r>
              <a:rPr lang="en-US" dirty="0" smtClean="0"/>
              <a:t> </a:t>
            </a:r>
            <a:r>
              <a:rPr lang="en-US" dirty="0" err="1" smtClean="0"/>
              <a:t>mie</a:t>
            </a:r>
            <a:r>
              <a:rPr lang="en-US" dirty="0" smtClean="0"/>
              <a:t> </a:t>
            </a:r>
            <a:r>
              <a:rPr lang="en-US" dirty="0" err="1" smtClean="0"/>
              <a:t>instan</a:t>
            </a:r>
            <a:endParaRPr lang="en-US" dirty="0" smtClean="0"/>
          </a:p>
          <a:p>
            <a:pPr marL="514350" indent="-514350">
              <a:buFont typeface="+mj-lt"/>
              <a:buAutoNum type="arabicPeriod"/>
            </a:pPr>
            <a:r>
              <a:rPr lang="en-US" dirty="0" err="1" smtClean="0"/>
              <a:t>Masak</a:t>
            </a:r>
            <a:r>
              <a:rPr lang="en-US" dirty="0" smtClean="0"/>
              <a:t> </a:t>
            </a:r>
            <a:r>
              <a:rPr lang="en-US" dirty="0" err="1" smtClean="0"/>
              <a:t>mie</a:t>
            </a:r>
            <a:r>
              <a:rPr lang="en-US" dirty="0" smtClean="0"/>
              <a:t> </a:t>
            </a:r>
            <a:r>
              <a:rPr lang="en-US" dirty="0" err="1" smtClean="0"/>
              <a:t>instan</a:t>
            </a:r>
            <a:endParaRPr lang="en-US" dirty="0" smtClean="0"/>
          </a:p>
          <a:p>
            <a:pPr marL="514350" indent="-514350">
              <a:buFont typeface="+mj-lt"/>
              <a:buAutoNum type="arabicPeriod"/>
            </a:pPr>
            <a:r>
              <a:rPr lang="en-US" dirty="0" err="1" smtClean="0"/>
              <a:t>Siapkan</a:t>
            </a:r>
            <a:r>
              <a:rPr lang="en-US" dirty="0" smtClean="0"/>
              <a:t> </a:t>
            </a:r>
            <a:r>
              <a:rPr lang="en-US" dirty="0" err="1" smtClean="0"/>
              <a:t>Bumbu</a:t>
            </a:r>
            <a:endParaRPr lang="en-US" dirty="0" smtClean="0"/>
          </a:p>
          <a:p>
            <a:pPr marL="514350" indent="-514350">
              <a:buFont typeface="+mj-lt"/>
              <a:buAutoNum type="arabicPeriod"/>
            </a:pPr>
            <a:r>
              <a:rPr lang="en-US" dirty="0" err="1" smtClean="0"/>
              <a:t>Tiriskan</a:t>
            </a:r>
            <a:r>
              <a:rPr lang="en-US" dirty="0" smtClean="0"/>
              <a:t> Mie</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25</a:t>
            </a:fld>
            <a:endParaRPr lang="en-US"/>
          </a:p>
        </p:txBody>
      </p:sp>
    </p:spTree>
    <p:extLst>
      <p:ext uri="{BB962C8B-B14F-4D97-AF65-F5344CB8AC3E}">
        <p14:creationId xmlns:p14="http://schemas.microsoft.com/office/powerpoint/2010/main" val="822315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5756"/>
          </a:xfrm>
        </p:spPr>
        <p:txBody>
          <a:bodyPr/>
          <a:lstStyle/>
          <a:p>
            <a:r>
              <a:rPr lang="en-US" b="1" dirty="0" err="1"/>
              <a:t>Notasi</a:t>
            </a:r>
            <a:r>
              <a:rPr lang="en-US" b="1" dirty="0"/>
              <a:t> </a:t>
            </a:r>
            <a:r>
              <a:rPr lang="en-US" b="1" dirty="0" err="1"/>
              <a:t>Algoritmik</a:t>
            </a:r>
            <a:endParaRPr lang="en-US" b="1" dirty="0"/>
          </a:p>
        </p:txBody>
      </p:sp>
      <p:sp>
        <p:nvSpPr>
          <p:cNvPr id="3" name="Content Placeholder 2"/>
          <p:cNvSpPr>
            <a:spLocks noGrp="1"/>
          </p:cNvSpPr>
          <p:nvPr>
            <p:ph idx="1"/>
          </p:nvPr>
        </p:nvSpPr>
        <p:spPr/>
        <p:txBody>
          <a:bodyPr>
            <a:normAutofit/>
          </a:bodyPr>
          <a:lstStyle/>
          <a:p>
            <a:r>
              <a:rPr lang="en-US" sz="3200" dirty="0" err="1" smtClean="0"/>
              <a:t>Aksi</a:t>
            </a:r>
            <a:r>
              <a:rPr lang="en-US" sz="3200" dirty="0" smtClean="0"/>
              <a:t> </a:t>
            </a:r>
            <a:r>
              <a:rPr lang="en-US" sz="3200" dirty="0" err="1" smtClean="0"/>
              <a:t>sekuensial</a:t>
            </a:r>
            <a:r>
              <a:rPr lang="en-US" sz="3200" dirty="0" smtClean="0"/>
              <a:t> </a:t>
            </a:r>
            <a:r>
              <a:rPr lang="en-US" sz="3200" dirty="0" err="1" smtClean="0"/>
              <a:t>bisa</a:t>
            </a:r>
            <a:r>
              <a:rPr lang="en-US" sz="3200" dirty="0" smtClean="0"/>
              <a:t> </a:t>
            </a:r>
            <a:r>
              <a:rPr lang="en-US" sz="3200" dirty="0" err="1" smtClean="0"/>
              <a:t>dibuat</a:t>
            </a:r>
            <a:r>
              <a:rPr lang="en-US" sz="3200" dirty="0" smtClean="0"/>
              <a:t> </a:t>
            </a:r>
            <a:r>
              <a:rPr lang="en-US" sz="3200" dirty="0" err="1" smtClean="0"/>
              <a:t>dengan</a:t>
            </a:r>
            <a:r>
              <a:rPr lang="en-US" sz="3200" dirty="0" smtClean="0"/>
              <a:t> </a:t>
            </a:r>
            <a:r>
              <a:rPr lang="en-US" sz="3200" dirty="0" err="1" smtClean="0"/>
              <a:t>notasi</a:t>
            </a:r>
            <a:r>
              <a:rPr lang="en-US" sz="3200" dirty="0" smtClean="0"/>
              <a:t> </a:t>
            </a:r>
            <a:r>
              <a:rPr lang="en-US" sz="3200" dirty="0" err="1" smtClean="0"/>
              <a:t>algoritma</a:t>
            </a:r>
            <a:endParaRPr lang="en-US" sz="3200" dirty="0" smtClean="0"/>
          </a:p>
          <a:p>
            <a:r>
              <a:rPr lang="id-ID" sz="3200" dirty="0" smtClean="0"/>
              <a:t>Bentuk </a:t>
            </a:r>
            <a:r>
              <a:rPr lang="id-ID" sz="3200" dirty="0"/>
              <a:t>penulisan algoritma</a:t>
            </a:r>
            <a:r>
              <a:rPr lang="en-US" sz="3200" dirty="0"/>
              <a:t> </a:t>
            </a:r>
            <a:r>
              <a:rPr lang="id-ID" sz="3200" dirty="0"/>
              <a:t>/ teks algoritma</a:t>
            </a:r>
          </a:p>
          <a:p>
            <a:r>
              <a:rPr lang="id-ID" sz="3200" dirty="0"/>
              <a:t>Biasanya terdiri dari 3 bagian utama:</a:t>
            </a:r>
          </a:p>
          <a:p>
            <a:pPr marL="971550" lvl="1" indent="-514350">
              <a:buFont typeface="+mj-lt"/>
              <a:buAutoNum type="arabicPeriod"/>
            </a:pPr>
            <a:r>
              <a:rPr lang="id-ID" sz="2800" dirty="0"/>
              <a:t>Judul : Spesifikasi deskripsi algoritma secara umum</a:t>
            </a:r>
          </a:p>
          <a:p>
            <a:pPr marL="971550" lvl="1" indent="-514350">
              <a:buFont typeface="+mj-lt"/>
              <a:buAutoNum type="arabicPeriod"/>
            </a:pPr>
            <a:r>
              <a:rPr lang="id-ID" sz="2800" dirty="0"/>
              <a:t>Kamus : definisi konstanta, tipe data, variabel, spesifikasi prosedur</a:t>
            </a:r>
            <a:r>
              <a:rPr lang="en-US" sz="2800" dirty="0"/>
              <a:t> </a:t>
            </a:r>
            <a:r>
              <a:rPr lang="id-ID" sz="2800" dirty="0"/>
              <a:t>/</a:t>
            </a:r>
            <a:r>
              <a:rPr lang="en-US" sz="2800" dirty="0"/>
              <a:t> </a:t>
            </a:r>
            <a:r>
              <a:rPr lang="id-ID" sz="2800" dirty="0"/>
              <a:t>fungsi</a:t>
            </a:r>
          </a:p>
          <a:p>
            <a:pPr marL="971550" lvl="1" indent="-514350">
              <a:buFont typeface="+mj-lt"/>
              <a:buAutoNum type="arabicPeriod"/>
            </a:pPr>
            <a:r>
              <a:rPr lang="id-ID" sz="2800" dirty="0"/>
              <a:t>Algoritma : isi penyelesaian masalah dengan menggunakan elemen – elemen pada kamus, intinya program yang berisi instruksi-instruksi atau pemanggilan aksi </a:t>
            </a:r>
          </a:p>
        </p:txBody>
      </p:sp>
      <p:sp>
        <p:nvSpPr>
          <p:cNvPr id="4" name="Footer Placeholder 3">
            <a:extLst>
              <a:ext uri="{FF2B5EF4-FFF2-40B4-BE49-F238E27FC236}">
                <a16:creationId xmlns:a16="http://schemas.microsoft.com/office/drawing/2014/main" id="{2D2E9C26-9F7E-4E81-AF87-4BBD3B675C95}"/>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522D755C-6B22-4956-B35E-972E544FD4F2}"/>
              </a:ext>
            </a:extLst>
          </p:cNvPr>
          <p:cNvSpPr>
            <a:spLocks noGrp="1"/>
          </p:cNvSpPr>
          <p:nvPr>
            <p:ph type="sldNum" sz="quarter" idx="12"/>
          </p:nvPr>
        </p:nvSpPr>
        <p:spPr/>
        <p:txBody>
          <a:bodyPr/>
          <a:lstStyle/>
          <a:p>
            <a:fld id="{305E9EA4-53B1-4E59-8089-6AA0C6ADAD7B}" type="slidenum">
              <a:rPr lang="en-US" smtClean="0"/>
              <a:t>26</a:t>
            </a:fld>
            <a:endParaRPr lang="en-US"/>
          </a:p>
        </p:txBody>
      </p:sp>
    </p:spTree>
    <p:extLst>
      <p:ext uri="{BB962C8B-B14F-4D97-AF65-F5344CB8AC3E}">
        <p14:creationId xmlns:p14="http://schemas.microsoft.com/office/powerpoint/2010/main" val="92130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56699"/>
          </a:xfrm>
        </p:spPr>
        <p:txBody>
          <a:bodyPr/>
          <a:lstStyle/>
          <a:p>
            <a:r>
              <a:rPr lang="en-US" b="1" dirty="0" smtClean="0"/>
              <a:t>Template </a:t>
            </a:r>
            <a:r>
              <a:rPr lang="en-US" b="1" dirty="0" err="1" smtClean="0"/>
              <a:t>Notasi</a:t>
            </a:r>
            <a:r>
              <a:rPr lang="en-US" b="1" dirty="0" smtClean="0"/>
              <a:t> </a:t>
            </a:r>
            <a:r>
              <a:rPr lang="en-US" b="1" dirty="0" err="1"/>
              <a:t>Algoritmik</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4808701"/>
              </p:ext>
            </p:extLst>
          </p:nvPr>
        </p:nvGraphicFramePr>
        <p:xfrm>
          <a:off x="320675" y="1604963"/>
          <a:ext cx="11579225" cy="484632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20000"/>
                    </a:ext>
                  </a:extLst>
                </a:gridCol>
              </a:tblGrid>
              <a:tr h="370840">
                <a:tc>
                  <a:txBody>
                    <a:bodyPr/>
                    <a:lstStyle/>
                    <a:p>
                      <a:r>
                        <a:rPr lang="en-US" sz="2000" b="1" i="0" kern="1200" dirty="0">
                          <a:solidFill>
                            <a:schemeClr val="tx2">
                              <a:lumMod val="75000"/>
                            </a:schemeClr>
                          </a:solidFill>
                          <a:effectLst/>
                          <a:latin typeface="Tahoma" pitchFamily="34" charset="0"/>
                          <a:ea typeface="Tahoma" pitchFamily="34" charset="0"/>
                          <a:cs typeface="Tahoma" pitchFamily="34" charset="0"/>
                        </a:rPr>
                        <a:t>JUDUL</a:t>
                      </a:r>
                      <a:r>
                        <a:rPr lang="en-US" sz="2000" b="0" i="0" kern="1200" dirty="0">
                          <a:solidFill>
                            <a:schemeClr val="tx2">
                              <a:lumMod val="75000"/>
                            </a:schemeClr>
                          </a:solidFill>
                          <a:effectLst/>
                          <a:latin typeface="Tahoma" pitchFamily="34" charset="0"/>
                          <a:ea typeface="Tahoma" pitchFamily="34" charset="0"/>
                          <a:cs typeface="Tahoma" pitchFamily="34" charset="0"/>
                        </a:rPr>
                        <a:t/>
                      </a:r>
                      <a:br>
                        <a:rPr lang="en-US" sz="2000" b="0" i="0" kern="1200" dirty="0">
                          <a:solidFill>
                            <a:schemeClr val="tx2">
                              <a:lumMod val="75000"/>
                            </a:schemeClr>
                          </a:solidFill>
                          <a:effectLst/>
                          <a:latin typeface="Tahoma" pitchFamily="34" charset="0"/>
                          <a:ea typeface="Tahoma" pitchFamily="34" charset="0"/>
                          <a:cs typeface="Tahoma" pitchFamily="34" charset="0"/>
                        </a:rPr>
                      </a:b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Judul</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sebagai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teks</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algoritmik</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secara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umum</a:t>
                      </a:r>
                      <a:r>
                        <a:rPr lang="en-US" sz="2000" b="0" i="1" kern="1200" dirty="0">
                          <a:solidFill>
                            <a:schemeClr val="tx2">
                              <a:lumMod val="75000"/>
                            </a:schemeClr>
                          </a:solidFill>
                          <a:effectLst/>
                          <a:latin typeface="Tahoma" pitchFamily="34" charset="0"/>
                          <a:ea typeface="Tahoma" pitchFamily="34" charset="0"/>
                          <a:cs typeface="Tahoma" pitchFamily="34" charset="0"/>
                        </a:rPr>
                        <a:t> }</a:t>
                      </a:r>
                    </a:p>
                    <a:p>
                      <a:endParaRPr lang="en-US" sz="2000" b="0" i="1" kern="1200" dirty="0">
                        <a:solidFill>
                          <a:schemeClr val="tx2">
                            <a:lumMod val="75000"/>
                          </a:schemeClr>
                        </a:solidFill>
                        <a:effectLst/>
                        <a:latin typeface="Tahoma" pitchFamily="34" charset="0"/>
                        <a:ea typeface="Tahoma" pitchFamily="34" charset="0"/>
                        <a:cs typeface="Tahoma" pitchFamily="34" charset="0"/>
                      </a:endParaRPr>
                    </a:p>
                    <a:p>
                      <a:r>
                        <a:rPr lang="en-US" sz="2000" b="0" i="0" kern="1200" dirty="0" err="1">
                          <a:solidFill>
                            <a:schemeClr val="tx2">
                              <a:lumMod val="75000"/>
                            </a:schemeClr>
                          </a:solidFill>
                          <a:effectLst/>
                          <a:latin typeface="Tahoma" pitchFamily="34" charset="0"/>
                          <a:ea typeface="Tahoma" pitchFamily="34" charset="0"/>
                          <a:cs typeface="Tahoma" pitchFamily="34" charset="0"/>
                        </a:rPr>
                        <a:t>Algoritma</a:t>
                      </a:r>
                      <a:r>
                        <a:rPr lang="en-US" sz="2000" b="0" i="0" kern="1200" dirty="0">
                          <a:solidFill>
                            <a:schemeClr val="tx2">
                              <a:lumMod val="75000"/>
                            </a:schemeClr>
                          </a:solidFill>
                          <a:effectLst/>
                          <a:latin typeface="Tahoma" pitchFamily="34" charset="0"/>
                          <a:ea typeface="Tahoma" pitchFamily="34" charset="0"/>
                          <a:cs typeface="Tahoma" pitchFamily="34" charset="0"/>
                        </a:rPr>
                        <a:t> </a:t>
                      </a:r>
                      <a:r>
                        <a:rPr lang="en-US" sz="2000" b="0" i="0" kern="1200" dirty="0" err="1">
                          <a:solidFill>
                            <a:schemeClr val="tx2">
                              <a:lumMod val="75000"/>
                            </a:schemeClr>
                          </a:solidFill>
                          <a:effectLst/>
                          <a:latin typeface="Tahoma" pitchFamily="34" charset="0"/>
                          <a:ea typeface="Tahoma" pitchFamily="34" charset="0"/>
                          <a:cs typeface="Tahoma" pitchFamily="34" charset="0"/>
                        </a:rPr>
                        <a:t>memasak</a:t>
                      </a:r>
                      <a:r>
                        <a:rPr lang="en-US" sz="2000" b="0" i="0" kern="1200" dirty="0">
                          <a:solidFill>
                            <a:schemeClr val="tx2">
                              <a:lumMod val="75000"/>
                            </a:schemeClr>
                          </a:solidFill>
                          <a:effectLst/>
                          <a:latin typeface="Tahoma" pitchFamily="34" charset="0"/>
                          <a:ea typeface="Tahoma" pitchFamily="34" charset="0"/>
                          <a:cs typeface="Tahoma" pitchFamily="34" charset="0"/>
                        </a:rPr>
                        <a:t> air</a:t>
                      </a:r>
                      <a:endParaRPr lang="en-US" sz="2000" b="0" dirty="0">
                        <a:solidFill>
                          <a:schemeClr val="tx2">
                            <a:lumMod val="75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sz="2000" b="1" i="0" kern="1200" dirty="0">
                          <a:solidFill>
                            <a:schemeClr val="tx2">
                              <a:lumMod val="75000"/>
                            </a:schemeClr>
                          </a:solidFill>
                          <a:effectLst/>
                          <a:latin typeface="Tahoma" pitchFamily="34" charset="0"/>
                          <a:ea typeface="Tahoma" pitchFamily="34" charset="0"/>
                          <a:cs typeface="Tahoma" pitchFamily="34" charset="0"/>
                        </a:rPr>
                        <a:t>KAMUS</a:t>
                      </a:r>
                      <a:br>
                        <a:rPr lang="en-US" sz="2000" b="1" i="0" kern="1200" dirty="0">
                          <a:solidFill>
                            <a:schemeClr val="tx2">
                              <a:lumMod val="75000"/>
                            </a:schemeClr>
                          </a:solidFill>
                          <a:effectLst/>
                          <a:latin typeface="Tahoma" pitchFamily="34" charset="0"/>
                          <a:ea typeface="Tahoma" pitchFamily="34" charset="0"/>
                          <a:cs typeface="Tahoma" pitchFamily="34" charset="0"/>
                        </a:rPr>
                      </a:b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Pada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bagian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ini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dilakukan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pendefinisian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nama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konstanta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nama</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variabel</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prosedur</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fungsi</a:t>
                      </a:r>
                      <a:r>
                        <a:rPr lang="en-US" sz="2000" b="0" i="1" kern="1200" dirty="0">
                          <a:solidFill>
                            <a:schemeClr val="tx2">
                              <a:lumMod val="75000"/>
                            </a:schemeClr>
                          </a:solidFill>
                          <a:effectLst/>
                          <a:latin typeface="Tahoma" pitchFamily="34" charset="0"/>
                          <a:ea typeface="Tahoma" pitchFamily="34" charset="0"/>
                          <a:cs typeface="Tahoma" pitchFamily="34" charset="0"/>
                        </a:rPr>
                        <a:t> yang </a:t>
                      </a:r>
                      <a:r>
                        <a:rPr lang="en-US" sz="2000" b="0" i="1" kern="1200" dirty="0" err="1">
                          <a:solidFill>
                            <a:schemeClr val="tx2">
                              <a:lumMod val="75000"/>
                            </a:schemeClr>
                          </a:solidFill>
                          <a:effectLst/>
                          <a:latin typeface="Tahoma" pitchFamily="34" charset="0"/>
                          <a:ea typeface="Tahoma" pitchFamily="34" charset="0"/>
                          <a:cs typeface="Tahoma" pitchFamily="34" charset="0"/>
                        </a:rPr>
                        <a:t>akan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digunakan</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dalam</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algoritma</a:t>
                      </a:r>
                      <a:r>
                        <a:rPr lang="en-US" sz="2000" b="0" i="1" kern="1200" dirty="0">
                          <a:solidFill>
                            <a:schemeClr val="tx2">
                              <a:lumMod val="75000"/>
                            </a:schemeClr>
                          </a:solidFill>
                          <a:effectLst/>
                          <a:latin typeface="Tahoma" pitchFamily="34" charset="0"/>
                          <a:ea typeface="Tahoma" pitchFamily="34" charset="0"/>
                          <a:cs typeface="Tahoma" pitchFamily="34" charset="0"/>
                        </a:rPr>
                        <a:t>}</a:t>
                      </a:r>
                    </a:p>
                    <a:p>
                      <a:endParaRPr lang="en-US" sz="2000" b="0" i="1" kern="1200" dirty="0">
                        <a:solidFill>
                          <a:schemeClr val="tx2">
                            <a:lumMod val="75000"/>
                          </a:schemeClr>
                        </a:solidFill>
                        <a:effectLst/>
                        <a:latin typeface="Tahoma" pitchFamily="34" charset="0"/>
                        <a:ea typeface="Tahoma" pitchFamily="34" charset="0"/>
                        <a:cs typeface="Tahoma" pitchFamily="34" charset="0"/>
                      </a:endParaRPr>
                    </a:p>
                    <a:p>
                      <a:r>
                        <a:rPr lang="en-US" sz="2000" b="0" i="0" kern="1200" dirty="0">
                          <a:solidFill>
                            <a:schemeClr val="tx2">
                              <a:lumMod val="75000"/>
                            </a:schemeClr>
                          </a:solidFill>
                          <a:effectLst/>
                          <a:latin typeface="Tahoma" pitchFamily="34" charset="0"/>
                          <a:ea typeface="Tahoma" pitchFamily="34" charset="0"/>
                          <a:cs typeface="Tahoma" pitchFamily="34" charset="0"/>
                        </a:rPr>
                        <a:t>1 </a:t>
                      </a:r>
                      <a:r>
                        <a:rPr lang="en-US" sz="2000" b="0" i="0" kern="1200" dirty="0" err="1">
                          <a:solidFill>
                            <a:schemeClr val="tx2">
                              <a:lumMod val="75000"/>
                            </a:schemeClr>
                          </a:solidFill>
                          <a:effectLst/>
                          <a:latin typeface="Tahoma" pitchFamily="34" charset="0"/>
                          <a:ea typeface="Tahoma" pitchFamily="34" charset="0"/>
                          <a:cs typeface="Tahoma" pitchFamily="34" charset="0"/>
                        </a:rPr>
                        <a:t>panci</a:t>
                      </a:r>
                      <a:endParaRPr lang="en-US" sz="2000" b="0" i="0" kern="1200" dirty="0">
                        <a:solidFill>
                          <a:schemeClr val="tx2">
                            <a:lumMod val="75000"/>
                          </a:schemeClr>
                        </a:solidFill>
                        <a:effectLst/>
                        <a:latin typeface="Tahoma" pitchFamily="34" charset="0"/>
                        <a:ea typeface="Tahoma" pitchFamily="34" charset="0"/>
                        <a:cs typeface="Tahoma" pitchFamily="34" charset="0"/>
                      </a:endParaRPr>
                    </a:p>
                    <a:p>
                      <a:r>
                        <a:rPr lang="en-US" sz="2000" b="0" i="0" kern="1200" dirty="0">
                          <a:solidFill>
                            <a:schemeClr val="tx2">
                              <a:lumMod val="75000"/>
                            </a:schemeClr>
                          </a:solidFill>
                          <a:effectLst/>
                          <a:latin typeface="Tahoma" pitchFamily="34" charset="0"/>
                          <a:ea typeface="Tahoma" pitchFamily="34" charset="0"/>
                          <a:cs typeface="Tahoma" pitchFamily="34" charset="0"/>
                        </a:rPr>
                        <a:t>1 liter air</a:t>
                      </a:r>
                      <a:endParaRPr lang="en-US" sz="2000" b="0" dirty="0">
                        <a:solidFill>
                          <a:schemeClr val="tx2">
                            <a:lumMod val="75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370840">
                <a:tc>
                  <a:txBody>
                    <a:bodyPr/>
                    <a:lstStyle/>
                    <a:p>
                      <a:r>
                        <a:rPr lang="en-US" sz="2000" b="1" i="0" kern="1200" dirty="0">
                          <a:solidFill>
                            <a:schemeClr val="tx2">
                              <a:lumMod val="75000"/>
                            </a:schemeClr>
                          </a:solidFill>
                          <a:effectLst/>
                          <a:latin typeface="Tahoma" pitchFamily="34" charset="0"/>
                          <a:ea typeface="Tahoma" pitchFamily="34" charset="0"/>
                          <a:cs typeface="Tahoma" pitchFamily="34" charset="0"/>
                        </a:rPr>
                        <a:t>DESKRIPSI ALGORITMA</a:t>
                      </a:r>
                    </a:p>
                    <a:p>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Spesifikasi</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teks</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algoritmik</a:t>
                      </a:r>
                      <a:r>
                        <a:rPr lang="en-US" sz="2000" b="0" i="1" kern="1200" dirty="0">
                          <a:solidFill>
                            <a:schemeClr val="tx2">
                              <a:lumMod val="75000"/>
                            </a:schemeClr>
                          </a:solidFill>
                          <a:effectLst/>
                          <a:latin typeface="Tahoma" pitchFamily="34" charset="0"/>
                          <a:ea typeface="Tahoma" pitchFamily="34" charset="0"/>
                          <a:cs typeface="Tahoma" pitchFamily="34" charset="0"/>
                        </a:rPr>
                        <a:t> </a:t>
                      </a:r>
                      <a:r>
                        <a:rPr lang="en-US" sz="2000" b="0" i="1" kern="1200" dirty="0" err="1">
                          <a:solidFill>
                            <a:schemeClr val="tx2">
                              <a:lumMod val="75000"/>
                            </a:schemeClr>
                          </a:solidFill>
                          <a:effectLst/>
                          <a:latin typeface="Tahoma" pitchFamily="34" charset="0"/>
                          <a:ea typeface="Tahoma" pitchFamily="34" charset="0"/>
                          <a:cs typeface="Tahoma" pitchFamily="34" charset="0"/>
                        </a:rPr>
                        <a:t>secara</a:t>
                      </a:r>
                      <a:r>
                        <a:rPr lang="en-US" sz="2000" b="0" i="1" kern="1200" dirty="0">
                          <a:solidFill>
                            <a:schemeClr val="tx2">
                              <a:lumMod val="75000"/>
                            </a:schemeClr>
                          </a:solidFill>
                          <a:effectLst/>
                          <a:latin typeface="Tahoma" pitchFamily="34" charset="0"/>
                          <a:ea typeface="Tahoma" pitchFamily="34" charset="0"/>
                          <a:cs typeface="Tahoma" pitchFamily="34" charset="0"/>
                        </a:rPr>
                        <a:t> detail }</a:t>
                      </a:r>
                    </a:p>
                    <a:p>
                      <a:r>
                        <a:rPr lang="en-US" sz="2000" b="1" i="0" kern="1200" dirty="0">
                          <a:solidFill>
                            <a:schemeClr val="tx2">
                              <a:lumMod val="75000"/>
                            </a:schemeClr>
                          </a:solidFill>
                          <a:effectLst/>
                          <a:latin typeface="Tahoma" pitchFamily="34" charset="0"/>
                          <a:ea typeface="Tahoma" pitchFamily="34" charset="0"/>
                          <a:cs typeface="Tahoma" pitchFamily="34" charset="0"/>
                        </a:rPr>
                        <a:t/>
                      </a:r>
                      <a:br>
                        <a:rPr lang="en-US" sz="2000" b="1" i="0" kern="1200" dirty="0">
                          <a:solidFill>
                            <a:schemeClr val="tx2">
                              <a:lumMod val="75000"/>
                            </a:schemeClr>
                          </a:solidFill>
                          <a:effectLst/>
                          <a:latin typeface="Tahoma" pitchFamily="34" charset="0"/>
                          <a:ea typeface="Tahoma" pitchFamily="34" charset="0"/>
                          <a:cs typeface="Tahoma" pitchFamily="34" charset="0"/>
                        </a:rPr>
                      </a:br>
                      <a:r>
                        <a:rPr lang="en-US" sz="2000" b="0" i="0" kern="1200" dirty="0" err="1">
                          <a:solidFill>
                            <a:schemeClr val="tx2">
                              <a:lumMod val="75000"/>
                            </a:schemeClr>
                          </a:solidFill>
                          <a:effectLst/>
                          <a:latin typeface="Tahoma" pitchFamily="34" charset="0"/>
                          <a:ea typeface="Tahoma" pitchFamily="34" charset="0"/>
                          <a:cs typeface="Tahoma" pitchFamily="34" charset="0"/>
                        </a:rPr>
                        <a:t>Masukkan</a:t>
                      </a:r>
                      <a:r>
                        <a:rPr lang="en-US" sz="2000" b="0" i="0" kern="1200" baseline="0" dirty="0">
                          <a:solidFill>
                            <a:schemeClr val="tx2">
                              <a:lumMod val="75000"/>
                            </a:schemeClr>
                          </a:solidFill>
                          <a:effectLst/>
                          <a:latin typeface="Tahoma" pitchFamily="34" charset="0"/>
                          <a:ea typeface="Tahoma" pitchFamily="34" charset="0"/>
                          <a:cs typeface="Tahoma" pitchFamily="34" charset="0"/>
                        </a:rPr>
                        <a:t> 1 liter air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dalam</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sebuah</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panci</a:t>
                      </a:r>
                      <a:endParaRPr lang="en-US" sz="2000" b="0" i="0" kern="1200" baseline="0" dirty="0">
                        <a:solidFill>
                          <a:schemeClr val="tx2">
                            <a:lumMod val="75000"/>
                          </a:schemeClr>
                        </a:solidFill>
                        <a:effectLst/>
                        <a:latin typeface="Tahoma" pitchFamily="34" charset="0"/>
                        <a:ea typeface="Tahoma" pitchFamily="34" charset="0"/>
                        <a:cs typeface="Tahoma" pitchFamily="34" charset="0"/>
                      </a:endParaRPr>
                    </a:p>
                    <a:p>
                      <a:r>
                        <a:rPr lang="en-US" sz="2000" b="0" i="0" kern="1200" baseline="0" dirty="0" err="1">
                          <a:solidFill>
                            <a:schemeClr val="tx2">
                              <a:lumMod val="75000"/>
                            </a:schemeClr>
                          </a:solidFill>
                          <a:effectLst/>
                          <a:latin typeface="Tahoma" pitchFamily="34" charset="0"/>
                          <a:ea typeface="Tahoma" pitchFamily="34" charset="0"/>
                          <a:cs typeface="Tahoma" pitchFamily="34" charset="0"/>
                        </a:rPr>
                        <a:t>Panaskan</a:t>
                      </a:r>
                      <a:r>
                        <a:rPr lang="en-US" sz="2000" b="0" i="0" kern="1200" baseline="0" dirty="0">
                          <a:solidFill>
                            <a:schemeClr val="tx2">
                              <a:lumMod val="75000"/>
                            </a:schemeClr>
                          </a:solidFill>
                          <a:effectLst/>
                          <a:latin typeface="Tahoma" pitchFamily="34" charset="0"/>
                          <a:ea typeface="Tahoma" pitchFamily="34" charset="0"/>
                          <a:cs typeface="Tahoma" pitchFamily="34" charset="0"/>
                        </a:rPr>
                        <a:t> air di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dalam</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smtClean="0">
                          <a:solidFill>
                            <a:schemeClr val="tx2">
                              <a:lumMod val="75000"/>
                            </a:schemeClr>
                          </a:solidFill>
                          <a:effectLst/>
                          <a:latin typeface="Tahoma" pitchFamily="34" charset="0"/>
                          <a:ea typeface="Tahoma" pitchFamily="34" charset="0"/>
                          <a:cs typeface="Tahoma" pitchFamily="34" charset="0"/>
                        </a:rPr>
                        <a:t>panci</a:t>
                      </a:r>
                      <a:r>
                        <a:rPr lang="en-US" sz="2000" b="0" i="0" kern="1200" baseline="0" dirty="0" smtClean="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hingga</a:t>
                      </a:r>
                      <a:r>
                        <a:rPr lang="en-US" sz="2000" b="0" i="0" kern="1200" baseline="0" dirty="0">
                          <a:solidFill>
                            <a:schemeClr val="tx2">
                              <a:lumMod val="75000"/>
                            </a:schemeClr>
                          </a:solidFill>
                          <a:effectLst/>
                          <a:latin typeface="Tahoma" pitchFamily="34" charset="0"/>
                          <a:ea typeface="Tahoma" pitchFamily="34" charset="0"/>
                          <a:cs typeface="Tahoma" pitchFamily="34" charset="0"/>
                        </a:rPr>
                        <a:t> </a:t>
                      </a:r>
                      <a:r>
                        <a:rPr lang="en-US" sz="2000" b="0" i="0" kern="1200" baseline="0" dirty="0" err="1">
                          <a:solidFill>
                            <a:schemeClr val="tx2">
                              <a:lumMod val="75000"/>
                            </a:schemeClr>
                          </a:solidFill>
                          <a:effectLst/>
                          <a:latin typeface="Tahoma" pitchFamily="34" charset="0"/>
                          <a:ea typeface="Tahoma" pitchFamily="34" charset="0"/>
                          <a:cs typeface="Tahoma" pitchFamily="34" charset="0"/>
                        </a:rPr>
                        <a:t>mendidih</a:t>
                      </a:r>
                      <a:endParaRPr lang="en-US" sz="2000" b="0" dirty="0">
                        <a:solidFill>
                          <a:schemeClr val="tx2">
                            <a:lumMod val="75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C56B77A1-83B1-43DB-B726-DB649E0DFD3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8698229-1DCF-4C32-B6A2-6FC13D0EF014}"/>
              </a:ext>
            </a:extLst>
          </p:cNvPr>
          <p:cNvSpPr>
            <a:spLocks noGrp="1"/>
          </p:cNvSpPr>
          <p:nvPr>
            <p:ph type="sldNum" sz="quarter" idx="12"/>
          </p:nvPr>
        </p:nvSpPr>
        <p:spPr/>
        <p:txBody>
          <a:bodyPr/>
          <a:lstStyle/>
          <a:p>
            <a:fld id="{305E9EA4-53B1-4E59-8089-6AA0C6ADAD7B}" type="slidenum">
              <a:rPr lang="en-US" smtClean="0"/>
              <a:t>27</a:t>
            </a:fld>
            <a:endParaRPr lang="en-US"/>
          </a:p>
        </p:txBody>
      </p:sp>
    </p:spTree>
    <p:extLst>
      <p:ext uri="{BB962C8B-B14F-4D97-AF65-F5344CB8AC3E}">
        <p14:creationId xmlns:p14="http://schemas.microsoft.com/office/powerpoint/2010/main" val="2224701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Keterangan</a:t>
            </a:r>
            <a:endParaRPr lang="id-ID" b="1" dirty="0"/>
          </a:p>
        </p:txBody>
      </p:sp>
      <p:sp>
        <p:nvSpPr>
          <p:cNvPr id="3" name="Content Placeholder 2"/>
          <p:cNvSpPr>
            <a:spLocks noGrp="1"/>
          </p:cNvSpPr>
          <p:nvPr>
            <p:ph idx="1"/>
          </p:nvPr>
        </p:nvSpPr>
        <p:spPr/>
        <p:txBody>
          <a:bodyPr/>
          <a:lstStyle/>
          <a:p>
            <a:r>
              <a:rPr lang="en-US" dirty="0" err="1" smtClean="0"/>
              <a:t>Judul</a:t>
            </a:r>
            <a:r>
              <a:rPr lang="en-US" dirty="0" smtClean="0"/>
              <a:t> di </a:t>
            </a:r>
            <a:r>
              <a:rPr lang="en-US" dirty="0" err="1" smtClean="0"/>
              <a:t>isi</a:t>
            </a:r>
            <a:r>
              <a:rPr lang="en-US" dirty="0" smtClean="0"/>
              <a:t> </a:t>
            </a:r>
            <a:r>
              <a:rPr lang="en-US" dirty="0" err="1" smtClean="0"/>
              <a:t>dengan</a:t>
            </a:r>
            <a:r>
              <a:rPr lang="en-US" dirty="0" smtClean="0"/>
              <a:t> </a:t>
            </a:r>
            <a:r>
              <a:rPr lang="en-US" dirty="0" err="1" smtClean="0"/>
              <a:t>judul</a:t>
            </a:r>
            <a:r>
              <a:rPr lang="en-US" dirty="0" smtClean="0"/>
              <a:t> program </a:t>
            </a:r>
            <a:r>
              <a:rPr lang="en-US" dirty="0" err="1" smtClean="0"/>
              <a:t>untuk</a:t>
            </a:r>
            <a:r>
              <a:rPr lang="en-US" dirty="0" smtClean="0"/>
              <a:t> </a:t>
            </a:r>
            <a:r>
              <a:rPr lang="en-US" dirty="0" err="1" smtClean="0"/>
              <a:t>aksi</a:t>
            </a:r>
            <a:r>
              <a:rPr lang="en-US" dirty="0" smtClean="0"/>
              <a:t> </a:t>
            </a:r>
            <a:r>
              <a:rPr lang="en-US" dirty="0" err="1" smtClean="0"/>
              <a:t>sekuensial</a:t>
            </a:r>
            <a:r>
              <a:rPr lang="en-US" dirty="0" smtClean="0"/>
              <a:t> yang </a:t>
            </a:r>
            <a:r>
              <a:rPr lang="en-US" dirty="0" err="1" smtClean="0"/>
              <a:t>didefinisikan</a:t>
            </a:r>
            <a:r>
              <a:rPr lang="en-US" dirty="0" smtClean="0"/>
              <a:t>.</a:t>
            </a:r>
          </a:p>
          <a:p>
            <a:r>
              <a:rPr lang="en-US" dirty="0" err="1" smtClean="0"/>
              <a:t>Kamus</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mendeklarasikan</a:t>
            </a:r>
            <a:r>
              <a:rPr lang="en-US" dirty="0" smtClean="0"/>
              <a:t> </a:t>
            </a:r>
            <a:r>
              <a:rPr lang="en-US" dirty="0" err="1" smtClean="0"/>
              <a:t>suatu</a:t>
            </a:r>
            <a:r>
              <a:rPr lang="en-US" dirty="0" smtClean="0"/>
              <a:t> </a:t>
            </a:r>
            <a:r>
              <a:rPr lang="en-US" dirty="0" err="1" smtClean="0"/>
              <a:t>variabel</a:t>
            </a:r>
            <a:r>
              <a:rPr lang="en-US" dirty="0" smtClean="0"/>
              <a:t> </a:t>
            </a:r>
            <a:r>
              <a:rPr lang="en-US" dirty="0" err="1" smtClean="0"/>
              <a:t>atau</a:t>
            </a:r>
            <a:r>
              <a:rPr lang="en-US" dirty="0" smtClean="0"/>
              <a:t> </a:t>
            </a:r>
            <a:r>
              <a:rPr lang="en-US" dirty="0" err="1" smtClean="0"/>
              <a:t>konstanta</a:t>
            </a:r>
            <a:r>
              <a:rPr lang="en-US" dirty="0" smtClean="0"/>
              <a:t> </a:t>
            </a:r>
            <a:r>
              <a:rPr lang="en-US" dirty="0" err="1" smtClean="0"/>
              <a:t>dengan</a:t>
            </a:r>
            <a:r>
              <a:rPr lang="en-US" dirty="0" smtClean="0"/>
              <a:t> </a:t>
            </a:r>
            <a:r>
              <a:rPr lang="en-US" dirty="0" err="1" smtClean="0"/>
              <a:t>suatu</a:t>
            </a:r>
            <a:r>
              <a:rPr lang="en-US" dirty="0" smtClean="0"/>
              <a:t> “</a:t>
            </a:r>
            <a:r>
              <a:rPr lang="en-US" dirty="0" err="1" smtClean="0"/>
              <a:t>tipe</a:t>
            </a:r>
            <a:r>
              <a:rPr lang="en-US" dirty="0" smtClean="0"/>
              <a:t>”</a:t>
            </a:r>
          </a:p>
          <a:p>
            <a:pPr lvl="1"/>
            <a:r>
              <a:rPr lang="en-US" dirty="0" err="1" smtClean="0"/>
              <a:t>Contoh</a:t>
            </a:r>
            <a:r>
              <a:rPr lang="en-US" dirty="0" smtClean="0"/>
              <a:t> </a:t>
            </a:r>
            <a:r>
              <a:rPr lang="en-US" dirty="0" err="1" smtClean="0"/>
              <a:t>deklarasi</a:t>
            </a:r>
            <a:r>
              <a:rPr lang="en-US" dirty="0" smtClean="0"/>
              <a:t>: a : integer</a:t>
            </a:r>
          </a:p>
          <a:p>
            <a:r>
              <a:rPr lang="en-US" dirty="0" err="1" smtClean="0"/>
              <a:t>Algoritma</a:t>
            </a:r>
            <a:r>
              <a:rPr lang="en-US" dirty="0" smtClean="0"/>
              <a:t> </a:t>
            </a:r>
            <a:r>
              <a:rPr lang="en-US" dirty="0" err="1" smtClean="0"/>
              <a:t>merupakan</a:t>
            </a:r>
            <a:r>
              <a:rPr lang="en-US" dirty="0" smtClean="0"/>
              <a:t> </a:t>
            </a:r>
            <a:r>
              <a:rPr lang="en-US" dirty="0" err="1" smtClean="0"/>
              <a:t>bagian</a:t>
            </a:r>
            <a:r>
              <a:rPr lang="en-US" dirty="0" smtClean="0"/>
              <a:t> </a:t>
            </a:r>
            <a:r>
              <a:rPr lang="en-US" dirty="0" err="1" smtClean="0"/>
              <a:t>utama</a:t>
            </a:r>
            <a:r>
              <a:rPr lang="en-US" dirty="0" smtClean="0"/>
              <a:t> program </a:t>
            </a:r>
            <a:r>
              <a:rPr lang="en-US" dirty="0" err="1" smtClean="0"/>
              <a:t>dalam</a:t>
            </a:r>
            <a:r>
              <a:rPr lang="en-US" dirty="0" smtClean="0"/>
              <a:t> </a:t>
            </a:r>
            <a:r>
              <a:rPr lang="en-US" dirty="0" err="1" smtClean="0"/>
              <a:t>bentuk</a:t>
            </a:r>
            <a:r>
              <a:rPr lang="en-US" dirty="0" smtClean="0"/>
              <a:t> </a:t>
            </a:r>
            <a:r>
              <a:rPr lang="en-US" dirty="0" err="1" smtClean="0"/>
              <a:t>aksi-aksi</a:t>
            </a:r>
            <a:r>
              <a:rPr lang="en-US" dirty="0" smtClean="0"/>
              <a:t> </a:t>
            </a:r>
            <a:r>
              <a:rPr lang="en-US" dirty="0" err="1" smtClean="0"/>
              <a:t>sekuensial</a:t>
            </a:r>
            <a:r>
              <a:rPr lang="en-US" dirty="0" smtClean="0"/>
              <a:t>.</a:t>
            </a:r>
          </a:p>
          <a:p>
            <a:pPr lvl="1"/>
            <a:r>
              <a:rPr lang="en-US" dirty="0" err="1" smtClean="0"/>
              <a:t>Bisa</a:t>
            </a:r>
            <a:r>
              <a:rPr lang="en-US" dirty="0" smtClean="0"/>
              <a:t> </a:t>
            </a:r>
            <a:r>
              <a:rPr lang="en-US" dirty="0" err="1" smtClean="0"/>
              <a:t>berisi</a:t>
            </a:r>
            <a:r>
              <a:rPr lang="en-US" dirty="0" smtClean="0"/>
              <a:t> </a:t>
            </a:r>
            <a:r>
              <a:rPr lang="en-US" dirty="0" err="1" smtClean="0"/>
              <a:t>bermacam-macam</a:t>
            </a:r>
            <a:r>
              <a:rPr lang="en-US" dirty="0" smtClean="0"/>
              <a:t>: </a:t>
            </a:r>
            <a:r>
              <a:rPr lang="en-US" dirty="0" err="1" smtClean="0"/>
              <a:t>instruksi</a:t>
            </a:r>
            <a:r>
              <a:rPr lang="en-US" dirty="0" smtClean="0"/>
              <a:t> </a:t>
            </a:r>
            <a:r>
              <a:rPr lang="en-US" dirty="0" err="1" smtClean="0"/>
              <a:t>perintah</a:t>
            </a:r>
            <a:r>
              <a:rPr lang="en-US" dirty="0" smtClean="0"/>
              <a:t> input/output, assignment, </a:t>
            </a:r>
            <a:r>
              <a:rPr lang="en-US" dirty="0" err="1" smtClean="0"/>
              <a:t>statemen</a:t>
            </a:r>
            <a:r>
              <a:rPr lang="en-US" dirty="0" smtClean="0"/>
              <a:t> </a:t>
            </a:r>
            <a:r>
              <a:rPr lang="en-US" dirty="0" err="1" smtClean="0"/>
              <a:t>sekuensial</a:t>
            </a:r>
            <a:r>
              <a:rPr lang="en-US" dirty="0" smtClean="0"/>
              <a:t>, </a:t>
            </a:r>
            <a:r>
              <a:rPr lang="en-US" dirty="0" err="1" smtClean="0"/>
              <a:t>analisis</a:t>
            </a:r>
            <a:r>
              <a:rPr lang="en-US" dirty="0" smtClean="0"/>
              <a:t> </a:t>
            </a:r>
            <a:r>
              <a:rPr lang="en-US" dirty="0" err="1" smtClean="0"/>
              <a:t>kasus</a:t>
            </a:r>
            <a:r>
              <a:rPr lang="en-US" dirty="0" smtClean="0"/>
              <a:t>, </a:t>
            </a:r>
            <a:r>
              <a:rPr lang="en-US" dirty="0" err="1" smtClean="0"/>
              <a:t>dan</a:t>
            </a:r>
            <a:r>
              <a:rPr lang="en-US" dirty="0" smtClean="0"/>
              <a:t> </a:t>
            </a:r>
            <a:r>
              <a:rPr lang="en-US" dirty="0" err="1" smtClean="0"/>
              <a:t>pengulangan</a:t>
            </a:r>
            <a:r>
              <a:rPr lang="en-US" dirty="0" smtClean="0"/>
              <a:t> </a:t>
            </a:r>
            <a:r>
              <a:rPr lang="en-US" b="1" dirty="0" smtClean="0"/>
              <a:t>*</a:t>
            </a:r>
            <a:r>
              <a:rPr lang="en-US" b="1" dirty="0" err="1" smtClean="0"/>
              <a:t>kelak</a:t>
            </a:r>
            <a:r>
              <a:rPr lang="en-US" b="1" dirty="0" smtClean="0"/>
              <a:t> </a:t>
            </a:r>
            <a:r>
              <a:rPr lang="en-US" b="1" dirty="0" err="1" smtClean="0"/>
              <a:t>akan</a:t>
            </a:r>
            <a:r>
              <a:rPr lang="en-US" b="1" dirty="0" smtClean="0"/>
              <a:t> </a:t>
            </a:r>
            <a:r>
              <a:rPr lang="en-US" b="1" dirty="0" err="1" smtClean="0"/>
              <a:t>dipelajari</a:t>
            </a:r>
            <a:endParaRPr lang="id-ID" b="1"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28</a:t>
            </a:fld>
            <a:endParaRPr lang="en-US"/>
          </a:p>
        </p:txBody>
      </p:sp>
    </p:spTree>
    <p:extLst>
      <p:ext uri="{BB962C8B-B14F-4D97-AF65-F5344CB8AC3E}">
        <p14:creationId xmlns:p14="http://schemas.microsoft.com/office/powerpoint/2010/main" val="2509995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29404"/>
          </a:xfrm>
        </p:spPr>
        <p:txBody>
          <a:bodyPr/>
          <a:lstStyle/>
          <a:p>
            <a:r>
              <a:rPr lang="en-US" b="1" dirty="0" err="1"/>
              <a:t>Komentar</a:t>
            </a:r>
            <a:endParaRPr lang="en-US" b="1" dirty="0"/>
          </a:p>
        </p:txBody>
      </p:sp>
      <p:sp>
        <p:nvSpPr>
          <p:cNvPr id="3" name="Content Placeholder 2"/>
          <p:cNvSpPr>
            <a:spLocks noGrp="1"/>
          </p:cNvSpPr>
          <p:nvPr>
            <p:ph idx="1"/>
          </p:nvPr>
        </p:nvSpPr>
        <p:spPr/>
        <p:txBody>
          <a:bodyPr/>
          <a:lstStyle/>
          <a:p>
            <a:r>
              <a:rPr lang="en-US" dirty="0" err="1"/>
              <a:t>Komentar</a:t>
            </a:r>
            <a:r>
              <a:rPr lang="en-US" dirty="0"/>
              <a:t> </a:t>
            </a:r>
            <a:r>
              <a:rPr lang="en-US" dirty="0" err="1"/>
              <a:t>dapat</a:t>
            </a:r>
            <a:r>
              <a:rPr lang="en-US" dirty="0"/>
              <a:t> </a:t>
            </a:r>
            <a:r>
              <a:rPr lang="en-US" dirty="0" err="1"/>
              <a:t>memudahkan</a:t>
            </a:r>
            <a:r>
              <a:rPr lang="en-US" dirty="0"/>
              <a:t> </a:t>
            </a:r>
            <a:r>
              <a:rPr lang="en-US" dirty="0" err="1"/>
              <a:t>dalam</a:t>
            </a:r>
            <a:r>
              <a:rPr lang="en-US" dirty="0"/>
              <a:t> </a:t>
            </a:r>
            <a:r>
              <a:rPr lang="en-US" dirty="0" err="1"/>
              <a:t>membaca</a:t>
            </a:r>
            <a:r>
              <a:rPr lang="en-US" dirty="0"/>
              <a:t> </a:t>
            </a:r>
            <a:r>
              <a:rPr lang="en-US" dirty="0" err="1"/>
              <a:t>alur</a:t>
            </a:r>
            <a:r>
              <a:rPr lang="en-US" dirty="0"/>
              <a:t> </a:t>
            </a:r>
            <a:r>
              <a:rPr lang="en-US" dirty="0" err="1"/>
              <a:t>sebuah</a:t>
            </a:r>
            <a:r>
              <a:rPr lang="en-US" dirty="0"/>
              <a:t> program.</a:t>
            </a:r>
          </a:p>
          <a:p>
            <a:r>
              <a:rPr lang="en-US" dirty="0" err="1"/>
              <a:t>Fungsi</a:t>
            </a:r>
            <a:r>
              <a:rPr lang="en-US" dirty="0"/>
              <a:t> </a:t>
            </a:r>
            <a:r>
              <a:rPr lang="en-US" dirty="0" err="1"/>
              <a:t>komentar</a:t>
            </a:r>
            <a:r>
              <a:rPr lang="en-US" dirty="0"/>
              <a:t>:</a:t>
            </a:r>
          </a:p>
          <a:p>
            <a:pPr lvl="1"/>
            <a:r>
              <a:rPr lang="en-US" dirty="0" err="1">
                <a:sym typeface="Cabin"/>
              </a:rPr>
              <a:t>Menerangkan</a:t>
            </a:r>
            <a:r>
              <a:rPr lang="en-US" dirty="0">
                <a:sym typeface="Cabin"/>
              </a:rPr>
              <a:t> </a:t>
            </a:r>
            <a:r>
              <a:rPr lang="en-US" dirty="0" err="1">
                <a:sym typeface="Cabin"/>
              </a:rPr>
              <a:t>apa</a:t>
            </a:r>
            <a:r>
              <a:rPr lang="en-US" dirty="0">
                <a:sym typeface="Cabin"/>
              </a:rPr>
              <a:t> yang </a:t>
            </a:r>
            <a:r>
              <a:rPr lang="en-US" dirty="0" err="1">
                <a:sym typeface="Cabin"/>
              </a:rPr>
              <a:t>ada</a:t>
            </a:r>
            <a:r>
              <a:rPr lang="en-US" dirty="0">
                <a:sym typeface="Cabin"/>
              </a:rPr>
              <a:t> </a:t>
            </a:r>
            <a:r>
              <a:rPr lang="en-US" dirty="0" err="1">
                <a:sym typeface="Cabin"/>
              </a:rPr>
              <a:t>dalam</a:t>
            </a:r>
            <a:r>
              <a:rPr lang="en-US" dirty="0">
                <a:sym typeface="Cabin"/>
              </a:rPr>
              <a:t> </a:t>
            </a:r>
            <a:r>
              <a:rPr lang="en-US" dirty="0" err="1">
                <a:sym typeface="Cabin"/>
              </a:rPr>
              <a:t>sejumlah</a:t>
            </a:r>
            <a:r>
              <a:rPr lang="en-US" dirty="0">
                <a:sym typeface="Cabin"/>
              </a:rPr>
              <a:t> </a:t>
            </a:r>
            <a:r>
              <a:rPr lang="en-US" dirty="0" err="1">
                <a:sym typeface="Cabin"/>
              </a:rPr>
              <a:t>baris</a:t>
            </a:r>
            <a:r>
              <a:rPr lang="en-US" dirty="0">
                <a:sym typeface="Cabin"/>
              </a:rPr>
              <a:t> </a:t>
            </a:r>
            <a:r>
              <a:rPr lang="en-US" dirty="0" err="1">
                <a:sym typeface="Cabin"/>
              </a:rPr>
              <a:t>kode</a:t>
            </a:r>
            <a:r>
              <a:rPr lang="en-US" dirty="0">
                <a:sym typeface="Cabin"/>
              </a:rPr>
              <a:t> di </a:t>
            </a:r>
            <a:r>
              <a:rPr lang="en-US" dirty="0" err="1">
                <a:sym typeface="Cabin"/>
              </a:rPr>
              <a:t>bawahnya</a:t>
            </a:r>
            <a:endParaRPr lang="en-US" dirty="0">
              <a:sym typeface="Cabin"/>
            </a:endParaRPr>
          </a:p>
          <a:p>
            <a:pPr lvl="1"/>
            <a:r>
              <a:rPr lang="en-US" dirty="0" err="1">
                <a:sym typeface="Cabin"/>
              </a:rPr>
              <a:t>Mendokumentasikan</a:t>
            </a:r>
            <a:r>
              <a:rPr lang="en-US" dirty="0">
                <a:sym typeface="Cabin"/>
              </a:rPr>
              <a:t> </a:t>
            </a:r>
            <a:r>
              <a:rPr lang="en-US" dirty="0" err="1">
                <a:sym typeface="Cabin"/>
              </a:rPr>
              <a:t>siapa</a:t>
            </a:r>
            <a:r>
              <a:rPr lang="en-US" dirty="0">
                <a:sym typeface="Cabin"/>
              </a:rPr>
              <a:t> yang </a:t>
            </a:r>
            <a:r>
              <a:rPr lang="en-US" dirty="0" err="1">
                <a:sym typeface="Cabin"/>
              </a:rPr>
              <a:t>menulis</a:t>
            </a:r>
            <a:r>
              <a:rPr lang="en-US" dirty="0">
                <a:sym typeface="Cabin"/>
              </a:rPr>
              <a:t> </a:t>
            </a:r>
            <a:r>
              <a:rPr lang="en-US" dirty="0" err="1">
                <a:sym typeface="Cabin"/>
              </a:rPr>
              <a:t>kode</a:t>
            </a:r>
            <a:r>
              <a:rPr lang="en-US" dirty="0">
                <a:sym typeface="Cabin"/>
              </a:rPr>
              <a:t> </a:t>
            </a:r>
            <a:r>
              <a:rPr lang="en-US" dirty="0" err="1">
                <a:sym typeface="Cabin"/>
              </a:rPr>
              <a:t>tersebut</a:t>
            </a:r>
            <a:r>
              <a:rPr lang="en-US" dirty="0">
                <a:sym typeface="Cabin"/>
              </a:rPr>
              <a:t> </a:t>
            </a:r>
            <a:r>
              <a:rPr lang="en-US" dirty="0" err="1">
                <a:sym typeface="Cabin"/>
              </a:rPr>
              <a:t>atau</a:t>
            </a:r>
            <a:r>
              <a:rPr lang="en-US" dirty="0">
                <a:sym typeface="Cabin"/>
              </a:rPr>
              <a:t> </a:t>
            </a:r>
            <a:r>
              <a:rPr lang="en-US" dirty="0" err="1">
                <a:sym typeface="Cabin"/>
              </a:rPr>
              <a:t>informasi</a:t>
            </a:r>
            <a:r>
              <a:rPr lang="en-US" dirty="0">
                <a:sym typeface="Cabin"/>
              </a:rPr>
              <a:t> </a:t>
            </a:r>
            <a:r>
              <a:rPr lang="en-US" dirty="0" err="1">
                <a:sym typeface="Cabin"/>
              </a:rPr>
              <a:t>tambahan</a:t>
            </a:r>
            <a:r>
              <a:rPr lang="en-US" dirty="0">
                <a:sym typeface="Cabin"/>
              </a:rPr>
              <a:t> </a:t>
            </a:r>
            <a:r>
              <a:rPr lang="en-US" dirty="0" err="1">
                <a:sym typeface="Cabin"/>
              </a:rPr>
              <a:t>lainnya</a:t>
            </a:r>
            <a:endParaRPr lang="en-US" dirty="0">
              <a:sym typeface="Cabin"/>
            </a:endParaRPr>
          </a:p>
          <a:p>
            <a:pPr lvl="1"/>
            <a:r>
              <a:rPr lang="en-US" dirty="0" err="1">
                <a:sym typeface="Cabin"/>
              </a:rPr>
              <a:t>Menonaktifkan</a:t>
            </a:r>
            <a:r>
              <a:rPr lang="en-US" dirty="0">
                <a:sym typeface="Cabin"/>
              </a:rPr>
              <a:t> </a:t>
            </a:r>
            <a:r>
              <a:rPr lang="en-US" dirty="0" err="1">
                <a:sym typeface="Cabin"/>
              </a:rPr>
              <a:t>sejumlah</a:t>
            </a:r>
            <a:r>
              <a:rPr lang="en-US" dirty="0">
                <a:sym typeface="Cabin"/>
              </a:rPr>
              <a:t> </a:t>
            </a:r>
            <a:r>
              <a:rPr lang="en-US" dirty="0" err="1">
                <a:sym typeface="Cabin"/>
              </a:rPr>
              <a:t>baris</a:t>
            </a:r>
            <a:r>
              <a:rPr lang="en-US" dirty="0">
                <a:sym typeface="Cabin"/>
              </a:rPr>
              <a:t> </a:t>
            </a:r>
            <a:r>
              <a:rPr lang="en-US" dirty="0" err="1">
                <a:sym typeface="Cabin"/>
              </a:rPr>
              <a:t>kode</a:t>
            </a:r>
            <a:r>
              <a:rPr lang="en-US" dirty="0">
                <a:sym typeface="Cabin"/>
              </a:rPr>
              <a:t> - </a:t>
            </a:r>
            <a:r>
              <a:rPr lang="en-US" dirty="0" err="1">
                <a:sym typeface="Cabin"/>
              </a:rPr>
              <a:t>mungkin</a:t>
            </a:r>
            <a:r>
              <a:rPr lang="en-US" dirty="0">
                <a:sym typeface="Cabin"/>
              </a:rPr>
              <a:t> </a:t>
            </a:r>
            <a:r>
              <a:rPr lang="en-US" dirty="0" err="1">
                <a:sym typeface="Cabin"/>
              </a:rPr>
              <a:t>hanya</a:t>
            </a:r>
            <a:r>
              <a:rPr lang="en-US" dirty="0">
                <a:sym typeface="Cabin"/>
              </a:rPr>
              <a:t> </a:t>
            </a:r>
            <a:r>
              <a:rPr lang="en-US" dirty="0" err="1">
                <a:sym typeface="Cabin"/>
              </a:rPr>
              <a:t>temporer</a:t>
            </a:r>
            <a:endParaRPr lang="en-US" dirty="0"/>
          </a:p>
          <a:p>
            <a:r>
              <a:rPr lang="en-US" dirty="0" err="1"/>
              <a:t>Contoh</a:t>
            </a:r>
            <a:r>
              <a:rPr lang="en-US" dirty="0"/>
              <a:t> </a:t>
            </a:r>
            <a:r>
              <a:rPr lang="en-US" dirty="0" err="1"/>
              <a:t>komentar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47896379"/>
              </p:ext>
            </p:extLst>
          </p:nvPr>
        </p:nvGraphicFramePr>
        <p:xfrm>
          <a:off x="1726442" y="4792092"/>
          <a:ext cx="7399973" cy="1441704"/>
        </p:xfrm>
        <a:graphic>
          <a:graphicData uri="http://schemas.openxmlformats.org/drawingml/2006/table">
            <a:tbl>
              <a:tblPr firstRow="1" bandRow="1">
                <a:tableStyleId>{FABFCF23-3B69-468F-B69F-88F6DE6A72F2}</a:tableStyleId>
              </a:tblPr>
              <a:tblGrid>
                <a:gridCol w="4316651">
                  <a:extLst>
                    <a:ext uri="{9D8B030D-6E8A-4147-A177-3AD203B41FA5}">
                      <a16:colId xmlns:a16="http://schemas.microsoft.com/office/drawing/2014/main" val="20000"/>
                    </a:ext>
                  </a:extLst>
                </a:gridCol>
                <a:gridCol w="3083322">
                  <a:extLst>
                    <a:ext uri="{9D8B030D-6E8A-4147-A177-3AD203B41FA5}">
                      <a16:colId xmlns:a16="http://schemas.microsoft.com/office/drawing/2014/main" val="20002"/>
                    </a:ext>
                  </a:extLst>
                </a:gridCol>
              </a:tblGrid>
              <a:tr h="435864">
                <a:tc>
                  <a:txBody>
                    <a:bodyPr/>
                    <a:lstStyle/>
                    <a:p>
                      <a:pPr algn="ctr"/>
                      <a:r>
                        <a:rPr lang="en-US" sz="2000" dirty="0" err="1"/>
                        <a:t>Notasi</a:t>
                      </a:r>
                      <a:r>
                        <a:rPr lang="en-US" sz="2000" dirty="0"/>
                        <a:t> </a:t>
                      </a:r>
                      <a:r>
                        <a:rPr lang="en-US" sz="2000" dirty="0" err="1"/>
                        <a:t>Algoritmik</a:t>
                      </a:r>
                      <a:endParaRPr lang="en-US" sz="2000" dirty="0"/>
                    </a:p>
                  </a:txBody>
                  <a:tcPr/>
                </a:tc>
                <a:tc>
                  <a:txBody>
                    <a:bodyPr/>
                    <a:lstStyle/>
                    <a:p>
                      <a:pPr algn="ctr"/>
                      <a:r>
                        <a:rPr lang="en-US" sz="2000" dirty="0" smtClean="0"/>
                        <a:t>C++</a:t>
                      </a:r>
                      <a:endParaRPr lang="en-US" sz="2000" dirty="0"/>
                    </a:p>
                  </a:txBody>
                  <a:tcPr/>
                </a:tc>
                <a:extLst>
                  <a:ext uri="{0D108BD9-81ED-4DB2-BD59-A6C34878D82A}">
                    <a16:rowId xmlns:a16="http://schemas.microsoft.com/office/drawing/2014/main" val="10000"/>
                  </a:ext>
                </a:extLst>
              </a:tr>
              <a:tr h="435864">
                <a:tc>
                  <a:txBody>
                    <a:bodyPr/>
                    <a:lstStyle/>
                    <a:p>
                      <a:r>
                        <a:rPr lang="en-US" sz="2000" dirty="0"/>
                        <a:t>{</a:t>
                      </a:r>
                      <a:r>
                        <a:rPr lang="en-US" sz="2000" dirty="0" err="1"/>
                        <a:t>Ini</a:t>
                      </a:r>
                      <a:r>
                        <a:rPr lang="en-US" sz="2000" baseline="0" dirty="0"/>
                        <a:t> </a:t>
                      </a:r>
                      <a:r>
                        <a:rPr lang="en-US" sz="2000" baseline="0" dirty="0" err="1"/>
                        <a:t>komentar</a:t>
                      </a:r>
                      <a:r>
                        <a:rPr lang="en-US" sz="2000" baseline="0" dirty="0"/>
                        <a:t>}</a:t>
                      </a:r>
                      <a:endParaRPr lang="en-US" sz="2000" dirty="0"/>
                    </a:p>
                  </a:txBody>
                  <a:tcPr/>
                </a:tc>
                <a:tc>
                  <a:txBody>
                    <a:bodyPr/>
                    <a:lstStyle/>
                    <a:p>
                      <a:r>
                        <a:rPr lang="en-US" sz="2000" dirty="0"/>
                        <a:t>//</a:t>
                      </a:r>
                      <a:r>
                        <a:rPr lang="en-US" sz="2000" dirty="0" err="1"/>
                        <a:t>ini</a:t>
                      </a:r>
                      <a:r>
                        <a:rPr lang="en-US" sz="2000" dirty="0"/>
                        <a:t> </a:t>
                      </a:r>
                      <a:r>
                        <a:rPr lang="en-US" sz="2000" dirty="0" err="1" smtClean="0"/>
                        <a:t>komentar</a:t>
                      </a:r>
                      <a:endParaRPr lang="en-US" sz="2000" dirty="0" smtClean="0"/>
                    </a:p>
                    <a:p>
                      <a:r>
                        <a:rPr lang="en-US" sz="2000" dirty="0" smtClean="0"/>
                        <a:t>/*</a:t>
                      </a:r>
                      <a:r>
                        <a:rPr lang="en-US" sz="2000" dirty="0" err="1" smtClean="0"/>
                        <a:t>ini</a:t>
                      </a:r>
                      <a:r>
                        <a:rPr lang="en-US" sz="2000" baseline="0" dirty="0" smtClean="0"/>
                        <a:t> </a:t>
                      </a:r>
                      <a:r>
                        <a:rPr lang="en-US" sz="2000" baseline="0" dirty="0" err="1" smtClean="0"/>
                        <a:t>komentar</a:t>
                      </a:r>
                      <a:endParaRPr lang="en-US" sz="2000" baseline="0" dirty="0" smtClean="0"/>
                    </a:p>
                    <a:p>
                      <a:r>
                        <a:rPr lang="en-US" sz="2000" baseline="0" dirty="0" smtClean="0"/>
                        <a:t>*/</a:t>
                      </a:r>
                      <a:endParaRPr lang="en-US" sz="2000" dirty="0"/>
                    </a:p>
                  </a:txBody>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17C87D4B-F696-4F5F-87AB-9A6AF46578AC}"/>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CD1398E5-5571-420B-B918-220E3FBC1E32}"/>
              </a:ext>
            </a:extLst>
          </p:cNvPr>
          <p:cNvSpPr>
            <a:spLocks noGrp="1"/>
          </p:cNvSpPr>
          <p:nvPr>
            <p:ph type="sldNum" sz="quarter" idx="12"/>
          </p:nvPr>
        </p:nvSpPr>
        <p:spPr/>
        <p:txBody>
          <a:bodyPr/>
          <a:lstStyle/>
          <a:p>
            <a:fld id="{305E9EA4-53B1-4E59-8089-6AA0C6ADAD7B}" type="slidenum">
              <a:rPr lang="en-US" smtClean="0"/>
              <a:t>29</a:t>
            </a:fld>
            <a:endParaRPr lang="en-US"/>
          </a:p>
        </p:txBody>
      </p:sp>
    </p:spTree>
    <p:extLst>
      <p:ext uri="{BB962C8B-B14F-4D97-AF65-F5344CB8AC3E}">
        <p14:creationId xmlns:p14="http://schemas.microsoft.com/office/powerpoint/2010/main" val="372210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Materi</a:t>
            </a:r>
            <a:r>
              <a:rPr lang="en-US" dirty="0"/>
              <a:t> </a:t>
            </a:r>
            <a:r>
              <a:rPr lang="en-US" dirty="0" err="1"/>
              <a:t>pertemuan</a:t>
            </a:r>
            <a:r>
              <a:rPr lang="en-US" dirty="0"/>
              <a:t> 1</a:t>
            </a:r>
          </a:p>
        </p:txBody>
      </p:sp>
      <p:sp>
        <p:nvSpPr>
          <p:cNvPr id="3" name="Content Placeholder 2"/>
          <p:cNvSpPr>
            <a:spLocks noGrp="1"/>
          </p:cNvSpPr>
          <p:nvPr>
            <p:ph idx="1"/>
          </p:nvPr>
        </p:nvSpPr>
        <p:spPr/>
        <p:txBody>
          <a:bodyPr/>
          <a:lstStyle/>
          <a:p>
            <a:r>
              <a:rPr lang="en-US" dirty="0" err="1"/>
              <a:t>Sudah</a:t>
            </a:r>
            <a:r>
              <a:rPr lang="en-US" dirty="0"/>
              <a:t> </a:t>
            </a:r>
            <a:r>
              <a:rPr lang="en-US" dirty="0" err="1"/>
              <a:t>mengenal</a:t>
            </a:r>
            <a:r>
              <a:rPr lang="en-US" dirty="0"/>
              <a:t> </a:t>
            </a:r>
            <a:r>
              <a:rPr lang="en-US" dirty="0" err="1"/>
              <a:t>teknologi</a:t>
            </a:r>
            <a:r>
              <a:rPr lang="en-US" dirty="0"/>
              <a:t> </a:t>
            </a:r>
            <a:r>
              <a:rPr lang="en-US" dirty="0" err="1"/>
              <a:t>informasi</a:t>
            </a:r>
            <a:r>
              <a:rPr lang="en-US" dirty="0"/>
              <a:t> </a:t>
            </a:r>
            <a:r>
              <a:rPr lang="en-US" dirty="0" err="1"/>
              <a:t>secara</a:t>
            </a:r>
            <a:r>
              <a:rPr lang="en-US" dirty="0"/>
              <a:t> </a:t>
            </a:r>
            <a:r>
              <a:rPr lang="en-US" dirty="0" err="1"/>
              <a:t>umum</a:t>
            </a:r>
            <a:r>
              <a:rPr lang="en-US" dirty="0"/>
              <a:t>?</a:t>
            </a:r>
          </a:p>
          <a:p>
            <a:r>
              <a:rPr lang="en-US" dirty="0" err="1"/>
              <a:t>Paham</a:t>
            </a:r>
            <a:r>
              <a:rPr lang="en-US" dirty="0"/>
              <a:t> </a:t>
            </a:r>
            <a:r>
              <a:rPr lang="en-US" dirty="0" err="1"/>
              <a:t>pemrograman</a:t>
            </a:r>
            <a:r>
              <a:rPr lang="en-US" dirty="0"/>
              <a:t> </a:t>
            </a:r>
            <a:r>
              <a:rPr lang="en-US" dirty="0" err="1"/>
              <a:t>komputer</a:t>
            </a:r>
            <a:r>
              <a:rPr lang="en-US" dirty="0"/>
              <a:t>?</a:t>
            </a:r>
          </a:p>
          <a:p>
            <a:r>
              <a:rPr lang="en-US" dirty="0" err="1"/>
              <a:t>Mengenal</a:t>
            </a:r>
            <a:r>
              <a:rPr lang="en-US" dirty="0"/>
              <a:t> </a:t>
            </a:r>
            <a:r>
              <a:rPr lang="en-US" dirty="0" err="1"/>
              <a:t>bahasa</a:t>
            </a:r>
            <a:r>
              <a:rPr lang="en-US" dirty="0"/>
              <a:t> </a:t>
            </a:r>
            <a:r>
              <a:rPr lang="en-US" dirty="0" err="1"/>
              <a:t>pemrograman</a:t>
            </a:r>
            <a:r>
              <a:rPr lang="en-US" dirty="0"/>
              <a:t>?</a:t>
            </a:r>
          </a:p>
          <a:p>
            <a:r>
              <a:rPr lang="en-US" dirty="0" err="1"/>
              <a:t>Mencoba</a:t>
            </a:r>
            <a:r>
              <a:rPr lang="en-US" dirty="0"/>
              <a:t> program </a:t>
            </a:r>
            <a:r>
              <a:rPr lang="en-US" dirty="0" err="1"/>
              <a:t>dengan</a:t>
            </a:r>
            <a:r>
              <a:rPr lang="en-US" dirty="0"/>
              <a:t> </a:t>
            </a:r>
            <a:r>
              <a:rPr lang="en-US" dirty="0" err="1"/>
              <a:t>bahasa</a:t>
            </a:r>
            <a:r>
              <a:rPr lang="en-US" dirty="0"/>
              <a:t> python?</a:t>
            </a:r>
          </a:p>
        </p:txBody>
      </p:sp>
      <p:sp>
        <p:nvSpPr>
          <p:cNvPr id="4" name="Footer Placeholder 3">
            <a:extLst>
              <a:ext uri="{FF2B5EF4-FFF2-40B4-BE49-F238E27FC236}">
                <a16:creationId xmlns:a16="http://schemas.microsoft.com/office/drawing/2014/main" id="{18F6325F-C438-407B-96CF-9F3C43C204E9}"/>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7CD2C789-C40E-4087-A0CD-9F4ED9A6B79C}"/>
              </a:ext>
            </a:extLst>
          </p:cNvPr>
          <p:cNvSpPr>
            <a:spLocks noGrp="1"/>
          </p:cNvSpPr>
          <p:nvPr>
            <p:ph type="sldNum" sz="quarter" idx="12"/>
          </p:nvPr>
        </p:nvSpPr>
        <p:spPr/>
        <p:txBody>
          <a:bodyPr/>
          <a:lstStyle/>
          <a:p>
            <a:fld id="{305E9EA4-53B1-4E59-8089-6AA0C6ADAD7B}" type="slidenum">
              <a:rPr lang="en-US" smtClean="0"/>
              <a:t>3</a:t>
            </a:fld>
            <a:endParaRPr lang="en-US"/>
          </a:p>
        </p:txBody>
      </p:sp>
    </p:spTree>
    <p:extLst>
      <p:ext uri="{BB962C8B-B14F-4D97-AF65-F5344CB8AC3E}">
        <p14:creationId xmlns:p14="http://schemas.microsoft.com/office/powerpoint/2010/main" val="339665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en-US" sz="4800" b="1" dirty="0" err="1" smtClean="0"/>
              <a:t>Tipe</a:t>
            </a:r>
            <a:endParaRPr lang="en-US" sz="4800" b="1" dirty="0"/>
          </a:p>
        </p:txBody>
      </p:sp>
      <p:sp>
        <p:nvSpPr>
          <p:cNvPr id="3" name="Footer Placeholder 2">
            <a:extLst>
              <a:ext uri="{FF2B5EF4-FFF2-40B4-BE49-F238E27FC236}">
                <a16:creationId xmlns:a16="http://schemas.microsoft.com/office/drawing/2014/main" id="{A0C2E2AA-4CA2-491C-87BE-8A6DAA019131}"/>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F3B0EF08-4066-4882-964E-5D5A4115391A}"/>
              </a:ext>
            </a:extLst>
          </p:cNvPr>
          <p:cNvSpPr>
            <a:spLocks noGrp="1"/>
          </p:cNvSpPr>
          <p:nvPr>
            <p:ph type="sldNum" sz="quarter" idx="12"/>
          </p:nvPr>
        </p:nvSpPr>
        <p:spPr/>
        <p:txBody>
          <a:bodyPr/>
          <a:lstStyle/>
          <a:p>
            <a:fld id="{305E9EA4-53B1-4E59-8089-6AA0C6ADAD7B}" type="slidenum">
              <a:rPr lang="en-US" smtClean="0"/>
              <a:t>30</a:t>
            </a:fld>
            <a:endParaRPr lang="en-US"/>
          </a:p>
        </p:txBody>
      </p:sp>
    </p:spTree>
    <p:extLst>
      <p:ext uri="{BB962C8B-B14F-4D97-AF65-F5344CB8AC3E}">
        <p14:creationId xmlns:p14="http://schemas.microsoft.com/office/powerpoint/2010/main" val="124314617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0738"/>
          </a:xfrm>
        </p:spPr>
        <p:txBody>
          <a:bodyPr/>
          <a:lstStyle/>
          <a:p>
            <a:r>
              <a:rPr lang="en-US" b="1" dirty="0" err="1" smtClean="0"/>
              <a:t>Tipe</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3200" dirty="0" err="1" smtClean="0"/>
              <a:t>Tipe</a:t>
            </a:r>
            <a:r>
              <a:rPr lang="en-US" sz="3200" dirty="0" smtClean="0"/>
              <a:t> </a:t>
            </a:r>
            <a:r>
              <a:rPr lang="en-US" sz="3200" dirty="0" err="1" smtClean="0"/>
              <a:t>merupakan</a:t>
            </a:r>
            <a:r>
              <a:rPr lang="en-US" sz="3200" dirty="0" smtClean="0"/>
              <a:t> </a:t>
            </a:r>
            <a:r>
              <a:rPr lang="en-US" sz="3200" dirty="0" err="1" smtClean="0"/>
              <a:t>pola</a:t>
            </a:r>
            <a:r>
              <a:rPr lang="en-US" sz="3200" dirty="0" smtClean="0"/>
              <a:t> </a:t>
            </a:r>
            <a:r>
              <a:rPr lang="en-US" sz="3200" dirty="0" err="1" smtClean="0"/>
              <a:t>struktur</a:t>
            </a:r>
            <a:r>
              <a:rPr lang="en-US" sz="3200" dirty="0" smtClean="0"/>
              <a:t> </a:t>
            </a:r>
            <a:r>
              <a:rPr lang="en-US" sz="3200" dirty="0" err="1" smtClean="0"/>
              <a:t>informasi</a:t>
            </a:r>
            <a:r>
              <a:rPr lang="en-US" sz="3200" dirty="0" smtClean="0"/>
              <a:t>:</a:t>
            </a:r>
          </a:p>
          <a:p>
            <a:pPr lvl="1"/>
            <a:r>
              <a:rPr lang="en-US" sz="2800" dirty="0" err="1" smtClean="0"/>
              <a:t>Memiliki</a:t>
            </a:r>
            <a:r>
              <a:rPr lang="en-US" sz="2800" dirty="0" smtClean="0"/>
              <a:t> </a:t>
            </a:r>
            <a:r>
              <a:rPr lang="en-US" sz="2800" dirty="0" err="1" smtClean="0"/>
              <a:t>nama</a:t>
            </a:r>
            <a:r>
              <a:rPr lang="en-US" sz="2800" dirty="0" smtClean="0"/>
              <a:t> </a:t>
            </a:r>
            <a:r>
              <a:rPr lang="en-US" sz="2800" dirty="0" err="1" smtClean="0"/>
              <a:t>tipe</a:t>
            </a:r>
            <a:endParaRPr lang="en-US" sz="2800" dirty="0" smtClean="0"/>
          </a:p>
          <a:p>
            <a:pPr lvl="1"/>
            <a:r>
              <a:rPr lang="en-US" sz="2800" dirty="0" smtClean="0"/>
              <a:t>Domain </a:t>
            </a:r>
            <a:r>
              <a:rPr lang="en-US" sz="2800" dirty="0" err="1" smtClean="0"/>
              <a:t>nilai</a:t>
            </a:r>
            <a:r>
              <a:rPr lang="en-US" sz="2800" dirty="0" smtClean="0"/>
              <a:t> </a:t>
            </a:r>
            <a:r>
              <a:rPr lang="en-US" sz="2800" dirty="0" err="1" smtClean="0"/>
              <a:t>atau</a:t>
            </a:r>
            <a:r>
              <a:rPr lang="en-US" sz="2800" dirty="0" smtClean="0"/>
              <a:t> </a:t>
            </a:r>
            <a:r>
              <a:rPr lang="en-US" sz="2800" dirty="0" err="1" smtClean="0"/>
              <a:t>batasan</a:t>
            </a:r>
            <a:r>
              <a:rPr lang="en-US" sz="2800" dirty="0" smtClean="0"/>
              <a:t> </a:t>
            </a:r>
            <a:r>
              <a:rPr lang="en-US" sz="2800" dirty="0" err="1" smtClean="0"/>
              <a:t>nilai</a:t>
            </a:r>
            <a:r>
              <a:rPr lang="en-US" sz="2800" dirty="0" smtClean="0"/>
              <a:t> yang </a:t>
            </a:r>
            <a:r>
              <a:rPr lang="en-US" sz="2800" dirty="0" err="1" smtClean="0"/>
              <a:t>dapat</a:t>
            </a:r>
            <a:r>
              <a:rPr lang="en-US" sz="2800" dirty="0" smtClean="0"/>
              <a:t> </a:t>
            </a:r>
            <a:r>
              <a:rPr lang="en-US" sz="2800" dirty="0" err="1" smtClean="0"/>
              <a:t>disimpan</a:t>
            </a:r>
            <a:r>
              <a:rPr lang="en-US" sz="2800" dirty="0" smtClean="0"/>
              <a:t> </a:t>
            </a:r>
            <a:r>
              <a:rPr lang="en-US" sz="2800" dirty="0" err="1" smtClean="0"/>
              <a:t>pada</a:t>
            </a:r>
            <a:r>
              <a:rPr lang="en-US" sz="2800" dirty="0" smtClean="0"/>
              <a:t> </a:t>
            </a:r>
            <a:r>
              <a:rPr lang="en-US" sz="2800" dirty="0" err="1" smtClean="0"/>
              <a:t>tipe</a:t>
            </a:r>
            <a:r>
              <a:rPr lang="en-US" sz="2800" dirty="0" smtClean="0"/>
              <a:t> </a:t>
            </a:r>
            <a:r>
              <a:rPr lang="en-US" sz="2800" dirty="0" err="1" smtClean="0"/>
              <a:t>tersebut</a:t>
            </a:r>
            <a:endParaRPr lang="en-US" sz="2800" dirty="0" smtClean="0"/>
          </a:p>
          <a:p>
            <a:pPr lvl="1"/>
            <a:r>
              <a:rPr lang="en-US" sz="2800" dirty="0" err="1" smtClean="0"/>
              <a:t>Terdapat</a:t>
            </a:r>
            <a:r>
              <a:rPr lang="en-US" sz="2800" dirty="0" smtClean="0"/>
              <a:t> </a:t>
            </a:r>
            <a:r>
              <a:rPr lang="en-US" sz="2800" dirty="0" err="1" smtClean="0"/>
              <a:t>cara</a:t>
            </a:r>
            <a:r>
              <a:rPr lang="en-US" sz="2800" dirty="0" smtClean="0"/>
              <a:t> </a:t>
            </a:r>
            <a:r>
              <a:rPr lang="en-US" sz="2800" dirty="0" err="1" smtClean="0"/>
              <a:t>untuk</a:t>
            </a:r>
            <a:r>
              <a:rPr lang="en-US" sz="2800" dirty="0" smtClean="0"/>
              <a:t> </a:t>
            </a:r>
            <a:r>
              <a:rPr lang="en-US" sz="2800" dirty="0" err="1" smtClean="0"/>
              <a:t>menuliskan</a:t>
            </a:r>
            <a:r>
              <a:rPr lang="en-US" sz="2800" dirty="0" smtClean="0"/>
              <a:t> </a:t>
            </a:r>
            <a:r>
              <a:rPr lang="en-US" sz="2800" dirty="0" err="1" smtClean="0"/>
              <a:t>tipe</a:t>
            </a:r>
            <a:r>
              <a:rPr lang="en-US" sz="2800" dirty="0" smtClean="0"/>
              <a:t> </a:t>
            </a:r>
            <a:r>
              <a:rPr lang="en-US" sz="2800" dirty="0" err="1" smtClean="0"/>
              <a:t>atau</a:t>
            </a:r>
            <a:r>
              <a:rPr lang="en-US" sz="2800" dirty="0" smtClean="0"/>
              <a:t> </a:t>
            </a:r>
            <a:r>
              <a:rPr lang="en-US" sz="2800" dirty="0" err="1" smtClean="0"/>
              <a:t>konstanta</a:t>
            </a:r>
            <a:r>
              <a:rPr lang="en-US" sz="2800" dirty="0" smtClean="0"/>
              <a:t>(literal)</a:t>
            </a:r>
          </a:p>
          <a:p>
            <a:pPr lvl="1"/>
            <a:r>
              <a:rPr lang="en-US" sz="2800" dirty="0" err="1" smtClean="0"/>
              <a:t>Memiliki</a:t>
            </a:r>
            <a:r>
              <a:rPr lang="en-US" sz="2800" dirty="0" smtClean="0"/>
              <a:t> </a:t>
            </a:r>
            <a:r>
              <a:rPr lang="en-US" sz="2800" dirty="0" err="1" smtClean="0"/>
              <a:t>operasi</a:t>
            </a:r>
            <a:endParaRPr lang="en-US" sz="2800" dirty="0" smtClean="0"/>
          </a:p>
          <a:p>
            <a:r>
              <a:rPr lang="en-US" sz="3200" dirty="0" err="1" smtClean="0"/>
              <a:t>Tipe</a:t>
            </a:r>
            <a:r>
              <a:rPr lang="en-US" sz="3200" dirty="0" smtClean="0"/>
              <a:t> </a:t>
            </a:r>
            <a:r>
              <a:rPr lang="en-US" sz="3200" dirty="0" err="1" smtClean="0"/>
              <a:t>ada</a:t>
            </a:r>
            <a:r>
              <a:rPr lang="en-US" sz="3200" dirty="0" smtClean="0"/>
              <a:t> </a:t>
            </a:r>
            <a:r>
              <a:rPr lang="en-US" sz="3200" dirty="0" err="1" smtClean="0"/>
              <a:t>dua</a:t>
            </a:r>
            <a:r>
              <a:rPr lang="en-US" sz="3200" dirty="0" smtClean="0"/>
              <a:t> </a:t>
            </a:r>
            <a:r>
              <a:rPr lang="en-US" sz="3200" dirty="0" err="1" smtClean="0"/>
              <a:t>jenis</a:t>
            </a:r>
            <a:r>
              <a:rPr lang="en-US" sz="3200" dirty="0" smtClean="0"/>
              <a:t>:</a:t>
            </a:r>
          </a:p>
          <a:p>
            <a:pPr lvl="1"/>
            <a:r>
              <a:rPr lang="en-US" sz="2800" dirty="0" err="1" smtClean="0"/>
              <a:t>Primitif</a:t>
            </a:r>
            <a:r>
              <a:rPr lang="en-US" sz="2800" dirty="0" smtClean="0"/>
              <a:t>: </a:t>
            </a:r>
            <a:r>
              <a:rPr lang="en-US" sz="2800" dirty="0" err="1" smtClean="0"/>
              <a:t>tipe</a:t>
            </a:r>
            <a:r>
              <a:rPr lang="en-US" sz="2800" dirty="0" smtClean="0"/>
              <a:t> </a:t>
            </a:r>
            <a:r>
              <a:rPr lang="en-US" sz="2800" dirty="0" err="1" smtClean="0"/>
              <a:t>dasar</a:t>
            </a:r>
            <a:r>
              <a:rPr lang="en-US" sz="2800" dirty="0" smtClean="0"/>
              <a:t> yang </a:t>
            </a:r>
            <a:r>
              <a:rPr lang="en-US" sz="2800" dirty="0" err="1" smtClean="0"/>
              <a:t>disediakan</a:t>
            </a:r>
            <a:r>
              <a:rPr lang="en-US" sz="2800" dirty="0" smtClean="0"/>
              <a:t> </a:t>
            </a:r>
            <a:r>
              <a:rPr lang="en-US" sz="2800" dirty="0" err="1" smtClean="0"/>
              <a:t>oleh</a:t>
            </a:r>
            <a:r>
              <a:rPr lang="en-US" sz="2800" dirty="0" smtClean="0"/>
              <a:t> Bahasa </a:t>
            </a:r>
            <a:r>
              <a:rPr lang="en-US" sz="2800" dirty="0" err="1" smtClean="0"/>
              <a:t>pemrograman</a:t>
            </a:r>
            <a:endParaRPr lang="en-US" sz="2800" dirty="0" smtClean="0"/>
          </a:p>
          <a:p>
            <a:pPr lvl="1"/>
            <a:r>
              <a:rPr lang="en-US" sz="2800" dirty="0" smtClean="0"/>
              <a:t>Non-</a:t>
            </a:r>
            <a:r>
              <a:rPr lang="en-US" sz="2800" dirty="0" err="1" smtClean="0"/>
              <a:t>primitif</a:t>
            </a:r>
            <a:r>
              <a:rPr lang="en-US" sz="2800" dirty="0" smtClean="0"/>
              <a:t>: </a:t>
            </a:r>
            <a:r>
              <a:rPr lang="en-US" sz="2800" dirty="0" err="1" smtClean="0"/>
              <a:t>tipe</a:t>
            </a:r>
            <a:r>
              <a:rPr lang="en-US" sz="2800" dirty="0" smtClean="0"/>
              <a:t> </a:t>
            </a:r>
            <a:r>
              <a:rPr lang="en-US" sz="2800" dirty="0" err="1" smtClean="0"/>
              <a:t>bentukan</a:t>
            </a:r>
            <a:r>
              <a:rPr lang="en-US" sz="2800" dirty="0" smtClean="0"/>
              <a:t> yang </a:t>
            </a:r>
            <a:r>
              <a:rPr lang="en-US" sz="2800" dirty="0" err="1" smtClean="0"/>
              <a:t>dibuat</a:t>
            </a:r>
            <a:r>
              <a:rPr lang="en-US" sz="2800" dirty="0" smtClean="0"/>
              <a:t> </a:t>
            </a:r>
            <a:r>
              <a:rPr lang="en-US" sz="2800" dirty="0" err="1" smtClean="0"/>
              <a:t>oleh</a:t>
            </a:r>
            <a:r>
              <a:rPr lang="en-US" sz="2800" dirty="0" smtClean="0"/>
              <a:t> programmer</a:t>
            </a:r>
            <a:endParaRPr lang="en-US" sz="2800" dirty="0"/>
          </a:p>
        </p:txBody>
      </p:sp>
      <p:sp>
        <p:nvSpPr>
          <p:cNvPr id="4" name="Footer Placeholder 3">
            <a:extLst>
              <a:ext uri="{FF2B5EF4-FFF2-40B4-BE49-F238E27FC236}">
                <a16:creationId xmlns:a16="http://schemas.microsoft.com/office/drawing/2014/main" id="{6320C361-7822-4ED2-9276-BA2C8ED7CFD7}"/>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D3B5A3B-2232-4156-9C64-D1457667E061}"/>
              </a:ext>
            </a:extLst>
          </p:cNvPr>
          <p:cNvSpPr>
            <a:spLocks noGrp="1"/>
          </p:cNvSpPr>
          <p:nvPr>
            <p:ph type="sldNum" sz="quarter" idx="12"/>
          </p:nvPr>
        </p:nvSpPr>
        <p:spPr/>
        <p:txBody>
          <a:bodyPr/>
          <a:lstStyle/>
          <a:p>
            <a:fld id="{305E9EA4-53B1-4E59-8089-6AA0C6ADAD7B}" type="slidenum">
              <a:rPr lang="en-US" smtClean="0"/>
              <a:t>31</a:t>
            </a:fld>
            <a:endParaRPr lang="en-US"/>
          </a:p>
        </p:txBody>
      </p:sp>
    </p:spTree>
    <p:extLst>
      <p:ext uri="{BB962C8B-B14F-4D97-AF65-F5344CB8AC3E}">
        <p14:creationId xmlns:p14="http://schemas.microsoft.com/office/powerpoint/2010/main" val="3333605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Tipe</a:t>
            </a:r>
            <a:r>
              <a:rPr lang="en-US" b="1" dirty="0" smtClean="0"/>
              <a:t> </a:t>
            </a:r>
            <a:r>
              <a:rPr lang="en-US" b="1" dirty="0" err="1" smtClean="0"/>
              <a:t>primitif</a:t>
            </a:r>
            <a:endParaRPr lang="id-ID" b="1" dirty="0"/>
          </a:p>
        </p:txBody>
      </p:sp>
      <p:sp>
        <p:nvSpPr>
          <p:cNvPr id="3" name="Content Placeholder 2"/>
          <p:cNvSpPr>
            <a:spLocks noGrp="1"/>
          </p:cNvSpPr>
          <p:nvPr>
            <p:ph idx="1"/>
          </p:nvPr>
        </p:nvSpPr>
        <p:spPr/>
        <p:txBody>
          <a:bodyPr/>
          <a:lstStyle/>
          <a:p>
            <a:r>
              <a:rPr lang="en-US" dirty="0" smtClean="0"/>
              <a:t>Boolean</a:t>
            </a:r>
          </a:p>
          <a:p>
            <a:r>
              <a:rPr lang="en-US" dirty="0" smtClean="0"/>
              <a:t>Integer</a:t>
            </a:r>
          </a:p>
          <a:p>
            <a:r>
              <a:rPr lang="en-US" dirty="0" smtClean="0"/>
              <a:t>Real</a:t>
            </a:r>
          </a:p>
          <a:p>
            <a:r>
              <a:rPr lang="en-US" dirty="0" smtClean="0"/>
              <a:t>Character</a:t>
            </a:r>
          </a:p>
          <a:p>
            <a:r>
              <a:rPr lang="en-US" dirty="0" smtClean="0"/>
              <a:t>String</a:t>
            </a:r>
          </a:p>
          <a:p>
            <a:r>
              <a:rPr lang="en-US" dirty="0" err="1" smtClean="0"/>
              <a:t>Misalnya</a:t>
            </a:r>
            <a:r>
              <a:rPr lang="en-US" dirty="0" smtClean="0"/>
              <a:t> </a:t>
            </a:r>
            <a:r>
              <a:rPr lang="en-US" dirty="0" err="1" smtClean="0"/>
              <a:t>kita</a:t>
            </a:r>
            <a:r>
              <a:rPr lang="en-US" dirty="0" smtClean="0"/>
              <a:t> </a:t>
            </a:r>
            <a:r>
              <a:rPr lang="en-US" dirty="0" err="1" smtClean="0"/>
              <a:t>menggunakan</a:t>
            </a:r>
            <a:r>
              <a:rPr lang="en-US" dirty="0" smtClean="0"/>
              <a:t> Bahasa </a:t>
            </a:r>
            <a:r>
              <a:rPr lang="en-US" dirty="0" err="1" smtClean="0"/>
              <a:t>pemrograman</a:t>
            </a:r>
            <a:r>
              <a:rPr lang="en-US" dirty="0" smtClean="0"/>
              <a:t> C++:</a:t>
            </a:r>
          </a:p>
          <a:p>
            <a:pPr lvl="1"/>
            <a:r>
              <a:rPr lang="en-US" dirty="0" smtClean="0"/>
              <a:t>Integer</a:t>
            </a:r>
          </a:p>
          <a:p>
            <a:pPr lvl="1"/>
            <a:r>
              <a:rPr lang="en-US" dirty="0" smtClean="0"/>
              <a:t>Float</a:t>
            </a:r>
          </a:p>
          <a:p>
            <a:pPr lvl="1"/>
            <a:r>
              <a:rPr lang="en-US" dirty="0" smtClean="0"/>
              <a:t>Char</a:t>
            </a:r>
          </a:p>
          <a:p>
            <a:pPr lvl="1"/>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32</a:t>
            </a:fld>
            <a:endParaRPr lang="en-US"/>
          </a:p>
        </p:txBody>
      </p:sp>
    </p:spTree>
    <p:extLst>
      <p:ext uri="{BB962C8B-B14F-4D97-AF65-F5344CB8AC3E}">
        <p14:creationId xmlns:p14="http://schemas.microsoft.com/office/powerpoint/2010/main" val="239462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Tipe</a:t>
            </a:r>
            <a:r>
              <a:rPr lang="en-US" b="1" dirty="0" smtClean="0"/>
              <a:t> </a:t>
            </a:r>
            <a:r>
              <a:rPr lang="en-US" b="1" dirty="0" err="1" smtClean="0"/>
              <a:t>Enumerasi</a:t>
            </a:r>
            <a:r>
              <a:rPr lang="en-US" b="1" dirty="0" smtClean="0"/>
              <a:t> </a:t>
            </a:r>
            <a:r>
              <a:rPr lang="en-US" b="1" dirty="0" err="1" smtClean="0"/>
              <a:t>dan</a:t>
            </a:r>
            <a:r>
              <a:rPr lang="en-US" b="1" dirty="0" smtClean="0"/>
              <a:t> </a:t>
            </a:r>
            <a:r>
              <a:rPr lang="en-US" b="1" dirty="0" err="1" smtClean="0"/>
              <a:t>Tipe</a:t>
            </a:r>
            <a:r>
              <a:rPr lang="en-US" b="1" dirty="0" smtClean="0"/>
              <a:t> </a:t>
            </a:r>
            <a:r>
              <a:rPr lang="en-US" b="1" dirty="0" err="1" smtClean="0"/>
              <a:t>Bentukan</a:t>
            </a:r>
            <a:endParaRPr lang="id-ID" b="1" dirty="0"/>
          </a:p>
        </p:txBody>
      </p:sp>
      <p:sp>
        <p:nvSpPr>
          <p:cNvPr id="3" name="Content Placeholder 2"/>
          <p:cNvSpPr>
            <a:spLocks noGrp="1"/>
          </p:cNvSpPr>
          <p:nvPr>
            <p:ph idx="1"/>
          </p:nvPr>
        </p:nvSpPr>
        <p:spPr/>
        <p:txBody>
          <a:bodyPr/>
          <a:lstStyle/>
          <a:p>
            <a:r>
              <a:rPr lang="en-US" dirty="0" err="1" smtClean="0"/>
              <a:t>Tipe</a:t>
            </a:r>
            <a:r>
              <a:rPr lang="en-US" dirty="0" smtClean="0"/>
              <a:t> </a:t>
            </a:r>
            <a:r>
              <a:rPr lang="en-US" dirty="0" err="1" smtClean="0"/>
              <a:t>Enumerasi</a:t>
            </a:r>
            <a:r>
              <a:rPr lang="en-US" dirty="0" smtClean="0"/>
              <a:t> </a:t>
            </a:r>
            <a:r>
              <a:rPr lang="en-US" dirty="0" err="1" smtClean="0"/>
              <a:t>adalah</a:t>
            </a:r>
            <a:r>
              <a:rPr lang="en-US" dirty="0" smtClean="0"/>
              <a:t> </a:t>
            </a:r>
            <a:r>
              <a:rPr lang="en-US" dirty="0" err="1" smtClean="0"/>
              <a:t>tipe</a:t>
            </a:r>
            <a:r>
              <a:rPr lang="en-US" dirty="0" smtClean="0"/>
              <a:t> yang </a:t>
            </a:r>
            <a:r>
              <a:rPr lang="en-US" dirty="0" err="1" smtClean="0"/>
              <a:t>domainnya</a:t>
            </a:r>
            <a:r>
              <a:rPr lang="en-US" dirty="0" smtClean="0"/>
              <a:t> </a:t>
            </a:r>
            <a:r>
              <a:rPr lang="en-US" dirty="0" err="1" smtClean="0"/>
              <a:t>tidak</a:t>
            </a:r>
            <a:r>
              <a:rPr lang="en-US" dirty="0" smtClean="0"/>
              <a:t> </a:t>
            </a:r>
            <a:r>
              <a:rPr lang="en-US" dirty="0" err="1" smtClean="0"/>
              <a:t>dilakukan</a:t>
            </a:r>
            <a:r>
              <a:rPr lang="en-US" dirty="0" smtClean="0"/>
              <a:t> </a:t>
            </a:r>
            <a:r>
              <a:rPr lang="en-US" dirty="0" err="1" smtClean="0"/>
              <a:t>menurut</a:t>
            </a:r>
            <a:r>
              <a:rPr lang="en-US" dirty="0" smtClean="0"/>
              <a:t> </a:t>
            </a:r>
            <a:r>
              <a:rPr lang="en-US" dirty="0" err="1" smtClean="0"/>
              <a:t>suatu</a:t>
            </a:r>
            <a:r>
              <a:rPr lang="en-US" dirty="0" smtClean="0"/>
              <a:t> </a:t>
            </a:r>
            <a:r>
              <a:rPr lang="en-US" dirty="0" err="1" smtClean="0"/>
              <a:t>aturan</a:t>
            </a:r>
            <a:r>
              <a:rPr lang="en-US" dirty="0" smtClean="0"/>
              <a:t>, </a:t>
            </a:r>
            <a:r>
              <a:rPr lang="en-US" dirty="0" err="1" smtClean="0"/>
              <a:t>melainkan</a:t>
            </a:r>
            <a:r>
              <a:rPr lang="en-US" dirty="0" smtClean="0"/>
              <a:t> </a:t>
            </a:r>
            <a:r>
              <a:rPr lang="en-US" dirty="0" err="1" smtClean="0"/>
              <a:t>dengan</a:t>
            </a:r>
            <a:r>
              <a:rPr lang="en-US" dirty="0" smtClean="0"/>
              <a:t> </a:t>
            </a:r>
            <a:r>
              <a:rPr lang="en-US" dirty="0" err="1" smtClean="0"/>
              <a:t>menyebutkan</a:t>
            </a:r>
            <a:r>
              <a:rPr lang="en-US" dirty="0" smtClean="0"/>
              <a:t> </a:t>
            </a:r>
            <a:r>
              <a:rPr lang="en-US" dirty="0" err="1" smtClean="0"/>
              <a:t>satu</a:t>
            </a:r>
            <a:r>
              <a:rPr lang="en-US" dirty="0" smtClean="0"/>
              <a:t> </a:t>
            </a:r>
            <a:r>
              <a:rPr lang="en-US" dirty="0" err="1" smtClean="0"/>
              <a:t>persatu</a:t>
            </a:r>
            <a:r>
              <a:rPr lang="en-US" dirty="0" smtClean="0"/>
              <a:t> </a:t>
            </a:r>
            <a:r>
              <a:rPr lang="en-US" dirty="0" err="1" smtClean="0"/>
              <a:t>anggotanya</a:t>
            </a:r>
            <a:r>
              <a:rPr lang="en-US" dirty="0" smtClean="0"/>
              <a:t>.</a:t>
            </a:r>
          </a:p>
          <a:p>
            <a:r>
              <a:rPr lang="en-US" dirty="0" err="1" smtClean="0"/>
              <a:t>Tipe</a:t>
            </a:r>
            <a:r>
              <a:rPr lang="en-US" dirty="0" smtClean="0"/>
              <a:t> </a:t>
            </a:r>
            <a:r>
              <a:rPr lang="en-US" dirty="0" err="1" smtClean="0"/>
              <a:t>Bentukan</a:t>
            </a:r>
            <a:r>
              <a:rPr lang="en-US" dirty="0" smtClean="0"/>
              <a:t> </a:t>
            </a:r>
            <a:r>
              <a:rPr lang="en-US" dirty="0" err="1" smtClean="0"/>
              <a:t>adalah</a:t>
            </a:r>
            <a:r>
              <a:rPr lang="en-US" dirty="0" smtClean="0"/>
              <a:t> </a:t>
            </a:r>
            <a:r>
              <a:rPr lang="en-US" dirty="0" err="1" smtClean="0"/>
              <a:t>tipe</a:t>
            </a:r>
            <a:r>
              <a:rPr lang="en-US" dirty="0" smtClean="0"/>
              <a:t> yang </a:t>
            </a:r>
            <a:r>
              <a:rPr lang="en-US" dirty="0" err="1" smtClean="0"/>
              <a:t>dibentuk</a:t>
            </a:r>
            <a:r>
              <a:rPr lang="en-US" dirty="0" smtClean="0"/>
              <a:t> </a:t>
            </a:r>
            <a:r>
              <a:rPr lang="en-US" dirty="0" err="1" smtClean="0"/>
              <a:t>dari</a:t>
            </a:r>
            <a:r>
              <a:rPr lang="en-US" dirty="0" smtClean="0"/>
              <a:t> </a:t>
            </a:r>
            <a:r>
              <a:rPr lang="en-US" dirty="0" err="1" smtClean="0"/>
              <a:t>beberapa</a:t>
            </a:r>
            <a:r>
              <a:rPr lang="en-US" dirty="0" smtClean="0"/>
              <a:t> </a:t>
            </a:r>
            <a:r>
              <a:rPr lang="en-US" dirty="0" err="1" smtClean="0"/>
              <a:t>komponen</a:t>
            </a:r>
            <a:r>
              <a:rPr lang="en-US" dirty="0" smtClean="0"/>
              <a:t> </a:t>
            </a:r>
            <a:r>
              <a:rPr lang="en-US" dirty="0" err="1" smtClean="0"/>
              <a:t>tipe</a:t>
            </a:r>
            <a:r>
              <a:rPr lang="en-US" dirty="0" smtClean="0"/>
              <a:t> </a:t>
            </a:r>
            <a:r>
              <a:rPr lang="en-US" dirty="0" err="1" smtClean="0"/>
              <a:t>primitif</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33</a:t>
            </a:fld>
            <a:endParaRPr lang="en-US"/>
          </a:p>
        </p:txBody>
      </p:sp>
    </p:spTree>
    <p:extLst>
      <p:ext uri="{BB962C8B-B14F-4D97-AF65-F5344CB8AC3E}">
        <p14:creationId xmlns:p14="http://schemas.microsoft.com/office/powerpoint/2010/main" val="49438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Apa</a:t>
            </a:r>
            <a:r>
              <a:rPr lang="en-US" b="1" dirty="0" smtClean="0"/>
              <a:t> </a:t>
            </a:r>
            <a:r>
              <a:rPr lang="en-US" b="1" dirty="0" err="1" smtClean="0"/>
              <a:t>kegunaan</a:t>
            </a:r>
            <a:r>
              <a:rPr lang="en-US" b="1" dirty="0" smtClean="0"/>
              <a:t> </a:t>
            </a:r>
            <a:r>
              <a:rPr lang="en-US" b="1" dirty="0" err="1" smtClean="0"/>
              <a:t>dari</a:t>
            </a:r>
            <a:r>
              <a:rPr lang="en-US" b="1" dirty="0" smtClean="0"/>
              <a:t> </a:t>
            </a:r>
            <a:r>
              <a:rPr lang="en-US" b="1" dirty="0" err="1" smtClean="0"/>
              <a:t>tipe</a:t>
            </a:r>
            <a:r>
              <a:rPr lang="en-US" b="1" dirty="0" smtClean="0"/>
              <a:t>?</a:t>
            </a:r>
            <a:endParaRPr lang="id-ID" b="1" dirty="0"/>
          </a:p>
        </p:txBody>
      </p:sp>
      <p:sp>
        <p:nvSpPr>
          <p:cNvPr id="3" name="Content Placeholder 2"/>
          <p:cNvSpPr>
            <a:spLocks noGrp="1"/>
          </p:cNvSpPr>
          <p:nvPr>
            <p:ph idx="1"/>
          </p:nvPr>
        </p:nvSpPr>
        <p:spPr/>
        <p:txBody>
          <a:bodyPr/>
          <a:lstStyle/>
          <a:p>
            <a:r>
              <a:rPr lang="en-US" dirty="0" err="1" smtClean="0"/>
              <a:t>Untuk</a:t>
            </a:r>
            <a:r>
              <a:rPr lang="en-US" dirty="0" smtClean="0"/>
              <a:t> </a:t>
            </a:r>
            <a:r>
              <a:rPr lang="en-US" dirty="0" err="1" smtClean="0"/>
              <a:t>mempermudah</a:t>
            </a:r>
            <a:r>
              <a:rPr lang="en-US" dirty="0" smtClean="0"/>
              <a:t> proses </a:t>
            </a:r>
            <a:r>
              <a:rPr lang="en-US" dirty="0" err="1" smtClean="0"/>
              <a:t>berfikir</a:t>
            </a:r>
            <a:r>
              <a:rPr lang="en-US" dirty="0" smtClean="0"/>
              <a:t> </a:t>
            </a:r>
            <a:r>
              <a:rPr lang="en-US" dirty="0" err="1" smtClean="0"/>
              <a:t>dalam</a:t>
            </a:r>
            <a:r>
              <a:rPr lang="en-US" dirty="0" smtClean="0"/>
              <a:t> </a:t>
            </a:r>
            <a:r>
              <a:rPr lang="en-US" dirty="0" err="1" smtClean="0"/>
              <a:t>tingkatan</a:t>
            </a:r>
            <a:r>
              <a:rPr lang="en-US" dirty="0" smtClean="0"/>
              <a:t> </a:t>
            </a:r>
            <a:r>
              <a:rPr lang="en-US" dirty="0" err="1" smtClean="0"/>
              <a:t>abstraksi</a:t>
            </a:r>
            <a:r>
              <a:rPr lang="en-US" dirty="0" smtClean="0"/>
              <a:t> yang </a:t>
            </a:r>
            <a:r>
              <a:rPr lang="en-US" dirty="0" err="1" smtClean="0"/>
              <a:t>lebih</a:t>
            </a:r>
            <a:r>
              <a:rPr lang="en-US" dirty="0" smtClean="0"/>
              <a:t> </a:t>
            </a:r>
            <a:r>
              <a:rPr lang="en-US" dirty="0" err="1" smtClean="0"/>
              <a:t>tinggi</a:t>
            </a:r>
            <a:r>
              <a:rPr lang="en-US" dirty="0" smtClean="0"/>
              <a:t>.</a:t>
            </a:r>
          </a:p>
          <a:p>
            <a:r>
              <a:rPr lang="en-US" dirty="0" err="1" smtClean="0"/>
              <a:t>Abstraksi</a:t>
            </a:r>
            <a:r>
              <a:rPr lang="en-US" dirty="0" smtClean="0"/>
              <a:t> </a:t>
            </a:r>
            <a:r>
              <a:rPr lang="en-US" dirty="0" err="1" smtClean="0"/>
              <a:t>merupakan</a:t>
            </a:r>
            <a:r>
              <a:rPr lang="en-US" dirty="0" smtClean="0"/>
              <a:t> </a:t>
            </a:r>
            <a:r>
              <a:rPr lang="en-US" dirty="0" err="1" smtClean="0"/>
              <a:t>cara</a:t>
            </a:r>
            <a:r>
              <a:rPr lang="en-US" dirty="0" smtClean="0"/>
              <a:t> </a:t>
            </a:r>
            <a:r>
              <a:rPr lang="en-US" dirty="0" err="1" smtClean="0"/>
              <a:t>untuk</a:t>
            </a:r>
            <a:r>
              <a:rPr lang="en-US" dirty="0" smtClean="0"/>
              <a:t> </a:t>
            </a:r>
            <a:r>
              <a:rPr lang="en-US" dirty="0" err="1" smtClean="0"/>
              <a:t>melihat</a:t>
            </a:r>
            <a:r>
              <a:rPr lang="en-US" dirty="0" smtClean="0"/>
              <a:t> </a:t>
            </a:r>
            <a:r>
              <a:rPr lang="en-US" dirty="0" err="1" smtClean="0"/>
              <a:t>sesuatu</a:t>
            </a:r>
            <a:r>
              <a:rPr lang="en-US" dirty="0" smtClean="0"/>
              <a:t> </a:t>
            </a:r>
            <a:r>
              <a:rPr lang="en-US" dirty="0" err="1" smtClean="0"/>
              <a:t>dengan</a:t>
            </a:r>
            <a:r>
              <a:rPr lang="en-US" dirty="0" smtClean="0"/>
              <a:t> </a:t>
            </a:r>
            <a:r>
              <a:rPr lang="en-US" dirty="0" err="1" smtClean="0"/>
              <a:t>lebih</a:t>
            </a:r>
            <a:r>
              <a:rPr lang="en-US" dirty="0" smtClean="0"/>
              <a:t> </a:t>
            </a:r>
            <a:r>
              <a:rPr lang="en-US" dirty="0" err="1" smtClean="0"/>
              <a:t>mudah</a:t>
            </a:r>
            <a:r>
              <a:rPr lang="en-US" dirty="0" smtClean="0"/>
              <a:t>.</a:t>
            </a:r>
          </a:p>
          <a:p>
            <a:r>
              <a:rPr lang="en-US" dirty="0" err="1" smtClean="0"/>
              <a:t>Misalnya</a:t>
            </a:r>
            <a:r>
              <a:rPr lang="en-US" dirty="0" smtClean="0"/>
              <a:t> </a:t>
            </a:r>
            <a:r>
              <a:rPr lang="en-US" dirty="0" err="1" smtClean="0"/>
              <a:t>dengan</a:t>
            </a:r>
            <a:r>
              <a:rPr lang="en-US" dirty="0" smtClean="0"/>
              <a:t> </a:t>
            </a:r>
            <a:r>
              <a:rPr lang="en-US" dirty="0" err="1" smtClean="0"/>
              <a:t>tipe</a:t>
            </a:r>
            <a:r>
              <a:rPr lang="en-US" dirty="0" smtClean="0"/>
              <a:t> </a:t>
            </a:r>
            <a:r>
              <a:rPr lang="en-US" dirty="0" err="1" smtClean="0"/>
              <a:t>kita</a:t>
            </a:r>
            <a:r>
              <a:rPr lang="en-US" dirty="0" smtClean="0"/>
              <a:t> </a:t>
            </a:r>
            <a:r>
              <a:rPr lang="en-US" dirty="0" err="1" smtClean="0"/>
              <a:t>bisa</a:t>
            </a:r>
            <a:r>
              <a:rPr lang="en-US" dirty="0" smtClean="0"/>
              <a:t> </a:t>
            </a:r>
            <a:r>
              <a:rPr lang="en-US" dirty="0" err="1" smtClean="0"/>
              <a:t>mengabstrasikan</a:t>
            </a:r>
            <a:r>
              <a:rPr lang="en-US" dirty="0" smtClean="0"/>
              <a:t> </a:t>
            </a:r>
            <a:r>
              <a:rPr lang="en-US" dirty="0" err="1" smtClean="0"/>
              <a:t>suatu</a:t>
            </a:r>
            <a:r>
              <a:rPr lang="en-US" dirty="0" smtClean="0"/>
              <a:t> data </a:t>
            </a:r>
            <a:r>
              <a:rPr lang="en-US" dirty="0" err="1" smtClean="0"/>
              <a:t>mahasiswa</a:t>
            </a:r>
            <a:r>
              <a:rPr lang="en-US" dirty="0" smtClean="0"/>
              <a:t> yang </a:t>
            </a:r>
            <a:r>
              <a:rPr lang="en-US" dirty="0" err="1" smtClean="0"/>
              <a:t>sebetulnya</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beberapa</a:t>
            </a:r>
            <a:r>
              <a:rPr lang="en-US" dirty="0" smtClean="0"/>
              <a:t> data </a:t>
            </a:r>
            <a:r>
              <a:rPr lang="en-US" dirty="0" err="1" smtClean="0"/>
              <a:t>seperti</a:t>
            </a:r>
            <a:r>
              <a:rPr lang="en-US" dirty="0" smtClean="0"/>
              <a:t> </a:t>
            </a:r>
            <a:r>
              <a:rPr lang="en-US" dirty="0" err="1" smtClean="0"/>
              <a:t>nim</a:t>
            </a:r>
            <a:r>
              <a:rPr lang="en-US" dirty="0" smtClean="0"/>
              <a:t>, </a:t>
            </a:r>
            <a:r>
              <a:rPr lang="en-US" dirty="0" err="1" smtClean="0"/>
              <a:t>nama</a:t>
            </a:r>
            <a:r>
              <a:rPr lang="en-US" dirty="0" smtClean="0"/>
              <a:t>, d..</a:t>
            </a:r>
            <a:r>
              <a:rPr lang="en-US" dirty="0" err="1" smtClean="0"/>
              <a:t>ll</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34</a:t>
            </a:fld>
            <a:endParaRPr lang="en-US"/>
          </a:p>
        </p:txBody>
      </p:sp>
    </p:spTree>
    <p:extLst>
      <p:ext uri="{BB962C8B-B14F-4D97-AF65-F5344CB8AC3E}">
        <p14:creationId xmlns:p14="http://schemas.microsoft.com/office/powerpoint/2010/main" val="3181054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en-US" sz="4800" b="1" dirty="0" err="1" smtClean="0"/>
              <a:t>Variabel</a:t>
            </a:r>
            <a:r>
              <a:rPr lang="en-US" sz="4800" b="1" dirty="0" smtClean="0"/>
              <a:t> </a:t>
            </a:r>
            <a:r>
              <a:rPr lang="en-US" sz="4800" b="1" dirty="0" err="1" smtClean="0"/>
              <a:t>dan</a:t>
            </a:r>
            <a:r>
              <a:rPr lang="en-US" sz="4800" b="1" dirty="0" smtClean="0"/>
              <a:t> </a:t>
            </a:r>
            <a:r>
              <a:rPr lang="en-US" sz="4800" b="1" dirty="0" err="1" smtClean="0"/>
              <a:t>Konstanta</a:t>
            </a:r>
            <a:endParaRPr lang="en-US" sz="4800" b="1" dirty="0"/>
          </a:p>
        </p:txBody>
      </p:sp>
      <p:sp>
        <p:nvSpPr>
          <p:cNvPr id="3" name="Footer Placeholder 2">
            <a:extLst>
              <a:ext uri="{FF2B5EF4-FFF2-40B4-BE49-F238E27FC236}">
                <a16:creationId xmlns:a16="http://schemas.microsoft.com/office/drawing/2014/main" id="{ACC8F083-3214-4EB6-81A2-70B82369DB77}"/>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24C5B7FE-8898-4149-9F5A-D0E781642A78}"/>
              </a:ext>
            </a:extLst>
          </p:cNvPr>
          <p:cNvSpPr>
            <a:spLocks noGrp="1"/>
          </p:cNvSpPr>
          <p:nvPr>
            <p:ph type="sldNum" sz="quarter" idx="12"/>
          </p:nvPr>
        </p:nvSpPr>
        <p:spPr/>
        <p:txBody>
          <a:bodyPr/>
          <a:lstStyle/>
          <a:p>
            <a:fld id="{305E9EA4-53B1-4E59-8089-6AA0C6ADAD7B}" type="slidenum">
              <a:rPr lang="en-US" smtClean="0"/>
              <a:t>35</a:t>
            </a:fld>
            <a:endParaRPr lang="en-US"/>
          </a:p>
        </p:txBody>
      </p:sp>
    </p:spTree>
    <p:extLst>
      <p:ext uri="{BB962C8B-B14F-4D97-AF65-F5344CB8AC3E}">
        <p14:creationId xmlns:p14="http://schemas.microsoft.com/office/powerpoint/2010/main" val="237966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0738"/>
          </a:xfrm>
        </p:spPr>
        <p:txBody>
          <a:bodyPr/>
          <a:lstStyle/>
          <a:p>
            <a:r>
              <a:rPr lang="en-US" b="1" dirty="0" err="1"/>
              <a:t>Variabel</a:t>
            </a:r>
            <a:r>
              <a:rPr lang="en-US" b="1" dirty="0"/>
              <a:t> </a:t>
            </a:r>
          </a:p>
        </p:txBody>
      </p:sp>
      <p:sp>
        <p:nvSpPr>
          <p:cNvPr id="3" name="Content Placeholder 2"/>
          <p:cNvSpPr>
            <a:spLocks noGrp="1"/>
          </p:cNvSpPr>
          <p:nvPr>
            <p:ph idx="1"/>
          </p:nvPr>
        </p:nvSpPr>
        <p:spPr/>
        <p:txBody>
          <a:bodyPr>
            <a:normAutofit/>
          </a:bodyPr>
          <a:lstStyle/>
          <a:p>
            <a:r>
              <a:rPr lang="en-US" sz="3200" dirty="0" err="1">
                <a:latin typeface="Cabin"/>
                <a:ea typeface="Cabin"/>
                <a:cs typeface="Cabin"/>
                <a:sym typeface="Cabin"/>
              </a:rPr>
              <a:t>Nama</a:t>
            </a:r>
            <a:r>
              <a:rPr lang="en-US" sz="3200" dirty="0">
                <a:latin typeface="Cabin"/>
                <a:ea typeface="Cabin"/>
                <a:cs typeface="Cabin"/>
                <a:sym typeface="Cabin"/>
              </a:rPr>
              <a:t> yang </a:t>
            </a:r>
            <a:r>
              <a:rPr lang="en-US" sz="3200" dirty="0" err="1">
                <a:latin typeface="Cabin"/>
                <a:ea typeface="Cabin"/>
                <a:cs typeface="Cabin"/>
                <a:sym typeface="Cabin"/>
              </a:rPr>
              <a:t>merepresentasikan</a:t>
            </a:r>
            <a:r>
              <a:rPr lang="en-US" sz="3200" dirty="0">
                <a:latin typeface="Cabin"/>
                <a:ea typeface="Cabin"/>
                <a:cs typeface="Cabin"/>
                <a:sym typeface="Cabin"/>
              </a:rPr>
              <a:t> </a:t>
            </a:r>
            <a:r>
              <a:rPr lang="en-US" sz="3200" dirty="0" err="1">
                <a:latin typeface="Cabin"/>
                <a:ea typeface="Cabin"/>
                <a:cs typeface="Cabin"/>
                <a:sym typeface="Cabin"/>
              </a:rPr>
              <a:t>sebuah</a:t>
            </a:r>
            <a:r>
              <a:rPr lang="en-US" sz="3200" dirty="0">
                <a:latin typeface="Cabin"/>
                <a:ea typeface="Cabin"/>
                <a:cs typeface="Cabin"/>
                <a:sym typeface="Cabin"/>
              </a:rPr>
              <a:t> </a:t>
            </a:r>
            <a:r>
              <a:rPr lang="en-US" sz="3200" dirty="0" err="1">
                <a:latin typeface="Cabin"/>
                <a:ea typeface="Cabin"/>
                <a:cs typeface="Cabin"/>
                <a:sym typeface="Cabin"/>
              </a:rPr>
              <a:t>tempat</a:t>
            </a:r>
            <a:r>
              <a:rPr lang="en-US" sz="3200" dirty="0">
                <a:latin typeface="Cabin"/>
                <a:ea typeface="Cabin"/>
                <a:cs typeface="Cabin"/>
                <a:sym typeface="Cabin"/>
              </a:rPr>
              <a:t> di </a:t>
            </a:r>
            <a:r>
              <a:rPr lang="en-US" sz="3200" dirty="0" err="1">
                <a:latin typeface="Cabin"/>
                <a:ea typeface="Cabin"/>
                <a:cs typeface="Cabin"/>
                <a:sym typeface="Cabin"/>
              </a:rPr>
              <a:t>memori</a:t>
            </a:r>
            <a:r>
              <a:rPr lang="en-US" sz="3200" dirty="0">
                <a:latin typeface="Cabin"/>
                <a:ea typeface="Cabin"/>
                <a:cs typeface="Cabin"/>
                <a:sym typeface="Cabin"/>
              </a:rPr>
              <a:t> </a:t>
            </a:r>
            <a:r>
              <a:rPr lang="en-US" sz="3200" dirty="0" err="1">
                <a:latin typeface="Cabin"/>
                <a:ea typeface="Cabin"/>
                <a:cs typeface="Cabin"/>
                <a:sym typeface="Cabin"/>
              </a:rPr>
              <a:t>komputer</a:t>
            </a:r>
            <a:r>
              <a:rPr lang="en-US" sz="3200" dirty="0">
                <a:latin typeface="Cabin"/>
                <a:ea typeface="Cabin"/>
                <a:cs typeface="Cabin"/>
                <a:sym typeface="Cabin"/>
              </a:rPr>
              <a:t> </a:t>
            </a:r>
            <a:r>
              <a:rPr lang="en-US" sz="3200" dirty="0" err="1">
                <a:latin typeface="Cabin"/>
                <a:ea typeface="Cabin"/>
                <a:cs typeface="Cabin"/>
                <a:sym typeface="Cabin"/>
              </a:rPr>
              <a:t>untuk</a:t>
            </a:r>
            <a:r>
              <a:rPr lang="en-US" sz="3200" dirty="0">
                <a:latin typeface="Cabin"/>
                <a:ea typeface="Cabin"/>
                <a:cs typeface="Cabin"/>
                <a:sym typeface="Cabin"/>
              </a:rPr>
              <a:t> </a:t>
            </a:r>
            <a:r>
              <a:rPr lang="en-US" sz="3200" dirty="0" err="1">
                <a:latin typeface="Cabin"/>
                <a:ea typeface="Cabin"/>
                <a:cs typeface="Cabin"/>
                <a:sym typeface="Cabin"/>
              </a:rPr>
              <a:t>menyimpan</a:t>
            </a:r>
            <a:r>
              <a:rPr lang="en-US" sz="3200" dirty="0">
                <a:latin typeface="Cabin"/>
                <a:ea typeface="Cabin"/>
                <a:cs typeface="Cabin"/>
                <a:sym typeface="Cabin"/>
              </a:rPr>
              <a:t> data </a:t>
            </a:r>
            <a:r>
              <a:rPr lang="en-US" sz="3200" dirty="0" err="1">
                <a:latin typeface="Cabin"/>
                <a:ea typeface="Cabin"/>
                <a:cs typeface="Cabin"/>
                <a:sym typeface="Cabin"/>
              </a:rPr>
              <a:t>berupa</a:t>
            </a:r>
            <a:r>
              <a:rPr lang="en-US" sz="3200" dirty="0">
                <a:latin typeface="Cabin"/>
                <a:ea typeface="Cabin"/>
                <a:cs typeface="Cabin"/>
                <a:sym typeface="Cabin"/>
              </a:rPr>
              <a:t> </a:t>
            </a:r>
            <a:r>
              <a:rPr lang="en-US" sz="3200" dirty="0" err="1">
                <a:latin typeface="Cabin"/>
                <a:ea typeface="Cabin"/>
                <a:cs typeface="Cabin"/>
                <a:sym typeface="Cabin"/>
              </a:rPr>
              <a:t>nilai</a:t>
            </a:r>
            <a:r>
              <a:rPr lang="en-US" sz="3200" dirty="0">
                <a:latin typeface="Cabin"/>
                <a:ea typeface="Cabin"/>
                <a:cs typeface="Cabin"/>
                <a:sym typeface="Cabin"/>
              </a:rPr>
              <a:t> </a:t>
            </a:r>
            <a:r>
              <a:rPr lang="en-US" sz="3200" dirty="0" err="1">
                <a:latin typeface="Cabin"/>
                <a:ea typeface="Cabin"/>
                <a:cs typeface="Cabin"/>
                <a:sym typeface="Cabin"/>
              </a:rPr>
              <a:t>ber-tipe</a:t>
            </a:r>
            <a:r>
              <a:rPr lang="en-US" sz="3200" dirty="0">
                <a:latin typeface="Cabin"/>
                <a:ea typeface="Cabin"/>
                <a:cs typeface="Cabin"/>
                <a:sym typeface="Cabin"/>
              </a:rPr>
              <a:t> yang </a:t>
            </a:r>
            <a:r>
              <a:rPr lang="en-US" sz="3200" dirty="0" err="1">
                <a:latin typeface="Cabin"/>
                <a:ea typeface="Cabin"/>
                <a:cs typeface="Cabin"/>
                <a:sym typeface="Cabin"/>
              </a:rPr>
              <a:t>sifatnya</a:t>
            </a:r>
            <a:r>
              <a:rPr lang="en-US" sz="3200" dirty="0">
                <a:latin typeface="Cabin"/>
                <a:ea typeface="Cabin"/>
                <a:cs typeface="Cabin"/>
                <a:sym typeface="Cabin"/>
              </a:rPr>
              <a:t> </a:t>
            </a:r>
            <a:r>
              <a:rPr lang="en-US" sz="3200" dirty="0" err="1">
                <a:latin typeface="Cabin"/>
                <a:ea typeface="Cabin"/>
                <a:cs typeface="Cabin"/>
                <a:sym typeface="Cabin"/>
              </a:rPr>
              <a:t>dinamis</a:t>
            </a:r>
            <a:r>
              <a:rPr lang="en-US" sz="3200" dirty="0">
                <a:latin typeface="Cabin"/>
                <a:ea typeface="Cabin"/>
                <a:cs typeface="Cabin"/>
                <a:sym typeface="Cabin"/>
              </a:rPr>
              <a:t> (</a:t>
            </a:r>
            <a:r>
              <a:rPr lang="en-US" sz="3200" dirty="0" err="1">
                <a:latin typeface="Cabin"/>
                <a:ea typeface="Cabin"/>
                <a:cs typeface="Cabin"/>
                <a:sym typeface="Cabin"/>
              </a:rPr>
              <a:t>dapat</a:t>
            </a:r>
            <a:r>
              <a:rPr lang="en-US" sz="3200" dirty="0">
                <a:latin typeface="Cabin"/>
                <a:ea typeface="Cabin"/>
                <a:cs typeface="Cabin"/>
                <a:sym typeface="Cabin"/>
              </a:rPr>
              <a:t> </a:t>
            </a:r>
            <a:r>
              <a:rPr lang="en-US" sz="3200" dirty="0" err="1">
                <a:latin typeface="Cabin"/>
                <a:ea typeface="Cabin"/>
                <a:cs typeface="Cabin"/>
                <a:sym typeface="Cabin"/>
              </a:rPr>
              <a:t>berubah-ubah</a:t>
            </a:r>
            <a:r>
              <a:rPr lang="en-US" sz="3200" dirty="0">
                <a:latin typeface="Cabin"/>
                <a:ea typeface="Cabin"/>
                <a:cs typeface="Cabin"/>
                <a:sym typeface="Cabin"/>
              </a:rPr>
              <a:t>)</a:t>
            </a:r>
          </a:p>
          <a:p>
            <a:r>
              <a:rPr lang="en-US" sz="3200" dirty="0" err="1"/>
              <a:t>Contoh</a:t>
            </a:r>
            <a:r>
              <a:rPr lang="en-US" sz="3200" dirty="0"/>
              <a:t> :</a:t>
            </a:r>
          </a:p>
          <a:p>
            <a:pPr marL="0" indent="0">
              <a:buNone/>
            </a:pPr>
            <a:r>
              <a:rPr lang="en-US" sz="3200" dirty="0"/>
              <a:t>	x </a:t>
            </a:r>
            <a:r>
              <a:rPr lang="id-ID" sz="3200" dirty="0">
                <a:sym typeface="Wingdings" panose="05000000000000000000" pitchFamily="2" charset="2"/>
              </a:rPr>
              <a:t></a:t>
            </a:r>
            <a:r>
              <a:rPr lang="en-US" sz="3200" dirty="0"/>
              <a:t> 122</a:t>
            </a:r>
          </a:p>
          <a:p>
            <a:pPr marL="0" indent="0">
              <a:buNone/>
            </a:pPr>
            <a:r>
              <a:rPr lang="en-US" sz="3200" dirty="0"/>
              <a:t>	y </a:t>
            </a:r>
            <a:r>
              <a:rPr lang="id-ID" sz="3200" dirty="0">
                <a:sym typeface="Wingdings" panose="05000000000000000000" pitchFamily="2" charset="2"/>
              </a:rPr>
              <a:t></a:t>
            </a:r>
            <a:r>
              <a:rPr lang="en-US" sz="3200" dirty="0"/>
              <a:t> 14</a:t>
            </a:r>
          </a:p>
          <a:p>
            <a:pPr marL="0" indent="0">
              <a:buNone/>
            </a:pPr>
            <a:r>
              <a:rPr lang="en-US" sz="3200" dirty="0"/>
              <a:t>	x </a:t>
            </a:r>
            <a:r>
              <a:rPr lang="id-ID" sz="3200" dirty="0">
                <a:sym typeface="Wingdings" panose="05000000000000000000" pitchFamily="2" charset="2"/>
              </a:rPr>
              <a:t></a:t>
            </a:r>
            <a:r>
              <a:rPr lang="en-US" sz="3200" dirty="0"/>
              <a:t> 100</a:t>
            </a:r>
          </a:p>
        </p:txBody>
      </p:sp>
      <p:sp>
        <p:nvSpPr>
          <p:cNvPr id="4" name="Google Shape;271;p76"/>
          <p:cNvSpPr txBox="1"/>
          <p:nvPr/>
        </p:nvSpPr>
        <p:spPr>
          <a:xfrm>
            <a:off x="5477472" y="3712381"/>
            <a:ext cx="3940643" cy="965100"/>
          </a:xfrm>
          <a:prstGeom prst="rect">
            <a:avLst/>
          </a:prstGeom>
          <a:noFill/>
          <a:ln w="76200" cap="flat" cmpd="sng">
            <a:solidFill>
              <a:srgbClr val="00FFFF"/>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Cabin"/>
              <a:buNone/>
            </a:pPr>
            <a:r>
              <a:rPr lang="en-US" sz="4800" dirty="0">
                <a:solidFill>
                  <a:schemeClr val="lt1"/>
                </a:solidFill>
                <a:latin typeface="Cabin"/>
                <a:ea typeface="Cabin"/>
                <a:cs typeface="Cabin"/>
                <a:sym typeface="Cabin"/>
              </a:rPr>
              <a:t> </a:t>
            </a:r>
            <a:r>
              <a:rPr lang="en-US" sz="4800" b="0" i="0" u="none" strike="noStrike" cap="none" dirty="0">
                <a:solidFill>
                  <a:schemeClr val="tx1"/>
                </a:solidFill>
                <a:latin typeface="Cabin"/>
                <a:ea typeface="Cabin"/>
                <a:cs typeface="Cabin"/>
                <a:sym typeface="Cabin"/>
              </a:rPr>
              <a:t>122</a:t>
            </a:r>
            <a:endParaRPr sz="1200" dirty="0">
              <a:solidFill>
                <a:schemeClr val="tx1"/>
              </a:solidFill>
            </a:endParaRPr>
          </a:p>
        </p:txBody>
      </p:sp>
      <p:sp>
        <p:nvSpPr>
          <p:cNvPr id="5" name="Google Shape;272;p76"/>
          <p:cNvSpPr txBox="1"/>
          <p:nvPr/>
        </p:nvSpPr>
        <p:spPr>
          <a:xfrm>
            <a:off x="4911602" y="3748793"/>
            <a:ext cx="349242" cy="6563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4800" b="0" i="0" u="none" strike="noStrike" cap="none" dirty="0">
                <a:solidFill>
                  <a:srgbClr val="FF0000"/>
                </a:solidFill>
                <a:latin typeface="Cabin"/>
                <a:ea typeface="Cabin"/>
                <a:cs typeface="Cabin"/>
                <a:sym typeface="Cabin"/>
              </a:rPr>
              <a:t>x</a:t>
            </a:r>
            <a:endParaRPr sz="1200" dirty="0">
              <a:solidFill>
                <a:srgbClr val="FF0000"/>
              </a:solidFill>
            </a:endParaRPr>
          </a:p>
        </p:txBody>
      </p:sp>
      <p:sp>
        <p:nvSpPr>
          <p:cNvPr id="6" name="Google Shape;273;p76"/>
          <p:cNvSpPr txBox="1"/>
          <p:nvPr/>
        </p:nvSpPr>
        <p:spPr>
          <a:xfrm>
            <a:off x="5439372" y="5171989"/>
            <a:ext cx="3940643" cy="686491"/>
          </a:xfrm>
          <a:prstGeom prst="rect">
            <a:avLst/>
          </a:prstGeom>
          <a:noFill/>
          <a:ln w="76200" cap="flat" cmpd="sng">
            <a:solidFill>
              <a:srgbClr val="00FFFF"/>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7F00"/>
              </a:buClr>
              <a:buFont typeface="Cabin"/>
              <a:buNone/>
            </a:pPr>
            <a:r>
              <a:rPr lang="en-US" sz="4800" dirty="0">
                <a:solidFill>
                  <a:schemeClr val="lt1"/>
                </a:solidFill>
                <a:latin typeface="Cabin"/>
                <a:ea typeface="Cabin"/>
                <a:cs typeface="Cabin"/>
                <a:sym typeface="Cabin"/>
              </a:rPr>
              <a:t> </a:t>
            </a:r>
            <a:r>
              <a:rPr lang="en-US" sz="4800" i="0" u="none" strike="noStrike" cap="none" dirty="0">
                <a:solidFill>
                  <a:schemeClr val="tx1"/>
                </a:solidFill>
                <a:latin typeface="Cabin"/>
                <a:ea typeface="Cabin"/>
                <a:cs typeface="Cabin"/>
                <a:sym typeface="Cabin"/>
              </a:rPr>
              <a:t>14</a:t>
            </a:r>
            <a:r>
              <a:rPr lang="en-US" sz="4800" b="0" i="0" u="none" strike="noStrike" cap="none" dirty="0">
                <a:solidFill>
                  <a:schemeClr val="tx1"/>
                </a:solidFill>
                <a:latin typeface="Cabin"/>
                <a:ea typeface="Cabin"/>
                <a:cs typeface="Cabin"/>
                <a:sym typeface="Cabin"/>
              </a:rPr>
              <a:t> </a:t>
            </a:r>
            <a:r>
              <a:rPr lang="en-US" sz="4800" b="0" i="0" u="none" strike="noStrike" cap="none" dirty="0">
                <a:solidFill>
                  <a:schemeClr val="lt1"/>
                </a:solidFill>
                <a:latin typeface="Cabin"/>
                <a:ea typeface="Cabin"/>
                <a:cs typeface="Cabin"/>
                <a:sym typeface="Cabin"/>
              </a:rPr>
              <a:t>              </a:t>
            </a:r>
            <a:endParaRPr sz="1200" dirty="0"/>
          </a:p>
        </p:txBody>
      </p:sp>
      <p:sp>
        <p:nvSpPr>
          <p:cNvPr id="7" name="Google Shape;274;p76"/>
          <p:cNvSpPr txBox="1"/>
          <p:nvPr/>
        </p:nvSpPr>
        <p:spPr>
          <a:xfrm>
            <a:off x="4910263" y="5110376"/>
            <a:ext cx="317900" cy="65639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FF00"/>
              </a:buClr>
              <a:buFont typeface="Cabin"/>
              <a:buNone/>
            </a:pPr>
            <a:r>
              <a:rPr lang="en-US" sz="4800" b="0" i="0" u="none" strike="noStrike" cap="none" dirty="0">
                <a:solidFill>
                  <a:srgbClr val="FF0000"/>
                </a:solidFill>
                <a:latin typeface="Cabin"/>
                <a:ea typeface="Cabin"/>
                <a:cs typeface="Cabin"/>
                <a:sym typeface="Cabin"/>
              </a:rPr>
              <a:t>y</a:t>
            </a:r>
            <a:endParaRPr sz="1200" dirty="0">
              <a:solidFill>
                <a:srgbClr val="FF0000"/>
              </a:solidFill>
            </a:endParaRPr>
          </a:p>
        </p:txBody>
      </p:sp>
      <p:sp>
        <p:nvSpPr>
          <p:cNvPr id="8" name="Multiply 7"/>
          <p:cNvSpPr/>
          <p:nvPr/>
        </p:nvSpPr>
        <p:spPr>
          <a:xfrm>
            <a:off x="5608226" y="3674660"/>
            <a:ext cx="1066800" cy="97192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25109" y="3772622"/>
            <a:ext cx="1281120" cy="830997"/>
          </a:xfrm>
          <a:prstGeom prst="rect">
            <a:avLst/>
          </a:prstGeom>
          <a:noFill/>
        </p:spPr>
        <p:txBody>
          <a:bodyPr wrap="none" rtlCol="0">
            <a:spAutoFit/>
          </a:bodyPr>
          <a:lstStyle/>
          <a:p>
            <a:r>
              <a:rPr lang="en-US" sz="4800" dirty="0">
                <a:latin typeface="Cabin" panose="020B0604020202020204" charset="0"/>
              </a:rPr>
              <a:t>100</a:t>
            </a:r>
          </a:p>
        </p:txBody>
      </p:sp>
      <p:sp>
        <p:nvSpPr>
          <p:cNvPr id="10" name="TextBox 9"/>
          <p:cNvSpPr txBox="1"/>
          <p:nvPr/>
        </p:nvSpPr>
        <p:spPr>
          <a:xfrm flipH="1">
            <a:off x="4208838" y="3189348"/>
            <a:ext cx="5413385" cy="369332"/>
          </a:xfrm>
          <a:prstGeom prst="rect">
            <a:avLst/>
          </a:prstGeom>
          <a:noFill/>
        </p:spPr>
        <p:txBody>
          <a:bodyPr wrap="square" rtlCol="0">
            <a:spAutoFit/>
          </a:bodyPr>
          <a:lstStyle/>
          <a:p>
            <a:r>
              <a:rPr lang="en-US" dirty="0" err="1">
                <a:latin typeface="Arial Black" panose="020B0A04020102020204" pitchFamily="34" charset="0"/>
              </a:rPr>
              <a:t>Variabel</a:t>
            </a:r>
            <a:r>
              <a:rPr lang="en-US" dirty="0">
                <a:latin typeface="Arial Black" panose="020B0A04020102020204" pitchFamily="34" charset="0"/>
              </a:rPr>
              <a:t>  	</a:t>
            </a:r>
            <a:r>
              <a:rPr lang="en-US" dirty="0" err="1">
                <a:latin typeface="Arial Black" panose="020B0A04020102020204" pitchFamily="34" charset="0"/>
              </a:rPr>
              <a:t>Nilai</a:t>
            </a:r>
            <a:endParaRPr lang="en-US" dirty="0">
              <a:latin typeface="Arial Black" panose="020B0A04020102020204" pitchFamily="34" charset="0"/>
            </a:endParaRPr>
          </a:p>
        </p:txBody>
      </p:sp>
      <p:sp>
        <p:nvSpPr>
          <p:cNvPr id="11" name="Footer Placeholder 10">
            <a:extLst>
              <a:ext uri="{FF2B5EF4-FFF2-40B4-BE49-F238E27FC236}">
                <a16:creationId xmlns:a16="http://schemas.microsoft.com/office/drawing/2014/main" id="{BA37D0BF-18DE-4C19-A7C1-ED7F3644952D}"/>
              </a:ext>
            </a:extLst>
          </p:cNvPr>
          <p:cNvSpPr>
            <a:spLocks noGrp="1"/>
          </p:cNvSpPr>
          <p:nvPr>
            <p:ph type="ftr" sz="quarter" idx="11"/>
          </p:nvPr>
        </p:nvSpPr>
        <p:spPr/>
        <p:txBody>
          <a:bodyPr/>
          <a:lstStyle/>
          <a:p>
            <a:r>
              <a:rPr lang="en-US"/>
              <a:t>Program Studi Teknik Informatika - S1</a:t>
            </a:r>
          </a:p>
        </p:txBody>
      </p:sp>
      <p:sp>
        <p:nvSpPr>
          <p:cNvPr id="12" name="Slide Number Placeholder 11">
            <a:extLst>
              <a:ext uri="{FF2B5EF4-FFF2-40B4-BE49-F238E27FC236}">
                <a16:creationId xmlns:a16="http://schemas.microsoft.com/office/drawing/2014/main" id="{68CE6E83-00D6-4071-8A58-0998129A127F}"/>
              </a:ext>
            </a:extLst>
          </p:cNvPr>
          <p:cNvSpPr>
            <a:spLocks noGrp="1"/>
          </p:cNvSpPr>
          <p:nvPr>
            <p:ph type="sldNum" sz="quarter" idx="12"/>
          </p:nvPr>
        </p:nvSpPr>
        <p:spPr/>
        <p:txBody>
          <a:bodyPr/>
          <a:lstStyle/>
          <a:p>
            <a:fld id="{305E9EA4-53B1-4E59-8089-6AA0C6ADAD7B}" type="slidenum">
              <a:rPr lang="en-US" smtClean="0"/>
              <a:t>36</a:t>
            </a:fld>
            <a:endParaRPr lang="en-US"/>
          </a:p>
        </p:txBody>
      </p:sp>
    </p:spTree>
    <p:extLst>
      <p:ext uri="{BB962C8B-B14F-4D97-AF65-F5344CB8AC3E}">
        <p14:creationId xmlns:p14="http://schemas.microsoft.com/office/powerpoint/2010/main" val="139161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115756"/>
          </a:xfrm>
        </p:spPr>
        <p:txBody>
          <a:bodyPr/>
          <a:lstStyle/>
          <a:p>
            <a:r>
              <a:rPr lang="en-US" b="1" dirty="0" err="1"/>
              <a:t>Penggunaan</a:t>
            </a:r>
            <a:r>
              <a:rPr lang="en-US" b="1" dirty="0"/>
              <a:t> </a:t>
            </a:r>
            <a:r>
              <a:rPr lang="en-US" b="1" dirty="0" err="1"/>
              <a:t>Variabel</a:t>
            </a:r>
            <a:endParaRPr lang="en-US" b="1" dirty="0"/>
          </a:p>
        </p:txBody>
      </p:sp>
      <p:sp>
        <p:nvSpPr>
          <p:cNvPr id="3" name="Content Placeholder 2"/>
          <p:cNvSpPr>
            <a:spLocks noGrp="1"/>
          </p:cNvSpPr>
          <p:nvPr>
            <p:ph idx="1"/>
          </p:nvPr>
        </p:nvSpPr>
        <p:spPr/>
        <p:txBody>
          <a:bodyPr/>
          <a:lstStyle/>
          <a:p>
            <a:r>
              <a:rPr lang="en-US" dirty="0" err="1"/>
              <a:t>Di</a:t>
            </a:r>
            <a:r>
              <a:rPr lang="en-US" b="1" dirty="0" err="1"/>
              <a:t>deklarasi</a:t>
            </a:r>
            <a:r>
              <a:rPr lang="en-US" dirty="0" err="1"/>
              <a:t>kan</a:t>
            </a:r>
            <a:r>
              <a:rPr lang="en-US" dirty="0"/>
              <a:t> </a:t>
            </a:r>
            <a:r>
              <a:rPr lang="en-US" dirty="0" err="1"/>
              <a:t>supaya</a:t>
            </a:r>
            <a:r>
              <a:rPr lang="en-US" dirty="0"/>
              <a:t> </a:t>
            </a:r>
            <a:r>
              <a:rPr lang="en-US" dirty="0" err="1"/>
              <a:t>nama</a:t>
            </a:r>
            <a:r>
              <a:rPr lang="en-US" dirty="0"/>
              <a:t> </a:t>
            </a:r>
            <a:r>
              <a:rPr lang="en-US" dirty="0" err="1"/>
              <a:t>dikenali</a:t>
            </a:r>
            <a:r>
              <a:rPr lang="en-US" dirty="0"/>
              <a:t> </a:t>
            </a:r>
            <a:r>
              <a:rPr lang="en-US" dirty="0" err="1"/>
              <a:t>mesin</a:t>
            </a:r>
            <a:endParaRPr lang="en-US" dirty="0"/>
          </a:p>
          <a:p>
            <a:r>
              <a:rPr lang="en-US" dirty="0" err="1"/>
              <a:t>Di</a:t>
            </a:r>
            <a:r>
              <a:rPr lang="en-US" b="1" dirty="0" err="1"/>
              <a:t>alokasi</a:t>
            </a:r>
            <a:r>
              <a:rPr lang="en-US" dirty="0" err="1"/>
              <a:t>kan</a:t>
            </a:r>
            <a:r>
              <a:rPr lang="en-US" dirty="0"/>
              <a:t> </a:t>
            </a:r>
            <a:r>
              <a:rPr lang="en-US" dirty="0" err="1"/>
              <a:t>pada</a:t>
            </a:r>
            <a:r>
              <a:rPr lang="en-US" dirty="0"/>
              <a:t> </a:t>
            </a:r>
            <a:r>
              <a:rPr lang="en-US" dirty="0" err="1"/>
              <a:t>memori</a:t>
            </a:r>
            <a:r>
              <a:rPr lang="en-US" dirty="0"/>
              <a:t> </a:t>
            </a:r>
            <a:r>
              <a:rPr lang="en-US" dirty="0" err="1"/>
              <a:t>komputer</a:t>
            </a:r>
            <a:endParaRPr lang="en-US" dirty="0"/>
          </a:p>
          <a:p>
            <a:r>
              <a:rPr lang="en-US" dirty="0" err="1"/>
              <a:t>Di</a:t>
            </a:r>
            <a:r>
              <a:rPr lang="en-US" b="1" dirty="0" err="1"/>
              <a:t>inisialisasi</a:t>
            </a:r>
            <a:r>
              <a:rPr lang="en-US" dirty="0"/>
              <a:t> </a:t>
            </a:r>
            <a:r>
              <a:rPr lang="en-US" dirty="0" err="1"/>
              <a:t>dengan</a:t>
            </a:r>
            <a:r>
              <a:rPr lang="en-US" dirty="0"/>
              <a:t> </a:t>
            </a:r>
            <a:r>
              <a:rPr lang="en-US" dirty="0" err="1"/>
              <a:t>memberi</a:t>
            </a:r>
            <a:r>
              <a:rPr lang="en-US" dirty="0"/>
              <a:t> </a:t>
            </a:r>
            <a:r>
              <a:rPr lang="en-US" dirty="0" err="1"/>
              <a:t>nilai</a:t>
            </a:r>
            <a:r>
              <a:rPr lang="en-US" dirty="0"/>
              <a:t> </a:t>
            </a:r>
            <a:r>
              <a:rPr lang="en-US" dirty="0" err="1"/>
              <a:t>awal</a:t>
            </a:r>
            <a:r>
              <a:rPr lang="en-US" dirty="0"/>
              <a:t> agar </a:t>
            </a:r>
            <a:r>
              <a:rPr lang="en-US" dirty="0" err="1"/>
              <a:t>siap</a:t>
            </a:r>
            <a:r>
              <a:rPr lang="en-US" dirty="0"/>
              <a:t> </a:t>
            </a:r>
            <a:r>
              <a:rPr lang="en-US" dirty="0" err="1"/>
              <a:t>dimanipulasi</a:t>
            </a:r>
            <a:endParaRPr lang="en-US" dirty="0"/>
          </a:p>
          <a:p>
            <a:r>
              <a:rPr lang="en-US" dirty="0" err="1"/>
              <a:t>Contoh</a:t>
            </a:r>
            <a:r>
              <a:rPr lang="en-US" dirty="0"/>
              <a:t>:</a:t>
            </a:r>
          </a:p>
          <a:p>
            <a:pPr lvl="1"/>
            <a:r>
              <a:rPr lang="en-US" dirty="0" err="1"/>
              <a:t>Deklarasi</a:t>
            </a:r>
            <a:r>
              <a:rPr lang="en-US" dirty="0"/>
              <a:t> </a:t>
            </a:r>
            <a:r>
              <a:rPr lang="en-US" dirty="0" err="1"/>
              <a:t>sekaligus</a:t>
            </a:r>
            <a:r>
              <a:rPr lang="en-US" dirty="0"/>
              <a:t> </a:t>
            </a:r>
            <a:r>
              <a:rPr lang="en-US" dirty="0" err="1"/>
              <a:t>alokasi</a:t>
            </a:r>
            <a:r>
              <a:rPr lang="en-US" dirty="0"/>
              <a:t>: </a:t>
            </a:r>
            <a:r>
              <a:rPr lang="en-US" dirty="0">
                <a:latin typeface="Courier New" pitchFamily="49" charset="0"/>
                <a:cs typeface="Courier New" pitchFamily="49" charset="0"/>
              </a:rPr>
              <a:t>i:integer</a:t>
            </a:r>
          </a:p>
          <a:p>
            <a:pPr lvl="1"/>
            <a:r>
              <a:rPr lang="en-US" dirty="0" err="1"/>
              <a:t>Inisialisasi</a:t>
            </a:r>
            <a:r>
              <a:rPr lang="en-US" dirty="0"/>
              <a:t>: </a:t>
            </a:r>
            <a:r>
              <a:rPr lang="en-US" dirty="0" err="1">
                <a:latin typeface="Courier New" pitchFamily="49" charset="0"/>
                <a:cs typeface="Courier New" pitchFamily="49" charset="0"/>
              </a:rPr>
              <a:t>i</a:t>
            </a:r>
            <a:r>
              <a:rPr lang="id-ID" dirty="0">
                <a:sym typeface="Wingdings" panose="05000000000000000000" pitchFamily="2" charset="2"/>
              </a:rPr>
              <a:t> </a:t>
            </a:r>
            <a:r>
              <a:rPr lang="en-US" dirty="0">
                <a:sym typeface="Wingdings" panose="05000000000000000000" pitchFamily="2" charset="2"/>
              </a:rPr>
              <a:t> </a:t>
            </a:r>
            <a:r>
              <a:rPr lang="en-US" dirty="0">
                <a:latin typeface="Courier New" pitchFamily="49" charset="0"/>
                <a:cs typeface="Courier New" pitchFamily="49" charset="0"/>
              </a:rPr>
              <a:t>0 </a:t>
            </a:r>
          </a:p>
          <a:p>
            <a:pPr lvl="2"/>
            <a:r>
              <a:rPr lang="id-ID" dirty="0">
                <a:sym typeface="Wingdings" panose="05000000000000000000" pitchFamily="2" charset="2"/>
              </a:rPr>
              <a:t>Simbol  adalah </a:t>
            </a:r>
            <a:r>
              <a:rPr lang="id-ID" b="1" dirty="0">
                <a:sym typeface="Wingdings" panose="05000000000000000000" pitchFamily="2" charset="2"/>
              </a:rPr>
              <a:t>assignment (nanti akan dijelaskan)</a:t>
            </a:r>
          </a:p>
          <a:p>
            <a:pPr lvl="2"/>
            <a:endParaRPr lang="en-US" dirty="0"/>
          </a:p>
          <a:p>
            <a:endParaRPr lang="en-US" dirty="0"/>
          </a:p>
        </p:txBody>
      </p:sp>
      <p:sp>
        <p:nvSpPr>
          <p:cNvPr id="4" name="TextBox 3"/>
          <p:cNvSpPr txBox="1"/>
          <p:nvPr/>
        </p:nvSpPr>
        <p:spPr>
          <a:xfrm>
            <a:off x="321365" y="4950726"/>
            <a:ext cx="11167281" cy="707886"/>
          </a:xfrm>
          <a:prstGeom prst="rect">
            <a:avLst/>
          </a:prstGeom>
          <a:noFill/>
        </p:spPr>
        <p:txBody>
          <a:bodyPr wrap="square" rtlCol="0">
            <a:spAutoFit/>
          </a:bodyPr>
          <a:lstStyle/>
          <a:p>
            <a:r>
              <a:rPr lang="id-ID" sz="2000" dirty="0">
                <a:solidFill>
                  <a:schemeClr val="dk1"/>
                </a:solidFill>
                <a:latin typeface="Cabin"/>
                <a:ea typeface="Cabin"/>
                <a:cs typeface="Cabin"/>
                <a:sym typeface="Cabin"/>
              </a:rPr>
              <a:t>Tidak boleh menggunakan </a:t>
            </a:r>
            <a:r>
              <a:rPr lang="en-US" sz="2000" b="1" dirty="0" err="1" smtClean="0">
                <a:solidFill>
                  <a:schemeClr val="dk1"/>
                </a:solidFill>
                <a:latin typeface="Cabin"/>
                <a:ea typeface="Cabin"/>
                <a:cs typeface="Cabin"/>
                <a:sym typeface="Cabin"/>
              </a:rPr>
              <a:t>nama</a:t>
            </a:r>
            <a:r>
              <a:rPr lang="en-US" sz="2000" b="1" dirty="0" smtClean="0">
                <a:solidFill>
                  <a:schemeClr val="dk1"/>
                </a:solidFill>
                <a:latin typeface="Cabin"/>
                <a:ea typeface="Cabin"/>
                <a:cs typeface="Cabin"/>
                <a:sym typeface="Cabin"/>
              </a:rPr>
              <a:t> </a:t>
            </a:r>
            <a:r>
              <a:rPr lang="en-US" sz="2000" b="1" dirty="0" err="1" smtClean="0">
                <a:solidFill>
                  <a:schemeClr val="dk1"/>
                </a:solidFill>
                <a:latin typeface="Cabin"/>
                <a:ea typeface="Cabin"/>
                <a:cs typeface="Cabin"/>
                <a:sym typeface="Cabin"/>
              </a:rPr>
              <a:t>variabel</a:t>
            </a:r>
            <a:r>
              <a:rPr lang="id-ID" sz="2000" dirty="0" smtClean="0">
                <a:solidFill>
                  <a:schemeClr val="dk1"/>
                </a:solidFill>
                <a:latin typeface="Cabin"/>
                <a:ea typeface="Cabin"/>
                <a:cs typeface="Cabin"/>
                <a:sym typeface="Cabin"/>
              </a:rPr>
              <a:t> </a:t>
            </a:r>
            <a:r>
              <a:rPr lang="id-ID" sz="2000" dirty="0">
                <a:solidFill>
                  <a:schemeClr val="dk1"/>
                </a:solidFill>
                <a:latin typeface="Cabin"/>
                <a:ea typeface="Cabin"/>
                <a:cs typeface="Cabin"/>
                <a:sym typeface="Cabin"/>
              </a:rPr>
              <a:t>yang </a:t>
            </a:r>
            <a:r>
              <a:rPr lang="en-US" sz="2000" dirty="0" err="1">
                <a:solidFill>
                  <a:schemeClr val="dk1"/>
                </a:solidFill>
                <a:latin typeface="Cabin"/>
                <a:ea typeface="Cabin"/>
                <a:cs typeface="Cabin"/>
                <a:sym typeface="Cabin"/>
              </a:rPr>
              <a:t>digunakan</a:t>
            </a:r>
            <a:r>
              <a:rPr lang="en-US" sz="2000" dirty="0">
                <a:solidFill>
                  <a:schemeClr val="dk1"/>
                </a:solidFill>
                <a:latin typeface="Cabin"/>
                <a:ea typeface="Cabin"/>
                <a:cs typeface="Cabin"/>
                <a:sym typeface="Cabin"/>
              </a:rPr>
              <a:t> </a:t>
            </a:r>
            <a:r>
              <a:rPr lang="en-US" sz="2000" dirty="0" err="1">
                <a:solidFill>
                  <a:schemeClr val="dk1"/>
                </a:solidFill>
                <a:latin typeface="Cabin"/>
                <a:ea typeface="Cabin"/>
                <a:cs typeface="Cabin"/>
                <a:sym typeface="Cabin"/>
              </a:rPr>
              <a:t>oleh</a:t>
            </a:r>
            <a:r>
              <a:rPr lang="en-US" sz="2000" dirty="0">
                <a:solidFill>
                  <a:schemeClr val="dk1"/>
                </a:solidFill>
                <a:latin typeface="Cabin"/>
                <a:ea typeface="Cabin"/>
                <a:cs typeface="Cabin"/>
                <a:sym typeface="Cabin"/>
              </a:rPr>
              <a:t> internal program (</a:t>
            </a:r>
            <a:r>
              <a:rPr lang="en-US" sz="2000" b="1" dirty="0">
                <a:solidFill>
                  <a:schemeClr val="dk1"/>
                </a:solidFill>
                <a:latin typeface="Cabin"/>
                <a:ea typeface="Cabin"/>
                <a:cs typeface="Cabin"/>
                <a:sym typeface="Cabin"/>
              </a:rPr>
              <a:t>reserved word</a:t>
            </a:r>
            <a:r>
              <a:rPr lang="en-US" sz="2000" dirty="0">
                <a:solidFill>
                  <a:schemeClr val="dk1"/>
                </a:solidFill>
                <a:latin typeface="Cabin"/>
                <a:ea typeface="Cabin"/>
                <a:cs typeface="Cabin"/>
                <a:sym typeface="Cabin"/>
              </a:rPr>
              <a:t>)</a:t>
            </a:r>
            <a:endParaRPr lang="id-ID" sz="2000" b="1" i="1" dirty="0">
              <a:solidFill>
                <a:schemeClr val="dk1"/>
              </a:solidFill>
              <a:latin typeface="Cabin"/>
              <a:ea typeface="Cabin"/>
              <a:cs typeface="Cabin"/>
              <a:sym typeface="Cabin"/>
            </a:endParaRPr>
          </a:p>
        </p:txBody>
      </p:sp>
      <p:sp>
        <p:nvSpPr>
          <p:cNvPr id="5" name="Footer Placeholder 4">
            <a:extLst>
              <a:ext uri="{FF2B5EF4-FFF2-40B4-BE49-F238E27FC236}">
                <a16:creationId xmlns:a16="http://schemas.microsoft.com/office/drawing/2014/main" id="{B4FBEFEE-8A1B-4F5F-9236-D18C996B963A}"/>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0B5F61C8-3457-42B7-B622-B567BAF18B0C}"/>
              </a:ext>
            </a:extLst>
          </p:cNvPr>
          <p:cNvSpPr>
            <a:spLocks noGrp="1"/>
          </p:cNvSpPr>
          <p:nvPr>
            <p:ph type="sldNum" sz="quarter" idx="12"/>
          </p:nvPr>
        </p:nvSpPr>
        <p:spPr/>
        <p:txBody>
          <a:bodyPr/>
          <a:lstStyle/>
          <a:p>
            <a:fld id="{305E9EA4-53B1-4E59-8089-6AA0C6ADAD7B}" type="slidenum">
              <a:rPr lang="en-US" smtClean="0"/>
              <a:t>37</a:t>
            </a:fld>
            <a:endParaRPr lang="en-US"/>
          </a:p>
        </p:txBody>
      </p:sp>
    </p:spTree>
    <p:extLst>
      <p:ext uri="{BB962C8B-B14F-4D97-AF65-F5344CB8AC3E}">
        <p14:creationId xmlns:p14="http://schemas.microsoft.com/office/powerpoint/2010/main" val="1254117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70347"/>
          </a:xfrm>
        </p:spPr>
        <p:txBody>
          <a:bodyPr/>
          <a:lstStyle/>
          <a:p>
            <a:r>
              <a:rPr lang="en-US" b="1" dirty="0" err="1"/>
              <a:t>Aturan</a:t>
            </a:r>
            <a:r>
              <a:rPr lang="en-US" b="1" dirty="0"/>
              <a:t> </a:t>
            </a:r>
            <a:r>
              <a:rPr lang="en-US" b="1" dirty="0" err="1"/>
              <a:t>penulisan</a:t>
            </a:r>
            <a:r>
              <a:rPr lang="en-US" b="1" dirty="0"/>
              <a:t> </a:t>
            </a:r>
            <a:r>
              <a:rPr lang="en-US" b="1" dirty="0" err="1"/>
              <a:t>variabel</a:t>
            </a:r>
            <a:r>
              <a:rPr lang="en-US" b="1" dirty="0"/>
              <a:t> [1]</a:t>
            </a:r>
          </a:p>
        </p:txBody>
      </p:sp>
      <p:sp>
        <p:nvSpPr>
          <p:cNvPr id="3" name="Content Placeholder 2"/>
          <p:cNvSpPr>
            <a:spLocks noGrp="1"/>
          </p:cNvSpPr>
          <p:nvPr>
            <p:ph idx="1"/>
          </p:nvPr>
        </p:nvSpPr>
        <p:spPr/>
        <p:txBody>
          <a:bodyPr>
            <a:normAutofit/>
          </a:bodyPr>
          <a:lstStyle/>
          <a:p>
            <a:pPr lvl="0"/>
            <a:r>
              <a:rPr lang="id-ID" b="1" dirty="0">
                <a:solidFill>
                  <a:schemeClr val="dk1"/>
                </a:solidFill>
                <a:ea typeface="Cabin"/>
                <a:cs typeface="Cabin"/>
                <a:sym typeface="Cabin"/>
              </a:rPr>
              <a:t>Case sensitive</a:t>
            </a:r>
            <a:r>
              <a:rPr lang="id-ID" dirty="0">
                <a:solidFill>
                  <a:schemeClr val="dk1"/>
                </a:solidFill>
                <a:ea typeface="Cabin"/>
                <a:cs typeface="Cabin"/>
                <a:sym typeface="Cabin"/>
              </a:rPr>
              <a:t>, penulisan dengan menggunakan </a:t>
            </a:r>
            <a:r>
              <a:rPr lang="id-ID" b="1" dirty="0">
                <a:solidFill>
                  <a:srgbClr val="0070C0"/>
                </a:solidFill>
                <a:ea typeface="Cabin"/>
                <a:cs typeface="Cabin"/>
                <a:sym typeface="Cabin"/>
              </a:rPr>
              <a:t>huruf kecil </a:t>
            </a:r>
            <a:r>
              <a:rPr lang="id-ID" dirty="0">
                <a:solidFill>
                  <a:schemeClr val="dk1"/>
                </a:solidFill>
                <a:ea typeface="Cabin"/>
                <a:cs typeface="Cabin"/>
                <a:sym typeface="Cabin"/>
              </a:rPr>
              <a:t>dan </a:t>
            </a:r>
            <a:r>
              <a:rPr lang="id-ID" b="1" dirty="0">
                <a:solidFill>
                  <a:schemeClr val="accent1">
                    <a:lumMod val="75000"/>
                  </a:schemeClr>
                </a:solidFill>
                <a:ea typeface="Cabin"/>
                <a:cs typeface="Cabin"/>
                <a:sym typeface="Cabin"/>
              </a:rPr>
              <a:t>huruf kapital</a:t>
            </a:r>
            <a:r>
              <a:rPr lang="id-ID" dirty="0">
                <a:solidFill>
                  <a:schemeClr val="accent1">
                    <a:lumMod val="75000"/>
                  </a:schemeClr>
                </a:solidFill>
                <a:ea typeface="Cabin"/>
                <a:cs typeface="Cabin"/>
                <a:sym typeface="Cabin"/>
              </a:rPr>
              <a:t> </a:t>
            </a:r>
            <a:r>
              <a:rPr lang="id-ID" dirty="0">
                <a:solidFill>
                  <a:schemeClr val="dk1"/>
                </a:solidFill>
                <a:ea typeface="Cabin"/>
                <a:cs typeface="Cabin"/>
                <a:sym typeface="Cabin"/>
              </a:rPr>
              <a:t>memiliki arti yang </a:t>
            </a:r>
            <a:r>
              <a:rPr lang="id-ID" b="1" dirty="0">
                <a:solidFill>
                  <a:srgbClr val="FF0000"/>
                </a:solidFill>
                <a:ea typeface="Cabin"/>
                <a:cs typeface="Cabin"/>
                <a:sym typeface="Cabin"/>
              </a:rPr>
              <a:t>berbeda</a:t>
            </a:r>
            <a:r>
              <a:rPr lang="id-ID" dirty="0">
                <a:solidFill>
                  <a:schemeClr val="dk1"/>
                </a:solidFill>
                <a:ea typeface="Cabin"/>
                <a:cs typeface="Cabin"/>
                <a:sym typeface="Cabin"/>
              </a:rPr>
              <a:t> (merupakan </a:t>
            </a:r>
            <a:r>
              <a:rPr lang="id-ID" b="1" dirty="0">
                <a:solidFill>
                  <a:srgbClr val="FF0000"/>
                </a:solidFill>
                <a:ea typeface="Cabin"/>
                <a:cs typeface="Cabin"/>
                <a:sym typeface="Cabin"/>
              </a:rPr>
              <a:t>variabel</a:t>
            </a:r>
            <a:r>
              <a:rPr lang="id-ID" dirty="0">
                <a:solidFill>
                  <a:srgbClr val="703203"/>
                </a:solidFill>
                <a:ea typeface="Cabin"/>
                <a:cs typeface="Cabin"/>
                <a:sym typeface="Cabin"/>
              </a:rPr>
              <a:t> </a:t>
            </a:r>
            <a:r>
              <a:rPr lang="id-ID" dirty="0">
                <a:solidFill>
                  <a:schemeClr val="dk1"/>
                </a:solidFill>
                <a:ea typeface="Cabin"/>
                <a:cs typeface="Cabin"/>
                <a:sym typeface="Cabin"/>
              </a:rPr>
              <a:t>yang </a:t>
            </a:r>
            <a:r>
              <a:rPr lang="id-ID" b="1" dirty="0">
                <a:solidFill>
                  <a:srgbClr val="FF0000"/>
                </a:solidFill>
                <a:ea typeface="Cabin"/>
                <a:cs typeface="Cabin"/>
                <a:sym typeface="Cabin"/>
              </a:rPr>
              <a:t>berbeda</a:t>
            </a:r>
            <a:r>
              <a:rPr lang="id-ID" dirty="0">
                <a:solidFill>
                  <a:schemeClr val="dk1"/>
                </a:solidFill>
                <a:ea typeface="Cabin"/>
                <a:cs typeface="Cabin"/>
                <a:sym typeface="Cabin"/>
              </a:rPr>
              <a:t>). </a:t>
            </a:r>
            <a:endParaRPr lang="en-US" dirty="0">
              <a:solidFill>
                <a:schemeClr val="dk1"/>
              </a:solidFill>
              <a:ea typeface="Cabin"/>
              <a:cs typeface="Cabin"/>
              <a:sym typeface="Cabin"/>
            </a:endParaRPr>
          </a:p>
          <a:p>
            <a:pPr lvl="0"/>
            <a:r>
              <a:rPr lang="id-ID" b="1" dirty="0">
                <a:solidFill>
                  <a:schemeClr val="dk1"/>
                </a:solidFill>
                <a:ea typeface="Cabin"/>
                <a:cs typeface="Cabin"/>
                <a:sym typeface="Cabin"/>
              </a:rPr>
              <a:t>Contoh :</a:t>
            </a:r>
          </a:p>
          <a:p>
            <a:pPr marL="1541463" lvl="0" indent="-4763" algn="just">
              <a:spcBef>
                <a:spcPts val="0"/>
              </a:spcBef>
              <a:buClr>
                <a:schemeClr val="dk1"/>
              </a:buClr>
              <a:buSzPct val="25000"/>
              <a:buNone/>
            </a:pPr>
            <a:r>
              <a:rPr lang="id-ID" dirty="0">
                <a:solidFill>
                  <a:schemeClr val="dk1"/>
                </a:solidFill>
                <a:ea typeface="Cabin"/>
                <a:cs typeface="Cabin"/>
                <a:sym typeface="Cabin"/>
              </a:rPr>
              <a:t>	angka </a:t>
            </a:r>
          </a:p>
          <a:p>
            <a:pPr marL="1541463" lvl="0" indent="-4763" algn="just">
              <a:spcBef>
                <a:spcPts val="0"/>
              </a:spcBef>
              <a:buClr>
                <a:schemeClr val="dk1"/>
              </a:buClr>
              <a:buSzPct val="25000"/>
              <a:buNone/>
            </a:pPr>
            <a:r>
              <a:rPr lang="id-ID" dirty="0">
                <a:solidFill>
                  <a:schemeClr val="dk1"/>
                </a:solidFill>
                <a:ea typeface="Cabin"/>
                <a:cs typeface="Cabin"/>
                <a:sym typeface="Cabin"/>
              </a:rPr>
              <a:t>	Angka </a:t>
            </a:r>
            <a:endParaRPr lang="en-US" dirty="0">
              <a:solidFill>
                <a:schemeClr val="dk1"/>
              </a:solidFill>
              <a:ea typeface="Cabin"/>
              <a:cs typeface="Cabin"/>
              <a:sym typeface="Cabin"/>
            </a:endParaRPr>
          </a:p>
          <a:p>
            <a:pPr marL="1541463" lvl="0" indent="-4763" algn="just">
              <a:spcBef>
                <a:spcPts val="0"/>
              </a:spcBef>
              <a:buClr>
                <a:schemeClr val="dk1"/>
              </a:buClr>
              <a:buSzPct val="25000"/>
              <a:buNone/>
            </a:pPr>
            <a:endParaRPr lang="id-ID" dirty="0">
              <a:solidFill>
                <a:schemeClr val="dk1"/>
              </a:solidFill>
              <a:ea typeface="Cabin"/>
              <a:cs typeface="Cabin"/>
              <a:sym typeface="Cabin"/>
            </a:endParaRPr>
          </a:p>
          <a:p>
            <a:pPr marL="82296" lvl="0" indent="-6096" algn="just">
              <a:spcBef>
                <a:spcPts val="0"/>
              </a:spcBef>
              <a:buClr>
                <a:schemeClr val="dk1"/>
              </a:buClr>
              <a:buSzPct val="25000"/>
              <a:buNone/>
            </a:pPr>
            <a:r>
              <a:rPr lang="id-ID" dirty="0">
                <a:solidFill>
                  <a:schemeClr val="dk1"/>
                </a:solidFill>
                <a:ea typeface="Cabin"/>
                <a:cs typeface="Cabin"/>
                <a:sym typeface="Cabin"/>
              </a:rPr>
              <a:t>Variabel ‘angka’ dan ‘Angka’ merupakan dua variabel yang berbeda.</a:t>
            </a:r>
          </a:p>
          <a:p>
            <a:endParaRPr lang="en-US" dirty="0"/>
          </a:p>
        </p:txBody>
      </p:sp>
      <p:sp>
        <p:nvSpPr>
          <p:cNvPr id="4" name="Footer Placeholder 3">
            <a:extLst>
              <a:ext uri="{FF2B5EF4-FFF2-40B4-BE49-F238E27FC236}">
                <a16:creationId xmlns:a16="http://schemas.microsoft.com/office/drawing/2014/main" id="{608F75E1-0AA1-408B-97AC-731E68C42851}"/>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B6F151E-E2DD-4BD7-A546-E46F25E18E90}"/>
              </a:ext>
            </a:extLst>
          </p:cNvPr>
          <p:cNvSpPr>
            <a:spLocks noGrp="1"/>
          </p:cNvSpPr>
          <p:nvPr>
            <p:ph type="sldNum" sz="quarter" idx="12"/>
          </p:nvPr>
        </p:nvSpPr>
        <p:spPr/>
        <p:txBody>
          <a:bodyPr/>
          <a:lstStyle/>
          <a:p>
            <a:fld id="{305E9EA4-53B1-4E59-8089-6AA0C6ADAD7B}" type="slidenum">
              <a:rPr lang="en-US" smtClean="0"/>
              <a:t>38</a:t>
            </a:fld>
            <a:endParaRPr lang="en-US"/>
          </a:p>
        </p:txBody>
      </p:sp>
    </p:spTree>
    <p:extLst>
      <p:ext uri="{BB962C8B-B14F-4D97-AF65-F5344CB8AC3E}">
        <p14:creationId xmlns:p14="http://schemas.microsoft.com/office/powerpoint/2010/main" val="4180544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70347"/>
          </a:xfrm>
        </p:spPr>
        <p:txBody>
          <a:bodyPr/>
          <a:lstStyle/>
          <a:p>
            <a:r>
              <a:rPr lang="en-US" b="1" dirty="0" err="1"/>
              <a:t>Aturan</a:t>
            </a:r>
            <a:r>
              <a:rPr lang="en-US" b="1" dirty="0"/>
              <a:t> </a:t>
            </a:r>
            <a:r>
              <a:rPr lang="en-US" b="1" dirty="0" err="1"/>
              <a:t>penulisan</a:t>
            </a:r>
            <a:r>
              <a:rPr lang="en-US" b="1" dirty="0"/>
              <a:t> </a:t>
            </a:r>
            <a:r>
              <a:rPr lang="en-US" b="1" dirty="0" err="1"/>
              <a:t>variabel</a:t>
            </a:r>
            <a:r>
              <a:rPr lang="en-US" b="1" dirty="0"/>
              <a:t> [2]</a:t>
            </a:r>
          </a:p>
        </p:txBody>
      </p:sp>
      <p:sp>
        <p:nvSpPr>
          <p:cNvPr id="3" name="Content Placeholder 2"/>
          <p:cNvSpPr>
            <a:spLocks noGrp="1"/>
          </p:cNvSpPr>
          <p:nvPr>
            <p:ph idx="1"/>
          </p:nvPr>
        </p:nvSpPr>
        <p:spPr/>
        <p:txBody>
          <a:bodyPr>
            <a:normAutofit/>
          </a:bodyPr>
          <a:lstStyle/>
          <a:p>
            <a:pPr lvl="0"/>
            <a:r>
              <a:rPr lang="id-ID" sz="3200" dirty="0">
                <a:solidFill>
                  <a:schemeClr val="dk1"/>
                </a:solidFill>
                <a:ea typeface="Cabin"/>
                <a:cs typeface="Cabin"/>
                <a:sym typeface="Cabin"/>
              </a:rPr>
              <a:t>Nama variabel </a:t>
            </a:r>
            <a:r>
              <a:rPr lang="id-ID" sz="3200" b="1" dirty="0">
                <a:solidFill>
                  <a:srgbClr val="FF0000"/>
                </a:solidFill>
                <a:ea typeface="Cabin"/>
                <a:cs typeface="Cabin"/>
                <a:sym typeface="Cabin"/>
              </a:rPr>
              <a:t>tidak</a:t>
            </a:r>
            <a:r>
              <a:rPr lang="id-ID" sz="3200" dirty="0">
                <a:solidFill>
                  <a:schemeClr val="dk1"/>
                </a:solidFill>
                <a:ea typeface="Cabin"/>
                <a:cs typeface="Cabin"/>
                <a:sym typeface="Cabin"/>
              </a:rPr>
              <a:t> boleh menggunakan </a:t>
            </a:r>
            <a:r>
              <a:rPr lang="id-ID" sz="3200" b="1" dirty="0">
                <a:solidFill>
                  <a:schemeClr val="dk1"/>
                </a:solidFill>
                <a:ea typeface="Cabin"/>
                <a:cs typeface="Cabin"/>
                <a:sym typeface="Cabin"/>
              </a:rPr>
              <a:t>spasi</a:t>
            </a:r>
            <a:r>
              <a:rPr lang="id-ID" sz="3200" dirty="0">
                <a:solidFill>
                  <a:schemeClr val="dk1"/>
                </a:solidFill>
                <a:ea typeface="Cabin"/>
                <a:cs typeface="Cabin"/>
                <a:sym typeface="Cabin"/>
              </a:rPr>
              <a:t>.</a:t>
            </a:r>
          </a:p>
          <a:p>
            <a:r>
              <a:rPr lang="en-US" sz="3200" b="1" dirty="0" err="1"/>
              <a:t>Contoh</a:t>
            </a:r>
            <a:r>
              <a:rPr lang="en-US" sz="3200" dirty="0"/>
              <a:t> :</a:t>
            </a:r>
            <a:endParaRPr lang="id-ID" sz="3200" b="1" dirty="0">
              <a:solidFill>
                <a:schemeClr val="dk1"/>
              </a:solidFill>
              <a:ea typeface="Cabin"/>
              <a:cs typeface="Cabin"/>
              <a:sym typeface="Cabin"/>
            </a:endParaRPr>
          </a:p>
          <a:p>
            <a:pPr marL="533400" lvl="1" indent="0" algn="just">
              <a:spcBef>
                <a:spcPts val="0"/>
              </a:spcBef>
              <a:buClr>
                <a:srgbClr val="0070C0"/>
              </a:buClr>
              <a:buSzPct val="25000"/>
              <a:buNone/>
            </a:pPr>
            <a:r>
              <a:rPr lang="id-ID" sz="2800" b="1" dirty="0">
                <a:solidFill>
                  <a:schemeClr val="dk1"/>
                </a:solidFill>
                <a:ea typeface="Cambria"/>
                <a:cs typeface="Cambria"/>
                <a:sym typeface="Cambria"/>
              </a:rPr>
              <a:t>luas  </a:t>
            </a:r>
            <a:r>
              <a:rPr lang="en-US" sz="2800" b="1" dirty="0">
                <a:solidFill>
                  <a:schemeClr val="dk1"/>
                </a:solidFill>
                <a:ea typeface="Cambria"/>
                <a:cs typeface="Cambria"/>
                <a:sym typeface="Cambria"/>
              </a:rPr>
              <a:t>per</a:t>
            </a:r>
            <a:r>
              <a:rPr lang="id-ID" sz="2800" b="1" dirty="0">
                <a:solidFill>
                  <a:schemeClr val="dk1"/>
                </a:solidFill>
                <a:ea typeface="Cambria"/>
                <a:cs typeface="Cambria"/>
                <a:sym typeface="Cambria"/>
              </a:rPr>
              <a:t>segi</a:t>
            </a:r>
            <a:r>
              <a:rPr lang="id-ID" sz="2800" dirty="0">
                <a:solidFill>
                  <a:schemeClr val="dk1"/>
                </a:solidFill>
                <a:ea typeface="Cambria"/>
                <a:cs typeface="Cambria"/>
                <a:sym typeface="Cambria"/>
              </a:rPr>
              <a:t>  </a:t>
            </a:r>
            <a:r>
              <a:rPr lang="id-ID" sz="2800" dirty="0">
                <a:solidFill>
                  <a:srgbClr val="3F3F3F"/>
                </a:solidFill>
                <a:ea typeface="Cambria"/>
                <a:cs typeface="Cambria"/>
                <a:sym typeface="Cambria"/>
              </a:rPr>
              <a:t>/*Salah karena menggunakan spasi*/ </a:t>
            </a:r>
            <a:endParaRPr lang="id-ID" sz="2800" b="1" dirty="0">
              <a:solidFill>
                <a:schemeClr val="dk1"/>
              </a:solidFill>
              <a:ea typeface="Cambria"/>
              <a:cs typeface="Cambria"/>
              <a:sym typeface="Cambria"/>
            </a:endParaRPr>
          </a:p>
          <a:p>
            <a:pPr marL="533400" lvl="1" indent="0" algn="just">
              <a:spcBef>
                <a:spcPts val="0"/>
              </a:spcBef>
              <a:buClr>
                <a:srgbClr val="0070C0"/>
              </a:buClr>
              <a:buSzPct val="25000"/>
              <a:buNone/>
            </a:pPr>
            <a:r>
              <a:rPr lang="id-ID" sz="2800" b="1" dirty="0">
                <a:solidFill>
                  <a:schemeClr val="dk1"/>
                </a:solidFill>
                <a:ea typeface="Cambria"/>
                <a:cs typeface="Cambria"/>
                <a:sym typeface="Cambria"/>
              </a:rPr>
              <a:t>luas_</a:t>
            </a:r>
            <a:r>
              <a:rPr lang="en-US" sz="2800" b="1" dirty="0">
                <a:solidFill>
                  <a:schemeClr val="dk1"/>
                </a:solidFill>
                <a:ea typeface="Cambria"/>
                <a:cs typeface="Cambria"/>
                <a:sym typeface="Cambria"/>
              </a:rPr>
              <a:t>per</a:t>
            </a:r>
            <a:r>
              <a:rPr lang="id-ID" sz="2800" b="1" dirty="0">
                <a:solidFill>
                  <a:schemeClr val="dk1"/>
                </a:solidFill>
                <a:ea typeface="Cambria"/>
                <a:cs typeface="Cambria"/>
                <a:sym typeface="Cambria"/>
              </a:rPr>
              <a:t>segi</a:t>
            </a:r>
            <a:r>
              <a:rPr lang="id-ID" sz="2800" dirty="0">
                <a:solidFill>
                  <a:schemeClr val="dk1"/>
                </a:solidFill>
                <a:ea typeface="Cambria"/>
                <a:cs typeface="Cambria"/>
                <a:sym typeface="Cambria"/>
              </a:rPr>
              <a:t> </a:t>
            </a:r>
            <a:r>
              <a:rPr lang="en-US" sz="2800" dirty="0">
                <a:solidFill>
                  <a:schemeClr val="dk1"/>
                </a:solidFill>
                <a:ea typeface="Cambria"/>
                <a:cs typeface="Cambria"/>
                <a:sym typeface="Cambria"/>
              </a:rPr>
              <a:t> </a:t>
            </a:r>
            <a:r>
              <a:rPr lang="id-ID" sz="2800" dirty="0">
                <a:solidFill>
                  <a:srgbClr val="3F3F3F"/>
                </a:solidFill>
                <a:ea typeface="Cambria"/>
                <a:cs typeface="Cambria"/>
                <a:sym typeface="Cambria"/>
              </a:rPr>
              <a:t>/*Benar, karena tidak menggunakan spasi*/</a:t>
            </a:r>
            <a:endParaRPr lang="en-US" sz="2800" dirty="0">
              <a:solidFill>
                <a:srgbClr val="3F3F3F"/>
              </a:solidFill>
              <a:ea typeface="Cambria"/>
              <a:cs typeface="Cambria"/>
              <a:sym typeface="Cambria"/>
            </a:endParaRPr>
          </a:p>
          <a:p>
            <a:pPr marL="533400" lvl="1" indent="0" algn="just">
              <a:spcBef>
                <a:spcPts val="0"/>
              </a:spcBef>
              <a:buClr>
                <a:srgbClr val="0070C0"/>
              </a:buClr>
              <a:buSzPct val="25000"/>
              <a:buNone/>
            </a:pPr>
            <a:r>
              <a:rPr lang="id-ID" sz="2800" b="1" dirty="0">
                <a:solidFill>
                  <a:schemeClr val="dk1"/>
                </a:solidFill>
                <a:ea typeface="Cambria"/>
                <a:cs typeface="Cambria"/>
                <a:sym typeface="Cambria"/>
              </a:rPr>
              <a:t>luas</a:t>
            </a:r>
            <a:r>
              <a:rPr lang="en-US" sz="2800" b="1" dirty="0" err="1">
                <a:solidFill>
                  <a:schemeClr val="dk1"/>
                </a:solidFill>
                <a:ea typeface="Cambria"/>
                <a:cs typeface="Cambria"/>
                <a:sym typeface="Cambria"/>
              </a:rPr>
              <a:t>Pers</a:t>
            </a:r>
            <a:r>
              <a:rPr lang="id-ID" sz="2800" b="1" dirty="0">
                <a:solidFill>
                  <a:schemeClr val="dk1"/>
                </a:solidFill>
                <a:ea typeface="Cambria"/>
                <a:cs typeface="Cambria"/>
                <a:sym typeface="Cambria"/>
              </a:rPr>
              <a:t>egi</a:t>
            </a:r>
            <a:r>
              <a:rPr lang="id-ID" sz="2800" dirty="0">
                <a:solidFill>
                  <a:schemeClr val="dk1"/>
                </a:solidFill>
                <a:ea typeface="Cambria"/>
                <a:cs typeface="Cambria"/>
                <a:sym typeface="Cambria"/>
              </a:rPr>
              <a:t> </a:t>
            </a:r>
            <a:r>
              <a:rPr lang="en-US" sz="2800" dirty="0">
                <a:solidFill>
                  <a:schemeClr val="dk1"/>
                </a:solidFill>
                <a:ea typeface="Cambria"/>
                <a:cs typeface="Cambria"/>
                <a:sym typeface="Cambria"/>
              </a:rPr>
              <a:t>   </a:t>
            </a:r>
            <a:r>
              <a:rPr lang="id-ID" sz="2800" dirty="0">
                <a:solidFill>
                  <a:srgbClr val="3F3F3F"/>
                </a:solidFill>
                <a:ea typeface="Cambria"/>
                <a:cs typeface="Cambria"/>
                <a:sym typeface="Cambria"/>
              </a:rPr>
              <a:t>/*Benar, karena tidak menggunakan spasi</a:t>
            </a:r>
            <a:r>
              <a:rPr lang="id-ID" sz="2800" dirty="0" smtClean="0">
                <a:solidFill>
                  <a:srgbClr val="3F3F3F"/>
                </a:solidFill>
                <a:ea typeface="Cambria"/>
                <a:cs typeface="Cambria"/>
                <a:sym typeface="Cambria"/>
              </a:rPr>
              <a:t>*/</a:t>
            </a:r>
            <a:endParaRPr lang="en-US" sz="2800" dirty="0">
              <a:solidFill>
                <a:srgbClr val="3F3F3F"/>
              </a:solidFill>
              <a:ea typeface="Cambria"/>
              <a:cs typeface="Cambria"/>
              <a:sym typeface="Cambria"/>
            </a:endParaRPr>
          </a:p>
          <a:p>
            <a:pPr marL="533400" lvl="1" indent="0" algn="just">
              <a:spcBef>
                <a:spcPts val="0"/>
              </a:spcBef>
              <a:buClr>
                <a:srgbClr val="0070C0"/>
              </a:buClr>
              <a:buSzPct val="25000"/>
              <a:buNone/>
            </a:pPr>
            <a:r>
              <a:rPr lang="en-US" sz="2800" dirty="0" smtClean="0">
                <a:solidFill>
                  <a:srgbClr val="3F3F3F"/>
                </a:solidFill>
                <a:ea typeface="Cambria"/>
                <a:cs typeface="Cambria"/>
                <a:sym typeface="Cambria"/>
              </a:rPr>
              <a:t>		</a:t>
            </a:r>
            <a:endParaRPr lang="en-US" sz="2800" dirty="0">
              <a:solidFill>
                <a:srgbClr val="3F3F3F"/>
              </a:solidFill>
              <a:ea typeface="Cambria"/>
              <a:cs typeface="Cambria"/>
              <a:sym typeface="Cambria"/>
            </a:endParaRPr>
          </a:p>
          <a:p>
            <a:pPr marL="82296" lvl="0" indent="-6096" algn="just">
              <a:spcBef>
                <a:spcPts val="0"/>
              </a:spcBef>
              <a:buClr>
                <a:srgbClr val="0070C0"/>
              </a:buClr>
              <a:buSzPct val="25000"/>
              <a:buNone/>
            </a:pPr>
            <a:endParaRPr lang="id-ID" sz="3600" dirty="0">
              <a:solidFill>
                <a:srgbClr val="3F3F3F"/>
              </a:solidFill>
              <a:ea typeface="Cambria"/>
              <a:cs typeface="Cambria"/>
              <a:sym typeface="Cambria"/>
            </a:endParaRPr>
          </a:p>
          <a:p>
            <a:endParaRPr lang="en-US" sz="3200" dirty="0"/>
          </a:p>
        </p:txBody>
      </p:sp>
      <p:sp>
        <p:nvSpPr>
          <p:cNvPr id="4" name="Footer Placeholder 3">
            <a:extLst>
              <a:ext uri="{FF2B5EF4-FFF2-40B4-BE49-F238E27FC236}">
                <a16:creationId xmlns:a16="http://schemas.microsoft.com/office/drawing/2014/main" id="{9B1C23AE-0537-45F9-BC30-B3332A940A44}"/>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645666B-5976-4AB3-82D9-9F5FA445DE68}"/>
              </a:ext>
            </a:extLst>
          </p:cNvPr>
          <p:cNvSpPr>
            <a:spLocks noGrp="1"/>
          </p:cNvSpPr>
          <p:nvPr>
            <p:ph type="sldNum" sz="quarter" idx="12"/>
          </p:nvPr>
        </p:nvSpPr>
        <p:spPr/>
        <p:txBody>
          <a:bodyPr/>
          <a:lstStyle/>
          <a:p>
            <a:fld id="{305E9EA4-53B1-4E59-8089-6AA0C6ADAD7B}" type="slidenum">
              <a:rPr lang="en-US" smtClean="0"/>
              <a:t>39</a:t>
            </a:fld>
            <a:endParaRPr lang="en-US"/>
          </a:p>
        </p:txBody>
      </p:sp>
    </p:spTree>
    <p:extLst>
      <p:ext uri="{BB962C8B-B14F-4D97-AF65-F5344CB8AC3E}">
        <p14:creationId xmlns:p14="http://schemas.microsoft.com/office/powerpoint/2010/main" val="336865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a:t>Capaian</a:t>
            </a:r>
            <a:r>
              <a:rPr lang="en-US" sz="4800" b="1" dirty="0"/>
              <a:t> </a:t>
            </a:r>
            <a:r>
              <a:rPr lang="en-US" sz="4800" b="1" dirty="0" err="1"/>
              <a:t>Kuliah</a:t>
            </a:r>
            <a:r>
              <a:rPr lang="en-US" sz="4800" b="1" dirty="0"/>
              <a:t> </a:t>
            </a:r>
            <a:r>
              <a:rPr lang="en-US" sz="4800" b="1" dirty="0" err="1"/>
              <a:t>Pertemuan</a:t>
            </a:r>
            <a:r>
              <a:rPr lang="en-US" sz="4800" b="1" dirty="0"/>
              <a:t> 2</a:t>
            </a:r>
          </a:p>
        </p:txBody>
      </p:sp>
      <p:sp>
        <p:nvSpPr>
          <p:cNvPr id="3" name="Footer Placeholder 2">
            <a:extLst>
              <a:ext uri="{FF2B5EF4-FFF2-40B4-BE49-F238E27FC236}">
                <a16:creationId xmlns:a16="http://schemas.microsoft.com/office/drawing/2014/main" id="{19C85F67-52C1-49C6-9939-2BD6A51CE523}"/>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34145F46-3D74-48D7-99F4-DA3EEBCAA778}"/>
              </a:ext>
            </a:extLst>
          </p:cNvPr>
          <p:cNvSpPr>
            <a:spLocks noGrp="1"/>
          </p:cNvSpPr>
          <p:nvPr>
            <p:ph type="sldNum" sz="quarter" idx="12"/>
          </p:nvPr>
        </p:nvSpPr>
        <p:spPr/>
        <p:txBody>
          <a:bodyPr/>
          <a:lstStyle/>
          <a:p>
            <a:fld id="{305E9EA4-53B1-4E59-8089-6AA0C6ADAD7B}" type="slidenum">
              <a:rPr lang="en-US" smtClean="0"/>
              <a:t>4</a:t>
            </a:fld>
            <a:endParaRPr lang="en-US"/>
          </a:p>
        </p:txBody>
      </p:sp>
    </p:spTree>
    <p:extLst>
      <p:ext uri="{BB962C8B-B14F-4D97-AF65-F5344CB8AC3E}">
        <p14:creationId xmlns:p14="http://schemas.microsoft.com/office/powerpoint/2010/main" val="1403396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8"/>
            <a:ext cx="10041835" cy="1170347"/>
          </a:xfrm>
        </p:spPr>
        <p:txBody>
          <a:bodyPr/>
          <a:lstStyle/>
          <a:p>
            <a:r>
              <a:rPr lang="en-US" b="1" dirty="0" err="1"/>
              <a:t>Aturan</a:t>
            </a:r>
            <a:r>
              <a:rPr lang="en-US" b="1" dirty="0"/>
              <a:t> </a:t>
            </a:r>
            <a:r>
              <a:rPr lang="en-US" b="1" dirty="0" err="1"/>
              <a:t>penulisan</a:t>
            </a:r>
            <a:r>
              <a:rPr lang="en-US" b="1" dirty="0"/>
              <a:t> </a:t>
            </a:r>
            <a:r>
              <a:rPr lang="en-US" b="1" dirty="0" err="1"/>
              <a:t>variabel</a:t>
            </a:r>
            <a:r>
              <a:rPr lang="en-US" b="1" dirty="0"/>
              <a:t> [3]</a:t>
            </a:r>
          </a:p>
        </p:txBody>
      </p:sp>
      <p:sp>
        <p:nvSpPr>
          <p:cNvPr id="3" name="Content Placeholder 2"/>
          <p:cNvSpPr>
            <a:spLocks noGrp="1"/>
          </p:cNvSpPr>
          <p:nvPr>
            <p:ph idx="1"/>
          </p:nvPr>
        </p:nvSpPr>
        <p:spPr/>
        <p:txBody>
          <a:bodyPr>
            <a:normAutofit/>
          </a:bodyPr>
          <a:lstStyle/>
          <a:p>
            <a:pPr lvl="0"/>
            <a:r>
              <a:rPr lang="id-ID" dirty="0">
                <a:solidFill>
                  <a:schemeClr val="dk1"/>
                </a:solidFill>
                <a:ea typeface="Cabin"/>
                <a:cs typeface="Cabin"/>
                <a:sym typeface="Cabin"/>
              </a:rPr>
              <a:t>Nama variabel hanya boleh diawali dengan huruf atau garis bawah (</a:t>
            </a:r>
            <a:r>
              <a:rPr lang="id-ID" dirty="0">
                <a:solidFill>
                  <a:srgbClr val="FF0000"/>
                </a:solidFill>
                <a:ea typeface="Cabin"/>
                <a:cs typeface="Cabin"/>
                <a:sym typeface="Cabin"/>
              </a:rPr>
              <a:t>tidak boleh diawali dengan angka dan simbol lain</a:t>
            </a:r>
            <a:r>
              <a:rPr lang="id-ID" dirty="0">
                <a:solidFill>
                  <a:schemeClr val="dk1"/>
                </a:solidFill>
                <a:ea typeface="Cabin"/>
                <a:cs typeface="Cabin"/>
                <a:sym typeface="Cabin"/>
              </a:rPr>
              <a:t>)</a:t>
            </a:r>
          </a:p>
          <a:p>
            <a:r>
              <a:rPr lang="en-US" dirty="0" err="1"/>
              <a:t>Contoh</a:t>
            </a:r>
            <a:r>
              <a:rPr lang="en-US" dirty="0"/>
              <a:t> :</a:t>
            </a: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@ngka </a:t>
            </a:r>
            <a:r>
              <a:rPr lang="en-US" b="1" dirty="0">
                <a:solidFill>
                  <a:schemeClr val="dk1"/>
                </a:solidFill>
                <a:ea typeface="Quattrocento Sans"/>
                <a:cs typeface="Quattrocento Sans"/>
                <a:sym typeface="Quattrocento Sans"/>
              </a:rPr>
              <a:t> </a:t>
            </a:r>
            <a:r>
              <a:rPr lang="en-US" dirty="0">
                <a:solidFill>
                  <a:srgbClr val="3F3F3F"/>
                </a:solidFill>
                <a:ea typeface="Quattrocento Sans"/>
                <a:cs typeface="Quattrocento Sans"/>
                <a:sym typeface="Quattrocento Sans"/>
              </a:rPr>
              <a:t>/*</a:t>
            </a:r>
            <a:r>
              <a:rPr lang="id-ID" dirty="0">
                <a:solidFill>
                  <a:srgbClr val="3F3F3F"/>
                </a:solidFill>
                <a:ea typeface="Quattrocento Sans"/>
                <a:cs typeface="Quattrocento Sans"/>
                <a:sym typeface="Quattrocento Sans"/>
              </a:rPr>
              <a:t>Salah, karena menggunakan s</a:t>
            </a:r>
            <a:r>
              <a:rPr lang="en-US" dirty="0" err="1">
                <a:solidFill>
                  <a:srgbClr val="3F3F3F"/>
                </a:solidFill>
                <a:ea typeface="Quattrocento Sans"/>
                <a:cs typeface="Quattrocento Sans"/>
                <a:sym typeface="Quattrocento Sans"/>
              </a:rPr>
              <a:t>i</a:t>
            </a:r>
            <a:r>
              <a:rPr lang="id-ID" dirty="0">
                <a:solidFill>
                  <a:srgbClr val="3F3F3F"/>
                </a:solidFill>
                <a:ea typeface="Quattrocento Sans"/>
                <a:cs typeface="Quattrocento Sans"/>
                <a:sym typeface="Quattrocento Sans"/>
              </a:rPr>
              <a:t>mbol</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angk@ </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a:t>
            </a:r>
            <a:r>
              <a:rPr lang="id-ID" dirty="0">
                <a:solidFill>
                  <a:srgbClr val="3F3F3F"/>
                </a:solidFill>
                <a:ea typeface="Quattrocento Sans"/>
                <a:cs typeface="Quattrocento Sans"/>
                <a:sym typeface="Quattrocento Sans"/>
              </a:rPr>
              <a:t>Salah, karena menggunakan simbol, meskipun berada di belakang</a:t>
            </a:r>
            <a:r>
              <a:rPr lang="en-US" dirty="0">
                <a:solidFill>
                  <a:srgbClr val="3F3F3F"/>
                </a:solidFill>
                <a:ea typeface="Quattrocento Sans"/>
                <a:cs typeface="Quattrocento Sans"/>
                <a:sym typeface="Quattrocento Sans"/>
              </a:rPr>
              <a:t>*/</a:t>
            </a:r>
            <a:r>
              <a:rPr lang="id-ID" dirty="0">
                <a:solidFill>
                  <a:srgbClr val="3F3F3F"/>
                </a:solidFill>
                <a:ea typeface="Quattrocento Sans"/>
                <a:cs typeface="Quattrocento Sans"/>
                <a:sym typeface="Quattrocento Sans"/>
              </a:rPr>
              <a:t> </a:t>
            </a: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a5gk4</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a:t>
            </a:r>
            <a:r>
              <a:rPr lang="id-ID" dirty="0">
                <a:solidFill>
                  <a:srgbClr val="3F3F3F"/>
                </a:solidFill>
                <a:ea typeface="Quattrocento Sans"/>
                <a:cs typeface="Quattrocento Sans"/>
                <a:sym typeface="Quattrocento Sans"/>
              </a:rPr>
              <a:t>Benar, karena diawali dengan huruf dan diikuti angka</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539496" lvl="1" indent="-6096" algn="just">
              <a:lnSpc>
                <a:spcPct val="150000"/>
              </a:lnSpc>
              <a:spcBef>
                <a:spcPts val="0"/>
              </a:spcBef>
              <a:buClr>
                <a:srgbClr val="0070C0"/>
              </a:buClr>
              <a:buSzPct val="25000"/>
              <a:buNone/>
            </a:pPr>
            <a:r>
              <a:rPr lang="id-ID" b="1" dirty="0">
                <a:solidFill>
                  <a:srgbClr val="0070C0"/>
                </a:solidFill>
                <a:ea typeface="Quattrocento Sans"/>
                <a:cs typeface="Quattrocento Sans"/>
                <a:sym typeface="Quattrocento Sans"/>
              </a:rPr>
              <a:t> </a:t>
            </a:r>
            <a:r>
              <a:rPr lang="id-ID" b="1" dirty="0">
                <a:solidFill>
                  <a:schemeClr val="dk1"/>
                </a:solidFill>
                <a:ea typeface="Quattrocento Sans"/>
                <a:cs typeface="Quattrocento Sans"/>
                <a:sym typeface="Quattrocento Sans"/>
              </a:rPr>
              <a:t>_angka</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 </a:t>
            </a:r>
            <a:r>
              <a:rPr lang="id-ID" dirty="0">
                <a:solidFill>
                  <a:srgbClr val="3F3F3F"/>
                </a:solidFill>
                <a:ea typeface="Quattrocento Sans"/>
                <a:cs typeface="Quattrocento Sans"/>
                <a:sym typeface="Quattrocento Sans"/>
              </a:rPr>
              <a:t>Benar, karena diawali dengan garis bawah</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539496" lvl="1" indent="-6096" algn="just">
              <a:lnSpc>
                <a:spcPct val="150000"/>
              </a:lnSpc>
              <a:spcBef>
                <a:spcPts val="0"/>
              </a:spcBef>
              <a:buClr>
                <a:srgbClr val="0070C0"/>
              </a:buClr>
              <a:buSzPct val="25000"/>
              <a:buNone/>
            </a:pPr>
            <a:r>
              <a:rPr lang="id-ID" b="1" dirty="0">
                <a:solidFill>
                  <a:schemeClr val="dk1"/>
                </a:solidFill>
                <a:ea typeface="Quattrocento Sans"/>
                <a:cs typeface="Quattrocento Sans"/>
                <a:sym typeface="Quattrocento Sans"/>
              </a:rPr>
              <a:t>4ngka</a:t>
            </a:r>
            <a:r>
              <a:rPr lang="en-US" b="1" dirty="0">
                <a:solidFill>
                  <a:schemeClr val="dk1"/>
                </a:solidFill>
                <a:ea typeface="Quattrocento Sans"/>
                <a:cs typeface="Quattrocento Sans"/>
                <a:sym typeface="Quattrocento Sans"/>
              </a:rPr>
              <a:t>    </a:t>
            </a:r>
            <a:r>
              <a:rPr lang="en-US" dirty="0">
                <a:solidFill>
                  <a:schemeClr val="dk1"/>
                </a:solidFill>
                <a:ea typeface="Quattrocento Sans"/>
                <a:cs typeface="Quattrocento Sans"/>
                <a:sym typeface="Quattrocento Sans"/>
              </a:rPr>
              <a:t>/* </a:t>
            </a:r>
            <a:r>
              <a:rPr lang="id-ID" dirty="0">
                <a:solidFill>
                  <a:srgbClr val="3F3F3F"/>
                </a:solidFill>
                <a:ea typeface="Quattrocento Sans"/>
                <a:cs typeface="Quattrocento Sans"/>
                <a:sym typeface="Quattrocento Sans"/>
              </a:rPr>
              <a:t>Salah, karena diawali dengan angka</a:t>
            </a:r>
            <a:r>
              <a:rPr lang="en-US" dirty="0">
                <a:solidFill>
                  <a:srgbClr val="3F3F3F"/>
                </a:solidFill>
                <a:ea typeface="Quattrocento Sans"/>
                <a:cs typeface="Quattrocento Sans"/>
                <a:sym typeface="Quattrocento Sans"/>
              </a:rPr>
              <a:t>*/</a:t>
            </a:r>
            <a:endParaRPr lang="id-ID" dirty="0">
              <a:solidFill>
                <a:srgbClr val="3F3F3F"/>
              </a:solidFill>
              <a:ea typeface="Quattrocento Sans"/>
              <a:cs typeface="Quattrocento Sans"/>
              <a:sym typeface="Quattrocento Sans"/>
            </a:endParaRPr>
          </a:p>
          <a:p>
            <a:pPr marL="0" indent="0">
              <a:buNone/>
            </a:pPr>
            <a:endParaRPr lang="en-US" dirty="0"/>
          </a:p>
        </p:txBody>
      </p:sp>
      <p:sp>
        <p:nvSpPr>
          <p:cNvPr id="4" name="Footer Placeholder 3">
            <a:extLst>
              <a:ext uri="{FF2B5EF4-FFF2-40B4-BE49-F238E27FC236}">
                <a16:creationId xmlns:a16="http://schemas.microsoft.com/office/drawing/2014/main" id="{67CF7E9B-02F5-455D-A878-7A59F219B6AA}"/>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A481E78E-583F-4ABD-9251-98F867CEE763}"/>
              </a:ext>
            </a:extLst>
          </p:cNvPr>
          <p:cNvSpPr>
            <a:spLocks noGrp="1"/>
          </p:cNvSpPr>
          <p:nvPr>
            <p:ph type="sldNum" sz="quarter" idx="12"/>
          </p:nvPr>
        </p:nvSpPr>
        <p:spPr/>
        <p:txBody>
          <a:bodyPr/>
          <a:lstStyle/>
          <a:p>
            <a:fld id="{305E9EA4-53B1-4E59-8089-6AA0C6ADAD7B}" type="slidenum">
              <a:rPr lang="en-US" smtClean="0"/>
              <a:t>40</a:t>
            </a:fld>
            <a:endParaRPr lang="en-US"/>
          </a:p>
        </p:txBody>
      </p:sp>
    </p:spTree>
    <p:extLst>
      <p:ext uri="{BB962C8B-B14F-4D97-AF65-F5344CB8AC3E}">
        <p14:creationId xmlns:p14="http://schemas.microsoft.com/office/powerpoint/2010/main" val="1929897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B27A-C97C-417A-920F-F08B38A4644B}"/>
              </a:ext>
            </a:extLst>
          </p:cNvPr>
          <p:cNvSpPr>
            <a:spLocks noGrp="1"/>
          </p:cNvSpPr>
          <p:nvPr>
            <p:ph type="title"/>
          </p:nvPr>
        </p:nvSpPr>
        <p:spPr/>
        <p:txBody>
          <a:bodyPr/>
          <a:lstStyle/>
          <a:p>
            <a:r>
              <a:rPr lang="en-US" b="1" dirty="0" err="1"/>
              <a:t>Konstanta</a:t>
            </a:r>
            <a:endParaRPr lang="en-US" b="1" dirty="0"/>
          </a:p>
        </p:txBody>
      </p:sp>
      <p:sp>
        <p:nvSpPr>
          <p:cNvPr id="3" name="Content Placeholder 2">
            <a:extLst>
              <a:ext uri="{FF2B5EF4-FFF2-40B4-BE49-F238E27FC236}">
                <a16:creationId xmlns:a16="http://schemas.microsoft.com/office/drawing/2014/main" id="{29D5AF5B-E1EB-4181-A5BF-68A03E960DA6}"/>
              </a:ext>
            </a:extLst>
          </p:cNvPr>
          <p:cNvSpPr>
            <a:spLocks noGrp="1"/>
          </p:cNvSpPr>
          <p:nvPr>
            <p:ph idx="1"/>
          </p:nvPr>
        </p:nvSpPr>
        <p:spPr>
          <a:noFill/>
        </p:spPr>
        <p:txBody>
          <a:bodyPr/>
          <a:lstStyle/>
          <a:p>
            <a:pPr marL="627063" indent="-457200">
              <a:lnSpc>
                <a:spcPct val="100000"/>
              </a:lnSpc>
              <a:spcBef>
                <a:spcPts val="0"/>
              </a:spcBef>
              <a:buSzPts val="3600"/>
            </a:pPr>
            <a:r>
              <a:rPr lang="en-US" dirty="0">
                <a:ea typeface="Cabin"/>
                <a:cs typeface="Cabin"/>
                <a:sym typeface="Cabin"/>
              </a:rPr>
              <a:t>Nilai </a:t>
            </a:r>
            <a:r>
              <a:rPr lang="en-US" dirty="0" err="1">
                <a:ea typeface="Cabin"/>
                <a:cs typeface="Cabin"/>
                <a:sym typeface="Cabin"/>
              </a:rPr>
              <a:t>tetap</a:t>
            </a:r>
            <a:r>
              <a:rPr lang="en-US" dirty="0">
                <a:ea typeface="Cabin"/>
                <a:cs typeface="Cabin"/>
                <a:sym typeface="Cabin"/>
              </a:rPr>
              <a:t> </a:t>
            </a:r>
            <a:r>
              <a:rPr lang="en-US" dirty="0" err="1">
                <a:ea typeface="Cabin"/>
                <a:cs typeface="Cabin"/>
                <a:sym typeface="Cabin"/>
              </a:rPr>
              <a:t>seperti</a:t>
            </a:r>
            <a:r>
              <a:rPr lang="en-US" dirty="0">
                <a:ea typeface="Cabin"/>
                <a:cs typeface="Cabin"/>
                <a:sym typeface="Cabin"/>
              </a:rPr>
              <a:t> </a:t>
            </a:r>
            <a:r>
              <a:rPr lang="en-US" dirty="0" err="1">
                <a:ea typeface="Cabin"/>
                <a:cs typeface="Cabin"/>
                <a:sym typeface="Cabin"/>
              </a:rPr>
              <a:t>angka</a:t>
            </a:r>
            <a:r>
              <a:rPr lang="en-US" dirty="0">
                <a:ea typeface="Cabin"/>
                <a:cs typeface="Cabin"/>
                <a:sym typeface="Cabin"/>
              </a:rPr>
              <a:t>, </a:t>
            </a:r>
            <a:r>
              <a:rPr lang="en-US" dirty="0" err="1">
                <a:ea typeface="Cabin"/>
                <a:cs typeface="Cabin"/>
                <a:sym typeface="Cabin"/>
              </a:rPr>
              <a:t>huruf</a:t>
            </a:r>
            <a:r>
              <a:rPr lang="en-US" dirty="0">
                <a:ea typeface="Cabin"/>
                <a:cs typeface="Cabin"/>
                <a:sym typeface="Cabin"/>
              </a:rPr>
              <a:t>, dan </a:t>
            </a:r>
            <a:r>
              <a:rPr lang="en-US" dirty="0" err="1">
                <a:ea typeface="Cabin"/>
                <a:cs typeface="Cabin"/>
                <a:sym typeface="Cabin"/>
              </a:rPr>
              <a:t>teks</a:t>
            </a:r>
            <a:r>
              <a:rPr lang="en-US" dirty="0">
                <a:ea typeface="Cabin"/>
                <a:cs typeface="Cabin"/>
                <a:sym typeface="Cabin"/>
              </a:rPr>
              <a:t> </a:t>
            </a:r>
            <a:r>
              <a:rPr lang="en-US" dirty="0" err="1">
                <a:ea typeface="Cabin"/>
                <a:cs typeface="Cabin"/>
                <a:sym typeface="Cabin"/>
              </a:rPr>
              <a:t>dinamakan</a:t>
            </a:r>
            <a:r>
              <a:rPr lang="en-US" dirty="0">
                <a:ea typeface="Cabin"/>
                <a:cs typeface="Cabin"/>
                <a:sym typeface="Cabin"/>
              </a:rPr>
              <a:t> </a:t>
            </a:r>
            <a:r>
              <a:rPr lang="en-US" dirty="0" err="1">
                <a:ea typeface="Cabin"/>
                <a:cs typeface="Cabin"/>
                <a:sym typeface="Cabin"/>
              </a:rPr>
              <a:t>dengan</a:t>
            </a:r>
            <a:r>
              <a:rPr lang="en-US" dirty="0">
                <a:ea typeface="Cabin"/>
                <a:cs typeface="Cabin"/>
                <a:sym typeface="Cabin"/>
              </a:rPr>
              <a:t> </a:t>
            </a:r>
            <a:r>
              <a:rPr lang="en-US" dirty="0">
                <a:ea typeface="Arial"/>
                <a:cs typeface="Arial"/>
                <a:sym typeface="Arial"/>
              </a:rPr>
              <a:t>“</a:t>
            </a:r>
            <a:r>
              <a:rPr lang="en-US" dirty="0" err="1">
                <a:ea typeface="Cabin"/>
                <a:cs typeface="Cabin"/>
                <a:sym typeface="Cabin"/>
              </a:rPr>
              <a:t>konstanta</a:t>
            </a:r>
            <a:r>
              <a:rPr lang="en-US" dirty="0">
                <a:ea typeface="Arial"/>
                <a:cs typeface="Arial"/>
                <a:sym typeface="Arial"/>
              </a:rPr>
              <a:t>”</a:t>
            </a:r>
            <a:r>
              <a:rPr lang="en-US" dirty="0">
                <a:ea typeface="Cabin"/>
                <a:cs typeface="Cabin"/>
                <a:sym typeface="Cabin"/>
              </a:rPr>
              <a:t> </a:t>
            </a:r>
            <a:r>
              <a:rPr lang="en-US" dirty="0" err="1">
                <a:ea typeface="Cabin"/>
                <a:cs typeface="Cabin"/>
                <a:sym typeface="Cabin"/>
              </a:rPr>
              <a:t>karena</a:t>
            </a:r>
            <a:r>
              <a:rPr lang="en-US" dirty="0">
                <a:ea typeface="Cabin"/>
                <a:cs typeface="Cabin"/>
                <a:sym typeface="Cabin"/>
              </a:rPr>
              <a:t> </a:t>
            </a:r>
            <a:r>
              <a:rPr lang="en-US" dirty="0" err="1">
                <a:ea typeface="Cabin"/>
                <a:cs typeface="Cabin"/>
                <a:sym typeface="Cabin"/>
              </a:rPr>
              <a:t>nilainya</a:t>
            </a:r>
            <a:r>
              <a:rPr lang="en-US" dirty="0">
                <a:ea typeface="Cabin"/>
                <a:cs typeface="Cabin"/>
                <a:sym typeface="Cabin"/>
              </a:rPr>
              <a:t> </a:t>
            </a:r>
            <a:r>
              <a:rPr lang="en-US" dirty="0" err="1">
                <a:ea typeface="Cabin"/>
                <a:cs typeface="Cabin"/>
                <a:sym typeface="Cabin"/>
              </a:rPr>
              <a:t>tidak</a:t>
            </a:r>
            <a:r>
              <a:rPr lang="en-US" dirty="0">
                <a:ea typeface="Cabin"/>
                <a:cs typeface="Cabin"/>
                <a:sym typeface="Cabin"/>
              </a:rPr>
              <a:t> </a:t>
            </a:r>
            <a:r>
              <a:rPr lang="en-US" dirty="0" err="1">
                <a:ea typeface="Cabin"/>
                <a:cs typeface="Cabin"/>
                <a:sym typeface="Cabin"/>
              </a:rPr>
              <a:t>berubah</a:t>
            </a:r>
            <a:endParaRPr lang="en-US" dirty="0">
              <a:ea typeface="Cabin"/>
              <a:cs typeface="Cabin"/>
              <a:sym typeface="Cabin"/>
            </a:endParaRPr>
          </a:p>
          <a:p>
            <a:pPr marL="627063" indent="-457200">
              <a:lnSpc>
                <a:spcPct val="100000"/>
              </a:lnSpc>
              <a:spcBef>
                <a:spcPts val="0"/>
              </a:spcBef>
              <a:buSzPts val="3600"/>
            </a:pPr>
            <a:r>
              <a:rPr lang="en-US" dirty="0" err="1">
                <a:ea typeface="Cabin"/>
                <a:cs typeface="Cabin"/>
                <a:sym typeface="Cabin"/>
              </a:rPr>
              <a:t>Konstanta</a:t>
            </a:r>
            <a:r>
              <a:rPr lang="en-US" dirty="0">
                <a:ea typeface="Cabin"/>
                <a:cs typeface="Cabin"/>
                <a:sym typeface="Cabin"/>
              </a:rPr>
              <a:t> </a:t>
            </a:r>
            <a:r>
              <a:rPr lang="en-US" dirty="0" err="1">
                <a:ea typeface="Cabin"/>
                <a:cs typeface="Cabin"/>
                <a:sym typeface="Cabin"/>
              </a:rPr>
              <a:t>numerik</a:t>
            </a:r>
            <a:r>
              <a:rPr lang="en-US" dirty="0">
                <a:ea typeface="Cabin"/>
                <a:cs typeface="Cabin"/>
                <a:sym typeface="Cabin"/>
              </a:rPr>
              <a:t>/</a:t>
            </a:r>
            <a:r>
              <a:rPr lang="en-US" dirty="0" err="1">
                <a:ea typeface="Cabin"/>
                <a:cs typeface="Cabin"/>
                <a:sym typeface="Cabin"/>
              </a:rPr>
              <a:t>angka</a:t>
            </a:r>
            <a:r>
              <a:rPr lang="en-US" dirty="0">
                <a:ea typeface="Cabin"/>
                <a:cs typeface="Cabin"/>
                <a:sym typeface="Cabin"/>
              </a:rPr>
              <a:t> </a:t>
            </a:r>
            <a:r>
              <a:rPr lang="en-US" dirty="0" err="1">
                <a:ea typeface="Cabin"/>
                <a:cs typeface="Cabin"/>
                <a:sym typeface="Cabin"/>
              </a:rPr>
              <a:t>seperti</a:t>
            </a:r>
            <a:r>
              <a:rPr lang="en-US" dirty="0">
                <a:ea typeface="Cabin"/>
                <a:cs typeface="Cabin"/>
                <a:sym typeface="Cabin"/>
              </a:rPr>
              <a:t> yang </a:t>
            </a:r>
            <a:r>
              <a:rPr lang="en-US" dirty="0" err="1">
                <a:ea typeface="Cabin"/>
                <a:cs typeface="Cabin"/>
                <a:sym typeface="Cabin"/>
              </a:rPr>
              <a:t>anda</a:t>
            </a:r>
            <a:r>
              <a:rPr lang="en-US" dirty="0">
                <a:ea typeface="Cabin"/>
                <a:cs typeface="Cabin"/>
                <a:sym typeface="Cabin"/>
              </a:rPr>
              <a:t> </a:t>
            </a:r>
            <a:r>
              <a:rPr lang="en-US" dirty="0" err="1">
                <a:ea typeface="Cabin"/>
                <a:cs typeface="Cabin"/>
                <a:sym typeface="Cabin"/>
              </a:rPr>
              <a:t>lihat</a:t>
            </a:r>
            <a:r>
              <a:rPr lang="en-US" dirty="0">
                <a:ea typeface="Cabin"/>
                <a:cs typeface="Cabin"/>
                <a:sym typeface="Cabin"/>
              </a:rPr>
              <a:t> </a:t>
            </a:r>
            <a:r>
              <a:rPr lang="en-US" dirty="0" err="1">
                <a:ea typeface="Cabin"/>
                <a:cs typeface="Cabin"/>
                <a:sym typeface="Cabin"/>
              </a:rPr>
              <a:t>apa</a:t>
            </a:r>
            <a:r>
              <a:rPr lang="en-US" dirty="0">
                <a:ea typeface="Cabin"/>
                <a:cs typeface="Cabin"/>
                <a:sym typeface="Cabin"/>
              </a:rPr>
              <a:t> </a:t>
            </a:r>
            <a:r>
              <a:rPr lang="en-US" dirty="0" err="1" smtClean="0">
                <a:ea typeface="Cabin"/>
                <a:cs typeface="Cabin"/>
                <a:sym typeface="Cabin"/>
              </a:rPr>
              <a:t>adanya</a:t>
            </a:r>
            <a:endParaRPr lang="en-US" dirty="0" smtClean="0">
              <a:ea typeface="Cabin"/>
              <a:cs typeface="Cabin"/>
              <a:sym typeface="Cabin"/>
            </a:endParaRPr>
          </a:p>
          <a:p>
            <a:pPr marL="627063" indent="-457200">
              <a:lnSpc>
                <a:spcPct val="100000"/>
              </a:lnSpc>
              <a:spcBef>
                <a:spcPts val="0"/>
              </a:spcBef>
              <a:buSzPts val="3600"/>
            </a:pPr>
            <a:r>
              <a:rPr lang="en-US" dirty="0" err="1" smtClean="0">
                <a:ea typeface="Cabin"/>
                <a:cs typeface="Cabin"/>
                <a:sym typeface="Cabin"/>
              </a:rPr>
              <a:t>Contoh</a:t>
            </a:r>
            <a:r>
              <a:rPr lang="en-US" dirty="0" smtClean="0">
                <a:ea typeface="Cabin"/>
                <a:cs typeface="Cabin"/>
                <a:sym typeface="Cabin"/>
              </a:rPr>
              <a:t>:</a:t>
            </a:r>
          </a:p>
          <a:p>
            <a:pPr marL="1084263" lvl="1" indent="-457200">
              <a:lnSpc>
                <a:spcPct val="100000"/>
              </a:lnSpc>
              <a:spcBef>
                <a:spcPts val="0"/>
              </a:spcBef>
              <a:buSzPts val="3600"/>
            </a:pPr>
            <a:r>
              <a:rPr lang="en-US" dirty="0" smtClean="0">
                <a:ea typeface="Cabin"/>
                <a:cs typeface="Cabin"/>
                <a:sym typeface="Cabin"/>
              </a:rPr>
              <a:t>constant pi : real = 3.14</a:t>
            </a:r>
            <a:endParaRPr lang="en-US" dirty="0">
              <a:ea typeface="Cabin"/>
              <a:cs typeface="Cabin"/>
              <a:sym typeface="Cabin"/>
            </a:endParaRPr>
          </a:p>
        </p:txBody>
      </p:sp>
      <p:sp>
        <p:nvSpPr>
          <p:cNvPr id="5" name="Footer Placeholder 4">
            <a:extLst>
              <a:ext uri="{FF2B5EF4-FFF2-40B4-BE49-F238E27FC236}">
                <a16:creationId xmlns:a16="http://schemas.microsoft.com/office/drawing/2014/main" id="{2AF398C3-B001-462F-B962-1383938B94E4}"/>
              </a:ext>
            </a:extLst>
          </p:cNvPr>
          <p:cNvSpPr>
            <a:spLocks noGrp="1"/>
          </p:cNvSpPr>
          <p:nvPr>
            <p:ph type="ftr" sz="quarter" idx="11"/>
          </p:nvPr>
        </p:nvSpPr>
        <p:spPr/>
        <p:txBody>
          <a:bodyPr/>
          <a:lstStyle/>
          <a:p>
            <a:r>
              <a:rPr lang="en-US"/>
              <a:t>Program Studi Teknik Informatika - S1</a:t>
            </a:r>
          </a:p>
        </p:txBody>
      </p:sp>
      <p:sp>
        <p:nvSpPr>
          <p:cNvPr id="6" name="Slide Number Placeholder 5">
            <a:extLst>
              <a:ext uri="{FF2B5EF4-FFF2-40B4-BE49-F238E27FC236}">
                <a16:creationId xmlns:a16="http://schemas.microsoft.com/office/drawing/2014/main" id="{44C75AE5-CC5E-4023-8D28-3C16E3BC0100}"/>
              </a:ext>
            </a:extLst>
          </p:cNvPr>
          <p:cNvSpPr>
            <a:spLocks noGrp="1"/>
          </p:cNvSpPr>
          <p:nvPr>
            <p:ph type="sldNum" sz="quarter" idx="12"/>
          </p:nvPr>
        </p:nvSpPr>
        <p:spPr/>
        <p:txBody>
          <a:bodyPr/>
          <a:lstStyle/>
          <a:p>
            <a:fld id="{305E9EA4-53B1-4E59-8089-6AA0C6ADAD7B}" type="slidenum">
              <a:rPr lang="en-US" smtClean="0"/>
              <a:t>41</a:t>
            </a:fld>
            <a:endParaRPr lang="en-US"/>
          </a:p>
        </p:txBody>
      </p:sp>
    </p:spTree>
    <p:extLst>
      <p:ext uri="{BB962C8B-B14F-4D97-AF65-F5344CB8AC3E}">
        <p14:creationId xmlns:p14="http://schemas.microsoft.com/office/powerpoint/2010/main" val="98991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Nilai</a:t>
            </a:r>
            <a:endParaRPr lang="id-ID" b="1" dirty="0"/>
          </a:p>
        </p:txBody>
      </p:sp>
      <p:sp>
        <p:nvSpPr>
          <p:cNvPr id="3" name="Content Placeholder 2"/>
          <p:cNvSpPr>
            <a:spLocks noGrp="1"/>
          </p:cNvSpPr>
          <p:nvPr>
            <p:ph idx="1"/>
          </p:nvPr>
        </p:nvSpPr>
        <p:spPr/>
        <p:txBody>
          <a:bodyPr/>
          <a:lstStyle/>
          <a:p>
            <a:r>
              <a:rPr lang="en-US" dirty="0" err="1" smtClean="0"/>
              <a:t>Nilai</a:t>
            </a:r>
            <a:r>
              <a:rPr lang="en-US" dirty="0" smtClean="0"/>
              <a:t> </a:t>
            </a:r>
            <a:r>
              <a:rPr lang="en-US" dirty="0" err="1" smtClean="0"/>
              <a:t>bisa</a:t>
            </a:r>
            <a:r>
              <a:rPr lang="en-US" dirty="0" smtClean="0"/>
              <a:t> </a:t>
            </a:r>
            <a:r>
              <a:rPr lang="en-US" dirty="0" err="1" smtClean="0"/>
              <a:t>disebut</a:t>
            </a:r>
            <a:r>
              <a:rPr lang="en-US" dirty="0" smtClean="0"/>
              <a:t> </a:t>
            </a:r>
            <a:r>
              <a:rPr lang="en-US" dirty="0" err="1" smtClean="0"/>
              <a:t>juga</a:t>
            </a:r>
            <a:r>
              <a:rPr lang="en-US" dirty="0" smtClean="0"/>
              <a:t> </a:t>
            </a:r>
            <a:r>
              <a:rPr lang="en-US" dirty="0" err="1" smtClean="0"/>
              <a:t>harga</a:t>
            </a:r>
            <a:r>
              <a:rPr lang="en-US" dirty="0" smtClean="0"/>
              <a:t> </a:t>
            </a:r>
            <a:r>
              <a:rPr lang="en-US" dirty="0" err="1" smtClean="0"/>
              <a:t>merupakan</a:t>
            </a:r>
            <a:r>
              <a:rPr lang="en-US" dirty="0" smtClean="0"/>
              <a:t> </a:t>
            </a:r>
            <a:r>
              <a:rPr lang="en-US" dirty="0" err="1" smtClean="0"/>
              <a:t>besaran</a:t>
            </a:r>
            <a:r>
              <a:rPr lang="en-US" dirty="0" smtClean="0"/>
              <a:t> </a:t>
            </a:r>
            <a:r>
              <a:rPr lang="en-US" dirty="0" err="1" smtClean="0"/>
              <a:t>suatu</a:t>
            </a:r>
            <a:r>
              <a:rPr lang="en-US" dirty="0" smtClean="0"/>
              <a:t> </a:t>
            </a:r>
            <a:r>
              <a:rPr lang="en-US" dirty="0" err="1" smtClean="0"/>
              <a:t>tipe</a:t>
            </a:r>
            <a:endParaRPr lang="en-US" dirty="0" smtClean="0"/>
          </a:p>
          <a:p>
            <a:r>
              <a:rPr lang="en-US" dirty="0" smtClean="0"/>
              <a:t>Cara </a:t>
            </a:r>
            <a:r>
              <a:rPr lang="en-US" dirty="0" err="1" smtClean="0"/>
              <a:t>untuk</a:t>
            </a:r>
            <a:r>
              <a:rPr lang="en-US" dirty="0" smtClean="0"/>
              <a:t> </a:t>
            </a:r>
            <a:r>
              <a:rPr lang="en-US" dirty="0" err="1" smtClean="0"/>
              <a:t>mengisi</a:t>
            </a:r>
            <a:r>
              <a:rPr lang="en-US" dirty="0" smtClean="0"/>
              <a:t> </a:t>
            </a:r>
            <a:r>
              <a:rPr lang="en-US" dirty="0" err="1" smtClean="0"/>
              <a:t>nilai</a:t>
            </a:r>
            <a:r>
              <a:rPr lang="en-US" dirty="0" smtClean="0"/>
              <a:t> </a:t>
            </a:r>
            <a:r>
              <a:rPr lang="en-US" dirty="0" err="1" smtClean="0"/>
              <a:t>dengan</a:t>
            </a:r>
            <a:r>
              <a:rPr lang="en-US" dirty="0"/>
              <a:t> </a:t>
            </a:r>
            <a:r>
              <a:rPr lang="en-US" dirty="0" err="1" smtClean="0"/>
              <a:t>mekanisme</a:t>
            </a:r>
            <a:r>
              <a:rPr lang="en-US" dirty="0" smtClean="0"/>
              <a:t> assignment.</a:t>
            </a:r>
          </a:p>
          <a:p>
            <a:r>
              <a:rPr lang="en-US" dirty="0" err="1" smtClean="0"/>
              <a:t>Contoh</a:t>
            </a:r>
            <a:r>
              <a:rPr lang="en-US" dirty="0" smtClean="0"/>
              <a:t> </a:t>
            </a:r>
            <a:r>
              <a:rPr lang="en-US" dirty="0" err="1" smtClean="0"/>
              <a:t>variabel</a:t>
            </a:r>
            <a:r>
              <a:rPr lang="en-US" dirty="0" smtClean="0"/>
              <a:t> a </a:t>
            </a:r>
            <a:r>
              <a:rPr lang="en-US" dirty="0" err="1" smtClean="0"/>
              <a:t>bertipe</a:t>
            </a:r>
            <a:r>
              <a:rPr lang="en-US" dirty="0" smtClean="0"/>
              <a:t> integer yang </a:t>
            </a:r>
            <a:r>
              <a:rPr lang="en-US" dirty="0" err="1" smtClean="0"/>
              <a:t>memiliki</a:t>
            </a:r>
            <a:r>
              <a:rPr lang="en-US" dirty="0" smtClean="0"/>
              <a:t> </a:t>
            </a:r>
            <a:r>
              <a:rPr lang="en-US" dirty="0" err="1" smtClean="0"/>
              <a:t>nilai</a:t>
            </a:r>
            <a:r>
              <a:rPr lang="en-US" dirty="0" smtClean="0"/>
              <a:t> 10:</a:t>
            </a:r>
          </a:p>
          <a:p>
            <a:pPr lvl="1"/>
            <a:r>
              <a:rPr lang="en-US" dirty="0" smtClean="0"/>
              <a:t>a : integer </a:t>
            </a:r>
            <a:r>
              <a:rPr lang="en-US" dirty="0" smtClean="0">
                <a:sym typeface="Wingdings" panose="05000000000000000000" pitchFamily="2" charset="2"/>
              </a:rPr>
              <a:t> 10</a:t>
            </a:r>
            <a:endParaRPr lang="en-US" dirty="0" smtClean="0"/>
          </a:p>
          <a:p>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42</a:t>
            </a:fld>
            <a:endParaRPr lang="en-US"/>
          </a:p>
        </p:txBody>
      </p:sp>
    </p:spTree>
    <p:extLst>
      <p:ext uri="{BB962C8B-B14F-4D97-AF65-F5344CB8AC3E}">
        <p14:creationId xmlns:p14="http://schemas.microsoft.com/office/powerpoint/2010/main" val="1042155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4012"/>
            <a:ext cx="9892748" cy="1325563"/>
          </a:xfrm>
        </p:spPr>
        <p:txBody>
          <a:bodyPr>
            <a:normAutofit/>
          </a:bodyPr>
          <a:lstStyle/>
          <a:p>
            <a:r>
              <a:rPr lang="en-US" sz="4800" b="1" dirty="0"/>
              <a:t>Assignment</a:t>
            </a:r>
          </a:p>
        </p:txBody>
      </p:sp>
      <p:sp>
        <p:nvSpPr>
          <p:cNvPr id="3" name="Footer Placeholder 2">
            <a:extLst>
              <a:ext uri="{FF2B5EF4-FFF2-40B4-BE49-F238E27FC236}">
                <a16:creationId xmlns:a16="http://schemas.microsoft.com/office/drawing/2014/main" id="{CAEFE3CB-B863-4DBA-AFDC-6AB595933548}"/>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D41FE648-2E23-46BB-9430-E28081ABCD66}"/>
              </a:ext>
            </a:extLst>
          </p:cNvPr>
          <p:cNvSpPr>
            <a:spLocks noGrp="1"/>
          </p:cNvSpPr>
          <p:nvPr>
            <p:ph type="sldNum" sz="quarter" idx="12"/>
          </p:nvPr>
        </p:nvSpPr>
        <p:spPr/>
        <p:txBody>
          <a:bodyPr/>
          <a:lstStyle/>
          <a:p>
            <a:fld id="{305E9EA4-53B1-4E59-8089-6AA0C6ADAD7B}" type="slidenum">
              <a:rPr lang="en-US" smtClean="0"/>
              <a:t>43</a:t>
            </a:fld>
            <a:endParaRPr lang="en-US"/>
          </a:p>
        </p:txBody>
      </p:sp>
    </p:spTree>
    <p:extLst>
      <p:ext uri="{BB962C8B-B14F-4D97-AF65-F5344CB8AC3E}">
        <p14:creationId xmlns:p14="http://schemas.microsoft.com/office/powerpoint/2010/main" val="1086688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224938"/>
          </a:xfrm>
        </p:spPr>
        <p:txBody>
          <a:bodyPr/>
          <a:lstStyle/>
          <a:p>
            <a:r>
              <a:rPr lang="en-US" b="1" dirty="0"/>
              <a:t>Assignment</a:t>
            </a:r>
          </a:p>
        </p:txBody>
      </p:sp>
      <p:sp>
        <p:nvSpPr>
          <p:cNvPr id="3" name="Content Placeholder 2"/>
          <p:cNvSpPr>
            <a:spLocks noGrp="1"/>
          </p:cNvSpPr>
          <p:nvPr>
            <p:ph idx="1"/>
          </p:nvPr>
        </p:nvSpPr>
        <p:spPr/>
        <p:txBody>
          <a:bodyPr>
            <a:normAutofit/>
          </a:bodyPr>
          <a:lstStyle/>
          <a:p>
            <a:r>
              <a:rPr lang="en-US" sz="3200" b="1" dirty="0" err="1"/>
              <a:t>Pemberian</a:t>
            </a:r>
            <a:r>
              <a:rPr lang="en-US" sz="3200" b="1" dirty="0"/>
              <a:t> </a:t>
            </a:r>
            <a:r>
              <a:rPr lang="en-US" sz="3200" b="1" dirty="0" err="1"/>
              <a:t>nilai</a:t>
            </a:r>
            <a:r>
              <a:rPr lang="en-US" sz="3200" b="1" dirty="0"/>
              <a:t> </a:t>
            </a:r>
            <a:r>
              <a:rPr lang="en-US" sz="3200" dirty="0" err="1"/>
              <a:t>terhadap</a:t>
            </a:r>
            <a:r>
              <a:rPr lang="en-US" sz="3200" dirty="0"/>
              <a:t> </a:t>
            </a:r>
            <a:r>
              <a:rPr lang="en-US" sz="3200" dirty="0" err="1"/>
              <a:t>suatu</a:t>
            </a:r>
            <a:r>
              <a:rPr lang="en-US" sz="3200" dirty="0"/>
              <a:t> </a:t>
            </a:r>
            <a:r>
              <a:rPr lang="en-US" sz="3200" dirty="0" err="1"/>
              <a:t>variabel</a:t>
            </a:r>
            <a:endParaRPr lang="en-US" sz="3200" dirty="0"/>
          </a:p>
          <a:p>
            <a:r>
              <a:rPr lang="id-ID" sz="3200" b="1" dirty="0"/>
              <a:t>&lt;ruas kiri&gt; </a:t>
            </a:r>
            <a:r>
              <a:rPr lang="id-ID" sz="3200" b="1" dirty="0">
                <a:solidFill>
                  <a:srgbClr val="FF0000"/>
                </a:solidFill>
                <a:sym typeface="Wingdings" panose="05000000000000000000" pitchFamily="2" charset="2"/>
              </a:rPr>
              <a:t> </a:t>
            </a:r>
            <a:r>
              <a:rPr lang="id-ID" sz="3200" b="1" dirty="0">
                <a:sym typeface="Wingdings" panose="05000000000000000000" pitchFamily="2" charset="2"/>
              </a:rPr>
              <a:t>&lt;ruas kanan&gt;</a:t>
            </a:r>
          </a:p>
          <a:p>
            <a:r>
              <a:rPr lang="id-ID" sz="3200" b="1" dirty="0">
                <a:sym typeface="Wingdings" panose="05000000000000000000" pitchFamily="2" charset="2"/>
              </a:rPr>
              <a:t>Ruas kiri </a:t>
            </a:r>
            <a:r>
              <a:rPr lang="id-ID" sz="3200" dirty="0">
                <a:sym typeface="Wingdings" panose="05000000000000000000" pitchFamily="2" charset="2"/>
              </a:rPr>
              <a:t>adalah </a:t>
            </a:r>
            <a:r>
              <a:rPr lang="id-ID" sz="3200" b="1" dirty="0">
                <a:sym typeface="Wingdings" panose="05000000000000000000" pitchFamily="2" charset="2"/>
              </a:rPr>
              <a:t>variabel</a:t>
            </a:r>
          </a:p>
          <a:p>
            <a:r>
              <a:rPr lang="id-ID" sz="3200" b="1" dirty="0">
                <a:sym typeface="Wingdings" panose="05000000000000000000" pitchFamily="2" charset="2"/>
              </a:rPr>
              <a:t>Ruas kanan </a:t>
            </a:r>
            <a:r>
              <a:rPr lang="en-US" sz="3200" dirty="0" err="1">
                <a:sym typeface="Wingdings" panose="05000000000000000000" pitchFamily="2" charset="2"/>
              </a:rPr>
              <a:t>dapat</a:t>
            </a:r>
            <a:r>
              <a:rPr lang="en-US" sz="3200" dirty="0">
                <a:sym typeface="Wingdings" panose="05000000000000000000" pitchFamily="2" charset="2"/>
              </a:rPr>
              <a:t> </a:t>
            </a:r>
            <a:r>
              <a:rPr lang="en-US" sz="3200" dirty="0" err="1">
                <a:sym typeface="Wingdings" panose="05000000000000000000" pitchFamily="2" charset="2"/>
              </a:rPr>
              <a:t>berupa</a:t>
            </a:r>
            <a:r>
              <a:rPr lang="id-ID" sz="3200" dirty="0">
                <a:sym typeface="Wingdings" panose="05000000000000000000" pitchFamily="2" charset="2"/>
              </a:rPr>
              <a:t> </a:t>
            </a:r>
            <a:r>
              <a:rPr lang="en-US" sz="3200" b="1" dirty="0" err="1">
                <a:sym typeface="Wingdings" panose="05000000000000000000" pitchFamily="2" charset="2"/>
              </a:rPr>
              <a:t>nilai</a:t>
            </a:r>
            <a:r>
              <a:rPr lang="en-US" sz="3200" b="1" dirty="0">
                <a:sym typeface="Wingdings" panose="05000000000000000000" pitchFamily="2" charset="2"/>
              </a:rPr>
              <a:t>, </a:t>
            </a:r>
            <a:r>
              <a:rPr lang="en-US" sz="3200" b="1" dirty="0" err="1">
                <a:sym typeface="Wingdings" panose="05000000000000000000" pitchFamily="2" charset="2"/>
              </a:rPr>
              <a:t>konstanta</a:t>
            </a:r>
            <a:r>
              <a:rPr lang="en-US" sz="3200" b="1" dirty="0">
                <a:sym typeface="Wingdings" panose="05000000000000000000" pitchFamily="2" charset="2"/>
              </a:rPr>
              <a:t>, </a:t>
            </a:r>
            <a:r>
              <a:rPr lang="id-ID" sz="3200" b="1" dirty="0">
                <a:sym typeface="Wingdings" panose="05000000000000000000" pitchFamily="2" charset="2"/>
              </a:rPr>
              <a:t>ekspresi</a:t>
            </a:r>
          </a:p>
          <a:p>
            <a:r>
              <a:rPr lang="id-ID" sz="3200" dirty="0">
                <a:sym typeface="Wingdings" panose="05000000000000000000" pitchFamily="2" charset="2"/>
              </a:rPr>
              <a:t>Contoh:</a:t>
            </a:r>
          </a:p>
          <a:p>
            <a:pPr lvl="1"/>
            <a:r>
              <a:rPr lang="id-ID" sz="2800" dirty="0">
                <a:sym typeface="Wingdings" panose="05000000000000000000" pitchFamily="2" charset="2"/>
              </a:rPr>
              <a:t>a </a:t>
            </a:r>
            <a:r>
              <a:rPr lang="id-ID" sz="2800" b="1" dirty="0">
                <a:sym typeface="Wingdings" panose="05000000000000000000" pitchFamily="2" charset="2"/>
              </a:rPr>
              <a:t> </a:t>
            </a:r>
            <a:r>
              <a:rPr lang="id-ID" sz="2800" dirty="0">
                <a:sym typeface="Wingdings" panose="05000000000000000000" pitchFamily="2" charset="2"/>
              </a:rPr>
              <a:t>1</a:t>
            </a:r>
            <a:r>
              <a:rPr lang="en-US" sz="2800" dirty="0">
                <a:sym typeface="Wingdings" panose="05000000000000000000" pitchFamily="2" charset="2"/>
              </a:rPr>
              <a:t> 		{</a:t>
            </a:r>
            <a:r>
              <a:rPr lang="en-US" sz="2800" dirty="0" err="1">
                <a:sym typeface="Wingdings" panose="05000000000000000000" pitchFamily="2" charset="2"/>
              </a:rPr>
              <a:t>nilai</a:t>
            </a:r>
            <a:r>
              <a:rPr lang="en-US" sz="2800" dirty="0">
                <a:sym typeface="Wingdings" panose="05000000000000000000" pitchFamily="2" charset="2"/>
              </a:rPr>
              <a:t> </a:t>
            </a:r>
            <a:r>
              <a:rPr lang="en-US" sz="2800" dirty="0" err="1">
                <a:sym typeface="Wingdings" panose="05000000000000000000" pitchFamily="2" charset="2"/>
              </a:rPr>
              <a:t>diisi</a:t>
            </a:r>
            <a:r>
              <a:rPr lang="en-US" sz="2800" dirty="0">
                <a:sym typeface="Wingdings" panose="05000000000000000000" pitchFamily="2" charset="2"/>
              </a:rPr>
              <a:t> </a:t>
            </a:r>
            <a:r>
              <a:rPr lang="en-US" sz="2800" dirty="0" err="1">
                <a:sym typeface="Wingdings" panose="05000000000000000000" pitchFamily="2" charset="2"/>
              </a:rPr>
              <a:t>dengan</a:t>
            </a:r>
            <a:r>
              <a:rPr lang="en-US" sz="2800" dirty="0">
                <a:sym typeface="Wingdings" panose="05000000000000000000" pitchFamily="2" charset="2"/>
              </a:rPr>
              <a:t> </a:t>
            </a:r>
            <a:r>
              <a:rPr lang="en-US" sz="2800" dirty="0" err="1">
                <a:sym typeface="Wingdings" panose="05000000000000000000" pitchFamily="2" charset="2"/>
              </a:rPr>
              <a:t>konstanta</a:t>
            </a:r>
            <a:r>
              <a:rPr lang="en-US" sz="2800" dirty="0">
                <a:sym typeface="Wingdings" panose="05000000000000000000" pitchFamily="2" charset="2"/>
              </a:rPr>
              <a:t>}</a:t>
            </a:r>
            <a:endParaRPr lang="id-ID" sz="2800" dirty="0">
              <a:sym typeface="Wingdings" panose="05000000000000000000" pitchFamily="2" charset="2"/>
            </a:endParaRPr>
          </a:p>
          <a:p>
            <a:pPr lvl="1"/>
            <a:r>
              <a:rPr lang="id-ID" sz="2800" dirty="0">
                <a:sym typeface="Wingdings" panose="05000000000000000000" pitchFamily="2" charset="2"/>
              </a:rPr>
              <a:t>a  1+2</a:t>
            </a:r>
            <a:r>
              <a:rPr lang="en-US" sz="2800" dirty="0">
                <a:sym typeface="Wingdings" panose="05000000000000000000" pitchFamily="2" charset="2"/>
              </a:rPr>
              <a:t>	{</a:t>
            </a:r>
            <a:r>
              <a:rPr lang="en-US" sz="2800" dirty="0" err="1">
                <a:sym typeface="Wingdings" panose="05000000000000000000" pitchFamily="2" charset="2"/>
              </a:rPr>
              <a:t>nilai</a:t>
            </a:r>
            <a:r>
              <a:rPr lang="en-US" sz="2800" dirty="0">
                <a:sym typeface="Wingdings" panose="05000000000000000000" pitchFamily="2" charset="2"/>
              </a:rPr>
              <a:t> </a:t>
            </a:r>
            <a:r>
              <a:rPr lang="en-US" sz="2800" dirty="0" err="1">
                <a:sym typeface="Wingdings" panose="05000000000000000000" pitchFamily="2" charset="2"/>
              </a:rPr>
              <a:t>diisi</a:t>
            </a:r>
            <a:r>
              <a:rPr lang="en-US" sz="2800" dirty="0">
                <a:sym typeface="Wingdings" panose="05000000000000000000" pitchFamily="2" charset="2"/>
              </a:rPr>
              <a:t> </a:t>
            </a:r>
            <a:r>
              <a:rPr lang="en-US" sz="2800" dirty="0" err="1">
                <a:sym typeface="Wingdings" panose="05000000000000000000" pitchFamily="2" charset="2"/>
              </a:rPr>
              <a:t>dengan</a:t>
            </a:r>
            <a:r>
              <a:rPr lang="en-US" sz="2800" dirty="0">
                <a:sym typeface="Wingdings" panose="05000000000000000000" pitchFamily="2" charset="2"/>
              </a:rPr>
              <a:t> </a:t>
            </a:r>
            <a:r>
              <a:rPr lang="en-US" sz="2800" dirty="0" err="1">
                <a:sym typeface="Wingdings" panose="05000000000000000000" pitchFamily="2" charset="2"/>
              </a:rPr>
              <a:t>ekspresi</a:t>
            </a:r>
            <a:r>
              <a:rPr lang="en-US" sz="2800" dirty="0">
                <a:sym typeface="Wingdings" panose="05000000000000000000" pitchFamily="2" charset="2"/>
              </a:rPr>
              <a:t> </a:t>
            </a:r>
            <a:r>
              <a:rPr lang="en-US" sz="2800" dirty="0" err="1">
                <a:sym typeface="Wingdings" panose="05000000000000000000" pitchFamily="2" charset="2"/>
              </a:rPr>
              <a:t>aritmatika</a:t>
            </a:r>
            <a:r>
              <a:rPr lang="en-US" sz="2800" dirty="0">
                <a:sym typeface="Wingdings" panose="05000000000000000000" pitchFamily="2" charset="2"/>
              </a:rPr>
              <a:t>}</a:t>
            </a:r>
            <a:endParaRPr lang="id-ID" sz="2800" dirty="0">
              <a:sym typeface="Wingdings" panose="05000000000000000000" pitchFamily="2" charset="2"/>
            </a:endParaRPr>
          </a:p>
          <a:p>
            <a:pPr lvl="1"/>
            <a:r>
              <a:rPr lang="id-ID" sz="2800" dirty="0">
                <a:sym typeface="Wingdings" panose="05000000000000000000" pitchFamily="2" charset="2"/>
              </a:rPr>
              <a:t>a  a+</a:t>
            </a:r>
            <a:r>
              <a:rPr lang="en-US" sz="2800" dirty="0">
                <a:sym typeface="Wingdings" panose="05000000000000000000" pitchFamily="2" charset="2"/>
              </a:rPr>
              <a:t>b</a:t>
            </a:r>
            <a:endParaRPr lang="id-ID" sz="2800" dirty="0">
              <a:sym typeface="Wingdings" panose="05000000000000000000" pitchFamily="2" charset="2"/>
            </a:endParaRPr>
          </a:p>
          <a:p>
            <a:endParaRPr lang="en-US" sz="3200" dirty="0"/>
          </a:p>
        </p:txBody>
      </p:sp>
      <p:sp>
        <p:nvSpPr>
          <p:cNvPr id="4" name="Footer Placeholder 3">
            <a:extLst>
              <a:ext uri="{FF2B5EF4-FFF2-40B4-BE49-F238E27FC236}">
                <a16:creationId xmlns:a16="http://schemas.microsoft.com/office/drawing/2014/main" id="{F05F3C44-8ADC-4A79-B513-BE7525D6DCC6}"/>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CA44D098-12A4-4F59-B2F3-2022A4260FF2}"/>
              </a:ext>
            </a:extLst>
          </p:cNvPr>
          <p:cNvSpPr>
            <a:spLocks noGrp="1"/>
          </p:cNvSpPr>
          <p:nvPr>
            <p:ph type="sldNum" sz="quarter" idx="12"/>
          </p:nvPr>
        </p:nvSpPr>
        <p:spPr/>
        <p:txBody>
          <a:bodyPr/>
          <a:lstStyle/>
          <a:p>
            <a:fld id="{305E9EA4-53B1-4E59-8089-6AA0C6ADAD7B}" type="slidenum">
              <a:rPr lang="en-US" smtClean="0"/>
              <a:t>44</a:t>
            </a:fld>
            <a:endParaRPr lang="en-US"/>
          </a:p>
        </p:txBody>
      </p:sp>
    </p:spTree>
    <p:extLst>
      <p:ext uri="{BB962C8B-B14F-4D97-AF65-F5344CB8AC3E}">
        <p14:creationId xmlns:p14="http://schemas.microsoft.com/office/powerpoint/2010/main" val="3794671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BA7F-1432-4672-B579-30BD69F7C89F}"/>
              </a:ext>
            </a:extLst>
          </p:cNvPr>
          <p:cNvSpPr>
            <a:spLocks noGrp="1"/>
          </p:cNvSpPr>
          <p:nvPr>
            <p:ph type="title"/>
          </p:nvPr>
        </p:nvSpPr>
        <p:spPr/>
        <p:txBody>
          <a:bodyPr/>
          <a:lstStyle/>
          <a:p>
            <a:r>
              <a:rPr lang="en-US" b="1" dirty="0" err="1"/>
              <a:t>Perintah</a:t>
            </a:r>
            <a:r>
              <a:rPr lang="en-US" b="1" dirty="0"/>
              <a:t> assignment pada program</a:t>
            </a:r>
          </a:p>
        </p:txBody>
      </p:sp>
      <p:sp>
        <p:nvSpPr>
          <p:cNvPr id="3" name="Content Placeholder 2">
            <a:extLst>
              <a:ext uri="{FF2B5EF4-FFF2-40B4-BE49-F238E27FC236}">
                <a16:creationId xmlns:a16="http://schemas.microsoft.com/office/drawing/2014/main" id="{CBF7337C-F4CE-420D-8D8C-3D64A788179D}"/>
              </a:ext>
            </a:extLst>
          </p:cNvPr>
          <p:cNvSpPr>
            <a:spLocks noGrp="1"/>
          </p:cNvSpPr>
          <p:nvPr>
            <p:ph idx="1"/>
          </p:nvPr>
        </p:nvSpPr>
        <p:spPr/>
        <p:txBody>
          <a:bodyPr>
            <a:normAutofit lnSpcReduction="10000"/>
          </a:bodyPr>
          <a:lstStyle/>
          <a:p>
            <a:r>
              <a:rPr lang="id-ID" sz="3200" dirty="0">
                <a:sym typeface="Wingdings" panose="05000000000000000000" pitchFamily="2" charset="2"/>
              </a:rPr>
              <a:t>Realisasi dengan bahasa pemrograman</a:t>
            </a:r>
            <a:r>
              <a:rPr lang="en-US" sz="3200" dirty="0">
                <a:sym typeface="Wingdings" panose="05000000000000000000" pitchFamily="2" charset="2"/>
              </a:rPr>
              <a:t>,</a:t>
            </a:r>
            <a:r>
              <a:rPr lang="id-ID" sz="3200" dirty="0">
                <a:sym typeface="Wingdings" panose="05000000000000000000" pitchFamily="2" charset="2"/>
              </a:rPr>
              <a:t> assignment memiliki kode simbol =  </a:t>
            </a:r>
            <a:r>
              <a:rPr lang="id-ID" sz="3200" b="1" dirty="0">
                <a:sym typeface="Wingdings" panose="05000000000000000000" pitchFamily="2" charset="2"/>
              </a:rPr>
              <a:t>jangan dimaknai sebagai “sama dengan” </a:t>
            </a:r>
            <a:r>
              <a:rPr lang="id-ID" sz="3200" dirty="0">
                <a:sym typeface="Wingdings" panose="05000000000000000000" pitchFamily="2" charset="2"/>
              </a:rPr>
              <a:t>karena “sama dengan” </a:t>
            </a:r>
            <a:r>
              <a:rPr lang="en-US" sz="3200" dirty="0">
                <a:sym typeface="Wingdings" panose="05000000000000000000" pitchFamily="2" charset="2"/>
              </a:rPr>
              <a:t>yang </a:t>
            </a:r>
            <a:r>
              <a:rPr lang="id-ID" sz="3200" dirty="0">
                <a:sym typeface="Wingdings" panose="05000000000000000000" pitchFamily="2" charset="2"/>
              </a:rPr>
              <a:t>digunakan untuk operator perbandingan yaitu dengan simbol ==</a:t>
            </a:r>
            <a:endParaRPr lang="en-US" sz="3200" dirty="0">
              <a:sym typeface="Wingdings" panose="05000000000000000000" pitchFamily="2" charset="2"/>
            </a:endParaRPr>
          </a:p>
          <a:p>
            <a:r>
              <a:rPr lang="id-ID" sz="3200" dirty="0">
                <a:sym typeface="Wingdings" panose="05000000000000000000" pitchFamily="2" charset="2"/>
              </a:rPr>
              <a:t>Contoh</a:t>
            </a:r>
            <a:r>
              <a:rPr lang="id-ID" sz="3200" dirty="0" smtClean="0">
                <a:sym typeface="Wingdings" panose="05000000000000000000" pitchFamily="2" charset="2"/>
              </a:rPr>
              <a:t>:</a:t>
            </a:r>
            <a:endParaRPr lang="en-US" sz="3200" dirty="0" smtClean="0">
              <a:sym typeface="Wingdings" panose="05000000000000000000" pitchFamily="2" charset="2"/>
            </a:endParaRPr>
          </a:p>
          <a:p>
            <a:pPr lvl="1"/>
            <a:r>
              <a:rPr lang="en-US" sz="2800" dirty="0" smtClean="0">
                <a:sym typeface="Wingdings" panose="05000000000000000000" pitchFamily="2" charset="2"/>
              </a:rPr>
              <a:t>a:integer {</a:t>
            </a:r>
            <a:r>
              <a:rPr lang="en-US" sz="2800" dirty="0" err="1" smtClean="0">
                <a:sym typeface="Wingdings" panose="05000000000000000000" pitchFamily="2" charset="2"/>
              </a:rPr>
              <a:t>deklarasi</a:t>
            </a:r>
            <a:r>
              <a:rPr lang="en-US" sz="2800" dirty="0" smtClean="0">
                <a:sym typeface="Wingdings" panose="05000000000000000000" pitchFamily="2" charset="2"/>
              </a:rPr>
              <a:t> a}</a:t>
            </a:r>
          </a:p>
          <a:p>
            <a:pPr lvl="1"/>
            <a:r>
              <a:rPr lang="en-US" sz="2800" dirty="0">
                <a:sym typeface="Wingdings" panose="05000000000000000000" pitchFamily="2" charset="2"/>
              </a:rPr>
              <a:t>b:integer {</a:t>
            </a:r>
            <a:r>
              <a:rPr lang="en-US" sz="2800" dirty="0" err="1">
                <a:sym typeface="Wingdings" panose="05000000000000000000" pitchFamily="2" charset="2"/>
              </a:rPr>
              <a:t>deklarasi</a:t>
            </a:r>
            <a:r>
              <a:rPr lang="en-US" sz="2800" dirty="0">
                <a:sym typeface="Wingdings" panose="05000000000000000000" pitchFamily="2" charset="2"/>
              </a:rPr>
              <a:t> </a:t>
            </a:r>
            <a:r>
              <a:rPr lang="en-US" sz="2800" dirty="0" smtClean="0">
                <a:sym typeface="Wingdings" panose="05000000000000000000" pitchFamily="2" charset="2"/>
              </a:rPr>
              <a:t>b}</a:t>
            </a:r>
            <a:endParaRPr lang="id-ID" sz="2800" dirty="0">
              <a:sym typeface="Wingdings" panose="05000000000000000000" pitchFamily="2" charset="2"/>
            </a:endParaRPr>
          </a:p>
          <a:p>
            <a:pPr lvl="1"/>
            <a:r>
              <a:rPr lang="id-ID" sz="2800" dirty="0">
                <a:sym typeface="Wingdings" panose="05000000000000000000" pitchFamily="2" charset="2"/>
              </a:rPr>
              <a:t>a </a:t>
            </a:r>
            <a:r>
              <a:rPr lang="en-US" sz="2800" dirty="0">
                <a:sym typeface="Wingdings" panose="05000000000000000000" pitchFamily="2" charset="2"/>
              </a:rPr>
              <a:t>=</a:t>
            </a:r>
            <a:r>
              <a:rPr lang="id-ID" sz="2800" b="1" dirty="0">
                <a:sym typeface="Wingdings" panose="05000000000000000000" pitchFamily="2" charset="2"/>
              </a:rPr>
              <a:t> </a:t>
            </a:r>
            <a:r>
              <a:rPr lang="id-ID" sz="2800" dirty="0" smtClean="0">
                <a:sym typeface="Wingdings" panose="05000000000000000000" pitchFamily="2" charset="2"/>
              </a:rPr>
              <a:t>1</a:t>
            </a:r>
            <a:r>
              <a:rPr lang="en-US" sz="2800" dirty="0" smtClean="0">
                <a:sym typeface="Wingdings" panose="05000000000000000000" pitchFamily="2" charset="2"/>
              </a:rPr>
              <a:t> </a:t>
            </a:r>
            <a:endParaRPr lang="id-ID" sz="2800" dirty="0">
              <a:sym typeface="Wingdings" panose="05000000000000000000" pitchFamily="2" charset="2"/>
            </a:endParaRPr>
          </a:p>
          <a:p>
            <a:pPr lvl="1"/>
            <a:r>
              <a:rPr lang="id-ID" sz="2800" dirty="0">
                <a:sym typeface="Wingdings" panose="05000000000000000000" pitchFamily="2" charset="2"/>
              </a:rPr>
              <a:t>a </a:t>
            </a:r>
            <a:r>
              <a:rPr lang="en-US" sz="2800" dirty="0">
                <a:sym typeface="Wingdings" panose="05000000000000000000" pitchFamily="2" charset="2"/>
              </a:rPr>
              <a:t>=</a:t>
            </a:r>
            <a:r>
              <a:rPr lang="id-ID" sz="2800" dirty="0">
                <a:sym typeface="Wingdings" panose="05000000000000000000" pitchFamily="2" charset="2"/>
              </a:rPr>
              <a:t> 1+2</a:t>
            </a:r>
          </a:p>
          <a:p>
            <a:pPr lvl="1"/>
            <a:r>
              <a:rPr lang="id-ID" sz="2800" dirty="0">
                <a:sym typeface="Wingdings" panose="05000000000000000000" pitchFamily="2" charset="2"/>
              </a:rPr>
              <a:t>a </a:t>
            </a:r>
            <a:r>
              <a:rPr lang="en-US" sz="2800" dirty="0">
                <a:sym typeface="Wingdings" panose="05000000000000000000" pitchFamily="2" charset="2"/>
              </a:rPr>
              <a:t>=</a:t>
            </a:r>
            <a:r>
              <a:rPr lang="id-ID" sz="2800" dirty="0">
                <a:sym typeface="Wingdings" panose="05000000000000000000" pitchFamily="2" charset="2"/>
              </a:rPr>
              <a:t> a+</a:t>
            </a:r>
            <a:r>
              <a:rPr lang="en-US" sz="2800" dirty="0" smtClean="0">
                <a:sym typeface="Wingdings" panose="05000000000000000000" pitchFamily="2" charset="2"/>
              </a:rPr>
              <a:t>b </a:t>
            </a:r>
            <a:endParaRPr lang="id-ID" sz="2800" dirty="0">
              <a:sym typeface="Wingdings" panose="05000000000000000000" pitchFamily="2" charset="2"/>
            </a:endParaRPr>
          </a:p>
          <a:p>
            <a:endParaRPr lang="id-ID" sz="3200" dirty="0"/>
          </a:p>
          <a:p>
            <a:endParaRPr lang="en-US" sz="3200" dirty="0"/>
          </a:p>
        </p:txBody>
      </p:sp>
      <p:sp>
        <p:nvSpPr>
          <p:cNvPr id="4" name="Footer Placeholder 3">
            <a:extLst>
              <a:ext uri="{FF2B5EF4-FFF2-40B4-BE49-F238E27FC236}">
                <a16:creationId xmlns:a16="http://schemas.microsoft.com/office/drawing/2014/main" id="{54A13073-51A5-4BFD-9831-99C293451B43}"/>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9A69DDDE-BA84-44FB-904B-ADA2BFFDDA26}"/>
              </a:ext>
            </a:extLst>
          </p:cNvPr>
          <p:cNvSpPr>
            <a:spLocks noGrp="1"/>
          </p:cNvSpPr>
          <p:nvPr>
            <p:ph type="sldNum" sz="quarter" idx="12"/>
          </p:nvPr>
        </p:nvSpPr>
        <p:spPr/>
        <p:txBody>
          <a:bodyPr/>
          <a:lstStyle/>
          <a:p>
            <a:fld id="{305E9EA4-53B1-4E59-8089-6AA0C6ADAD7B}" type="slidenum">
              <a:rPr lang="en-US" smtClean="0"/>
              <a:t>45</a:t>
            </a:fld>
            <a:endParaRPr lang="en-US"/>
          </a:p>
        </p:txBody>
      </p:sp>
    </p:spTree>
    <p:extLst>
      <p:ext uri="{BB962C8B-B14F-4D97-AF65-F5344CB8AC3E}">
        <p14:creationId xmlns:p14="http://schemas.microsoft.com/office/powerpoint/2010/main" val="3060790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59488"/>
            <a:ext cx="10041835" cy="1210235"/>
          </a:xfrm>
        </p:spPr>
        <p:txBody>
          <a:bodyPr/>
          <a:lstStyle/>
          <a:p>
            <a:r>
              <a:rPr lang="id-ID" b="1" dirty="0"/>
              <a:t>Referensi</a:t>
            </a:r>
          </a:p>
        </p:txBody>
      </p:sp>
      <p:sp>
        <p:nvSpPr>
          <p:cNvPr id="4" name="Footer Placeholder 3">
            <a:extLst>
              <a:ext uri="{FF2B5EF4-FFF2-40B4-BE49-F238E27FC236}">
                <a16:creationId xmlns:a16="http://schemas.microsoft.com/office/drawing/2014/main" id="{71CDBC44-A960-4D8C-B8C8-4797AF48927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62F811E-0DB1-443A-8D3C-51E3295635FE}"/>
              </a:ext>
            </a:extLst>
          </p:cNvPr>
          <p:cNvSpPr>
            <a:spLocks noGrp="1"/>
          </p:cNvSpPr>
          <p:nvPr>
            <p:ph type="sldNum" sz="quarter" idx="12"/>
          </p:nvPr>
        </p:nvSpPr>
        <p:spPr/>
        <p:txBody>
          <a:bodyPr/>
          <a:lstStyle/>
          <a:p>
            <a:fld id="{305E9EA4-53B1-4E59-8089-6AA0C6ADAD7B}" type="slidenum">
              <a:rPr lang="en-US" smtClean="0"/>
              <a:t>46</a:t>
            </a:fld>
            <a:endParaRPr lang="en-US"/>
          </a:p>
        </p:txBody>
      </p:sp>
      <p:graphicFrame>
        <p:nvGraphicFramePr>
          <p:cNvPr id="11" name="Content Placeholder 10"/>
          <p:cNvGraphicFramePr>
            <a:graphicFrameLocks noGrp="1"/>
          </p:cNvGraphicFramePr>
          <p:nvPr>
            <p:ph idx="1"/>
            <p:extLst/>
          </p:nvPr>
        </p:nvGraphicFramePr>
        <p:xfrm>
          <a:off x="321365" y="1730208"/>
          <a:ext cx="11328443" cy="3806952"/>
        </p:xfrm>
        <a:graphic>
          <a:graphicData uri="http://schemas.openxmlformats.org/drawingml/2006/table">
            <a:tbl>
              <a:tblPr firstRow="1" firstCol="1" bandRow="1">
                <a:tableStyleId>{5C22544A-7EE6-4342-B048-85BDC9FD1C3A}</a:tableStyleId>
              </a:tblPr>
              <a:tblGrid>
                <a:gridCol w="11328443">
                  <a:extLst>
                    <a:ext uri="{9D8B030D-6E8A-4147-A177-3AD203B41FA5}">
                      <a16:colId xmlns:a16="http://schemas.microsoft.com/office/drawing/2014/main" val="317421163"/>
                    </a:ext>
                  </a:extLst>
                </a:gridCol>
              </a:tblGrid>
              <a:tr h="0">
                <a:tc>
                  <a:txBody>
                    <a:bodyPr/>
                    <a:lstStyle/>
                    <a:p>
                      <a:pPr>
                        <a:lnSpc>
                          <a:spcPct val="107000"/>
                        </a:lnSpc>
                        <a:spcAft>
                          <a:spcPts val="0"/>
                        </a:spcAft>
                      </a:pPr>
                      <a:r>
                        <a:rPr lang="id-ID" sz="2000" dirty="0">
                          <a:effectLst/>
                        </a:rPr>
                        <a:t>Utama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200575"/>
                  </a:ext>
                </a:extLst>
              </a:tr>
              <a:tr h="0">
                <a:tc>
                  <a:txBody>
                    <a:bodyPr/>
                    <a:lstStyle/>
                    <a:p>
                      <a:pPr marL="342900" lvl="0" indent="-342900">
                        <a:lnSpc>
                          <a:spcPct val="115000"/>
                        </a:lnSpc>
                        <a:spcAft>
                          <a:spcPts val="0"/>
                        </a:spcAft>
                        <a:buFont typeface="+mj-lt"/>
                        <a:buAutoNum type="arabicPeriod"/>
                      </a:pPr>
                      <a:r>
                        <a:rPr lang="en-US" sz="2000" dirty="0" err="1">
                          <a:effectLst/>
                        </a:rPr>
                        <a:t>Liem</a:t>
                      </a:r>
                      <a:r>
                        <a:rPr lang="en-US" sz="2000" dirty="0">
                          <a:effectLst/>
                        </a:rPr>
                        <a:t>, </a:t>
                      </a:r>
                      <a:r>
                        <a:rPr lang="en-US" sz="2000" dirty="0" err="1">
                          <a:effectLst/>
                        </a:rPr>
                        <a:t>Inggriani</a:t>
                      </a:r>
                      <a:r>
                        <a:rPr lang="en-US" sz="2000" dirty="0">
                          <a:effectLst/>
                        </a:rPr>
                        <a:t>. </a:t>
                      </a:r>
                      <a:r>
                        <a:rPr lang="id-ID" sz="2000" dirty="0">
                          <a:effectLst/>
                        </a:rPr>
                        <a:t>Diktat Pemrograman </a:t>
                      </a:r>
                      <a:r>
                        <a:rPr lang="en-US" sz="2000" dirty="0" err="1">
                          <a:effectLst/>
                        </a:rPr>
                        <a:t>Prosedural</a:t>
                      </a:r>
                      <a:r>
                        <a:rPr lang="id-ID" sz="2000" dirty="0">
                          <a:effectLst/>
                        </a:rPr>
                        <a:t> Informatika ITB</a:t>
                      </a:r>
                      <a:r>
                        <a:rPr lang="en-US" sz="2000" dirty="0">
                          <a:effectLst/>
                        </a:rPr>
                        <a:t>. IF-ITB. 2007 </a:t>
                      </a:r>
                      <a:endParaRPr lang="id-ID" sz="2000" dirty="0">
                        <a:effectLst/>
                      </a:endParaRPr>
                    </a:p>
                    <a:p>
                      <a:pPr marL="342900" lvl="0" indent="-342900">
                        <a:lnSpc>
                          <a:spcPct val="115000"/>
                        </a:lnSpc>
                        <a:spcAft>
                          <a:spcPts val="0"/>
                        </a:spcAft>
                        <a:buFont typeface="+mj-lt"/>
                        <a:buAutoNum type="arabicPeriod"/>
                      </a:pPr>
                      <a:r>
                        <a:rPr lang="id-ID" sz="2000" dirty="0">
                          <a:effectLst/>
                        </a:rPr>
                        <a:t>Bjarne Stroustrup, 2014, Programming: Principles and Practice Using C++ (Second Edition), Addison-Wesley Professional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041145"/>
                  </a:ext>
                </a:extLst>
              </a:tr>
              <a:tr h="0">
                <a:tc>
                  <a:txBody>
                    <a:bodyPr/>
                    <a:lstStyle/>
                    <a:p>
                      <a:pPr>
                        <a:lnSpc>
                          <a:spcPct val="107000"/>
                        </a:lnSpc>
                        <a:spcAft>
                          <a:spcPts val="0"/>
                        </a:spcAft>
                      </a:pPr>
                      <a:r>
                        <a:rPr lang="id-ID" sz="2000">
                          <a:effectLst/>
                        </a:rPr>
                        <a:t>Pendukung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462254"/>
                  </a:ext>
                </a:extLst>
              </a:tr>
              <a:tr h="0">
                <a:tc>
                  <a:txBody>
                    <a:bodyPr/>
                    <a:lstStyle/>
                    <a:p>
                      <a:pPr marL="342900" lvl="0" indent="-342900">
                        <a:lnSpc>
                          <a:spcPct val="115000"/>
                        </a:lnSpc>
                        <a:spcAft>
                          <a:spcPts val="0"/>
                        </a:spcAft>
                        <a:buFont typeface="+mj-lt"/>
                        <a:buAutoNum type="arabicPeriod"/>
                      </a:pPr>
                      <a:r>
                        <a:rPr lang="en-US" sz="2000" dirty="0">
                          <a:effectLst/>
                        </a:rPr>
                        <a:t>Introduction to Computer Science and Programming in Python</a:t>
                      </a:r>
                      <a:r>
                        <a:rPr lang="id-ID" sz="2000" dirty="0">
                          <a:effectLst/>
                        </a:rPr>
                        <a:t>, MIT </a:t>
                      </a:r>
                      <a:r>
                        <a:rPr lang="id-ID" sz="2000" u="sng" dirty="0">
                          <a:effectLst/>
                          <a:hlinkClick r:id="rId2"/>
                        </a:rPr>
                        <a:t>https://ocw.mit.edu/courses/electrical-engineering-and-computer-science/6-0001-introduction-to-computer-science-and-programming-in-python-fall-2016</a:t>
                      </a:r>
                      <a:endParaRPr lang="id-ID" sz="2000" dirty="0">
                        <a:effectLst/>
                      </a:endParaRPr>
                    </a:p>
                    <a:p>
                      <a:pPr marL="342900" lvl="0" indent="-342900">
                        <a:lnSpc>
                          <a:spcPct val="115000"/>
                        </a:lnSpc>
                        <a:spcAft>
                          <a:spcPts val="0"/>
                        </a:spcAft>
                        <a:buFont typeface="+mj-lt"/>
                        <a:buAutoNum type="arabicPeriod"/>
                      </a:pPr>
                      <a:r>
                        <a:rPr lang="en-US" sz="2000" dirty="0">
                          <a:effectLst/>
                        </a:rPr>
                        <a:t>Introduction to Computer Science and Programming</a:t>
                      </a:r>
                      <a:r>
                        <a:rPr lang="id-ID" sz="2000" dirty="0">
                          <a:effectLst/>
                        </a:rPr>
                        <a:t>, MIT </a:t>
                      </a:r>
                      <a:r>
                        <a:rPr lang="id-ID" sz="2000" u="sng" dirty="0">
                          <a:effectLst/>
                          <a:hlinkClick r:id="rId3"/>
                        </a:rPr>
                        <a:t>https://ocw.mit.edu/courses/electrical-engineering-and-computer-science/6-00sc-introduction-to-computer-science-and-programming-spring-2011/index.htm</a:t>
                      </a:r>
                      <a:r>
                        <a:rPr lang="id-ID" sz="2000" dirty="0">
                          <a:effectLst/>
                        </a:rPr>
                        <a:t>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92985"/>
                  </a:ext>
                </a:extLst>
              </a:tr>
            </a:tbl>
          </a:graphicData>
        </a:graphic>
      </p:graphicFrame>
    </p:spTree>
    <p:extLst>
      <p:ext uri="{BB962C8B-B14F-4D97-AF65-F5344CB8AC3E}">
        <p14:creationId xmlns:p14="http://schemas.microsoft.com/office/powerpoint/2010/main" val="177662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Capaian</a:t>
            </a:r>
            <a:r>
              <a:rPr lang="en-US" b="1" dirty="0"/>
              <a:t> </a:t>
            </a:r>
            <a:r>
              <a:rPr lang="en-US" b="1" dirty="0" err="1"/>
              <a:t>Pembelajaran</a:t>
            </a:r>
            <a:endParaRPr lang="en-US" b="1" dirty="0"/>
          </a:p>
        </p:txBody>
      </p:sp>
      <p:sp>
        <p:nvSpPr>
          <p:cNvPr id="3" name="Content Placeholder 2"/>
          <p:cNvSpPr>
            <a:spLocks noGrp="1"/>
          </p:cNvSpPr>
          <p:nvPr>
            <p:ph idx="1"/>
          </p:nvPr>
        </p:nvSpPr>
        <p:spPr>
          <a:xfrm>
            <a:off x="321365" y="1784950"/>
            <a:ext cx="11579087" cy="4444813"/>
          </a:xfrm>
        </p:spPr>
        <p:txBody>
          <a:bodyPr>
            <a:normAutofit/>
          </a:bodyPr>
          <a:lstStyle/>
          <a:p>
            <a:pPr lvl="1"/>
            <a:r>
              <a:rPr lang="id-ID" dirty="0"/>
              <a:t>Setelah mengikuti matakuliah ini mahasiswa dapat menjelaskan </a:t>
            </a:r>
            <a:r>
              <a:rPr lang="en-US" dirty="0"/>
              <a:t>proses </a:t>
            </a:r>
            <a:r>
              <a:rPr lang="en-US" dirty="0" err="1"/>
              <a:t>rekayasa</a:t>
            </a:r>
            <a:r>
              <a:rPr lang="en-US" dirty="0"/>
              <a:t> </a:t>
            </a:r>
            <a:r>
              <a:rPr lang="en-US" dirty="0" err="1"/>
              <a:t>perangkat</a:t>
            </a:r>
            <a:r>
              <a:rPr lang="en-US" dirty="0"/>
              <a:t> </a:t>
            </a:r>
            <a:r>
              <a:rPr lang="en-US" dirty="0" err="1"/>
              <a:t>lunak</a:t>
            </a:r>
            <a:r>
              <a:rPr lang="en-US" dirty="0"/>
              <a:t> </a:t>
            </a:r>
            <a:r>
              <a:rPr lang="en-US" dirty="0" err="1"/>
              <a:t>sederhana</a:t>
            </a:r>
            <a:r>
              <a:rPr lang="en-US" dirty="0"/>
              <a:t> </a:t>
            </a:r>
            <a:r>
              <a:rPr lang="en-US" dirty="0" err="1"/>
              <a:t>dengan</a:t>
            </a:r>
            <a:r>
              <a:rPr lang="en-US" dirty="0"/>
              <a:t> </a:t>
            </a:r>
            <a:r>
              <a:rPr lang="en-US" dirty="0" err="1"/>
              <a:t>menerapkan</a:t>
            </a:r>
            <a:r>
              <a:rPr lang="en-US" dirty="0"/>
              <a:t> </a:t>
            </a:r>
            <a:r>
              <a:rPr lang="en-US" dirty="0" err="1"/>
              <a:t>suatu</a:t>
            </a:r>
            <a:r>
              <a:rPr lang="en-US" dirty="0"/>
              <a:t> </a:t>
            </a:r>
            <a:r>
              <a:rPr lang="en-US" dirty="0" err="1"/>
              <a:t>paradigma</a:t>
            </a:r>
            <a:r>
              <a:rPr lang="en-US" dirty="0"/>
              <a:t> </a:t>
            </a:r>
            <a:r>
              <a:rPr lang="en-US" dirty="0" err="1"/>
              <a:t>pemrograman</a:t>
            </a:r>
            <a:r>
              <a:rPr lang="en-US" dirty="0"/>
              <a:t> </a:t>
            </a:r>
            <a:r>
              <a:rPr lang="en-US" dirty="0" err="1"/>
              <a:t>prosedural</a:t>
            </a:r>
            <a:r>
              <a:rPr lang="en-US" dirty="0"/>
              <a:t> </a:t>
            </a:r>
            <a:r>
              <a:rPr lang="en-US" dirty="0" err="1"/>
              <a:t>dengan</a:t>
            </a:r>
            <a:r>
              <a:rPr lang="en-US" dirty="0"/>
              <a:t> </a:t>
            </a:r>
            <a:r>
              <a:rPr lang="en-US" dirty="0" err="1"/>
              <a:t>beberapa</a:t>
            </a:r>
            <a:r>
              <a:rPr lang="en-US" dirty="0"/>
              <a:t> </a:t>
            </a:r>
            <a:r>
              <a:rPr lang="en-US" dirty="0" err="1"/>
              <a:t>hal</a:t>
            </a:r>
            <a:r>
              <a:rPr lang="en-US" dirty="0"/>
              <a:t> </a:t>
            </a:r>
            <a:r>
              <a:rPr lang="en-US" dirty="0" err="1"/>
              <a:t>dasar</a:t>
            </a:r>
            <a:r>
              <a:rPr lang="en-US" dirty="0"/>
              <a:t> </a:t>
            </a:r>
            <a:r>
              <a:rPr lang="en-US" dirty="0" err="1"/>
              <a:t>seperti</a:t>
            </a:r>
            <a:r>
              <a:rPr lang="en-US" dirty="0"/>
              <a:t> </a:t>
            </a:r>
            <a:r>
              <a:rPr lang="en-US" dirty="0" err="1"/>
              <a:t>aksi</a:t>
            </a:r>
            <a:r>
              <a:rPr lang="en-US" dirty="0"/>
              <a:t> </a:t>
            </a:r>
            <a:r>
              <a:rPr lang="en-US" dirty="0" err="1"/>
              <a:t>sekuensial</a:t>
            </a:r>
            <a:r>
              <a:rPr lang="en-US" dirty="0"/>
              <a:t>, </a:t>
            </a:r>
            <a:r>
              <a:rPr lang="en-US" dirty="0" err="1"/>
              <a:t>tipe</a:t>
            </a:r>
            <a:r>
              <a:rPr lang="en-US" dirty="0"/>
              <a:t>, </a:t>
            </a:r>
            <a:r>
              <a:rPr lang="en-US" dirty="0" err="1"/>
              <a:t>variabel</a:t>
            </a:r>
            <a:r>
              <a:rPr lang="en-US" dirty="0"/>
              <a:t>, </a:t>
            </a:r>
            <a:r>
              <a:rPr lang="en-US" dirty="0" err="1"/>
              <a:t>konstanta</a:t>
            </a:r>
            <a:r>
              <a:rPr lang="en-US" dirty="0"/>
              <a:t>, </a:t>
            </a:r>
            <a:r>
              <a:rPr lang="en-US" dirty="0" err="1"/>
              <a:t>nilai</a:t>
            </a:r>
            <a:r>
              <a:rPr lang="en-US" dirty="0"/>
              <a:t> </a:t>
            </a:r>
            <a:r>
              <a:rPr lang="en-US" dirty="0" err="1"/>
              <a:t>dan</a:t>
            </a:r>
            <a:r>
              <a:rPr lang="en-US" dirty="0"/>
              <a:t> assignment. </a:t>
            </a:r>
            <a:endParaRPr lang="en-US" sz="2800" dirty="0"/>
          </a:p>
        </p:txBody>
      </p:sp>
      <p:sp>
        <p:nvSpPr>
          <p:cNvPr id="4" name="Footer Placeholder 3">
            <a:extLst>
              <a:ext uri="{FF2B5EF4-FFF2-40B4-BE49-F238E27FC236}">
                <a16:creationId xmlns:a16="http://schemas.microsoft.com/office/drawing/2014/main" id="{7014D139-C9FE-478B-BC54-98B19359FE92}"/>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2C505C78-7A10-4838-A9FE-E238B1E17406}"/>
              </a:ext>
            </a:extLst>
          </p:cNvPr>
          <p:cNvSpPr>
            <a:spLocks noGrp="1"/>
          </p:cNvSpPr>
          <p:nvPr>
            <p:ph type="sldNum" sz="quarter" idx="12"/>
          </p:nvPr>
        </p:nvSpPr>
        <p:spPr/>
        <p:txBody>
          <a:bodyPr/>
          <a:lstStyle/>
          <a:p>
            <a:fld id="{305E9EA4-53B1-4E59-8089-6AA0C6ADAD7B}" type="slidenum">
              <a:rPr lang="en-US" smtClean="0"/>
              <a:t>5</a:t>
            </a:fld>
            <a:endParaRPr lang="en-US"/>
          </a:p>
        </p:txBody>
      </p:sp>
    </p:spTree>
    <p:extLst>
      <p:ext uri="{BB962C8B-B14F-4D97-AF65-F5344CB8AC3E}">
        <p14:creationId xmlns:p14="http://schemas.microsoft.com/office/powerpoint/2010/main" val="29593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24012"/>
            <a:ext cx="10081007" cy="1325563"/>
          </a:xfrm>
        </p:spPr>
        <p:txBody>
          <a:bodyPr>
            <a:normAutofit/>
          </a:bodyPr>
          <a:lstStyle/>
          <a:p>
            <a:r>
              <a:rPr lang="en-US" sz="5400" dirty="0">
                <a:latin typeface="+mn-lt"/>
              </a:rPr>
              <a:t>PEMROGRAMAN</a:t>
            </a:r>
          </a:p>
        </p:txBody>
      </p:sp>
      <p:sp>
        <p:nvSpPr>
          <p:cNvPr id="3" name="Footer Placeholder 2">
            <a:extLst>
              <a:ext uri="{FF2B5EF4-FFF2-40B4-BE49-F238E27FC236}">
                <a16:creationId xmlns:a16="http://schemas.microsoft.com/office/drawing/2014/main" id="{A5C52DFA-F990-4558-8629-8A55D32C292A}"/>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0930394A-B60B-479F-BD4E-0DE9ECAEB209}"/>
              </a:ext>
            </a:extLst>
          </p:cNvPr>
          <p:cNvSpPr>
            <a:spLocks noGrp="1"/>
          </p:cNvSpPr>
          <p:nvPr>
            <p:ph type="sldNum" sz="quarter" idx="12"/>
          </p:nvPr>
        </p:nvSpPr>
        <p:spPr/>
        <p:txBody>
          <a:bodyPr/>
          <a:lstStyle/>
          <a:p>
            <a:fld id="{305E9EA4-53B1-4E59-8089-6AA0C6ADAD7B}" type="slidenum">
              <a:rPr lang="en-US" smtClean="0"/>
              <a:t>6</a:t>
            </a:fld>
            <a:endParaRPr lang="en-US"/>
          </a:p>
        </p:txBody>
      </p:sp>
    </p:spTree>
    <p:extLst>
      <p:ext uri="{BB962C8B-B14F-4D97-AF65-F5344CB8AC3E}">
        <p14:creationId xmlns:p14="http://schemas.microsoft.com/office/powerpoint/2010/main" val="202134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penyimpanan Komputer</a:t>
            </a:r>
          </a:p>
        </p:txBody>
      </p:sp>
      <p:sp>
        <p:nvSpPr>
          <p:cNvPr id="3" name="Content Placeholder 2"/>
          <p:cNvSpPr>
            <a:spLocks noGrp="1"/>
          </p:cNvSpPr>
          <p:nvPr>
            <p:ph idx="1"/>
          </p:nvPr>
        </p:nvSpPr>
        <p:spPr/>
        <p:txBody>
          <a:bodyPr>
            <a:normAutofit/>
          </a:bodyPr>
          <a:lstStyle/>
          <a:p>
            <a:r>
              <a:rPr lang="id-ID" dirty="0"/>
              <a:t>Urutan dari </a:t>
            </a:r>
            <a:r>
              <a:rPr lang="id-ID" b="1" dirty="0"/>
              <a:t>instruksi</a:t>
            </a:r>
            <a:r>
              <a:rPr lang="en-US" b="1" dirty="0"/>
              <a:t> </a:t>
            </a:r>
            <a:r>
              <a:rPr lang="en-US" b="1" dirty="0" err="1"/>
              <a:t>atau</a:t>
            </a:r>
            <a:r>
              <a:rPr lang="en-US" b="1" dirty="0"/>
              <a:t> </a:t>
            </a:r>
            <a:r>
              <a:rPr lang="id-ID" b="1" dirty="0"/>
              <a:t>perintah tersimpan </a:t>
            </a:r>
            <a:r>
              <a:rPr lang="id-ID" dirty="0"/>
              <a:t>di</a:t>
            </a:r>
            <a:r>
              <a:rPr lang="en-US" dirty="0"/>
              <a:t> </a:t>
            </a:r>
            <a:r>
              <a:rPr lang="id-ID" dirty="0"/>
              <a:t>dalam komputer </a:t>
            </a:r>
          </a:p>
          <a:p>
            <a:pPr lvl="1"/>
            <a:r>
              <a:rPr lang="id-ID" dirty="0"/>
              <a:t>Terdiri atas perintah-perintah</a:t>
            </a:r>
            <a:r>
              <a:rPr lang="en-US" dirty="0"/>
              <a:t> </a:t>
            </a:r>
            <a:r>
              <a:rPr lang="en-US" dirty="0" err="1"/>
              <a:t>dasar</a:t>
            </a:r>
            <a:r>
              <a:rPr lang="id-ID" dirty="0"/>
              <a:t> yang sudah didefinisikan sebelumnya</a:t>
            </a:r>
          </a:p>
          <a:p>
            <a:pPr marL="1371600" lvl="2" indent="-457200">
              <a:buFont typeface="+mj-lt"/>
              <a:buAutoNum type="arabicPeriod"/>
            </a:pPr>
            <a:r>
              <a:rPr lang="id-ID" dirty="0"/>
              <a:t>Aritmatika dan logika</a:t>
            </a:r>
          </a:p>
          <a:p>
            <a:pPr marL="1371600" lvl="2" indent="-457200">
              <a:buFont typeface="+mj-lt"/>
              <a:buAutoNum type="arabicPeriod"/>
            </a:pPr>
            <a:r>
              <a:rPr lang="id-ID" dirty="0"/>
              <a:t>Tes sederhana</a:t>
            </a:r>
          </a:p>
          <a:p>
            <a:pPr marL="1371600" lvl="2" indent="-457200">
              <a:buFont typeface="+mj-lt"/>
              <a:buAutoNum type="arabicPeriod"/>
            </a:pPr>
            <a:r>
              <a:rPr lang="id-ID" dirty="0"/>
              <a:t>Perpindahan data</a:t>
            </a:r>
          </a:p>
          <a:p>
            <a:r>
              <a:rPr lang="id-ID" dirty="0"/>
              <a:t>Program spesial </a:t>
            </a:r>
            <a:r>
              <a:rPr lang="en-US" dirty="0"/>
              <a:t>yang </a:t>
            </a:r>
            <a:r>
              <a:rPr lang="en-US" b="1" dirty="0" err="1"/>
              <a:t>mengeksekusi</a:t>
            </a:r>
            <a:r>
              <a:rPr lang="en-US" b="1" dirty="0"/>
              <a:t> </a:t>
            </a:r>
            <a:r>
              <a:rPr lang="en-US" b="1" dirty="0" err="1"/>
              <a:t>instruksi</a:t>
            </a:r>
            <a:r>
              <a:rPr lang="en-US" b="1" dirty="0"/>
              <a:t> </a:t>
            </a:r>
            <a:r>
              <a:rPr lang="en-US" b="1" dirty="0" err="1"/>
              <a:t>sesuai</a:t>
            </a:r>
            <a:r>
              <a:rPr lang="en-US" b="1" dirty="0"/>
              <a:t> </a:t>
            </a:r>
            <a:r>
              <a:rPr lang="en-US" b="1" dirty="0" err="1"/>
              <a:t>urutan</a:t>
            </a:r>
            <a:r>
              <a:rPr lang="en-US" b="1" dirty="0"/>
              <a:t> </a:t>
            </a:r>
            <a:r>
              <a:rPr lang="en-US" dirty="0" err="1"/>
              <a:t>hingga</a:t>
            </a:r>
            <a:r>
              <a:rPr lang="en-US" dirty="0"/>
              <a:t> </a:t>
            </a:r>
            <a:r>
              <a:rPr lang="en-US" dirty="0" err="1"/>
              <a:t>selesai</a:t>
            </a:r>
            <a:endParaRPr lang="id-ID" dirty="0"/>
          </a:p>
          <a:p>
            <a:pPr lvl="1"/>
            <a:r>
              <a:rPr lang="id-ID" b="1" dirty="0"/>
              <a:t>Intepreter: </a:t>
            </a:r>
            <a:r>
              <a:rPr lang="id-ID" dirty="0"/>
              <a:t>menerjemahkan dan mengeksekusi setiap perintah dalam suatu aksi urutan (perintah demi perintah)</a:t>
            </a:r>
          </a:p>
          <a:p>
            <a:pPr lvl="1"/>
            <a:r>
              <a:rPr lang="id-ID" b="1" dirty="0"/>
              <a:t>Compiler: </a:t>
            </a:r>
            <a:r>
              <a:rPr lang="id-ID" dirty="0"/>
              <a:t>menghasilkan kode objek yang kemudian di-link oleh linker menjadi kode yang dapat dieksekusi</a:t>
            </a:r>
          </a:p>
        </p:txBody>
      </p:sp>
      <p:sp>
        <p:nvSpPr>
          <p:cNvPr id="4" name="Footer Placeholder 3">
            <a:extLst>
              <a:ext uri="{FF2B5EF4-FFF2-40B4-BE49-F238E27FC236}">
                <a16:creationId xmlns:a16="http://schemas.microsoft.com/office/drawing/2014/main" id="{D4BDECFC-760A-43CC-8EFC-83B7FB69B71A}"/>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0897B179-97E5-44F8-AC78-182B498DD3F9}"/>
              </a:ext>
            </a:extLst>
          </p:cNvPr>
          <p:cNvSpPr>
            <a:spLocks noGrp="1"/>
          </p:cNvSpPr>
          <p:nvPr>
            <p:ph type="sldNum" sz="quarter" idx="12"/>
          </p:nvPr>
        </p:nvSpPr>
        <p:spPr/>
        <p:txBody>
          <a:bodyPr/>
          <a:lstStyle/>
          <a:p>
            <a:fld id="{305E9EA4-53B1-4E59-8089-6AA0C6ADAD7B}" type="slidenum">
              <a:rPr lang="en-US" smtClean="0"/>
              <a:t>7</a:t>
            </a:fld>
            <a:endParaRPr lang="en-US"/>
          </a:p>
        </p:txBody>
      </p:sp>
    </p:spTree>
    <p:extLst>
      <p:ext uri="{BB962C8B-B14F-4D97-AF65-F5344CB8AC3E}">
        <p14:creationId xmlns:p14="http://schemas.microsoft.com/office/powerpoint/2010/main" val="143752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0"/>
            <a:ext cx="10041835" cy="1183341"/>
          </a:xfrm>
        </p:spPr>
        <p:txBody>
          <a:bodyPr/>
          <a:lstStyle/>
          <a:p>
            <a:r>
              <a:rPr lang="en-US" b="1" dirty="0"/>
              <a:t>Cara </a:t>
            </a:r>
            <a:r>
              <a:rPr lang="en-US" b="1" dirty="0" err="1"/>
              <a:t>kerja</a:t>
            </a:r>
            <a:r>
              <a:rPr lang="en-US" b="1" dirty="0"/>
              <a:t> </a:t>
            </a:r>
            <a:r>
              <a:rPr lang="en-US" b="1" dirty="0" err="1"/>
              <a:t>komputer</a:t>
            </a:r>
            <a:endParaRPr lang="en-US" b="1" dirty="0"/>
          </a:p>
        </p:txBody>
      </p:sp>
      <p:sp>
        <p:nvSpPr>
          <p:cNvPr id="3" name="Content Placeholder 2"/>
          <p:cNvSpPr>
            <a:spLocks noGrp="1"/>
          </p:cNvSpPr>
          <p:nvPr>
            <p:ph idx="1"/>
          </p:nvPr>
        </p:nvSpPr>
        <p:spPr>
          <a:xfrm>
            <a:off x="321365" y="1627093"/>
            <a:ext cx="11256553" cy="4935071"/>
          </a:xfrm>
        </p:spPr>
        <p:txBody>
          <a:bodyPr>
            <a:normAutofit lnSpcReduction="10000"/>
          </a:bodyPr>
          <a:lstStyle/>
          <a:p>
            <a:r>
              <a:rPr lang="en-US" dirty="0" err="1"/>
              <a:t>Manusia</a:t>
            </a:r>
            <a:r>
              <a:rPr lang="en-US" dirty="0"/>
              <a:t> </a:t>
            </a:r>
            <a:r>
              <a:rPr lang="en-US" b="1" dirty="0" err="1"/>
              <a:t>memberikan</a:t>
            </a:r>
            <a:r>
              <a:rPr lang="en-US" b="1" dirty="0"/>
              <a:t> </a:t>
            </a:r>
            <a:r>
              <a:rPr lang="en-US" b="1" dirty="0" err="1"/>
              <a:t>perintah</a:t>
            </a:r>
            <a:r>
              <a:rPr lang="en-US" b="1" dirty="0"/>
              <a:t> </a:t>
            </a:r>
            <a:r>
              <a:rPr lang="en-US" dirty="0" err="1"/>
              <a:t>pada</a:t>
            </a:r>
            <a:r>
              <a:rPr lang="en-US" dirty="0"/>
              <a:t> </a:t>
            </a:r>
            <a:r>
              <a:rPr lang="en-US" dirty="0" err="1"/>
              <a:t>komputer</a:t>
            </a:r>
            <a:r>
              <a:rPr lang="en-US" dirty="0"/>
              <a:t> </a:t>
            </a:r>
          </a:p>
          <a:p>
            <a:r>
              <a:rPr lang="en-US" dirty="0" err="1"/>
              <a:t>Komputer</a:t>
            </a:r>
            <a:r>
              <a:rPr lang="en-US" dirty="0"/>
              <a:t> </a:t>
            </a:r>
            <a:r>
              <a:rPr lang="en-US" dirty="0" err="1"/>
              <a:t>beberapa</a:t>
            </a:r>
            <a:r>
              <a:rPr lang="en-US" dirty="0"/>
              <a:t> kali </a:t>
            </a:r>
            <a:r>
              <a:rPr lang="en-US" b="1" dirty="0" err="1"/>
              <a:t>menerjemahkan</a:t>
            </a:r>
            <a:r>
              <a:rPr lang="en-US" b="1" dirty="0"/>
              <a:t> </a:t>
            </a:r>
            <a:r>
              <a:rPr lang="en-US" b="1" dirty="0" err="1"/>
              <a:t>perintah</a:t>
            </a:r>
            <a:endParaRPr lang="en-US" b="1" dirty="0"/>
          </a:p>
          <a:p>
            <a:r>
              <a:rPr lang="en-US" dirty="0" err="1"/>
              <a:t>Terdapat</a:t>
            </a:r>
            <a:r>
              <a:rPr lang="en-US" dirty="0"/>
              <a:t> </a:t>
            </a:r>
            <a:r>
              <a:rPr lang="en-US" dirty="0" err="1"/>
              <a:t>beberapa</a:t>
            </a:r>
            <a:r>
              <a:rPr lang="en-US" dirty="0"/>
              <a:t> </a:t>
            </a:r>
            <a:r>
              <a:rPr lang="en-US" dirty="0" err="1"/>
              <a:t>tingkat</a:t>
            </a:r>
            <a:r>
              <a:rPr lang="en-US" dirty="0"/>
              <a:t> </a:t>
            </a:r>
            <a:r>
              <a:rPr lang="en-US" dirty="0" err="1"/>
              <a:t>Bahasa</a:t>
            </a:r>
            <a:r>
              <a:rPr lang="en-US" dirty="0"/>
              <a:t> </a:t>
            </a:r>
            <a:r>
              <a:rPr lang="en-US" dirty="0" err="1"/>
              <a:t>Pemrograman</a:t>
            </a:r>
            <a:r>
              <a:rPr lang="en-US" dirty="0"/>
              <a:t>:</a:t>
            </a:r>
          </a:p>
          <a:p>
            <a:pPr lvl="1"/>
            <a:r>
              <a:rPr lang="en-US" dirty="0" err="1"/>
              <a:t>Bahasa</a:t>
            </a:r>
            <a:r>
              <a:rPr lang="en-US" dirty="0"/>
              <a:t> </a:t>
            </a:r>
            <a:r>
              <a:rPr lang="en-US" dirty="0" err="1"/>
              <a:t>tingkat</a:t>
            </a:r>
            <a:r>
              <a:rPr lang="en-US" dirty="0"/>
              <a:t> </a:t>
            </a:r>
            <a:r>
              <a:rPr lang="en-US" dirty="0" err="1"/>
              <a:t>tinggi</a:t>
            </a:r>
            <a:r>
              <a:rPr lang="en-US" dirty="0"/>
              <a:t> / High level language </a:t>
            </a:r>
          </a:p>
          <a:p>
            <a:pPr lvl="2"/>
            <a:r>
              <a:rPr lang="en-US" dirty="0" err="1"/>
              <a:t>Contoh</a:t>
            </a:r>
            <a:r>
              <a:rPr lang="en-US" dirty="0"/>
              <a:t>: Java, Python, PHP</a:t>
            </a:r>
          </a:p>
          <a:p>
            <a:pPr lvl="1"/>
            <a:r>
              <a:rPr lang="en-US" dirty="0" err="1"/>
              <a:t>Bahasa</a:t>
            </a:r>
            <a:r>
              <a:rPr lang="en-US" dirty="0"/>
              <a:t> </a:t>
            </a:r>
            <a:r>
              <a:rPr lang="en-US" dirty="0" err="1"/>
              <a:t>tingkat</a:t>
            </a:r>
            <a:r>
              <a:rPr lang="en-US" dirty="0"/>
              <a:t> </a:t>
            </a:r>
            <a:r>
              <a:rPr lang="en-US" dirty="0" err="1"/>
              <a:t>menengah</a:t>
            </a:r>
            <a:r>
              <a:rPr lang="en-US" dirty="0"/>
              <a:t> / Mid level language </a:t>
            </a:r>
          </a:p>
          <a:p>
            <a:pPr lvl="2"/>
            <a:r>
              <a:rPr lang="en-US" dirty="0" err="1"/>
              <a:t>Contoh</a:t>
            </a:r>
            <a:r>
              <a:rPr lang="en-US" dirty="0"/>
              <a:t>: C</a:t>
            </a:r>
          </a:p>
          <a:p>
            <a:pPr lvl="1"/>
            <a:r>
              <a:rPr lang="en-US" dirty="0" err="1"/>
              <a:t>Bahasa</a:t>
            </a:r>
            <a:r>
              <a:rPr lang="en-US" dirty="0"/>
              <a:t> </a:t>
            </a:r>
            <a:r>
              <a:rPr lang="en-US" dirty="0" err="1"/>
              <a:t>tingkat</a:t>
            </a:r>
            <a:r>
              <a:rPr lang="en-US" dirty="0"/>
              <a:t> </a:t>
            </a:r>
            <a:r>
              <a:rPr lang="en-US" dirty="0" err="1"/>
              <a:t>rendah</a:t>
            </a:r>
            <a:r>
              <a:rPr lang="en-US" dirty="0"/>
              <a:t> / Low level language </a:t>
            </a:r>
          </a:p>
          <a:p>
            <a:pPr lvl="2"/>
            <a:r>
              <a:rPr lang="en-US" dirty="0" err="1"/>
              <a:t>Contoh</a:t>
            </a:r>
            <a:r>
              <a:rPr lang="en-US" dirty="0"/>
              <a:t>: Assembly</a:t>
            </a:r>
          </a:p>
          <a:p>
            <a:pPr lvl="1"/>
            <a:r>
              <a:rPr lang="en-US" dirty="0" err="1"/>
              <a:t>Bahasa</a:t>
            </a:r>
            <a:r>
              <a:rPr lang="en-US" dirty="0"/>
              <a:t> </a:t>
            </a:r>
            <a:r>
              <a:rPr lang="en-US" dirty="0" err="1"/>
              <a:t>Mesin</a:t>
            </a:r>
            <a:r>
              <a:rPr lang="en-US" dirty="0"/>
              <a:t> </a:t>
            </a:r>
          </a:p>
          <a:p>
            <a:pPr lvl="2"/>
            <a:r>
              <a:rPr lang="en-US" dirty="0" err="1"/>
              <a:t>Contoh</a:t>
            </a:r>
            <a:r>
              <a:rPr lang="en-US" dirty="0"/>
              <a:t>: 01010101</a:t>
            </a:r>
            <a:br>
              <a:rPr lang="en-US" dirty="0"/>
            </a:br>
            <a:r>
              <a:rPr lang="en-US" dirty="0"/>
              <a:t/>
            </a:r>
            <a:br>
              <a:rPr lang="en-US" dirty="0"/>
            </a:br>
            <a:endParaRPr lang="en-US" dirty="0"/>
          </a:p>
        </p:txBody>
      </p:sp>
      <p:sp>
        <p:nvSpPr>
          <p:cNvPr id="4" name="Footer Placeholder 3">
            <a:extLst>
              <a:ext uri="{FF2B5EF4-FFF2-40B4-BE49-F238E27FC236}">
                <a16:creationId xmlns:a16="http://schemas.microsoft.com/office/drawing/2014/main" id="{2E850C22-69DA-492D-B133-BED805D636FC}"/>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E907FB5A-3065-4072-93F8-3E7C45939572}"/>
              </a:ext>
            </a:extLst>
          </p:cNvPr>
          <p:cNvSpPr>
            <a:spLocks noGrp="1"/>
          </p:cNvSpPr>
          <p:nvPr>
            <p:ph type="sldNum" sz="quarter" idx="12"/>
          </p:nvPr>
        </p:nvSpPr>
        <p:spPr/>
        <p:txBody>
          <a:bodyPr/>
          <a:lstStyle/>
          <a:p>
            <a:fld id="{305E9EA4-53B1-4E59-8089-6AA0C6ADAD7B}" type="slidenum">
              <a:rPr lang="en-US" smtClean="0"/>
              <a:t>8</a:t>
            </a:fld>
            <a:endParaRPr lang="en-US"/>
          </a:p>
        </p:txBody>
      </p:sp>
    </p:spTree>
    <p:extLst>
      <p:ext uri="{BB962C8B-B14F-4D97-AF65-F5344CB8AC3E}">
        <p14:creationId xmlns:p14="http://schemas.microsoft.com/office/powerpoint/2010/main" val="181979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39839"/>
            <a:ext cx="10041835" cy="1030056"/>
          </a:xfrm>
        </p:spPr>
        <p:txBody>
          <a:bodyPr/>
          <a:lstStyle/>
          <a:p>
            <a:r>
              <a:rPr lang="id-ID" b="1" dirty="0"/>
              <a:t>Pemrograman</a:t>
            </a:r>
          </a:p>
        </p:txBody>
      </p:sp>
      <p:sp>
        <p:nvSpPr>
          <p:cNvPr id="3" name="Content Placeholder 2"/>
          <p:cNvSpPr>
            <a:spLocks noGrp="1"/>
          </p:cNvSpPr>
          <p:nvPr>
            <p:ph idx="1"/>
          </p:nvPr>
        </p:nvSpPr>
        <p:spPr/>
        <p:txBody>
          <a:bodyPr>
            <a:normAutofit/>
          </a:bodyPr>
          <a:lstStyle/>
          <a:p>
            <a:r>
              <a:rPr lang="id-ID" dirty="0"/>
              <a:t>Tidak sekedar membuat kode-kode perintah</a:t>
            </a:r>
          </a:p>
          <a:p>
            <a:r>
              <a:rPr lang="id-ID" dirty="0"/>
              <a:t>Belajar pemrograman </a:t>
            </a:r>
            <a:r>
              <a:rPr lang="id-ID" b="1" dirty="0"/>
              <a:t>BUKAN </a:t>
            </a:r>
            <a:r>
              <a:rPr lang="id-ID" dirty="0"/>
              <a:t>belajar bahasa pemrograman</a:t>
            </a:r>
          </a:p>
          <a:p>
            <a:r>
              <a:rPr lang="id-ID" dirty="0"/>
              <a:t>Pemrograman = Science atau Art?</a:t>
            </a:r>
          </a:p>
          <a:p>
            <a:r>
              <a:rPr lang="id-ID" dirty="0"/>
              <a:t>Kegiatan memprogram:</a:t>
            </a:r>
          </a:p>
          <a:p>
            <a:pPr lvl="1"/>
            <a:r>
              <a:rPr lang="id-ID" dirty="0"/>
              <a:t>Utak atik, mencari solusi permasalahan, menganalisis, membuat spesifikasi, menulis kode, mengeksekusi kode, membaca program, menganalisis kompleksitas.</a:t>
            </a:r>
          </a:p>
          <a:p>
            <a:r>
              <a:rPr lang="id-ID" dirty="0"/>
              <a:t>Skala: rendah (1-2 file), sedang(100-200 file), besar(&gt;200 file)</a:t>
            </a:r>
          </a:p>
          <a:p>
            <a:r>
              <a:rPr lang="id-ID" dirty="0"/>
              <a:t>Kompleksitas = ke-kompleks-an dari suatu program berkaitan dengan pembuatan kode program yang efektif dan efisien</a:t>
            </a:r>
          </a:p>
        </p:txBody>
      </p:sp>
      <p:sp>
        <p:nvSpPr>
          <p:cNvPr id="4" name="Footer Placeholder 3">
            <a:extLst>
              <a:ext uri="{FF2B5EF4-FFF2-40B4-BE49-F238E27FC236}">
                <a16:creationId xmlns:a16="http://schemas.microsoft.com/office/drawing/2014/main" id="{6DA825D3-0DFD-42A0-95C6-141221365F4C}"/>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8E2101AA-9733-46BA-94CF-4D95F49D1EFA}"/>
              </a:ext>
            </a:extLst>
          </p:cNvPr>
          <p:cNvSpPr>
            <a:spLocks noGrp="1"/>
          </p:cNvSpPr>
          <p:nvPr>
            <p:ph type="sldNum" sz="quarter" idx="12"/>
          </p:nvPr>
        </p:nvSpPr>
        <p:spPr/>
        <p:txBody>
          <a:bodyPr/>
          <a:lstStyle/>
          <a:p>
            <a:fld id="{305E9EA4-53B1-4E59-8089-6AA0C6ADAD7B}" type="slidenum">
              <a:rPr lang="en-US" smtClean="0"/>
              <a:t>9</a:t>
            </a:fld>
            <a:endParaRPr lang="en-US"/>
          </a:p>
        </p:txBody>
      </p:sp>
    </p:spTree>
    <p:extLst>
      <p:ext uri="{BB962C8B-B14F-4D97-AF65-F5344CB8AC3E}">
        <p14:creationId xmlns:p14="http://schemas.microsoft.com/office/powerpoint/2010/main" val="294366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2044</Words>
  <Application>Microsoft Office PowerPoint</Application>
  <PresentationFormat>Widescreen</PresentationFormat>
  <Paragraphs>385</Paragraphs>
  <Slides>46</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Arial Black</vt:lpstr>
      <vt:lpstr>Cabin</vt:lpstr>
      <vt:lpstr>Calibri</vt:lpstr>
      <vt:lpstr>Calibri Light</vt:lpstr>
      <vt:lpstr>Cambria</vt:lpstr>
      <vt:lpstr>Courier New</vt:lpstr>
      <vt:lpstr>Quattrocento Sans</vt:lpstr>
      <vt:lpstr>Tahoma</vt:lpstr>
      <vt:lpstr>Times New Roman</vt:lpstr>
      <vt:lpstr>Wingdings</vt:lpstr>
      <vt:lpstr>Office Theme</vt:lpstr>
      <vt:lpstr>- Dasar Pemrograman – Pertemuan 2</vt:lpstr>
      <vt:lpstr>Review Materi</vt:lpstr>
      <vt:lpstr>Materi pertemuan 1</vt:lpstr>
      <vt:lpstr>Capaian Kuliah Pertemuan 2</vt:lpstr>
      <vt:lpstr>Capaian Pembelajaran</vt:lpstr>
      <vt:lpstr>PEMROGRAMAN</vt:lpstr>
      <vt:lpstr>Program penyimpanan Komputer</vt:lpstr>
      <vt:lpstr>Cara kerja komputer</vt:lpstr>
      <vt:lpstr>Pemrograman</vt:lpstr>
      <vt:lpstr>Apa resep memprogram?</vt:lpstr>
      <vt:lpstr>Tipe Pengetahuan</vt:lpstr>
      <vt:lpstr>Paradigma Pemrograman</vt:lpstr>
      <vt:lpstr>Area Pemrograman</vt:lpstr>
      <vt:lpstr>Programmer</vt:lpstr>
      <vt:lpstr>Bahasa Pemrograman</vt:lpstr>
      <vt:lpstr>Bagaimana agar mesin paham dengan perintah kita?</vt:lpstr>
      <vt:lpstr>Macam-macam Bahasa Pemrograman</vt:lpstr>
      <vt:lpstr>Aspek Bahasa (Konstruksi Primitif)</vt:lpstr>
      <vt:lpstr>Aspek Bahasa (Sintaks)</vt:lpstr>
      <vt:lpstr>Aspek Bahasa (Semantik Statis)</vt:lpstr>
      <vt:lpstr>Kesalahan memprogram</vt:lpstr>
      <vt:lpstr>Pemrograman Prosedural</vt:lpstr>
      <vt:lpstr>Pemrograman Prosedural</vt:lpstr>
      <vt:lpstr>Aksi Sekuensial</vt:lpstr>
      <vt:lpstr>Aksi masak mie instan (versi singkat)</vt:lpstr>
      <vt:lpstr>Notasi Algoritmik</vt:lpstr>
      <vt:lpstr>Template Notasi Algoritmik</vt:lpstr>
      <vt:lpstr>Keterangan</vt:lpstr>
      <vt:lpstr>Komentar</vt:lpstr>
      <vt:lpstr>Tipe</vt:lpstr>
      <vt:lpstr>Tipe </vt:lpstr>
      <vt:lpstr>Tipe primitif</vt:lpstr>
      <vt:lpstr>Tipe Enumerasi dan Tipe Bentukan</vt:lpstr>
      <vt:lpstr>Apa kegunaan dari tipe?</vt:lpstr>
      <vt:lpstr>Variabel dan Konstanta</vt:lpstr>
      <vt:lpstr>Variabel </vt:lpstr>
      <vt:lpstr>Penggunaan Variabel</vt:lpstr>
      <vt:lpstr>Aturan penulisan variabel [1]</vt:lpstr>
      <vt:lpstr>Aturan penulisan variabel [2]</vt:lpstr>
      <vt:lpstr>Aturan penulisan variabel [3]</vt:lpstr>
      <vt:lpstr>Konstanta</vt:lpstr>
      <vt:lpstr>Nilai</vt:lpstr>
      <vt:lpstr>Assignment</vt:lpstr>
      <vt:lpstr>Assignment</vt:lpstr>
      <vt:lpstr>Perintah assignment pada program</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Nisa'ul Hafidhoh</dc:creator>
  <cp:lastModifiedBy>Abas Setiawan</cp:lastModifiedBy>
  <cp:revision>67</cp:revision>
  <dcterms:created xsi:type="dcterms:W3CDTF">2020-07-29T04:19:18Z</dcterms:created>
  <dcterms:modified xsi:type="dcterms:W3CDTF">2021-08-31T01:54:09Z</dcterms:modified>
</cp:coreProperties>
</file>