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00" r:id="rId4"/>
    <p:sldId id="302" r:id="rId5"/>
    <p:sldId id="301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4" r:id="rId15"/>
    <p:sldId id="315" r:id="rId16"/>
    <p:sldId id="316" r:id="rId17"/>
    <p:sldId id="311" r:id="rId18"/>
    <p:sldId id="313" r:id="rId19"/>
    <p:sldId id="312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EC00D-42C5-4FB0-BE94-16E73F028999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F8A21-1062-4320-BDFE-865C0B114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2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https://www.tutorialspoint.com/cprogramming/c_data_types.htm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7148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https://www.tutorialspoint.com/cprogramming/c_data_types.htm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51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https://www.tutorialspoint.com/cprogramming/c_data_types.htm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2359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https://www.tutorialspoint.com/cprogramming/c_data_types.htm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0685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https://www.tutorialspoint.com/cprogramming/c_data_types.htm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716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https://www.tutorialspoint.com/cprogramming/c_data_types.htm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46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https://www.tutorialspoint.com/cprogramming/c_data_types.htm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561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5321" y="1590261"/>
            <a:ext cx="8348870" cy="229262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5320" y="3975652"/>
            <a:ext cx="8348871" cy="128214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11D1-F803-491D-A09E-79F02D103BEF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9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7" y="2724012"/>
            <a:ext cx="1020086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AB5E-F02A-4DA1-A937-27F23201FA1C}" type="datetime1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11579087" cy="4614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84ED-1A52-4D40-84A2-AB2619621FC1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04" y="11333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5189-6539-43BD-992E-B21A29B017AF}" type="datetime1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DAD2-2460-4FB5-9E21-71D70BC5B6D2}" type="datetime1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2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CC08-7004-4ECB-AAB5-16BF79E03465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0sc-introduction-to-computer-science-and-programming-spring-2011/index.htm" TargetMode="External"/><Relationship Id="rId2" Type="http://schemas.openxmlformats.org/officeDocument/2006/relationships/hyperlink" Target="https://ocw.mit.edu/courses/electrical-engineering-and-computer-science/6-0001-introduction-to-computer-science-and-programming-in-python-fall-2016/lecture-slides-code/MIT6_0001F16_Lec1.pdf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-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–</a:t>
            </a:r>
            <a:br>
              <a:rPr lang="en-US" dirty="0"/>
            </a:br>
            <a:r>
              <a:rPr lang="id-ID" dirty="0"/>
              <a:t>Pertemuan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Tim Bahan Ajar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  <a:p>
            <a:r>
              <a:rPr lang="id-ID" dirty="0"/>
              <a:t>T</a:t>
            </a:r>
            <a:r>
              <a:rPr lang="en-US" dirty="0" err="1"/>
              <a:t>eknik</a:t>
            </a:r>
            <a:r>
              <a:rPr lang="en-US" dirty="0"/>
              <a:t> </a:t>
            </a:r>
            <a:r>
              <a:rPr lang="id-ID" dirty="0"/>
              <a:t>I</a:t>
            </a:r>
            <a:r>
              <a:rPr lang="en-US" dirty="0" err="1"/>
              <a:t>nformatika</a:t>
            </a:r>
            <a:r>
              <a:rPr lang="en-US" dirty="0"/>
              <a:t> - </a:t>
            </a:r>
            <a:r>
              <a:rPr lang="id-ID" dirty="0"/>
              <a:t>S1</a:t>
            </a:r>
          </a:p>
          <a:p>
            <a:r>
              <a:rPr lang="id-ID" dirty="0"/>
              <a:t>Fakultas Ilmu Komputer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02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/>
        </p:nvSpPr>
        <p:spPr>
          <a:xfrm>
            <a:off x="994292" y="391890"/>
            <a:ext cx="10072047" cy="73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Federo"/>
              <a:buNone/>
            </a:pPr>
            <a:r>
              <a:rPr lang="en-US" sz="4400" b="1" dirty="0" err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Contoh</a:t>
            </a:r>
            <a:r>
              <a:rPr lang="en-US" sz="4400" b="1" dirty="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 Operator </a:t>
            </a:r>
            <a:r>
              <a:rPr lang="en-US" sz="4400" b="1" dirty="0" err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Relasional</a:t>
            </a:r>
            <a:r>
              <a:rPr lang="en-US" sz="4400" b="1" dirty="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 - 1</a:t>
            </a:r>
            <a:endParaRPr sz="4400" b="1" dirty="0">
              <a:solidFill>
                <a:srgbClr val="00B05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pic>
        <p:nvPicPr>
          <p:cNvPr id="199" name="Google Shape;19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8624" y="4076692"/>
            <a:ext cx="5515826" cy="1317331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200" name="Google Shape;20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214" y="2165695"/>
            <a:ext cx="4912408" cy="1422209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201" name="Google Shape;201;p23"/>
          <p:cNvSpPr/>
          <p:nvPr/>
        </p:nvSpPr>
        <p:spPr>
          <a:xfrm>
            <a:off x="277022" y="1282115"/>
            <a:ext cx="11506585" cy="46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Contoh dibawah merupakan ekspresi sederhana dari operator relasional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3"/>
          <p:cNvSpPr/>
          <p:nvPr/>
        </p:nvSpPr>
        <p:spPr>
          <a:xfrm>
            <a:off x="5469688" y="1907304"/>
            <a:ext cx="584601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Pada contoh di kiri operator “==“ berguna untuk mengecek apakah kedua operand memiliki nilai yang sama ? , jika sama maka hasil </a:t>
            </a:r>
            <a:r>
              <a:rPr lang="en-US" sz="1800" b="1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selain itu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0" y="3846295"/>
            <a:ext cx="5846013" cy="2940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Pada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kanan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menggunakan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 operator .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Urutan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prioritas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dieksekusi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kiri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kanan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sehingga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menghasilkan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nilai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 (</a:t>
            </a:r>
            <a:r>
              <a:rPr lang="en-US" sz="1800" b="1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1200150" marR="0" lvl="2" indent="-285750" algn="just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❑"/>
            </a:pPr>
            <a:r>
              <a:rPr lang="en-US" sz="16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- 100 &gt; 3 &lt; 4</a:t>
            </a:r>
            <a:endParaRPr dirty="0"/>
          </a:p>
          <a:p>
            <a:pPr marL="1200150" marR="0" lvl="2" indent="-285750" algn="just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❑"/>
            </a:pPr>
            <a:r>
              <a:rPr lang="en-US" sz="16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FALSE &lt; 4</a:t>
            </a:r>
            <a:endParaRPr dirty="0"/>
          </a:p>
          <a:p>
            <a:pPr marL="1200150" marR="0" lvl="2" indent="-285750" algn="just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❑"/>
            </a:pPr>
            <a:r>
              <a:rPr lang="en-US" sz="16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&lt; 4</a:t>
            </a:r>
          </a:p>
          <a:p>
            <a:pPr marL="1200150" marR="0" lvl="2" indent="-285750" algn="just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❑"/>
            </a:pPr>
            <a:r>
              <a:rPr lang="en-US" sz="1600" b="1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True</a:t>
            </a:r>
            <a:endParaRPr dirty="0"/>
          </a:p>
          <a:p>
            <a:pPr marL="1200150" marR="0" lvl="2" indent="-285750" algn="just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❑"/>
            </a:pPr>
            <a:r>
              <a:rPr lang="en-US" sz="16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043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/>
        </p:nvSpPr>
        <p:spPr>
          <a:xfrm>
            <a:off x="994292" y="391890"/>
            <a:ext cx="10072047" cy="73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Federo"/>
              <a:buNone/>
            </a:pPr>
            <a:r>
              <a:rPr lang="en-US" sz="44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Operator Logika</a:t>
            </a:r>
            <a:endParaRPr sz="4400" b="1">
              <a:solidFill>
                <a:schemeClr val="dk1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345425" y="1421725"/>
            <a:ext cx="1150658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 Logika berfungsi untuk melakukan operasi yang berkaitan dengan tipe data Boolean . Baik operatornya maupun operandnya. Hasil operasinya berupa nilai Boolean.</a:t>
            </a:r>
            <a:endParaRPr/>
          </a:p>
        </p:txBody>
      </p:sp>
      <p:graphicFrame>
        <p:nvGraphicFramePr>
          <p:cNvPr id="220" name="Google Shape;220;p25"/>
          <p:cNvGraphicFramePr/>
          <p:nvPr/>
        </p:nvGraphicFramePr>
        <p:xfrm>
          <a:off x="1061892" y="2646465"/>
          <a:ext cx="9936825" cy="26646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9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2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Simbol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Nama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Contoh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&amp;&amp;</a:t>
                      </a:r>
                      <a:endParaRPr sz="2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AND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Hasil = TRUE &amp;&amp; FALSE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| |</a:t>
                      </a:r>
                      <a:endParaRPr sz="2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OR</a:t>
                      </a:r>
                      <a:endParaRPr sz="2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Hasil = (3 &gt; 10) || (10 &lt; 4)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!</a:t>
                      </a:r>
                      <a:endParaRPr sz="2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NOT (</a:t>
                      </a:r>
                      <a:r>
                        <a:rPr lang="en-US" sz="200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Negasi</a:t>
                      </a:r>
                      <a:r>
                        <a:rPr lang="en-US" sz="20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200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Ingkaran</a:t>
                      </a:r>
                      <a:r>
                        <a:rPr lang="en-US" sz="20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 </a:t>
                      </a:r>
                      <a:endParaRPr sz="2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Hasil = ! (10 == 3)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^</a:t>
                      </a:r>
                      <a:endParaRPr sz="2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XOR (</a:t>
                      </a:r>
                      <a:r>
                        <a:rPr lang="en-US" sz="200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Exlusive</a:t>
                      </a:r>
                      <a:r>
                        <a:rPr lang="en-US" sz="20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OR)</a:t>
                      </a:r>
                      <a:endParaRPr sz="2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Hasil = 1 ^ 0</a:t>
                      </a:r>
                      <a:endParaRPr sz="2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1" name="Google Shape;221;p25"/>
          <p:cNvSpPr/>
          <p:nvPr/>
        </p:nvSpPr>
        <p:spPr>
          <a:xfrm>
            <a:off x="162720" y="5635611"/>
            <a:ext cx="1150658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NB =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Urutan prioritas operatornya adalah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 XOR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&amp;&amp; 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| | 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5438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/>
        </p:nvSpPr>
        <p:spPr>
          <a:xfrm>
            <a:off x="996043" y="284639"/>
            <a:ext cx="10205357" cy="73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Federo"/>
              <a:buNone/>
            </a:pPr>
            <a:r>
              <a:rPr lang="en-US" sz="40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Contoh Operator Logika - 1</a:t>
            </a:r>
            <a:endParaRPr sz="4000" b="1">
              <a:solidFill>
                <a:srgbClr val="00B05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pic>
        <p:nvPicPr>
          <p:cNvPr id="244" name="Google Shape;24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632" y="1390149"/>
            <a:ext cx="4648439" cy="1535251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245" name="Google Shape;245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632" y="3379794"/>
            <a:ext cx="5332144" cy="930412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246" name="Google Shape;246;p27"/>
          <p:cNvSpPr/>
          <p:nvPr/>
        </p:nvSpPr>
        <p:spPr>
          <a:xfrm>
            <a:off x="4862254" y="1282697"/>
            <a:ext cx="4559332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Contoh sederhana dari operator logika , denan operator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Dapat diisi lebih dari 1 operator juga</a:t>
            </a:r>
            <a:endParaRPr/>
          </a:p>
        </p:txBody>
      </p:sp>
      <p:sp>
        <p:nvSpPr>
          <p:cNvPr id="247" name="Google Shape;247;p27"/>
          <p:cNvSpPr/>
          <p:nvPr/>
        </p:nvSpPr>
        <p:spPr>
          <a:xfrm>
            <a:off x="5814022" y="3175625"/>
            <a:ext cx="5680560" cy="13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Penggunaan juga berlaku untuk operator logika untuk mendahulukan operasi perhitungan.</a:t>
            </a:r>
            <a:endParaRPr/>
          </a:p>
        </p:txBody>
      </p:sp>
      <p:pic>
        <p:nvPicPr>
          <p:cNvPr id="248" name="Google Shape;248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1681" y="5455345"/>
            <a:ext cx="10639986" cy="95534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249" name="Google Shape;249;p27"/>
          <p:cNvSpPr/>
          <p:nvPr/>
        </p:nvSpPr>
        <p:spPr>
          <a:xfrm>
            <a:off x="1923136" y="4829891"/>
            <a:ext cx="8333410" cy="46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Gabungan dari penggunaan operator logika dan relasional</a:t>
            </a:r>
            <a:endParaRPr sz="1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93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Penyederhanaan Ekspresi Aritmatika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Google Shape;266;p29"/>
          <p:cNvGraphicFramePr/>
          <p:nvPr>
            <p:extLst>
              <p:ext uri="{D42A27DB-BD31-4B8C-83A1-F6EECF244321}">
                <p14:modId xmlns:p14="http://schemas.microsoft.com/office/powerpoint/2010/main" val="472800649"/>
              </p:ext>
            </p:extLst>
          </p:nvPr>
        </p:nvGraphicFramePr>
        <p:xfrm>
          <a:off x="859669" y="2066193"/>
          <a:ext cx="9936850" cy="382717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9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962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2400" b="1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Simbol</a:t>
                      </a:r>
                      <a:endParaRPr sz="2400" b="1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Nama</a:t>
                      </a:r>
                      <a:endParaRPr sz="2400" b="1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Contoh</a:t>
                      </a:r>
                      <a:endParaRPr sz="2400" b="1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Mengisi nilai dari kanan ke kiri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Nilai = 4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+=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Setara dengan C = C + A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Nilai += 10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-=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Setara dengan C = C – A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Nilai -= 3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*=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Setara dengan C = C * A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Nilai *= 6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/=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Setara dengan C = C / A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Nilai /= 4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%=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Setara dengan C = C % A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Nilai</a:t>
                      </a:r>
                      <a:r>
                        <a:rPr lang="en-US" sz="20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%= 7</a:t>
                      </a:r>
                      <a:endParaRPr sz="2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779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Increment vs Decrement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Misal memiliki variabel i dengan nilai awal 0</a:t>
            </a:r>
          </a:p>
          <a:p>
            <a:pPr lvl="1"/>
            <a:r>
              <a:rPr lang="id-ID" dirty="0"/>
              <a:t>i = i + 1; {artinya i akan naik nilainya dari 0 menjadi 1, sehingga di sebut dengan isitilah increment}</a:t>
            </a:r>
          </a:p>
          <a:p>
            <a:pPr lvl="1"/>
            <a:r>
              <a:rPr lang="id-ID" dirty="0"/>
              <a:t>Bisa ditulis dengan i++;</a:t>
            </a:r>
          </a:p>
          <a:p>
            <a:r>
              <a:rPr lang="id-ID" dirty="0"/>
              <a:t>Misal memiliki variabel i dengan nilai awal 10</a:t>
            </a:r>
          </a:p>
          <a:p>
            <a:pPr lvl="1"/>
            <a:r>
              <a:rPr lang="id-ID" dirty="0"/>
              <a:t>i = i – 1; {artinya i akan turun nilainya dari 10 menjadi 9, sehingga di sebut dengan isitilah decrement}</a:t>
            </a:r>
          </a:p>
          <a:p>
            <a:pPr lvl="1"/>
            <a:r>
              <a:rPr lang="id-ID" dirty="0"/>
              <a:t>Bisa ditulis dengan i--;</a:t>
            </a:r>
          </a:p>
          <a:p>
            <a:r>
              <a:rPr lang="id-ID" dirty="0"/>
              <a:t>Dibahasa C/C++ increment atau decrement bisa juga di tulis dengan ++i atau --i, tetapi ada perbedaan.</a:t>
            </a:r>
          </a:p>
          <a:p>
            <a:pPr lvl="1"/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3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i++ vs ++i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/>
              <a:t>Contoh ++i</a:t>
            </a:r>
          </a:p>
          <a:p>
            <a:pPr lvl="1"/>
            <a:r>
              <a:rPr lang="id-ID" dirty="0"/>
              <a:t>Misal kita memiliki variabel i = 1</a:t>
            </a:r>
          </a:p>
          <a:p>
            <a:pPr lvl="1"/>
            <a:r>
              <a:rPr lang="id-ID" dirty="0"/>
              <a:t>Kita ingin men assign ++i kedalam variabel j dengan cara j = ++i;</a:t>
            </a:r>
          </a:p>
          <a:p>
            <a:pPr lvl="1"/>
            <a:r>
              <a:rPr lang="id-ID" dirty="0"/>
              <a:t>Berapa nilai i dan berapa nilai j setelah proses assignment tersebut terjadi? </a:t>
            </a:r>
          </a:p>
          <a:p>
            <a:pPr lvl="1"/>
            <a:r>
              <a:rPr lang="id-ID" dirty="0"/>
              <a:t>Nilai i akan menjadi 2 dan nilai j akan menjadi 2. Penjabaran: </a:t>
            </a:r>
          </a:p>
          <a:p>
            <a:pPr lvl="2"/>
            <a:r>
              <a:rPr lang="id-ID" dirty="0"/>
              <a:t>Proses pertama nilai i akan mengalami increment sehingga dia akan menghasilkan nilai 2, proses kedua hasil 2 tadi diassign ke j</a:t>
            </a:r>
          </a:p>
          <a:p>
            <a:r>
              <a:rPr lang="id-ID" dirty="0"/>
              <a:t>Contoh i++</a:t>
            </a:r>
          </a:p>
          <a:p>
            <a:pPr lvl="1"/>
            <a:r>
              <a:rPr lang="id-ID" dirty="0"/>
              <a:t>Misal kita memiliki variabel i = 1</a:t>
            </a:r>
          </a:p>
          <a:p>
            <a:pPr lvl="1"/>
            <a:r>
              <a:rPr lang="id-ID" dirty="0"/>
              <a:t>Kita ingin men assign i++ kedalam variabel j dengan cara j = i++;</a:t>
            </a:r>
          </a:p>
          <a:p>
            <a:pPr lvl="1"/>
            <a:r>
              <a:rPr lang="id-ID" dirty="0"/>
              <a:t>Berapa nilai i dan berapa nilai j setelah proses assignment tersebut terjadi? </a:t>
            </a:r>
          </a:p>
          <a:p>
            <a:pPr lvl="1"/>
            <a:r>
              <a:rPr lang="id-ID" dirty="0"/>
              <a:t>Nilai i akan menjadi 2 dan nilai j akan menjadi 1. Penjabaran: </a:t>
            </a:r>
          </a:p>
          <a:p>
            <a:pPr lvl="2"/>
            <a:r>
              <a:rPr lang="id-ID" dirty="0"/>
              <a:t>Proses pertama nilai i akan diassign ke j terlebih dahulu sehingga nilai j adalah 1, proses kedua increment pada variabel i baru dilakukan setelahnya sehingga hasilnya adalah nilai i menjadi 2.</a:t>
            </a:r>
          </a:p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03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Bentuk operator penyerderhanaan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Contoh: i = i*2 bisa ditulis i *= 2;</a:t>
            </a:r>
          </a:p>
          <a:p>
            <a:r>
              <a:rPr lang="id-ID" dirty="0"/>
              <a:t>Contoh: i = i+2 bisa ditulis i+=2;</a:t>
            </a:r>
          </a:p>
          <a:p>
            <a:r>
              <a:rPr lang="id-ID" dirty="0"/>
              <a:t>Contoh: i = i – 10 bisa ditulis i-=10;</a:t>
            </a:r>
          </a:p>
          <a:p>
            <a:r>
              <a:rPr lang="id-ID" dirty="0"/>
              <a:t>Contoh: i = i/5 bisa ditulis i/=5;</a:t>
            </a:r>
          </a:p>
          <a:p>
            <a:r>
              <a:rPr lang="id-ID" dirty="0"/>
              <a:t>dll</a:t>
            </a:r>
          </a:p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31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Program Sequential1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211921"/>
              </p:ext>
            </p:extLst>
          </p:nvPr>
        </p:nvGraphicFramePr>
        <p:xfrm>
          <a:off x="320676" y="1604963"/>
          <a:ext cx="11033124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3124">
                  <a:extLst>
                    <a:ext uri="{9D8B030D-6E8A-4147-A177-3AD203B41FA5}">
                      <a16:colId xmlns:a16="http://schemas.microsoft.com/office/drawing/2014/main" val="926359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Program Sequential1</a:t>
                      </a:r>
                    </a:p>
                    <a:p>
                      <a:r>
                        <a:rPr lang="id-ID" dirty="0"/>
                        <a:t>{Contoh penulisan aksi sekuensial dengan memanfaatkan apa yang sudah dipelajari sebelumnya}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878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/>
                        <a:t>KAMUS</a:t>
                      </a:r>
                    </a:p>
                    <a:p>
                      <a:r>
                        <a:rPr lang="id-ID" b="1" dirty="0"/>
                        <a:t>    </a:t>
                      </a:r>
                      <a:r>
                        <a:rPr lang="id-ID" b="0" dirty="0"/>
                        <a:t>i</a:t>
                      </a:r>
                      <a:r>
                        <a:rPr lang="id-ID" b="0" baseline="0" dirty="0"/>
                        <a:t> : </a:t>
                      </a:r>
                      <a:r>
                        <a:rPr lang="id-ID" b="0" u="sng" baseline="0" dirty="0"/>
                        <a:t>integer</a:t>
                      </a:r>
                    </a:p>
                    <a:p>
                      <a:r>
                        <a:rPr lang="id-ID" b="0" baseline="0" dirty="0"/>
                        <a:t>    x : </a:t>
                      </a:r>
                      <a:r>
                        <a:rPr lang="id-ID" b="0" u="sng" baseline="0" dirty="0"/>
                        <a:t>real</a:t>
                      </a:r>
                    </a:p>
                    <a:p>
                      <a:r>
                        <a:rPr lang="id-ID" b="0" baseline="0" dirty="0"/>
                        <a:t>    hasil : </a:t>
                      </a:r>
                      <a:r>
                        <a:rPr lang="id-ID" b="0" u="sng" baseline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29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/>
                        <a:t>ALGORITMA</a:t>
                      </a:r>
                    </a:p>
                    <a:p>
                      <a:r>
                        <a:rPr lang="id-ID" b="1" dirty="0"/>
                        <a:t>    </a:t>
                      </a:r>
                      <a:r>
                        <a:rPr lang="id-ID" b="0" u="sng" dirty="0"/>
                        <a:t>input</a:t>
                      </a:r>
                      <a:r>
                        <a:rPr lang="id-ID" b="0" dirty="0"/>
                        <a:t>(i)</a:t>
                      </a:r>
                    </a:p>
                    <a:p>
                      <a:r>
                        <a:rPr lang="id-ID" b="0" dirty="0"/>
                        <a:t>    x </a:t>
                      </a:r>
                      <a:r>
                        <a:rPr lang="id-ID" b="0" dirty="0">
                          <a:sym typeface="Wingdings" panose="05000000000000000000" pitchFamily="2" charset="2"/>
                        </a:rPr>
                        <a:t> 12.5</a:t>
                      </a:r>
                    </a:p>
                    <a:p>
                      <a:r>
                        <a:rPr lang="id-ID" b="0" dirty="0">
                          <a:sym typeface="Wingdings" panose="05000000000000000000" pitchFamily="2" charset="2"/>
                        </a:rPr>
                        <a:t>    hasil  i *</a:t>
                      </a:r>
                      <a:r>
                        <a:rPr lang="id-ID" b="0" baseline="0" dirty="0">
                          <a:sym typeface="Wingdings" panose="05000000000000000000" pitchFamily="2" charset="2"/>
                        </a:rPr>
                        <a:t> 10</a:t>
                      </a:r>
                      <a:endParaRPr lang="id-ID" b="0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id-ID" b="0" dirty="0"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id-ID" b="0" u="sng" dirty="0">
                          <a:sym typeface="Wingdings" panose="05000000000000000000" pitchFamily="2" charset="2"/>
                        </a:rPr>
                        <a:t>output</a:t>
                      </a:r>
                      <a:r>
                        <a:rPr lang="id-ID" b="0" dirty="0">
                          <a:sym typeface="Wingdings" panose="05000000000000000000" pitchFamily="2" charset="2"/>
                        </a:rPr>
                        <a:t>(i)</a:t>
                      </a:r>
                    </a:p>
                    <a:p>
                      <a:r>
                        <a:rPr lang="id-ID" b="0" dirty="0"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id-ID" b="0" u="sng" dirty="0">
                          <a:sym typeface="Wingdings" panose="05000000000000000000" pitchFamily="2" charset="2"/>
                        </a:rPr>
                        <a:t>output</a:t>
                      </a:r>
                      <a:r>
                        <a:rPr lang="id-ID" b="0" dirty="0">
                          <a:sym typeface="Wingdings" panose="05000000000000000000" pitchFamily="2" charset="2"/>
                        </a:rPr>
                        <a:t>(x+5.4)</a:t>
                      </a:r>
                    </a:p>
                    <a:p>
                      <a:r>
                        <a:rPr lang="id-ID" b="0" baseline="0" dirty="0"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id-ID" b="0" u="sng" baseline="0" dirty="0">
                          <a:sym typeface="Wingdings" panose="05000000000000000000" pitchFamily="2" charset="2"/>
                        </a:rPr>
                        <a:t>output</a:t>
                      </a:r>
                      <a:r>
                        <a:rPr lang="id-ID" b="0" baseline="0" dirty="0">
                          <a:sym typeface="Wingdings" panose="05000000000000000000" pitchFamily="2" charset="2"/>
                        </a:rPr>
                        <a:t>(i,x,hasil)</a:t>
                      </a:r>
                      <a:endParaRPr lang="id-ID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48169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A2D04-41F7-47DE-8408-97303DF3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EDBE2-2843-4A85-B0A2-697800C4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01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Program Sequential1 dengan C++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930" y="1604963"/>
            <a:ext cx="8916715" cy="461486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69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Program PersegiPanjang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086968"/>
              </p:ext>
            </p:extLst>
          </p:nvPr>
        </p:nvGraphicFramePr>
        <p:xfrm>
          <a:off x="320675" y="1604963"/>
          <a:ext cx="6607663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663">
                  <a:extLst>
                    <a:ext uri="{9D8B030D-6E8A-4147-A177-3AD203B41FA5}">
                      <a16:colId xmlns:a16="http://schemas.microsoft.com/office/drawing/2014/main" val="926359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Program PersegiPanjag</a:t>
                      </a:r>
                    </a:p>
                    <a:p>
                      <a:r>
                        <a:rPr lang="id-ID" dirty="0"/>
                        <a:t>{program</a:t>
                      </a:r>
                      <a:r>
                        <a:rPr lang="id-ID" baseline="0" dirty="0"/>
                        <a:t> untuk menghitung keliling dan luas persegi panjang</a:t>
                      </a:r>
                      <a:r>
                        <a:rPr lang="id-ID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878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/>
                        <a:t>KAMUS</a:t>
                      </a:r>
                    </a:p>
                    <a:p>
                      <a:r>
                        <a:rPr lang="id-ID" b="1" dirty="0"/>
                        <a:t>    </a:t>
                      </a:r>
                      <a:r>
                        <a:rPr lang="id-ID" b="0" dirty="0"/>
                        <a:t>p</a:t>
                      </a:r>
                      <a:r>
                        <a:rPr lang="id-ID" b="0" baseline="0" dirty="0"/>
                        <a:t> : </a:t>
                      </a:r>
                      <a:r>
                        <a:rPr lang="id-ID" b="0" u="sng" baseline="0" dirty="0"/>
                        <a:t>real</a:t>
                      </a:r>
                    </a:p>
                    <a:p>
                      <a:r>
                        <a:rPr lang="id-ID" b="0" baseline="0" dirty="0"/>
                        <a:t>    l : </a:t>
                      </a:r>
                      <a:r>
                        <a:rPr lang="id-ID" b="0" u="sng" baseline="0" dirty="0"/>
                        <a:t>real</a:t>
                      </a:r>
                    </a:p>
                    <a:p>
                      <a:r>
                        <a:rPr lang="id-ID" b="0" baseline="0" dirty="0"/>
                        <a:t>    hasilKeliling : </a:t>
                      </a:r>
                      <a:r>
                        <a:rPr lang="id-ID" b="0" u="sng" baseline="0" dirty="0"/>
                        <a:t>real</a:t>
                      </a:r>
                      <a:endParaRPr lang="id-ID" b="0" u="none" baseline="0" dirty="0"/>
                    </a:p>
                    <a:p>
                      <a:r>
                        <a:rPr lang="id-ID" b="0" u="none" baseline="0" dirty="0"/>
                        <a:t>    hasilLuas : </a:t>
                      </a:r>
                      <a:r>
                        <a:rPr lang="id-ID" b="0" u="sng" baseline="0" dirty="0"/>
                        <a:t>real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29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/>
                        <a:t>ALGORITMA</a:t>
                      </a:r>
                    </a:p>
                    <a:p>
                      <a:r>
                        <a:rPr lang="id-ID" b="1" dirty="0"/>
                        <a:t>    </a:t>
                      </a:r>
                      <a:r>
                        <a:rPr lang="id-ID" b="0" u="sng" dirty="0"/>
                        <a:t>input</a:t>
                      </a:r>
                      <a:r>
                        <a:rPr lang="id-ID" b="0" dirty="0"/>
                        <a:t>(p)</a:t>
                      </a:r>
                    </a:p>
                    <a:p>
                      <a:r>
                        <a:rPr lang="id-ID" b="0" u="none" dirty="0"/>
                        <a:t>    </a:t>
                      </a:r>
                      <a:r>
                        <a:rPr lang="id-ID" b="0" u="sng" dirty="0"/>
                        <a:t>input</a:t>
                      </a:r>
                      <a:r>
                        <a:rPr lang="id-ID" b="0" dirty="0"/>
                        <a:t>(l)</a:t>
                      </a:r>
                    </a:p>
                    <a:p>
                      <a:r>
                        <a:rPr lang="id-ID" b="0" dirty="0"/>
                        <a:t>    </a:t>
                      </a:r>
                      <a:r>
                        <a:rPr lang="id-ID" b="0" baseline="0" dirty="0"/>
                        <a:t>hasilKeliling</a:t>
                      </a:r>
                      <a:r>
                        <a:rPr lang="id-ID" b="0" dirty="0"/>
                        <a:t> </a:t>
                      </a:r>
                      <a:r>
                        <a:rPr lang="id-ID" b="0" dirty="0">
                          <a:sym typeface="Wingdings" panose="05000000000000000000" pitchFamily="2" charset="2"/>
                        </a:rPr>
                        <a:t> 2 * (p+l)</a:t>
                      </a:r>
                    </a:p>
                    <a:p>
                      <a:r>
                        <a:rPr lang="id-ID" b="0" dirty="0">
                          <a:sym typeface="Wingdings" panose="05000000000000000000" pitchFamily="2" charset="2"/>
                        </a:rPr>
                        <a:t>    hasilLuas  p*l</a:t>
                      </a:r>
                    </a:p>
                    <a:p>
                      <a:r>
                        <a:rPr lang="id-ID" b="0" dirty="0"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id-ID" b="0" u="sng" dirty="0">
                          <a:sym typeface="Wingdings" panose="05000000000000000000" pitchFamily="2" charset="2"/>
                        </a:rPr>
                        <a:t>output</a:t>
                      </a:r>
                      <a:r>
                        <a:rPr lang="id-ID" b="0" dirty="0">
                          <a:sym typeface="Wingdings" panose="05000000000000000000" pitchFamily="2" charset="2"/>
                        </a:rPr>
                        <a:t>(hasilKeliling)</a:t>
                      </a:r>
                    </a:p>
                    <a:p>
                      <a:r>
                        <a:rPr lang="id-ID" b="0" dirty="0"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id-ID" b="0" u="sng" dirty="0">
                          <a:sym typeface="Wingdings" panose="05000000000000000000" pitchFamily="2" charset="2"/>
                        </a:rPr>
                        <a:t>output</a:t>
                      </a:r>
                      <a:r>
                        <a:rPr lang="id-ID" b="0" dirty="0">
                          <a:sym typeface="Wingdings" panose="05000000000000000000" pitchFamily="2" charset="2"/>
                        </a:rPr>
                        <a:t>(hasilLuas)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48169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A2D04-41F7-47DE-8408-97303DF3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EDBE2-2843-4A85-B0A2-697800C4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781911" y="2101988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Coba buat dengan bahasa c++?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22648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b="1" dirty="0"/>
              <a:t>Praktik Praktikum 3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25481-C326-472F-83B3-CC46F0A5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9BA2E-CC95-49CF-A794-8479B0AE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97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59488"/>
            <a:ext cx="10041835" cy="1210235"/>
          </a:xfrm>
        </p:spPr>
        <p:txBody>
          <a:bodyPr/>
          <a:lstStyle/>
          <a:p>
            <a:r>
              <a:rPr lang="id-ID" b="1" dirty="0"/>
              <a:t>Referensi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DBC44-A960-4D8C-B8C8-4797AF48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F811E-0DB1-443A-8D3C-51E32956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074970"/>
              </p:ext>
            </p:extLst>
          </p:nvPr>
        </p:nvGraphicFramePr>
        <p:xfrm>
          <a:off x="321365" y="1730208"/>
          <a:ext cx="11328443" cy="37368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28443">
                  <a:extLst>
                    <a:ext uri="{9D8B030D-6E8A-4147-A177-3AD203B41FA5}">
                      <a16:colId xmlns:a16="http://schemas.microsoft.com/office/drawing/2014/main" val="3174211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Utama :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2200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 err="1">
                          <a:effectLst/>
                        </a:rPr>
                        <a:t>Liem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Inggriani</a:t>
                      </a:r>
                      <a:r>
                        <a:rPr lang="en-US" sz="2000" dirty="0">
                          <a:effectLst/>
                        </a:rPr>
                        <a:t>. </a:t>
                      </a:r>
                      <a:r>
                        <a:rPr lang="id-ID" sz="2000" dirty="0">
                          <a:effectLst/>
                        </a:rPr>
                        <a:t>Diktat Pemrograman </a:t>
                      </a:r>
                      <a:r>
                        <a:rPr lang="en-US" sz="2000" dirty="0" err="1">
                          <a:effectLst/>
                        </a:rPr>
                        <a:t>Prosedural</a:t>
                      </a:r>
                      <a:r>
                        <a:rPr lang="id-ID" sz="2000" dirty="0">
                          <a:effectLst/>
                        </a:rPr>
                        <a:t> Informatika ITB</a:t>
                      </a:r>
                      <a:r>
                        <a:rPr lang="en-US" sz="2000" dirty="0">
                          <a:effectLst/>
                        </a:rPr>
                        <a:t>. IF-ITB. 2007 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2000" dirty="0">
                          <a:effectLst/>
                        </a:rPr>
                        <a:t>Bjarne Stroustrup, 2014, Programming: Principles and Practice Using C++ (Second Edition), Addison-Wesley Professional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1041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Pendukung :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1462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 in Python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2"/>
                        </a:rPr>
                        <a:t>https://ocw.mit.edu/courses/electrical-engineering-and-computer-science/6-0001-introduction-to-computer-science-and-programming-in-python-fall-2016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3"/>
                        </a:rPr>
                        <a:t>https://ocw.mit.edu/courses/electrical-engineering-and-computer-science/6-00sc-introduction-to-computer-science-and-programming-spring-2011/index.htm</a:t>
                      </a:r>
                      <a:r>
                        <a:rPr lang="id-ID" sz="2000" dirty="0">
                          <a:effectLst/>
                        </a:rPr>
                        <a:t> 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292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7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Input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d-ID" dirty="0"/>
              <a:t>Dengan pustakan </a:t>
            </a:r>
            <a:r>
              <a:rPr lang="id-ID" b="1" dirty="0"/>
              <a:t>iostream</a:t>
            </a:r>
          </a:p>
          <a:p>
            <a:pPr marL="0" indent="0">
              <a:buNone/>
            </a:pPr>
            <a:r>
              <a:rPr lang="id-ID" dirty="0"/>
              <a:t>cin &gt;&gt; a_int;</a:t>
            </a:r>
          </a:p>
          <a:p>
            <a:pPr marL="0" indent="0">
              <a:buNone/>
            </a:pPr>
            <a:r>
              <a:rPr lang="id-ID" dirty="0"/>
              <a:t>cin &gt;&gt; a_float;</a:t>
            </a:r>
          </a:p>
          <a:p>
            <a:pPr marL="0" indent="0">
              <a:buNone/>
            </a:pPr>
            <a:r>
              <a:rPr lang="id-ID" dirty="0"/>
              <a:t>cin &gt;&gt; a_char;</a:t>
            </a:r>
          </a:p>
          <a:p>
            <a:pPr marL="0" indent="0">
              <a:buNone/>
            </a:pPr>
            <a:r>
              <a:rPr lang="id-ID" dirty="0"/>
              <a:t>cin &gt;&gt; a_int &gt;&gt; a_float;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d-ID" dirty="0"/>
              <a:t>Dengan pustaka </a:t>
            </a:r>
            <a:r>
              <a:rPr lang="id-ID" b="1" dirty="0"/>
              <a:t>stdio.h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("%d", &amp;</a:t>
            </a:r>
            <a:r>
              <a:rPr lang="en-US" dirty="0" err="1"/>
              <a:t>a_int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("%f", &amp;</a:t>
            </a:r>
            <a:r>
              <a:rPr lang="en-US" dirty="0" err="1"/>
              <a:t>a_float</a:t>
            </a:r>
            <a:r>
              <a:rPr lang="en-US" dirty="0"/>
              <a:t>); </a:t>
            </a:r>
            <a:r>
              <a:rPr lang="en-US" dirty="0" err="1"/>
              <a:t>scanf</a:t>
            </a:r>
            <a:r>
              <a:rPr lang="en-US" dirty="0"/>
              <a:t>("%c",&amp;</a:t>
            </a:r>
            <a:r>
              <a:rPr lang="en-US" dirty="0" err="1"/>
              <a:t>a_char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d%f</a:t>
            </a:r>
            <a:r>
              <a:rPr lang="en-US" dirty="0"/>
              <a:t>", &amp;a_</a:t>
            </a:r>
            <a:r>
              <a:rPr lang="en-US" dirty="0" err="1"/>
              <a:t>int</a:t>
            </a:r>
            <a:r>
              <a:rPr lang="en-US" dirty="0"/>
              <a:t>,&amp;</a:t>
            </a:r>
            <a:r>
              <a:rPr lang="en-US" dirty="0" err="1"/>
              <a:t>a_float</a:t>
            </a:r>
            <a:r>
              <a:rPr lang="en-US" dirty="0"/>
              <a:t>);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4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Output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d-ID" dirty="0"/>
              <a:t>Dengan pustakan </a:t>
            </a:r>
            <a:r>
              <a:rPr lang="id-ID" b="1" dirty="0"/>
              <a:t>iostream</a:t>
            </a:r>
          </a:p>
          <a:p>
            <a:pPr marL="0" indent="0">
              <a:buNone/>
            </a:pPr>
            <a:r>
              <a:rPr lang="id-ID" sz="2400" dirty="0"/>
              <a:t>cout &lt;&lt; a_int;</a:t>
            </a:r>
          </a:p>
          <a:p>
            <a:pPr marL="0" indent="0">
              <a:buNone/>
            </a:pPr>
            <a:r>
              <a:rPr lang="id-ID" sz="2400" dirty="0"/>
              <a:t>cout &lt;&lt; “Hasilnya adalah:” &lt;&lt; a_int;</a:t>
            </a:r>
          </a:p>
          <a:p>
            <a:pPr marL="0" indent="0">
              <a:buNone/>
            </a:pPr>
            <a:r>
              <a:rPr lang="id-ID" sz="2400" dirty="0"/>
              <a:t>cout &lt;&lt; a_int &lt;&lt; a_float;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d-ID" dirty="0"/>
              <a:t>Dengan pustaka </a:t>
            </a:r>
            <a:r>
              <a:rPr lang="id-ID" b="1" dirty="0"/>
              <a:t>stdio.h</a:t>
            </a:r>
          </a:p>
          <a:p>
            <a:pPr marL="0" indent="0">
              <a:buNone/>
            </a:pPr>
            <a:r>
              <a:rPr lang="id-ID" sz="2400" dirty="0"/>
              <a:t>printf</a:t>
            </a:r>
            <a:r>
              <a:rPr lang="en-US" sz="2400" dirty="0"/>
              <a:t>("%d", </a:t>
            </a:r>
            <a:r>
              <a:rPr lang="en-US" sz="2400" dirty="0" err="1"/>
              <a:t>a_int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id-ID" sz="2400" dirty="0"/>
              <a:t>printf</a:t>
            </a:r>
            <a:r>
              <a:rPr lang="en-US" sz="2400" dirty="0"/>
              <a:t>("%f", </a:t>
            </a:r>
            <a:r>
              <a:rPr lang="en-US" sz="2400" dirty="0" err="1"/>
              <a:t>a_float</a:t>
            </a:r>
            <a:r>
              <a:rPr lang="en-US" sz="2400" dirty="0"/>
              <a:t>); </a:t>
            </a:r>
            <a:endParaRPr lang="id-ID" sz="2400" dirty="0"/>
          </a:p>
          <a:p>
            <a:pPr marL="0" indent="0">
              <a:buNone/>
            </a:pPr>
            <a:r>
              <a:rPr lang="id-ID" sz="2400" dirty="0"/>
              <a:t>printf</a:t>
            </a:r>
            <a:r>
              <a:rPr lang="en-US" sz="2400" dirty="0"/>
              <a:t>(“</a:t>
            </a:r>
            <a:r>
              <a:rPr lang="id-ID" sz="2400" dirty="0"/>
              <a:t>Hasil lebih presisi: </a:t>
            </a:r>
            <a:r>
              <a:rPr lang="en-US" sz="2400" dirty="0"/>
              <a:t>%</a:t>
            </a:r>
            <a:r>
              <a:rPr lang="id-ID" sz="2400" dirty="0"/>
              <a:t>2</a:t>
            </a:r>
            <a:r>
              <a:rPr lang="en-US" sz="2400" dirty="0"/>
              <a:t>f", </a:t>
            </a:r>
            <a:r>
              <a:rPr lang="en-US" sz="2400" dirty="0" err="1"/>
              <a:t>a_float</a:t>
            </a:r>
            <a:r>
              <a:rPr lang="en-US" sz="2400" dirty="0"/>
              <a:t>); </a:t>
            </a:r>
            <a:r>
              <a:rPr lang="id-ID" sz="2400" dirty="0"/>
              <a:t>printf</a:t>
            </a:r>
            <a:r>
              <a:rPr lang="en-US" sz="2400" dirty="0"/>
              <a:t>("%c",</a:t>
            </a:r>
            <a:r>
              <a:rPr lang="id-ID" sz="2400" dirty="0"/>
              <a:t>a</a:t>
            </a:r>
            <a:r>
              <a:rPr lang="en-US" sz="2400" dirty="0"/>
              <a:t>_char); </a:t>
            </a:r>
          </a:p>
          <a:p>
            <a:pPr marL="0" indent="0">
              <a:buNone/>
            </a:pPr>
            <a:r>
              <a:rPr lang="id-ID" sz="2400" dirty="0"/>
              <a:t>printf</a:t>
            </a:r>
            <a:r>
              <a:rPr lang="en-US" sz="2400" dirty="0"/>
              <a:t>("%</a:t>
            </a:r>
            <a:r>
              <a:rPr lang="en-US" sz="2400" dirty="0" err="1"/>
              <a:t>d%f</a:t>
            </a:r>
            <a:r>
              <a:rPr lang="en-US" sz="2400" dirty="0"/>
              <a:t>", </a:t>
            </a:r>
            <a:r>
              <a:rPr lang="en-US" sz="2400" dirty="0" err="1"/>
              <a:t>a_int,a_float</a:t>
            </a:r>
            <a:r>
              <a:rPr lang="en-US" sz="2400" dirty="0"/>
              <a:t>);</a:t>
            </a:r>
            <a:endParaRPr lang="id-ID" sz="2400" dirty="0"/>
          </a:p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9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Format input/output pada pustaka stdio.h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38989"/>
              </p:ext>
            </p:extLst>
          </p:nvPr>
        </p:nvGraphicFramePr>
        <p:xfrm>
          <a:off x="1371813" y="1604963"/>
          <a:ext cx="9476948" cy="4614862"/>
        </p:xfrm>
        <a:graphic>
          <a:graphicData uri="http://schemas.openxmlformats.org/drawingml/2006/table">
            <a:tbl>
              <a:tblPr/>
              <a:tblGrid>
                <a:gridCol w="4738474">
                  <a:extLst>
                    <a:ext uri="{9D8B030D-6E8A-4147-A177-3AD203B41FA5}">
                      <a16:colId xmlns:a16="http://schemas.microsoft.com/office/drawing/2014/main" val="4101408761"/>
                    </a:ext>
                  </a:extLst>
                </a:gridCol>
                <a:gridCol w="4738474">
                  <a:extLst>
                    <a:ext uri="{9D8B030D-6E8A-4147-A177-3AD203B41FA5}">
                      <a16:colId xmlns:a16="http://schemas.microsoft.com/office/drawing/2014/main" val="1154668817"/>
                    </a:ext>
                  </a:extLst>
                </a:gridCol>
              </a:tblGrid>
              <a:tr h="329633">
                <a:tc>
                  <a:txBody>
                    <a:bodyPr/>
                    <a:lstStyle/>
                    <a:p>
                      <a:r>
                        <a:rPr lang="id-ID" sz="1600" b="1" dirty="0"/>
                        <a:t>Data Type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b="1" dirty="0"/>
                        <a:t>Format Specifier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793911"/>
                  </a:ext>
                </a:extLst>
              </a:tr>
              <a:tr h="329633">
                <a:tc>
                  <a:txBody>
                    <a:bodyPr/>
                    <a:lstStyle/>
                    <a:p>
                      <a:r>
                        <a:rPr lang="id-ID" sz="1600"/>
                        <a:t>int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%d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695368"/>
                  </a:ext>
                </a:extLst>
              </a:tr>
              <a:tr h="329633">
                <a:tc>
                  <a:txBody>
                    <a:bodyPr/>
                    <a:lstStyle/>
                    <a:p>
                      <a:r>
                        <a:rPr lang="id-ID" sz="1600"/>
                        <a:t>char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%c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968526"/>
                  </a:ext>
                </a:extLst>
              </a:tr>
              <a:tr h="329633">
                <a:tc>
                  <a:txBody>
                    <a:bodyPr/>
                    <a:lstStyle/>
                    <a:p>
                      <a:r>
                        <a:rPr lang="id-ID" sz="1600"/>
                        <a:t>float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%f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999043"/>
                  </a:ext>
                </a:extLst>
              </a:tr>
              <a:tr h="329633">
                <a:tc>
                  <a:txBody>
                    <a:bodyPr/>
                    <a:lstStyle/>
                    <a:p>
                      <a:r>
                        <a:rPr lang="id-ID" sz="1600"/>
                        <a:t>double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%lf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107593"/>
                  </a:ext>
                </a:extLst>
              </a:tr>
              <a:tr h="329633">
                <a:tc>
                  <a:txBody>
                    <a:bodyPr/>
                    <a:lstStyle/>
                    <a:p>
                      <a:r>
                        <a:rPr lang="id-ID" sz="1600"/>
                        <a:t>short int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%hd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067026"/>
                  </a:ext>
                </a:extLst>
              </a:tr>
              <a:tr h="329633">
                <a:tc>
                  <a:txBody>
                    <a:bodyPr/>
                    <a:lstStyle/>
                    <a:p>
                      <a:r>
                        <a:rPr lang="id-ID" sz="1600"/>
                        <a:t>unsigned int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%u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779606"/>
                  </a:ext>
                </a:extLst>
              </a:tr>
              <a:tr h="329633">
                <a:tc>
                  <a:txBody>
                    <a:bodyPr/>
                    <a:lstStyle/>
                    <a:p>
                      <a:r>
                        <a:rPr lang="id-ID" sz="1600"/>
                        <a:t>long int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%li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1483"/>
                  </a:ext>
                </a:extLst>
              </a:tr>
              <a:tr h="329633">
                <a:tc>
                  <a:txBody>
                    <a:bodyPr/>
                    <a:lstStyle/>
                    <a:p>
                      <a:r>
                        <a:rPr lang="id-ID" sz="1600"/>
                        <a:t>long long int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%lli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195007"/>
                  </a:ext>
                </a:extLst>
              </a:tr>
              <a:tr h="329633">
                <a:tc>
                  <a:txBody>
                    <a:bodyPr/>
                    <a:lstStyle/>
                    <a:p>
                      <a:r>
                        <a:rPr lang="id-ID" sz="1600"/>
                        <a:t>unsigned long int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%lu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584489"/>
                  </a:ext>
                </a:extLst>
              </a:tr>
              <a:tr h="329633">
                <a:tc>
                  <a:txBody>
                    <a:bodyPr/>
                    <a:lstStyle/>
                    <a:p>
                      <a:r>
                        <a:rPr lang="id-ID" sz="1600"/>
                        <a:t>unsigned long long int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%llu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819975"/>
                  </a:ext>
                </a:extLst>
              </a:tr>
              <a:tr h="329633">
                <a:tc>
                  <a:txBody>
                    <a:bodyPr/>
                    <a:lstStyle/>
                    <a:p>
                      <a:r>
                        <a:rPr lang="id-ID" sz="1600"/>
                        <a:t>signed char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%c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119507"/>
                  </a:ext>
                </a:extLst>
              </a:tr>
              <a:tr h="329633">
                <a:tc>
                  <a:txBody>
                    <a:bodyPr/>
                    <a:lstStyle/>
                    <a:p>
                      <a:r>
                        <a:rPr lang="id-ID" sz="1600"/>
                        <a:t>unsigned char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/>
                        <a:t>%c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116242"/>
                  </a:ext>
                </a:extLst>
              </a:tr>
              <a:tr h="329633">
                <a:tc>
                  <a:txBody>
                    <a:bodyPr/>
                    <a:lstStyle/>
                    <a:p>
                      <a:r>
                        <a:rPr lang="id-ID" sz="1600"/>
                        <a:t>long double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/>
                        <a:t>%Lf</a:t>
                      </a:r>
                    </a:p>
                  </a:txBody>
                  <a:tcPr marL="82408" marR="82408" marT="41204" marB="41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260497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2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/>
        </p:nvSpPr>
        <p:spPr>
          <a:xfrm>
            <a:off x="994292" y="391890"/>
            <a:ext cx="10072047" cy="73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Federo"/>
              <a:buNone/>
            </a:pPr>
            <a:r>
              <a:rPr lang="en-US" sz="4400" b="1" dirty="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Operator </a:t>
            </a:r>
            <a:r>
              <a:rPr lang="en-US" sz="4400" b="1" dirty="0" err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Aritmatika</a:t>
            </a:r>
            <a:endParaRPr sz="4400" b="1" dirty="0">
              <a:solidFill>
                <a:srgbClr val="00B05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277022" y="1209444"/>
            <a:ext cx="1150658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Digunakan untuk melakukan operasi matematis terhadap suatu nilai. Operator ini paling sering digunakan dalam implementasi hampir di seluruh program yang ada.</a:t>
            </a:r>
            <a:endParaRPr/>
          </a:p>
        </p:txBody>
      </p:sp>
      <p:graphicFrame>
        <p:nvGraphicFramePr>
          <p:cNvPr id="151" name="Google Shape;151;p18"/>
          <p:cNvGraphicFramePr/>
          <p:nvPr/>
        </p:nvGraphicFramePr>
        <p:xfrm>
          <a:off x="1061892" y="2319893"/>
          <a:ext cx="9936825" cy="31975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9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2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Simbol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Nama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Contoh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Penjumlahan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Hasil = 3 + 10</a:t>
                      </a:r>
                      <a:endParaRPr sz="2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Pengurangan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Hasil = 10 – 7</a:t>
                      </a:r>
                      <a:endParaRPr sz="2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Perkalian</a:t>
                      </a:r>
                      <a:endParaRPr sz="2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Hasil = 9 * 3</a:t>
                      </a:r>
                      <a:endParaRPr sz="2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Pembagian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Hasil = 10 / 2</a:t>
                      </a:r>
                      <a:endParaRPr sz="2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Sisa Hasil bagi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Hasil</a:t>
                      </a:r>
                      <a:r>
                        <a:rPr lang="en-US" sz="20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= 10 % 3</a:t>
                      </a:r>
                      <a:endParaRPr sz="2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Google Shape;152;p18">
            <a:extLst>
              <a:ext uri="{FF2B5EF4-FFF2-40B4-BE49-F238E27FC236}">
                <a16:creationId xmlns:a16="http://schemas.microsoft.com/office/drawing/2014/main" id="{E49E5269-8502-453F-8A9C-A2CCC3DD23F2}"/>
              </a:ext>
            </a:extLst>
          </p:cNvPr>
          <p:cNvSpPr/>
          <p:nvPr/>
        </p:nvSpPr>
        <p:spPr>
          <a:xfrm>
            <a:off x="176573" y="5853963"/>
            <a:ext cx="11506585" cy="59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NB = </a:t>
            </a:r>
            <a:r>
              <a:rPr lang="en-US" sz="24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Urutan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prioritas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operatornya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lang="en-US" sz="2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 *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% </a:t>
            </a:r>
            <a:r>
              <a:rPr lang="en-US" sz="24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lalu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- 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497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/>
        </p:nvSpPr>
        <p:spPr>
          <a:xfrm>
            <a:off x="994292" y="391890"/>
            <a:ext cx="10072047" cy="73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Federo"/>
              <a:buNone/>
            </a:pPr>
            <a:r>
              <a:rPr lang="en-US" sz="44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Contoh Operator Aritmatika - 1</a:t>
            </a:r>
            <a:endParaRPr sz="4400" b="1">
              <a:solidFill>
                <a:srgbClr val="00B05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277022" y="1633992"/>
            <a:ext cx="1150658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Contoh dibawah merupakan ekspresi sederhana dari operator aritmatika.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Dalam 1 ekspresi dapat mengandung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lebih dari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operator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Urutan eksekusi perhitungan operator dapat dilihat pada slide sebelumnya.</a:t>
            </a:r>
            <a:endParaRPr/>
          </a:p>
        </p:txBody>
      </p:sp>
      <p:pic>
        <p:nvPicPr>
          <p:cNvPr id="161" name="Google Shape;16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6806" y="3753074"/>
            <a:ext cx="2751058" cy="1234004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62" name="Google Shape;16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89841" y="3606118"/>
            <a:ext cx="5186961" cy="152741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7019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/>
        </p:nvSpPr>
        <p:spPr>
          <a:xfrm>
            <a:off x="994292" y="391890"/>
            <a:ext cx="10072047" cy="73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Federo"/>
              <a:buNone/>
            </a:pPr>
            <a:r>
              <a:rPr lang="en-US" sz="4400" b="1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Contoh Operator Aritmatika - 2</a:t>
            </a:r>
            <a:endParaRPr sz="4400" b="1">
              <a:solidFill>
                <a:srgbClr val="00B050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3499190" y="1193119"/>
            <a:ext cx="8284417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Contoh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disamping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merupakan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penggunaan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tanda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kurung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sebagai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perintah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memprioritaskan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paksa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tanpa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terikat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oleh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aturan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urutan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eksekusi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operator.</a:t>
            </a:r>
            <a:endParaRPr dirty="0"/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Misalkan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operator +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dapat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dihitung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dahulu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daripada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bagi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memberikan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tanda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kurung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Apabila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tidak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tanda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kurung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urutan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prioritas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operator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disesuaikan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secara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default </a:t>
            </a:r>
            <a:endParaRPr dirty="0"/>
          </a:p>
        </p:txBody>
      </p:sp>
      <p:pic>
        <p:nvPicPr>
          <p:cNvPr id="171" name="Google Shape;17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526" y="2961710"/>
            <a:ext cx="3183137" cy="1022461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72" name="Google Shape;172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1527" y="1421725"/>
            <a:ext cx="3189250" cy="974032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73" name="Google Shape;173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88205" y="4813463"/>
            <a:ext cx="9501619" cy="1603025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524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/>
        </p:nvSpPr>
        <p:spPr>
          <a:xfrm>
            <a:off x="994292" y="391890"/>
            <a:ext cx="10072047" cy="73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Federo"/>
              <a:buNone/>
            </a:pPr>
            <a:r>
              <a:rPr lang="en-US" sz="4400" b="1" dirty="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Operator </a:t>
            </a:r>
            <a:r>
              <a:rPr lang="id-ID" sz="4400" b="1" dirty="0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Perbandingan</a:t>
            </a:r>
            <a:endParaRPr sz="4400" b="1" dirty="0">
              <a:solidFill>
                <a:schemeClr val="dk1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345425" y="1340080"/>
            <a:ext cx="1150658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 </a:t>
            </a:r>
            <a:r>
              <a:rPr lang="id-ID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perbandingan atau relasional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digunakan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melakukan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perbandingan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terhadap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nilai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operand,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umumnya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hasil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diberikan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operator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relasional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berupa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nilai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Boolean (</a:t>
            </a:r>
            <a:r>
              <a:rPr lang="en-US" sz="2000" b="1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atau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dirty="0"/>
          </a:p>
        </p:txBody>
      </p:sp>
      <p:graphicFrame>
        <p:nvGraphicFramePr>
          <p:cNvPr id="190" name="Google Shape;190;p22"/>
          <p:cNvGraphicFramePr/>
          <p:nvPr/>
        </p:nvGraphicFramePr>
        <p:xfrm>
          <a:off x="1061892" y="2852207"/>
          <a:ext cx="9936850" cy="278118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9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2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2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Simbol</a:t>
                      </a:r>
                      <a:endParaRPr sz="2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Nama</a:t>
                      </a:r>
                      <a:endParaRPr sz="2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Contoh</a:t>
                      </a:r>
                      <a:endParaRPr sz="2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Apakah lebih besar ?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Hasil = ( 3 &gt; 10 )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Apakah lebih kecil ?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Hasil = ( 10 &lt;7 )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&gt;=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Apakah lebih besar sama dengan?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Hasil = ( 9 &gt;= 3 )</a:t>
                      </a:r>
                      <a:endParaRPr sz="1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&lt;=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Apakah lebih kecil sama dengan?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Hasil = ( 10 &lt;= 3 )</a:t>
                      </a:r>
                      <a:endParaRPr sz="1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==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Apakah sama ?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Hasil = ( 10 == 4 )</a:t>
                      </a:r>
                      <a:endParaRPr sz="1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!=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Apakah tidak sama  ?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Hasil = ( 10 != 3 )</a:t>
                      </a:r>
                      <a:endParaRPr sz="1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1" name="Google Shape;191;p22"/>
          <p:cNvSpPr/>
          <p:nvPr/>
        </p:nvSpPr>
        <p:spPr>
          <a:xfrm>
            <a:off x="162720" y="5635611"/>
            <a:ext cx="1150658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NB =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Urutan prioritas operatornya adalah dari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KIRI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ke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KANAN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4286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1608</Words>
  <Application>Microsoft Office PowerPoint</Application>
  <PresentationFormat>Widescreen</PresentationFormat>
  <Paragraphs>289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Federo</vt:lpstr>
      <vt:lpstr>Noto Sans Symbols</vt:lpstr>
      <vt:lpstr>Wingdings</vt:lpstr>
      <vt:lpstr>Office Theme</vt:lpstr>
      <vt:lpstr>- Dasar Pemrograman – Pertemuan 3</vt:lpstr>
      <vt:lpstr>Praktik Praktikum 3</vt:lpstr>
      <vt:lpstr>Input</vt:lpstr>
      <vt:lpstr>Output</vt:lpstr>
      <vt:lpstr>Format input/output pada pustaka stdio.h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Penyederhanaan Ekspresi Aritmatika</vt:lpstr>
      <vt:lpstr>Increment vs Decrement</vt:lpstr>
      <vt:lpstr>i++ vs ++i</vt:lpstr>
      <vt:lpstr>Bentuk operator penyerderhanaan</vt:lpstr>
      <vt:lpstr>Program Sequential1</vt:lpstr>
      <vt:lpstr>Program Sequential1 dengan C++</vt:lpstr>
      <vt:lpstr>Program PersegiPanjang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Nisa'ul Hafidhoh</dc:creator>
  <cp:lastModifiedBy>Nurul Anisa</cp:lastModifiedBy>
  <cp:revision>125</cp:revision>
  <dcterms:created xsi:type="dcterms:W3CDTF">2020-07-29T04:19:18Z</dcterms:created>
  <dcterms:modified xsi:type="dcterms:W3CDTF">2021-09-22T08:28:36Z</dcterms:modified>
</cp:coreProperties>
</file>