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2" y="81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istory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ct.griffith.edu.au/~johnt/1004ICT/lectures/" TargetMode="External"/><Relationship Id="rId4" Type="http://schemas.openxmlformats.org/officeDocument/2006/relationships/hyperlink" Target="http://www.electronics-tutorials.ws/binary/bin_2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ikipedia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wikipedia.com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rockhopper.monmouth.edu/" TargetMode="Externa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8408" y="532820"/>
            <a:ext cx="1958136" cy="385063"/>
          </a:xfrm>
          <a:prstGeom prst="rect">
            <a:avLst/>
          </a:prstGeom>
        </p:spPr>
        <p:txBody>
          <a:bodyPr wrap="square" lIns="0" tIns="8191" rIns="0" bIns="0" rtlCol="0">
            <a:noAutofit/>
          </a:bodyPr>
          <a:lstStyle/>
          <a:p>
            <a:pPr marL="12700" marR="22860">
              <a:lnSpc>
                <a:spcPts val="1290"/>
              </a:lnSpc>
            </a:pPr>
            <a:r>
              <a:rPr sz="1200" spc="86" dirty="0" smtClean="0">
                <a:solidFill>
                  <a:srgbClr val="C55A11"/>
                </a:solidFill>
                <a:latin typeface="Arial"/>
                <a:cs typeface="Arial"/>
              </a:rPr>
              <a:t>PROGRAM STUDI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5"/>
              </a:spcBef>
            </a:pPr>
            <a:r>
              <a:rPr sz="1200" spc="117" dirty="0" smtClean="0">
                <a:solidFill>
                  <a:srgbClr val="C55A11"/>
                </a:solidFill>
                <a:latin typeface="Arial"/>
                <a:cs typeface="Arial"/>
              </a:rPr>
              <a:t>TEKNIK INFORMATIKA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66" y="540512"/>
            <a:ext cx="2600332" cy="568262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R="12700" indent="1722101" algn="r">
              <a:lnSpc>
                <a:spcPts val="1464"/>
              </a:lnSpc>
            </a:pPr>
            <a:r>
              <a:rPr sz="1200" i="1" spc="4" dirty="0" smtClean="0">
                <a:latin typeface="Calibri"/>
                <a:cs typeface="Calibri"/>
              </a:rPr>
              <a:t>M</a:t>
            </a:r>
            <a:r>
              <a:rPr sz="1200" i="1" spc="-94" dirty="0" smtClean="0">
                <a:latin typeface="Calibri"/>
                <a:cs typeface="Calibri"/>
              </a:rPr>
              <a:t>A</a:t>
            </a:r>
            <a:r>
              <a:rPr sz="1200" i="1" spc="-79" dirty="0" smtClean="0">
                <a:latin typeface="Calibri"/>
                <a:cs typeface="Calibri"/>
              </a:rPr>
              <a:t>T</a:t>
            </a:r>
            <a:r>
              <a:rPr sz="1200" i="1" spc="0" dirty="0" smtClean="0">
                <a:latin typeface="Calibri"/>
                <a:cs typeface="Calibri"/>
              </a:rPr>
              <a:t>A</a:t>
            </a:r>
            <a:r>
              <a:rPr sz="1200" i="1" spc="-4" dirty="0" smtClean="0">
                <a:latin typeface="Calibri"/>
                <a:cs typeface="Calibri"/>
              </a:rPr>
              <a:t> </a:t>
            </a:r>
            <a:r>
              <a:rPr sz="1200" i="1" spc="-25" dirty="0" smtClean="0">
                <a:latin typeface="Calibri"/>
                <a:cs typeface="Calibri"/>
              </a:rPr>
              <a:t>K</a:t>
            </a:r>
            <a:r>
              <a:rPr sz="1200" i="1" spc="0" dirty="0" smtClean="0">
                <a:latin typeface="Calibri"/>
                <a:cs typeface="Calibri"/>
              </a:rPr>
              <a:t>ULIAH </a:t>
            </a:r>
            <a:endParaRPr sz="1600">
              <a:latin typeface="Calibri"/>
              <a:cs typeface="Calibri"/>
            </a:endParaRPr>
          </a:p>
          <a:p>
            <a:pPr marR="12700" algn="r">
              <a:lnSpc>
                <a:spcPts val="1953"/>
              </a:lnSpc>
            </a:pPr>
            <a:r>
              <a:rPr sz="1600" b="1" i="1" spc="-7" dirty="0" smtClean="0">
                <a:solidFill>
                  <a:srgbClr val="2D75B6"/>
                </a:solidFill>
                <a:latin typeface="Calibri"/>
                <a:cs typeface="Calibri"/>
              </a:rPr>
              <a:t>ORGANISASI DAN ARSITEKTUR </a:t>
            </a:r>
            <a:endParaRPr sz="1600">
              <a:latin typeface="Calibri"/>
              <a:cs typeface="Calibri"/>
            </a:endParaRPr>
          </a:p>
          <a:p>
            <a:pPr marR="12700" algn="r">
              <a:lnSpc>
                <a:spcPts val="1953"/>
              </a:lnSpc>
            </a:pPr>
            <a:r>
              <a:rPr sz="1600" b="1" i="1" spc="-18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9892" y="3977983"/>
            <a:ext cx="239369" cy="107695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"/>
              </a:spcBef>
            </a:pPr>
            <a:r>
              <a:rPr sz="1800" dirty="0" smtClean="0"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0"/>
              </a:spcBef>
            </a:pPr>
            <a:r>
              <a:rPr sz="1800" dirty="0" smtClean="0"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0"/>
              </a:spcBef>
            </a:pPr>
            <a:r>
              <a:rPr sz="1800" dirty="0" smtClean="0"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792" y="3977898"/>
            <a:ext cx="3721592" cy="107695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9430">
              <a:lnSpc>
                <a:spcPts val="1939"/>
              </a:lnSpc>
            </a:pPr>
            <a:r>
              <a:rPr sz="1800" spc="-5" dirty="0" smtClean="0">
                <a:latin typeface="Arial"/>
                <a:cs typeface="Arial"/>
              </a:rPr>
              <a:t>Organisasi Komputer,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</a:pPr>
            <a:r>
              <a:rPr sz="1800" spc="-5" dirty="0" smtClean="0">
                <a:latin typeface="Arial"/>
                <a:cs typeface="Arial"/>
              </a:rPr>
              <a:t>Arsitektur Komputer,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Komponen Utama Sistem Komputer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Struktur dan Fungsi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31255" y="5311775"/>
            <a:ext cx="2821791" cy="815141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 marR="32556">
              <a:lnSpc>
                <a:spcPts val="1600"/>
              </a:lnSpc>
            </a:pPr>
            <a:r>
              <a:rPr sz="1500" i="1" dirty="0" smtClean="0">
                <a:latin typeface="Calibri"/>
                <a:cs typeface="Calibri"/>
              </a:rPr>
              <a:t>Tim pengampu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25"/>
              </a:spcBef>
            </a:pPr>
            <a:r>
              <a:rPr sz="1500" i="1" spc="0" dirty="0" smtClean="0">
                <a:latin typeface="Calibri"/>
                <a:cs typeface="Calibri"/>
              </a:rPr>
              <a:t>Organisasi dan Arsitektur Komputer</a:t>
            </a:r>
            <a:endParaRPr sz="1500">
              <a:latin typeface="Calibri"/>
              <a:cs typeface="Calibri"/>
            </a:endParaRPr>
          </a:p>
          <a:p>
            <a:pPr marL="25400" marR="32556">
              <a:lnSpc>
                <a:spcPct val="101725"/>
              </a:lnSpc>
              <a:spcBef>
                <a:spcPts val="571"/>
              </a:spcBef>
            </a:pPr>
            <a:r>
              <a:rPr sz="1400" i="1" spc="-15" dirty="0" smtClean="0">
                <a:latin typeface="Calibri"/>
                <a:cs typeface="Calibri"/>
              </a:rPr>
              <a:t>T.A. 2020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6544" y="3307081"/>
            <a:ext cx="633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Pengantar</a:t>
            </a:r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5028" y="3054096"/>
            <a:ext cx="6658356" cy="3087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1104" y="2081961"/>
            <a:ext cx="2033574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1" dirty="0" smtClean="0">
                <a:latin typeface="Calibri"/>
                <a:cs typeface="Calibri"/>
              </a:rPr>
              <a:t>Structure &amp; 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1104" y="2575737"/>
            <a:ext cx="5673344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1" dirty="0" smtClean="0">
                <a:latin typeface="Calibri"/>
                <a:cs typeface="Calibri"/>
              </a:rPr>
              <a:t>Structure : </a:t>
            </a:r>
            <a:r>
              <a:rPr sz="1800" spc="-1" dirty="0" smtClean="0">
                <a:latin typeface="Calibri"/>
                <a:cs typeface="Calibri"/>
              </a:rPr>
              <a:t>bagaimana setiap komponen saling berhubungan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104" y="2822625"/>
            <a:ext cx="2438942" cy="47461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1" dirty="0" smtClean="0">
                <a:latin typeface="Calibri"/>
                <a:cs typeface="Calibri"/>
              </a:rPr>
              <a:t>Function : </a:t>
            </a:r>
            <a:r>
              <a:rPr sz="1800" spc="-1" dirty="0" smtClean="0">
                <a:latin typeface="Calibri"/>
                <a:cs typeface="Calibri"/>
              </a:rPr>
              <a:t>Operasi </a:t>
            </a:r>
            <a:r>
              <a:rPr sz="1600" spc="-1" dirty="0" smtClean="0">
                <a:latin typeface="Calibri"/>
                <a:cs typeface="Calibri"/>
              </a:rPr>
              <a:t>(fungsi)</a:t>
            </a:r>
            <a:endParaRPr sz="1600">
              <a:latin typeface="Calibri"/>
              <a:cs typeface="Calibri"/>
            </a:endParaRPr>
          </a:p>
          <a:p>
            <a:pPr marL="1157195" marR="37207">
              <a:lnSpc>
                <a:spcPts val="1739"/>
              </a:lnSpc>
            </a:pPr>
            <a:r>
              <a:rPr sz="1600" spc="-3" dirty="0" smtClean="0">
                <a:latin typeface="Calibri"/>
                <a:cs typeface="Calibri"/>
              </a:rPr>
              <a:t>dari struktur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8367" y="2842132"/>
            <a:ext cx="3061942" cy="228092"/>
          </a:xfrm>
          <a:prstGeom prst="rect">
            <a:avLst/>
          </a:prstGeom>
        </p:spPr>
        <p:txBody>
          <a:bodyPr wrap="square" lIns="0" tIns="10763" rIns="0" bIns="0" rtlCol="0">
            <a:noAutofit/>
          </a:bodyPr>
          <a:lstStyle/>
          <a:p>
            <a:pPr marL="12700">
              <a:lnSpc>
                <a:spcPts val="1695"/>
              </a:lnSpc>
            </a:pPr>
            <a:r>
              <a:rPr sz="1600" spc="-7" dirty="0" smtClean="0">
                <a:latin typeface="Calibri"/>
                <a:cs typeface="Calibri"/>
              </a:rPr>
              <a:t>setiap komponen merupakan bagian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104" y="3508425"/>
            <a:ext cx="1666214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3" dirty="0" smtClean="0">
                <a:latin typeface="Calibri"/>
                <a:cs typeface="Calibri"/>
              </a:rPr>
              <a:t>Fungsi Komputer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1840" y="3741610"/>
            <a:ext cx="164388" cy="994663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24793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ts val="1945"/>
              </a:lnSpc>
              <a:spcBef>
                <a:spcPts val="0"/>
              </a:spcBef>
            </a:pPr>
            <a:r>
              <a:rPr sz="1800" dirty="0" smtClean="0">
                <a:solidFill>
                  <a:srgbClr val="024793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ts val="1945"/>
              </a:lnSpc>
            </a:pPr>
            <a:r>
              <a:rPr sz="1800" dirty="0" smtClean="0">
                <a:solidFill>
                  <a:srgbClr val="024793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ts val="1945"/>
              </a:lnSpc>
            </a:pPr>
            <a:r>
              <a:rPr sz="1800" dirty="0" smtClean="0">
                <a:solidFill>
                  <a:srgbClr val="024793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6904" y="3755313"/>
            <a:ext cx="1588338" cy="994663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b="1" spc="-3" dirty="0" smtClean="0">
                <a:solidFill>
                  <a:srgbClr val="024793"/>
                </a:solidFill>
                <a:latin typeface="Calibri"/>
                <a:cs typeface="Calibri"/>
              </a:rPr>
              <a:t>Data processing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1945"/>
              </a:lnSpc>
              <a:spcBef>
                <a:spcPts val="2"/>
              </a:spcBef>
            </a:pPr>
            <a:r>
              <a:rPr sz="1800" b="1" spc="-10" dirty="0" smtClean="0">
                <a:solidFill>
                  <a:srgbClr val="024793"/>
                </a:solidFill>
                <a:latin typeface="Calibri"/>
                <a:cs typeface="Calibri"/>
              </a:rPr>
              <a:t>Data storage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b="1" spc="-4" dirty="0" smtClean="0">
                <a:solidFill>
                  <a:srgbClr val="024793"/>
                </a:solidFill>
                <a:latin typeface="Calibri"/>
                <a:cs typeface="Calibri"/>
              </a:rPr>
              <a:t>Data movement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1945"/>
              </a:lnSpc>
            </a:pPr>
            <a:r>
              <a:rPr sz="1800" b="1" spc="-4" dirty="0" smtClean="0">
                <a:solidFill>
                  <a:srgbClr val="024793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45961" y="6194205"/>
            <a:ext cx="1350892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spc="-3" dirty="0" smtClean="0">
                <a:latin typeface="Arial"/>
                <a:cs typeface="Arial"/>
              </a:rPr>
              <a:t>Gambar : maps college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29600" y="1444752"/>
            <a:ext cx="3625596" cy="493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416" y="1675053"/>
            <a:ext cx="2249523" cy="80264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6345">
              <a:lnSpc>
                <a:spcPts val="1900"/>
              </a:lnSpc>
            </a:pPr>
            <a:r>
              <a:rPr sz="1800" b="1" spc="-3" dirty="0" smtClean="0">
                <a:latin typeface="Calibri"/>
                <a:cs typeface="Calibri"/>
              </a:rPr>
              <a:t>Fungsi Komputer</a:t>
            </a:r>
            <a:endParaRPr sz="1800">
              <a:latin typeface="Calibri"/>
              <a:cs typeface="Calibri"/>
            </a:endParaRPr>
          </a:p>
          <a:p>
            <a:pPr marL="413435">
              <a:lnSpc>
                <a:spcPts val="2160"/>
              </a:lnSpc>
              <a:spcBef>
                <a:spcPts val="13"/>
              </a:spcBef>
            </a:pPr>
            <a:r>
              <a:rPr sz="1800" spc="0" dirty="0" smtClean="0">
                <a:solidFill>
                  <a:srgbClr val="024793"/>
                </a:solidFill>
                <a:latin typeface="Wingdings"/>
                <a:cs typeface="Wingdings"/>
              </a:rPr>
              <a:t></a:t>
            </a:r>
            <a:r>
              <a:rPr sz="1800" spc="0" dirty="0" smtClean="0">
                <a:solidFill>
                  <a:srgbClr val="024793"/>
                </a:solidFill>
                <a:latin typeface="Times New Roman"/>
                <a:cs typeface="Times New Roman"/>
              </a:rPr>
              <a:t>  </a:t>
            </a:r>
            <a:r>
              <a:rPr sz="1800" spc="69" dirty="0" smtClean="0">
                <a:solidFill>
                  <a:srgbClr val="024793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D</a:t>
            </a:r>
            <a:r>
              <a:rPr sz="1800" b="1" spc="-4" dirty="0" smtClean="0">
                <a:solidFill>
                  <a:srgbClr val="024793"/>
                </a:solidFill>
                <a:latin typeface="Calibri"/>
                <a:cs typeface="Calibri"/>
              </a:rPr>
              <a:t>a</a:t>
            </a:r>
            <a:r>
              <a:rPr sz="1800" b="1" spc="-14" dirty="0" smtClean="0">
                <a:solidFill>
                  <a:srgbClr val="024793"/>
                </a:solidFill>
                <a:latin typeface="Calibri"/>
                <a:cs typeface="Calibri"/>
              </a:rPr>
              <a:t>t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a</a:t>
            </a:r>
            <a:r>
              <a:rPr sz="1800" b="1" spc="-9" dirty="0" smtClean="0">
                <a:solidFill>
                  <a:srgbClr val="024793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p</a:t>
            </a:r>
            <a:r>
              <a:rPr sz="1800" b="1" spc="-19" dirty="0" smtClean="0">
                <a:solidFill>
                  <a:srgbClr val="024793"/>
                </a:solidFill>
                <a:latin typeface="Calibri"/>
                <a:cs typeface="Calibri"/>
              </a:rPr>
              <a:t>r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024793"/>
                </a:solidFill>
                <a:latin typeface="Calibri"/>
                <a:cs typeface="Calibri"/>
              </a:rPr>
              <a:t>ce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s</a:t>
            </a:r>
            <a:r>
              <a:rPr sz="1800" b="1" spc="-9" dirty="0" smtClean="0">
                <a:solidFill>
                  <a:srgbClr val="024793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  <a:p>
            <a:pPr marL="413435" marR="36345">
              <a:lnSpc>
                <a:spcPts val="2160"/>
              </a:lnSpc>
            </a:pPr>
            <a:r>
              <a:rPr sz="1800" spc="0" dirty="0" smtClean="0">
                <a:solidFill>
                  <a:srgbClr val="024793"/>
                </a:solidFill>
                <a:latin typeface="Wingdings"/>
                <a:cs typeface="Wingdings"/>
              </a:rPr>
              <a:t></a:t>
            </a:r>
            <a:r>
              <a:rPr sz="1800" spc="0" dirty="0" smtClean="0">
                <a:solidFill>
                  <a:srgbClr val="024793"/>
                </a:solidFill>
                <a:latin typeface="Times New Roman"/>
                <a:cs typeface="Times New Roman"/>
              </a:rPr>
              <a:t>  </a:t>
            </a:r>
            <a:r>
              <a:rPr sz="1800" spc="69" dirty="0" smtClean="0">
                <a:solidFill>
                  <a:srgbClr val="024793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D</a:t>
            </a:r>
            <a:r>
              <a:rPr sz="1800" b="1" spc="-4" dirty="0" smtClean="0">
                <a:solidFill>
                  <a:srgbClr val="024793"/>
                </a:solidFill>
                <a:latin typeface="Calibri"/>
                <a:cs typeface="Calibri"/>
              </a:rPr>
              <a:t>a</a:t>
            </a:r>
            <a:r>
              <a:rPr sz="1800" b="1" spc="-14" dirty="0" smtClean="0">
                <a:solidFill>
                  <a:srgbClr val="024793"/>
                </a:solidFill>
                <a:latin typeface="Calibri"/>
                <a:cs typeface="Calibri"/>
              </a:rPr>
              <a:t>t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a</a:t>
            </a:r>
            <a:r>
              <a:rPr sz="1800" b="1" spc="-9" dirty="0" smtClean="0">
                <a:solidFill>
                  <a:srgbClr val="024793"/>
                </a:solidFill>
                <a:latin typeface="Calibri"/>
                <a:cs typeface="Calibri"/>
              </a:rPr>
              <a:t> </a:t>
            </a:r>
            <a:r>
              <a:rPr sz="1800" b="1" spc="-19" dirty="0" smtClean="0">
                <a:solidFill>
                  <a:srgbClr val="024793"/>
                </a:solidFill>
                <a:latin typeface="Calibri"/>
                <a:cs typeface="Calibri"/>
              </a:rPr>
              <a:t>s</a:t>
            </a:r>
            <a:r>
              <a:rPr sz="1800" b="1" spc="-14" dirty="0" smtClean="0">
                <a:solidFill>
                  <a:srgbClr val="024793"/>
                </a:solidFill>
                <a:latin typeface="Calibri"/>
                <a:cs typeface="Calibri"/>
              </a:rPr>
              <a:t>t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o</a:t>
            </a:r>
            <a:r>
              <a:rPr sz="1800" b="1" spc="-34" dirty="0" smtClean="0">
                <a:solidFill>
                  <a:srgbClr val="024793"/>
                </a:solidFill>
                <a:latin typeface="Calibri"/>
                <a:cs typeface="Calibri"/>
              </a:rPr>
              <a:t>r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a</a:t>
            </a:r>
            <a:r>
              <a:rPr sz="1800" b="1" spc="-25" dirty="0" smtClean="0">
                <a:solidFill>
                  <a:srgbClr val="024793"/>
                </a:solidFill>
                <a:latin typeface="Calibri"/>
                <a:cs typeface="Calibri"/>
              </a:rPr>
              <a:t>g</a:t>
            </a:r>
            <a:r>
              <a:rPr sz="1800" b="1" spc="0" dirty="0" smtClean="0">
                <a:solidFill>
                  <a:srgbClr val="024793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416" y="2772333"/>
            <a:ext cx="7082815" cy="52832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3" dirty="0" smtClean="0">
                <a:latin typeface="Calibri"/>
                <a:cs typeface="Calibri"/>
              </a:rPr>
              <a:t>Hanya ada beberapa metode dasar pemrosesan data tetapi komputer harus</a:t>
            </a:r>
            <a:endParaRPr sz="1800">
              <a:latin typeface="Calibri"/>
              <a:cs typeface="Calibri"/>
            </a:endParaRPr>
          </a:p>
          <a:p>
            <a:pPr marL="12700" marR="19507">
              <a:lnSpc>
                <a:spcPts val="2160"/>
              </a:lnSpc>
              <a:spcBef>
                <a:spcPts val="13"/>
              </a:spcBef>
            </a:pPr>
            <a:r>
              <a:rPr sz="1800" spc="-2" dirty="0" smtClean="0">
                <a:latin typeface="Calibri"/>
                <a:cs typeface="Calibri"/>
              </a:rPr>
              <a:t>dapat </a:t>
            </a:r>
            <a:r>
              <a:rPr sz="1800" b="1" spc="-2" dirty="0" smtClean="0">
                <a:solidFill>
                  <a:srgbClr val="024793"/>
                </a:solidFill>
                <a:latin typeface="Calibri"/>
                <a:cs typeface="Calibri"/>
              </a:rPr>
              <a:t>memproses data </a:t>
            </a:r>
            <a:r>
              <a:rPr sz="1800" spc="-2" dirty="0" smtClean="0">
                <a:latin typeface="Calibri"/>
                <a:cs typeface="Calibri"/>
              </a:rPr>
              <a:t>dengan </a:t>
            </a:r>
            <a:r>
              <a:rPr sz="1800" spc="-2" dirty="0" smtClean="0">
                <a:solidFill>
                  <a:srgbClr val="C00000"/>
                </a:solidFill>
                <a:latin typeface="Calibri"/>
                <a:cs typeface="Calibri"/>
              </a:rPr>
              <a:t>berbagai format </a:t>
            </a:r>
            <a:r>
              <a:rPr sz="1800" spc="-2" dirty="0" smtClean="0">
                <a:latin typeface="Calibri"/>
                <a:cs typeface="Calibri"/>
              </a:rPr>
              <a:t>baik input ataupun output.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416" y="3595293"/>
            <a:ext cx="7593888" cy="80263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90">
              <a:lnSpc>
                <a:spcPts val="1900"/>
              </a:lnSpc>
            </a:pPr>
            <a:r>
              <a:rPr sz="1800" spc="-2" dirty="0" smtClean="0">
                <a:latin typeface="Calibri"/>
                <a:cs typeface="Calibri"/>
              </a:rPr>
              <a:t>Komputer juga harus dapat </a:t>
            </a:r>
            <a:r>
              <a:rPr sz="1800" b="1" spc="-2" dirty="0" smtClean="0">
                <a:solidFill>
                  <a:srgbClr val="024793"/>
                </a:solidFill>
                <a:latin typeface="Calibri"/>
                <a:cs typeface="Calibri"/>
              </a:rPr>
              <a:t>menyimpan data, </a:t>
            </a:r>
            <a:r>
              <a:rPr sz="1800" spc="-2" dirty="0" smtClean="0">
                <a:latin typeface="Calibri"/>
                <a:cs typeface="Calibri"/>
              </a:rPr>
              <a:t>meskipun sebagian kecil, </a:t>
            </a:r>
            <a:r>
              <a:rPr sz="1800" spc="-2" dirty="0" smtClean="0">
                <a:solidFill>
                  <a:srgbClr val="C00000"/>
                </a:solidFill>
                <a:latin typeface="Calibri"/>
                <a:cs typeface="Calibri"/>
              </a:rPr>
              <a:t>bahkan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3"/>
              </a:spcBef>
            </a:pPr>
            <a:r>
              <a:rPr sz="1800" spc="-4" dirty="0" smtClean="0">
                <a:solidFill>
                  <a:srgbClr val="C00000"/>
                </a:solidFill>
                <a:latin typeface="Calibri"/>
                <a:cs typeface="Calibri"/>
              </a:rPr>
              <a:t>ketika komputer sedang memproses data</a:t>
            </a:r>
            <a:r>
              <a:rPr sz="1800" spc="-4" dirty="0" smtClean="0">
                <a:latin typeface="Calibri"/>
                <a:cs typeface="Calibri"/>
              </a:rPr>
              <a:t>. Proses penyimpanan harus dilakukan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2" dirty="0" smtClean="0">
                <a:latin typeface="Calibri"/>
                <a:cs typeface="Calibri"/>
              </a:rPr>
              <a:t>dengan cepat karena mungkin hasilnya akan </a:t>
            </a:r>
            <a:r>
              <a:rPr sz="1800" spc="-2" dirty="0" smtClean="0">
                <a:solidFill>
                  <a:srgbClr val="C00000"/>
                </a:solidFill>
                <a:latin typeface="Calibri"/>
                <a:cs typeface="Calibri"/>
              </a:rPr>
              <a:t>digunakan untuk proses selanjutnya</a:t>
            </a:r>
            <a:r>
              <a:rPr sz="1800" spc="-2" dirty="0" smtClean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9600" y="1444752"/>
            <a:ext cx="3625596" cy="493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16" y="1675053"/>
            <a:ext cx="166636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3" dirty="0" smtClean="0">
                <a:latin typeface="Calibri"/>
                <a:cs typeface="Calibri"/>
              </a:rPr>
              <a:t>Fungsi Komputer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152" y="1935670"/>
            <a:ext cx="164388" cy="52832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24793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"/>
              </a:spcBef>
            </a:pPr>
            <a:r>
              <a:rPr sz="1800" dirty="0" smtClean="0">
                <a:solidFill>
                  <a:srgbClr val="024793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216" y="1949373"/>
            <a:ext cx="1588338" cy="52832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4" dirty="0" smtClean="0">
                <a:solidFill>
                  <a:srgbClr val="024793"/>
                </a:solidFill>
                <a:latin typeface="Calibri"/>
                <a:cs typeface="Calibri"/>
              </a:rPr>
              <a:t>Data movement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b="1" spc="-4" dirty="0" smtClean="0">
                <a:solidFill>
                  <a:srgbClr val="024793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416" y="2772333"/>
            <a:ext cx="7484236" cy="107696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90">
              <a:lnSpc>
                <a:spcPts val="1900"/>
              </a:lnSpc>
            </a:pPr>
            <a:r>
              <a:rPr sz="1800" spc="-2" dirty="0" smtClean="0">
                <a:latin typeface="Calibri"/>
                <a:cs typeface="Calibri"/>
              </a:rPr>
              <a:t>Komputer harus dapat </a:t>
            </a:r>
            <a:r>
              <a:rPr sz="1800" b="1" spc="-2" dirty="0" smtClean="0">
                <a:solidFill>
                  <a:srgbClr val="024793"/>
                </a:solidFill>
                <a:latin typeface="Calibri"/>
                <a:cs typeface="Calibri"/>
              </a:rPr>
              <a:t>memindah data </a:t>
            </a:r>
            <a:r>
              <a:rPr sz="1800" spc="-2" dirty="0" smtClean="0">
                <a:latin typeface="Calibri"/>
                <a:cs typeface="Calibri"/>
              </a:rPr>
              <a:t>baik di internal PC atau ke media lain.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spc="-2" dirty="0" smtClean="0">
                <a:latin typeface="Calibri"/>
                <a:cs typeface="Calibri"/>
              </a:rPr>
              <a:t>Lingkungan OS terdiri dari perangkat yang berfungsi sebagai sumber atau tujuan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-3" dirty="0" smtClean="0">
                <a:latin typeface="Calibri"/>
                <a:cs typeface="Calibri"/>
              </a:rPr>
              <a:t>data. Proses ini disebut </a:t>
            </a:r>
            <a:r>
              <a:rPr sz="1800" i="1" spc="-3" dirty="0" smtClean="0">
                <a:solidFill>
                  <a:srgbClr val="C00000"/>
                </a:solidFill>
                <a:latin typeface="Calibri"/>
                <a:cs typeface="Calibri"/>
              </a:rPr>
              <a:t>I/O</a:t>
            </a:r>
            <a:r>
              <a:rPr sz="1800" i="1" spc="-3" dirty="0" smtClean="0">
                <a:solidFill>
                  <a:srgbClr val="CC3300"/>
                </a:solidFill>
                <a:latin typeface="Calibri"/>
                <a:cs typeface="Calibri"/>
              </a:rPr>
              <a:t>, </a:t>
            </a:r>
            <a:r>
              <a:rPr sz="1800" spc="-3" dirty="0" smtClean="0">
                <a:latin typeface="Calibri"/>
                <a:cs typeface="Calibri"/>
              </a:rPr>
              <a:t>perangkat disebut </a:t>
            </a:r>
            <a:r>
              <a:rPr sz="1800" i="1" spc="-3" dirty="0" smtClean="0">
                <a:solidFill>
                  <a:srgbClr val="C00000"/>
                </a:solidFill>
                <a:latin typeface="Calibri"/>
                <a:cs typeface="Calibri"/>
              </a:rPr>
              <a:t>peripheral. </a:t>
            </a:r>
            <a:r>
              <a:rPr sz="1800" spc="-3" dirty="0" smtClean="0">
                <a:latin typeface="Calibri"/>
                <a:cs typeface="Calibri"/>
              </a:rPr>
              <a:t>Ketika data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0" dirty="0" smtClean="0">
                <a:latin typeface="Calibri"/>
                <a:cs typeface="Calibri"/>
              </a:rPr>
              <a:t>menempuh jarak yang panjang disebut </a:t>
            </a:r>
            <a:r>
              <a:rPr sz="1800" i="1" spc="0" dirty="0" smtClean="0">
                <a:solidFill>
                  <a:srgbClr val="C00000"/>
                </a:solidFill>
                <a:latin typeface="Calibri"/>
                <a:cs typeface="Calibri"/>
              </a:rPr>
              <a:t>data communication.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416" y="4143933"/>
            <a:ext cx="6917308" cy="107696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90">
              <a:lnSpc>
                <a:spcPts val="1900"/>
              </a:lnSpc>
            </a:pPr>
            <a:r>
              <a:rPr sz="1800" spc="-2" dirty="0" smtClean="0">
                <a:latin typeface="Calibri"/>
                <a:cs typeface="Calibri"/>
              </a:rPr>
              <a:t>Komputer harus dapat </a:t>
            </a:r>
            <a:r>
              <a:rPr sz="1800" b="1" spc="-2" dirty="0" smtClean="0">
                <a:solidFill>
                  <a:srgbClr val="024793"/>
                </a:solidFill>
                <a:latin typeface="Calibri"/>
                <a:cs typeface="Calibri"/>
              </a:rPr>
              <a:t>mengontrol </a:t>
            </a:r>
            <a:r>
              <a:rPr sz="1800" spc="-2" dirty="0" smtClean="0">
                <a:latin typeface="Calibri"/>
                <a:cs typeface="Calibri"/>
              </a:rPr>
              <a:t>tiga fungsi ini.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spc="-3" dirty="0" smtClean="0">
                <a:latin typeface="Calibri"/>
                <a:cs typeface="Calibri"/>
              </a:rPr>
              <a:t>Berdasarkan </a:t>
            </a:r>
            <a:r>
              <a:rPr sz="1800" spc="-3" dirty="0" smtClean="0">
                <a:solidFill>
                  <a:srgbClr val="C00000"/>
                </a:solidFill>
                <a:latin typeface="Calibri"/>
                <a:cs typeface="Calibri"/>
              </a:rPr>
              <a:t>instruksi </a:t>
            </a:r>
            <a:r>
              <a:rPr sz="1800" spc="-3" dirty="0" smtClean="0">
                <a:latin typeface="Calibri"/>
                <a:cs typeface="Calibri"/>
              </a:rPr>
              <a:t>yang diberikan, unit kontrol mengelola sumber daya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-3" dirty="0" smtClean="0">
                <a:latin typeface="Calibri"/>
                <a:cs typeface="Calibri"/>
              </a:rPr>
              <a:t>komputer dan mengaturnya kinerja bagian fungsionalnya sebagai </a:t>
            </a:r>
            <a:r>
              <a:rPr sz="1800" spc="-3" dirty="0" smtClean="0">
                <a:solidFill>
                  <a:srgbClr val="C00000"/>
                </a:solidFill>
                <a:latin typeface="Calibri"/>
                <a:cs typeface="Calibri"/>
              </a:rPr>
              <a:t>respons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-3" dirty="0" smtClean="0">
                <a:latin typeface="Calibri"/>
                <a:cs typeface="Calibri"/>
              </a:rPr>
              <a:t>terhadap instruksi tersebut.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67512" y="1953767"/>
            <a:ext cx="4311396" cy="4066032"/>
          </a:xfrm>
          <a:prstGeom prst="rect">
            <a:avLst/>
          </a:prstGeom>
        </p:spPr>
        <p:txBody>
          <a:bodyPr wrap="square" lIns="0" tIns="3573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966292">
              <a:lnSpc>
                <a:spcPct val="101725"/>
              </a:lnSpc>
            </a:pPr>
            <a:r>
              <a:rPr sz="1800" b="1" spc="-3" dirty="0" smtClean="0">
                <a:latin typeface="Calibri"/>
                <a:cs typeface="Calibri"/>
              </a:rPr>
              <a:t>Fungsi Komputer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2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91640"/>
            <a:ext cx="12188952" cy="4752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572000"/>
            <a:ext cx="12188952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512" y="1953767"/>
            <a:ext cx="4311396" cy="406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1886" y="1954880"/>
            <a:ext cx="4165091" cy="4131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39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2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9707" y="244474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1059" y="1975661"/>
            <a:ext cx="890293" cy="72644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 marR="13586">
              <a:lnSpc>
                <a:spcPts val="1325"/>
              </a:lnSpc>
            </a:pPr>
            <a:r>
              <a:rPr sz="1200" spc="-6" dirty="0" smtClean="0">
                <a:latin typeface="Arial"/>
                <a:cs typeface="Arial"/>
              </a:rPr>
              <a:t>Contoh 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200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rn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 d</a:t>
            </a:r>
            <a:r>
              <a:rPr sz="1200" spc="9" dirty="0" smtClean="0">
                <a:latin typeface="Arial"/>
                <a:cs typeface="Arial"/>
              </a:rPr>
              <a:t>o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nl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ad</a:t>
            </a:r>
            <a:r>
              <a:rPr sz="1200" spc="-86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ke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las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9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727" y="2046176"/>
            <a:ext cx="891817" cy="5435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 marR="13586">
              <a:lnSpc>
                <a:spcPts val="1325"/>
              </a:lnSpc>
            </a:pPr>
            <a:r>
              <a:rPr sz="1200" spc="-6" dirty="0" smtClean="0">
                <a:latin typeface="Arial"/>
                <a:cs typeface="Arial"/>
              </a:rPr>
              <a:t>Contoh 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200" dirty="0" smtClean="0">
                <a:latin typeface="Arial"/>
                <a:cs typeface="Arial"/>
              </a:rPr>
              <a:t>K</a:t>
            </a:r>
            <a:r>
              <a:rPr sz="1200" spc="9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b</a:t>
            </a:r>
            <a:r>
              <a:rPr sz="1200" spc="9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ard</a:t>
            </a:r>
            <a:r>
              <a:rPr sz="1200" spc="-61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ke la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6837" y="6221486"/>
            <a:ext cx="2935859" cy="25399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2" dirty="0" smtClean="0">
                <a:latin typeface="Calibri"/>
                <a:cs typeface="Calibri"/>
              </a:rPr>
              <a:t>Operations (a) Data movement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33237" y="6221486"/>
            <a:ext cx="2157018" cy="25399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3" dirty="0" smtClean="0">
                <a:latin typeface="Calibri"/>
                <a:cs typeface="Calibri"/>
              </a:rPr>
              <a:t>Operations (b) Storage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96112" y="1978152"/>
            <a:ext cx="4387596" cy="4050792"/>
          </a:xfrm>
          <a:prstGeom prst="rect">
            <a:avLst/>
          </a:prstGeom>
        </p:spPr>
        <p:txBody>
          <a:bodyPr wrap="square" lIns="0" tIns="458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737692">
              <a:lnSpc>
                <a:spcPct val="101725"/>
              </a:lnSpc>
            </a:pPr>
            <a:r>
              <a:rPr sz="1800" b="1" spc="-3" dirty="0" smtClean="0">
                <a:latin typeface="Calibri"/>
                <a:cs typeface="Calibri"/>
              </a:rPr>
              <a:t>Fungsi Komputer</a:t>
            </a:r>
            <a:endParaRPr sz="1800">
              <a:latin typeface="Calibri"/>
              <a:cs typeface="Calibri"/>
            </a:endParaRPr>
          </a:p>
          <a:p>
            <a:pPr marL="737585">
              <a:lnSpc>
                <a:spcPct val="101725"/>
              </a:lnSpc>
              <a:spcBef>
                <a:spcPts val="15096"/>
              </a:spcBef>
            </a:pPr>
            <a:r>
              <a:rPr sz="1600" spc="-7" dirty="0" smtClean="0">
                <a:latin typeface="Calibri"/>
                <a:cs typeface="Calibri"/>
              </a:rPr>
              <a:t>Operation (c) Processing from/to storage</a:t>
            </a:r>
            <a:endParaRPr sz="1600">
              <a:latin typeface="Calibri"/>
              <a:cs typeface="Calibri"/>
            </a:endParaRPr>
          </a:p>
          <a:p>
            <a:pPr marR="146433" algn="r">
              <a:lnSpc>
                <a:spcPts val="1920"/>
              </a:lnSpc>
              <a:spcBef>
                <a:spcPts val="96"/>
              </a:spcBef>
            </a:pPr>
            <a:r>
              <a:rPr sz="1600" spc="-4" dirty="0" smtClean="0">
                <a:latin typeface="Calibri"/>
                <a:cs typeface="Calibri"/>
              </a:rPr>
              <a:t>to I/O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1286" y="1967484"/>
            <a:ext cx="4440989" cy="411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101725"/>
              </a:lnSpc>
              <a:spcBef>
                <a:spcPts val="17114"/>
              </a:spcBef>
            </a:pPr>
            <a:r>
              <a:rPr sz="1600" spc="-5" dirty="0" smtClean="0">
                <a:latin typeface="Calibri"/>
                <a:cs typeface="Calibri"/>
              </a:rPr>
              <a:t>ssing from storage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112" y="1978152"/>
            <a:ext cx="4387596" cy="4050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400" y="1967484"/>
            <a:ext cx="4341876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7616" y="2024840"/>
            <a:ext cx="978509" cy="54356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" dirty="0" smtClean="0">
                <a:latin typeface="Arial"/>
                <a:cs typeface="Arial"/>
              </a:rPr>
              <a:t>Contoh : Print</a:t>
            </a:r>
            <a:endParaRPr sz="1200">
              <a:latin typeface="Arial"/>
              <a:cs typeface="Arial"/>
            </a:endParaRPr>
          </a:p>
          <a:p>
            <a:pPr marL="12700" marR="286641">
              <a:lnSpc>
                <a:spcPct val="100041"/>
              </a:lnSpc>
            </a:pPr>
            <a:r>
              <a:rPr sz="1200" spc="0" dirty="0" smtClean="0">
                <a:latin typeface="Arial"/>
                <a:cs typeface="Arial"/>
              </a:rPr>
              <a:t>data hasil proses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046176"/>
            <a:ext cx="852017" cy="360679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 marR="22860">
              <a:lnSpc>
                <a:spcPts val="1325"/>
              </a:lnSpc>
            </a:pPr>
            <a:r>
              <a:rPr sz="1200" spc="-2" dirty="0" smtClean="0">
                <a:latin typeface="Arial"/>
                <a:cs typeface="Arial"/>
              </a:rPr>
              <a:t>Contoh 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spc="0" dirty="0" smtClean="0">
                <a:latin typeface="Arial"/>
                <a:cs typeface="Arial"/>
              </a:rPr>
              <a:t>update 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0000" y="6222746"/>
            <a:ext cx="3239819" cy="261620"/>
          </a:xfrm>
          <a:prstGeom prst="rect">
            <a:avLst/>
          </a:prstGeom>
        </p:spPr>
        <p:txBody>
          <a:bodyPr wrap="square" lIns="0" tIns="10763" rIns="0" bIns="0" rtlCol="0">
            <a:noAutofit/>
          </a:bodyPr>
          <a:lstStyle/>
          <a:p>
            <a:pPr marL="12700">
              <a:lnSpc>
                <a:spcPts val="1695"/>
              </a:lnSpc>
            </a:pPr>
            <a:r>
              <a:rPr lang="en-US" sz="1600" spc="-7" dirty="0" err="1" smtClean="0">
                <a:latin typeface="Calibri"/>
                <a:cs typeface="Calibri"/>
              </a:rPr>
              <a:t>Operasi</a:t>
            </a:r>
            <a:r>
              <a:rPr lang="en-US" sz="1600" spc="-7" dirty="0" smtClean="0">
                <a:latin typeface="Calibri"/>
                <a:cs typeface="Calibri"/>
              </a:rPr>
              <a:t> (c) Processing From/to Storage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7511870" y="6222746"/>
            <a:ext cx="3239819" cy="261620"/>
          </a:xfrm>
          <a:prstGeom prst="rect">
            <a:avLst/>
          </a:prstGeom>
        </p:spPr>
        <p:txBody>
          <a:bodyPr wrap="square" lIns="0" tIns="10763" rIns="0" bIns="0" rtlCol="0">
            <a:noAutofit/>
          </a:bodyPr>
          <a:lstStyle/>
          <a:p>
            <a:pPr marL="12700">
              <a:lnSpc>
                <a:spcPts val="1695"/>
              </a:lnSpc>
            </a:pPr>
            <a:r>
              <a:rPr lang="en-US" sz="1600" spc="-7" dirty="0" err="1" smtClean="0">
                <a:latin typeface="Calibri"/>
                <a:cs typeface="Calibri"/>
              </a:rPr>
              <a:t>Operasi</a:t>
            </a:r>
            <a:r>
              <a:rPr lang="en-US" sz="1600" spc="-7" dirty="0" smtClean="0">
                <a:latin typeface="Calibri"/>
                <a:cs typeface="Calibri"/>
              </a:rPr>
              <a:t> (d) Processing From Storage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3308" y="1882139"/>
            <a:ext cx="6176772" cy="451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416" y="1675053"/>
            <a:ext cx="301122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8" dirty="0" smtClean="0">
                <a:latin typeface="Calibri"/>
                <a:cs typeface="Calibri"/>
              </a:rPr>
              <a:t>Computer Structure (Top Level)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16" y="2223693"/>
            <a:ext cx="282895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3" dirty="0" smtClean="0">
                <a:solidFill>
                  <a:srgbClr val="024793"/>
                </a:solidFill>
                <a:latin typeface="Calibri"/>
                <a:cs typeface="Calibri"/>
              </a:rPr>
              <a:t>4 komponen Struktur Utama</a:t>
            </a:r>
            <a:r>
              <a:rPr sz="1800" spc="-3" dirty="0" smtClean="0">
                <a:solidFill>
                  <a:srgbClr val="024793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416" y="2484310"/>
            <a:ext cx="16438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C0000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016" y="2498013"/>
            <a:ext cx="4929479" cy="244856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b="1" spc="-3" dirty="0" smtClean="0">
                <a:solidFill>
                  <a:srgbClr val="C00000"/>
                </a:solidFill>
                <a:latin typeface="Calibri"/>
                <a:cs typeface="Calibri"/>
              </a:rPr>
              <a:t>CPU </a:t>
            </a:r>
            <a:r>
              <a:rPr sz="1800" spc="-3" dirty="0" smtClean="0">
                <a:latin typeface="Calibri"/>
                <a:cs typeface="Calibri"/>
              </a:rPr>
              <a:t>mengontrol operasi komputer dan melakukan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-1" dirty="0" smtClean="0">
                <a:latin typeface="Calibri"/>
                <a:cs typeface="Calibri"/>
              </a:rPr>
              <a:t>fungsi pemrosesan data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b="1" spc="13" dirty="0" smtClean="0">
                <a:solidFill>
                  <a:srgbClr val="C00000"/>
                </a:solidFill>
                <a:latin typeface="Calibri"/>
                <a:cs typeface="Calibri"/>
              </a:rPr>
              <a:t>Main memory </a:t>
            </a:r>
            <a:r>
              <a:rPr sz="1800" spc="13" dirty="0" smtClean="0">
                <a:latin typeface="Calibri"/>
                <a:cs typeface="Calibri"/>
              </a:rPr>
              <a:t>menyimpan data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b="1" spc="-4" dirty="0" smtClean="0">
                <a:solidFill>
                  <a:srgbClr val="C00000"/>
                </a:solidFill>
                <a:latin typeface="Calibri"/>
                <a:cs typeface="Calibri"/>
              </a:rPr>
              <a:t>I/O </a:t>
            </a:r>
            <a:r>
              <a:rPr sz="1800" spc="-4" dirty="0" smtClean="0">
                <a:latin typeface="Calibri"/>
                <a:cs typeface="Calibri"/>
              </a:rPr>
              <a:t>memindah data antara komputer dan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2" dirty="0" smtClean="0">
                <a:latin typeface="Calibri"/>
                <a:cs typeface="Calibri"/>
              </a:rPr>
              <a:t>lingkungan external (internal cpu, antar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4" dirty="0" smtClean="0">
                <a:latin typeface="Calibri"/>
                <a:cs typeface="Calibri"/>
              </a:rPr>
              <a:t>peripheral,dg perangkat external)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b="1" spc="-7" dirty="0" smtClean="0">
                <a:solidFill>
                  <a:srgbClr val="C00000"/>
                </a:solidFill>
                <a:latin typeface="Calibri"/>
                <a:cs typeface="Calibri"/>
              </a:rPr>
              <a:t>System interconnection </a:t>
            </a:r>
            <a:r>
              <a:rPr sz="1800" spc="-7" dirty="0" smtClean="0">
                <a:latin typeface="Calibri"/>
                <a:cs typeface="Calibri"/>
              </a:rPr>
              <a:t>Mekanisme yang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7" dirty="0" smtClean="0">
                <a:latin typeface="Calibri"/>
                <a:cs typeface="Calibri"/>
              </a:rPr>
              <a:t>menyediakan komunikasi antara CPU, main memory,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4" dirty="0" smtClean="0">
                <a:latin typeface="Calibri"/>
                <a:cs typeface="Calibri"/>
              </a:rPr>
              <a:t>and I/O. (system bus)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416" y="3032950"/>
            <a:ext cx="164388" cy="52832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C0000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"/>
              </a:spcBef>
            </a:pPr>
            <a:r>
              <a:rPr sz="1800" dirty="0" smtClean="0">
                <a:solidFill>
                  <a:srgbClr val="C0000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416" y="4130230"/>
            <a:ext cx="16438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C0000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98704" y="1935479"/>
            <a:ext cx="9951720" cy="1362456"/>
          </a:xfrm>
          <a:prstGeom prst="rect">
            <a:avLst/>
          </a:prstGeom>
        </p:spPr>
        <p:txBody>
          <a:bodyPr wrap="square" lIns="0" tIns="3295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336548">
              <a:lnSpc>
                <a:spcPct val="101725"/>
              </a:lnSpc>
            </a:pPr>
            <a:r>
              <a:rPr sz="1500" b="1" spc="-6" dirty="0" smtClean="0">
                <a:latin typeface="Calibri"/>
                <a:cs typeface="Calibri"/>
              </a:rPr>
              <a:t>Computer Structure (Top Level)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704" y="4624157"/>
            <a:ext cx="9951720" cy="1398690"/>
          </a:xfrm>
          <a:prstGeom prst="rect">
            <a:avLst/>
          </a:prstGeom>
        </p:spPr>
        <p:txBody>
          <a:bodyPr wrap="square" lIns="0" tIns="8921" rIns="0" bIns="0" rtlCol="0">
            <a:noAutofit/>
          </a:bodyPr>
          <a:lstStyle/>
          <a:p>
            <a:pPr marL="1336558">
              <a:lnSpc>
                <a:spcPts val="1405"/>
              </a:lnSpc>
            </a:pPr>
            <a:r>
              <a:rPr sz="1400" spc="-4" dirty="0" smtClean="0">
                <a:latin typeface="Calibri"/>
                <a:cs typeface="Calibri"/>
              </a:rPr>
              <a:t>Bagaimana komunikasi untuk single processor, multi processor?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704" y="1935479"/>
            <a:ext cx="9951720" cy="4087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6244" y="235330"/>
            <a:ext cx="1958746" cy="432688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01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01232" y="245960"/>
            <a:ext cx="1453365" cy="304711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17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59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11708" y="2396413"/>
            <a:ext cx="8878824" cy="3961714"/>
          </a:xfrm>
          <a:prstGeom prst="rect">
            <a:avLst/>
          </a:prstGeom>
        </p:spPr>
        <p:txBody>
          <a:bodyPr wrap="square" lIns="0" tIns="11430" rIns="0" bIns="0" rtlCol="0">
            <a:noAutofit/>
          </a:bodyPr>
          <a:lstStyle/>
          <a:p>
            <a:pPr marL="922096">
              <a:lnSpc>
                <a:spcPts val="1800"/>
              </a:lnSpc>
            </a:pPr>
            <a:r>
              <a:rPr sz="1800" b="1" spc="-8" dirty="0" smtClean="0">
                <a:latin typeface="Calibri"/>
                <a:cs typeface="Calibri"/>
              </a:rPr>
              <a:t>System BUS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708" y="2484119"/>
            <a:ext cx="8878824" cy="3874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21104" y="2109393"/>
            <a:ext cx="1939467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3" dirty="0" smtClean="0">
                <a:latin typeface="Calibri"/>
                <a:cs typeface="Calibri"/>
              </a:rPr>
              <a:t>Computer </a:t>
            </a:r>
            <a:r>
              <a:rPr sz="1800" b="1" spc="-3" dirty="0" smtClean="0">
                <a:latin typeface="Calibri"/>
                <a:cs typeface="Calibri"/>
              </a:rPr>
              <a:t>Structure</a:t>
            </a:r>
            <a:endParaRPr lang="en-US" sz="1800" b="1" spc="-3" dirty="0" smtClean="0">
              <a:latin typeface="Calibri"/>
              <a:cs typeface="Calibri"/>
            </a:endParaRPr>
          </a:p>
          <a:p>
            <a:pPr marL="12700">
              <a:lnSpc>
                <a:spcPts val="1900"/>
              </a:lnSpc>
            </a:pPr>
            <a:r>
              <a:rPr lang="en-US" b="1" spc="-3" dirty="0" smtClean="0">
                <a:latin typeface="Calibri"/>
                <a:cs typeface="Calibri"/>
              </a:rPr>
              <a:t>System Bus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666488" y="3200400"/>
            <a:ext cx="7466075" cy="1530095"/>
          </a:xfrm>
          <a:prstGeom prst="rect">
            <a:avLst/>
          </a:prstGeom>
        </p:spPr>
        <p:txBody>
          <a:bodyPr wrap="square" lIns="0" tIns="4411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 marL="27432">
              <a:lnSpc>
                <a:spcPct val="101725"/>
              </a:lnSpc>
              <a:spcBef>
                <a:spcPts val="4000"/>
              </a:spcBef>
            </a:pPr>
            <a:r>
              <a:rPr sz="1800" spc="1" dirty="0" smtClean="0">
                <a:latin typeface="Calibri"/>
                <a:cs typeface="Calibri"/>
              </a:rPr>
              <a:t>ernal di CPU</a:t>
            </a:r>
            <a:endParaRPr sz="1800">
              <a:latin typeface="Calibri"/>
              <a:cs typeface="Calibri"/>
            </a:endParaRPr>
          </a:p>
          <a:p>
            <a:pPr marL="12192">
              <a:lnSpc>
                <a:spcPts val="2160"/>
              </a:lnSpc>
              <a:spcBef>
                <a:spcPts val="108"/>
              </a:spcBef>
            </a:pPr>
            <a:r>
              <a:rPr sz="1800" spc="-7" dirty="0" smtClean="0">
                <a:latin typeface="Calibri"/>
                <a:cs typeface="Calibri"/>
              </a:rPr>
              <a:t>ikasi antara CU,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6488" y="1670303"/>
            <a:ext cx="7466075" cy="3060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26244" y="235330"/>
            <a:ext cx="1958746" cy="432688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01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232" y="245960"/>
            <a:ext cx="1453365" cy="304711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17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59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87" y="1676653"/>
            <a:ext cx="1939467" cy="52832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3" dirty="0" smtClean="0">
                <a:latin typeface="Calibri"/>
                <a:cs typeface="Calibri"/>
              </a:rPr>
              <a:t>Computer Structure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b="1" dirty="0" smtClean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787" y="3048254"/>
            <a:ext cx="251348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6" dirty="0" smtClean="0">
                <a:solidFill>
                  <a:srgbClr val="024793"/>
                </a:solidFill>
                <a:latin typeface="Calibri"/>
                <a:cs typeface="Calibri"/>
              </a:rPr>
              <a:t>Komponen struktural CPU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787" y="3308871"/>
            <a:ext cx="164388" cy="107695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C0000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"/>
              </a:spcBef>
            </a:pPr>
            <a:r>
              <a:rPr sz="1800" dirty="0" smtClean="0">
                <a:solidFill>
                  <a:srgbClr val="C0000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0"/>
              </a:spcBef>
            </a:pPr>
            <a:r>
              <a:rPr sz="1800" dirty="0" smtClean="0">
                <a:solidFill>
                  <a:srgbClr val="C0000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0"/>
              </a:spcBef>
            </a:pPr>
            <a:r>
              <a:rPr sz="1800" dirty="0" smtClean="0">
                <a:solidFill>
                  <a:srgbClr val="C00000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8387" y="3322574"/>
            <a:ext cx="3825951" cy="135128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b="1" spc="-2" dirty="0" smtClean="0">
                <a:solidFill>
                  <a:srgbClr val="C00000"/>
                </a:solidFill>
                <a:latin typeface="Calibri"/>
                <a:cs typeface="Calibri"/>
              </a:rPr>
              <a:t>CU </a:t>
            </a:r>
            <a:r>
              <a:rPr sz="1800" spc="-2" dirty="0" smtClean="0">
                <a:latin typeface="Calibri"/>
                <a:cs typeface="Calibri"/>
              </a:rPr>
              <a:t>mengontrol operasi CPU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b="1" spc="-3" dirty="0" smtClean="0">
                <a:solidFill>
                  <a:srgbClr val="C00000"/>
                </a:solidFill>
                <a:latin typeface="Calibri"/>
                <a:cs typeface="Calibri"/>
              </a:rPr>
              <a:t>ALU </a:t>
            </a:r>
            <a:r>
              <a:rPr sz="1800" spc="-3" dirty="0" smtClean="0">
                <a:latin typeface="Calibri"/>
                <a:cs typeface="Calibri"/>
              </a:rPr>
              <a:t>melakukan fungsi pemrosesan data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Registers </a:t>
            </a:r>
            <a:r>
              <a:rPr sz="1800" spc="-5" dirty="0" smtClean="0">
                <a:latin typeface="Calibri"/>
                <a:cs typeface="Calibri"/>
              </a:rPr>
              <a:t>menyediakan penyimpanan int</a:t>
            </a:r>
            <a:endParaRPr sz="1800">
              <a:latin typeface="Calibri"/>
              <a:cs typeface="Calibri"/>
            </a:endParaRPr>
          </a:p>
          <a:p>
            <a:pPr marL="12700" marR="19583">
              <a:lnSpc>
                <a:spcPts val="2160"/>
              </a:lnSpc>
            </a:pPr>
            <a:r>
              <a:rPr sz="1800" b="1" spc="-6" dirty="0" smtClean="0">
                <a:solidFill>
                  <a:srgbClr val="C00000"/>
                </a:solidFill>
                <a:latin typeface="Calibri"/>
                <a:cs typeface="Calibri"/>
              </a:rPr>
              <a:t>CPU interconnection </a:t>
            </a:r>
            <a:r>
              <a:rPr sz="1800" spc="-6" dirty="0" smtClean="0">
                <a:latin typeface="Calibri"/>
                <a:cs typeface="Calibri"/>
              </a:rPr>
              <a:t>mekanisme komun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6" dirty="0" smtClean="0">
                <a:latin typeface="Calibri"/>
                <a:cs typeface="Calibri"/>
              </a:rPr>
              <a:t>ALU, dan register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636" y="1872996"/>
            <a:ext cx="11573256" cy="1251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24720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9708" y="244475"/>
            <a:ext cx="1453404" cy="304672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6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407" y="1665630"/>
            <a:ext cx="716794" cy="203707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b="1" spc="-6" dirty="0" smtClean="0">
                <a:latin typeface="Calibri"/>
                <a:cs typeface="Calibri"/>
              </a:rPr>
              <a:t>Key term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407" y="3457804"/>
            <a:ext cx="728459" cy="203707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b="1" spc="0" dirty="0" smtClean="0">
                <a:latin typeface="Calibri"/>
                <a:cs typeface="Calibri"/>
              </a:rPr>
              <a:t>Question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411" y="3726072"/>
            <a:ext cx="209647" cy="1398435"/>
          </a:xfrm>
          <a:prstGeom prst="rect">
            <a:avLst/>
          </a:prstGeom>
        </p:spPr>
        <p:txBody>
          <a:bodyPr wrap="square" lIns="0" tIns="10763" rIns="0" bIns="0" rtlCol="0">
            <a:noAutofit/>
          </a:bodyPr>
          <a:lstStyle/>
          <a:p>
            <a:pPr marL="12700">
              <a:lnSpc>
                <a:spcPts val="1695"/>
              </a:lnSpc>
            </a:pPr>
            <a:r>
              <a:rPr sz="1600" dirty="0" smtClean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65"/>
              </a:spcBef>
            </a:pPr>
            <a:r>
              <a:rPr sz="1600" dirty="0" smtClean="0">
                <a:latin typeface="Calibri"/>
                <a:cs typeface="Calibri"/>
              </a:rPr>
              <a:t>2.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50"/>
              </a:spcBef>
            </a:pPr>
            <a:r>
              <a:rPr sz="1600" dirty="0" smtClean="0">
                <a:latin typeface="Calibri"/>
                <a:cs typeface="Calibri"/>
              </a:rPr>
              <a:t>3.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50"/>
              </a:spcBef>
            </a:pPr>
            <a:r>
              <a:rPr sz="1600" dirty="0" smtClean="0">
                <a:latin typeface="Calibri"/>
                <a:cs typeface="Calibri"/>
              </a:rPr>
              <a:t>4.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50"/>
              </a:spcBef>
            </a:pPr>
            <a:r>
              <a:rPr sz="1600" dirty="0" smtClean="0">
                <a:latin typeface="Calibri"/>
                <a:cs typeface="Calibri"/>
              </a:rPr>
              <a:t>5.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1163" y="3726072"/>
            <a:ext cx="7087047" cy="1398435"/>
          </a:xfrm>
          <a:prstGeom prst="rect">
            <a:avLst/>
          </a:prstGeom>
        </p:spPr>
        <p:txBody>
          <a:bodyPr wrap="square" lIns="0" tIns="10763" rIns="0" bIns="0" rtlCol="0">
            <a:noAutofit/>
          </a:bodyPr>
          <a:lstStyle/>
          <a:p>
            <a:pPr marL="12700">
              <a:lnSpc>
                <a:spcPts val="1695"/>
              </a:lnSpc>
            </a:pPr>
            <a:r>
              <a:rPr sz="1600" spc="-8" dirty="0" smtClean="0">
                <a:latin typeface="Calibri"/>
                <a:cs typeface="Calibri"/>
              </a:rPr>
              <a:t>Jelaskan secara umum, apa perbedaan organisasi komputer dan arsitektur komputer?</a:t>
            </a:r>
            <a:endParaRPr sz="1600">
              <a:latin typeface="Calibri"/>
              <a:cs typeface="Calibri"/>
            </a:endParaRPr>
          </a:p>
          <a:p>
            <a:pPr marL="12700" marR="2095450">
              <a:lnSpc>
                <a:spcPts val="1953"/>
              </a:lnSpc>
              <a:spcBef>
                <a:spcPts val="265"/>
              </a:spcBef>
            </a:pPr>
            <a:r>
              <a:rPr sz="1600" spc="-8" dirty="0" smtClean="0">
                <a:latin typeface="Calibri"/>
                <a:cs typeface="Calibri"/>
              </a:rPr>
              <a:t>Jelaskan mengenai struktur komputer dan fungsi komputer? </a:t>
            </a:r>
            <a:endParaRPr sz="1600">
              <a:latin typeface="Calibri"/>
              <a:cs typeface="Calibri"/>
            </a:endParaRPr>
          </a:p>
          <a:p>
            <a:pPr marL="12700" marR="2095450">
              <a:lnSpc>
                <a:spcPts val="1953"/>
              </a:lnSpc>
              <a:spcBef>
                <a:spcPts val="349"/>
              </a:spcBef>
            </a:pPr>
            <a:r>
              <a:rPr sz="1600" spc="-7" dirty="0" smtClean="0">
                <a:latin typeface="Calibri"/>
                <a:cs typeface="Calibri"/>
              </a:rPr>
              <a:t>Sebut dan Jelaskan 4 fungsi utama komputer?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ct val="101725"/>
              </a:lnSpc>
              <a:spcBef>
                <a:spcPts val="414"/>
              </a:spcBef>
            </a:pPr>
            <a:r>
              <a:rPr sz="1600" spc="-7" dirty="0" smtClean="0">
                <a:latin typeface="Calibri"/>
                <a:cs typeface="Calibri"/>
              </a:rPr>
              <a:t>Sebut dan Jelaskan apa saja komponen utama struktur Komputer?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ct val="101725"/>
              </a:lnSpc>
              <a:spcBef>
                <a:spcPts val="350"/>
              </a:spcBef>
            </a:pPr>
            <a:r>
              <a:rPr sz="1600" spc="-6" dirty="0" smtClean="0">
                <a:latin typeface="Calibri"/>
                <a:cs typeface="Calibri"/>
              </a:rPr>
              <a:t>Sebut dan Jelaskan apa saja komponen utama struktur Processor?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2616" y="1924812"/>
            <a:ext cx="7618476" cy="3713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0986" y="1146611"/>
            <a:ext cx="2504953" cy="279907"/>
          </a:xfrm>
          <a:prstGeom prst="rect">
            <a:avLst/>
          </a:prstGeom>
        </p:spPr>
        <p:txBody>
          <a:bodyPr wrap="square" lIns="0" tIns="13366" rIns="0" bIns="0" rtlCol="0">
            <a:noAutofit/>
          </a:bodyPr>
          <a:lstStyle/>
          <a:p>
            <a:pPr marL="12700">
              <a:lnSpc>
                <a:spcPts val="2105"/>
              </a:lnSpc>
            </a:pPr>
            <a:r>
              <a:rPr sz="2000" b="1" spc="-7" dirty="0" smtClean="0">
                <a:latin typeface="Calibri"/>
                <a:cs typeface="Calibri"/>
              </a:rPr>
              <a:t>How Computer Works?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21104" y="6170930"/>
            <a:ext cx="699411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i="1" spc="-2" dirty="0" smtClean="0">
                <a:latin typeface="Calibri"/>
                <a:cs typeface="Calibri"/>
              </a:rPr>
              <a:t>Komputer bekerja dengan kombinasi input,storage, processing dan Output.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21028" y="2062914"/>
            <a:ext cx="9509250" cy="2677614"/>
          </a:xfrm>
          <a:prstGeom prst="rect">
            <a:avLst/>
          </a:prstGeom>
        </p:spPr>
        <p:txBody>
          <a:bodyPr wrap="square" lIns="0" tIns="8858" rIns="0" bIns="0" rtlCol="0">
            <a:noAutofit/>
          </a:bodyPr>
          <a:lstStyle/>
          <a:p>
            <a:pPr marL="12712" marR="30287">
              <a:lnSpc>
                <a:spcPts val="1395"/>
              </a:lnSpc>
            </a:pPr>
            <a:r>
              <a:rPr sz="1300" b="1" spc="-8" dirty="0" smtClean="0">
                <a:latin typeface="Calibri"/>
                <a:cs typeface="Calibri"/>
              </a:rPr>
              <a:t>Referensi</a:t>
            </a:r>
            <a:endParaRPr sz="1300">
              <a:latin typeface="Calibri"/>
              <a:cs typeface="Calibri"/>
            </a:endParaRPr>
          </a:p>
          <a:p>
            <a:pPr marL="12712" marR="30287">
              <a:lnSpc>
                <a:spcPts val="1515"/>
              </a:lnSpc>
              <a:spcBef>
                <a:spcPts val="915"/>
              </a:spcBef>
            </a:pPr>
            <a:r>
              <a:rPr sz="1300" b="1" spc="-20" dirty="0" smtClean="0">
                <a:latin typeface="Calibri"/>
                <a:cs typeface="Calibri"/>
              </a:rPr>
              <a:t>UTAMA</a:t>
            </a:r>
            <a:endParaRPr sz="1300">
              <a:latin typeface="Calibri"/>
              <a:cs typeface="Calibri"/>
            </a:endParaRPr>
          </a:p>
          <a:p>
            <a:pPr marL="12700" marR="30287">
              <a:lnSpc>
                <a:spcPts val="1485"/>
              </a:lnSpc>
            </a:pPr>
            <a:r>
              <a:rPr sz="1500" dirty="0" smtClean="0">
                <a:latin typeface="Wingdings"/>
                <a:cs typeface="Wingdings"/>
              </a:rPr>
              <a:t></a:t>
            </a:r>
            <a:r>
              <a:rPr sz="1500" spc="89" dirty="0" smtClean="0">
                <a:latin typeface="Times New Roman"/>
                <a:cs typeface="Times New Roman"/>
              </a:rPr>
              <a:t> </a:t>
            </a:r>
            <a:r>
              <a:rPr sz="1500" spc="-1" dirty="0" smtClean="0">
                <a:latin typeface="Calibri"/>
                <a:cs typeface="Calibri"/>
              </a:rPr>
              <a:t>William Stalling, Computer Organization and organization 8</a:t>
            </a:r>
            <a:r>
              <a:rPr sz="1500" spc="-1" baseline="27306" dirty="0" smtClean="0">
                <a:latin typeface="Calibri"/>
                <a:cs typeface="Calibri"/>
              </a:rPr>
              <a:t>th  </a:t>
            </a:r>
            <a:r>
              <a:rPr sz="1500" spc="-1" dirty="0" smtClean="0">
                <a:latin typeface="Calibri"/>
                <a:cs typeface="Calibri"/>
              </a:rPr>
              <a:t>edition, Pearson Education, Inc</a:t>
            </a:r>
            <a:r>
              <a:rPr sz="1500" b="1" spc="-1" dirty="0" smtClean="0">
                <a:latin typeface="Calibri"/>
                <a:cs typeface="Calibri"/>
              </a:rPr>
              <a:t>, </a:t>
            </a:r>
            <a:r>
              <a:rPr sz="1500" spc="-1" dirty="0" smtClean="0">
                <a:latin typeface="Calibri"/>
                <a:cs typeface="Calibri"/>
              </a:rPr>
              <a:t>Pearson Prentice Hall,</a:t>
            </a:r>
            <a:endParaRPr sz="1500">
              <a:latin typeface="Calibri"/>
              <a:cs typeface="Calibri"/>
            </a:endParaRPr>
          </a:p>
          <a:p>
            <a:pPr marL="241299" marR="30287">
              <a:lnSpc>
                <a:spcPts val="1395"/>
              </a:lnSpc>
            </a:pPr>
            <a:r>
              <a:rPr sz="1500" spc="-2" dirty="0" smtClean="0">
                <a:latin typeface="Calibri"/>
                <a:cs typeface="Calibri"/>
              </a:rPr>
              <a:t>2010</a:t>
            </a:r>
            <a:endParaRPr sz="1500">
              <a:latin typeface="Calibri"/>
              <a:cs typeface="Calibri"/>
            </a:endParaRPr>
          </a:p>
          <a:p>
            <a:pPr marL="12700" marR="30287">
              <a:lnSpc>
                <a:spcPts val="1440"/>
              </a:lnSpc>
              <a:spcBef>
                <a:spcPts val="2"/>
              </a:spcBef>
            </a:pPr>
            <a:r>
              <a:rPr sz="1500" spc="0" dirty="0" smtClean="0">
                <a:latin typeface="Wingdings"/>
                <a:cs typeface="Wingdings"/>
              </a:rPr>
              <a:t></a:t>
            </a:r>
            <a:r>
              <a:rPr sz="1500" spc="89" dirty="0" smtClean="0">
                <a:latin typeface="Times New Roman"/>
                <a:cs typeface="Times New Roman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And</a:t>
            </a:r>
            <a:r>
              <a:rPr sz="1500" spc="-14" dirty="0" smtClean="0">
                <a:latin typeface="Calibri"/>
                <a:cs typeface="Calibri"/>
              </a:rPr>
              <a:t>re</a:t>
            </a:r>
            <a:r>
              <a:rPr sz="1500" spc="0" dirty="0" smtClean="0">
                <a:latin typeface="Calibri"/>
                <a:cs typeface="Calibri"/>
              </a:rPr>
              <a:t>w S.</a:t>
            </a:r>
            <a:r>
              <a:rPr sz="1500" spc="-9" dirty="0" smtClean="0">
                <a:latin typeface="Calibri"/>
                <a:cs typeface="Calibri"/>
              </a:rPr>
              <a:t> </a:t>
            </a:r>
            <a:r>
              <a:rPr sz="1500" spc="-119" dirty="0" smtClean="0">
                <a:latin typeface="Calibri"/>
                <a:cs typeface="Calibri"/>
              </a:rPr>
              <a:t>T</a:t>
            </a:r>
            <a:r>
              <a:rPr sz="1500" spc="0" dirty="0" smtClean="0">
                <a:latin typeface="Calibri"/>
                <a:cs typeface="Calibri"/>
              </a:rPr>
              <a:t>ane</a:t>
            </a:r>
            <a:r>
              <a:rPr sz="1500" spc="4" dirty="0" smtClean="0">
                <a:latin typeface="Calibri"/>
                <a:cs typeface="Calibri"/>
              </a:rPr>
              <a:t>n</a:t>
            </a:r>
            <a:r>
              <a:rPr sz="1500" spc="0" dirty="0" smtClean="0">
                <a:latin typeface="Calibri"/>
                <a:cs typeface="Calibri"/>
              </a:rPr>
              <a:t>b</a:t>
            </a:r>
            <a:r>
              <a:rPr sz="1500" spc="4" dirty="0" smtClean="0">
                <a:latin typeface="Calibri"/>
                <a:cs typeface="Calibri"/>
              </a:rPr>
              <a:t>a</a:t>
            </a:r>
            <a:r>
              <a:rPr sz="1500" spc="0" dirty="0" smtClean="0">
                <a:latin typeface="Calibri"/>
                <a:cs typeface="Calibri"/>
              </a:rPr>
              <a:t>u</a:t>
            </a:r>
            <a:r>
              <a:rPr sz="1500" spc="4" dirty="0" smtClean="0">
                <a:latin typeface="Calibri"/>
                <a:cs typeface="Calibri"/>
              </a:rPr>
              <a:t>m</a:t>
            </a:r>
            <a:r>
              <a:rPr sz="1500" spc="0" dirty="0" smtClean="0">
                <a:latin typeface="Calibri"/>
                <a:cs typeface="Calibri"/>
              </a:rPr>
              <a:t>,</a:t>
            </a:r>
            <a:r>
              <a:rPr sz="1500" spc="-2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Stru</a:t>
            </a:r>
            <a:r>
              <a:rPr sz="1500" spc="4" dirty="0" smtClean="0">
                <a:latin typeface="Calibri"/>
                <a:cs typeface="Calibri"/>
              </a:rPr>
              <a:t>c</a:t>
            </a:r>
            <a:r>
              <a:rPr sz="1500" spc="0" dirty="0" smtClean="0">
                <a:latin typeface="Calibri"/>
                <a:cs typeface="Calibri"/>
              </a:rPr>
              <a:t>t</a:t>
            </a:r>
            <a:r>
              <a:rPr sz="1500" spc="4" dirty="0" smtClean="0">
                <a:latin typeface="Calibri"/>
                <a:cs typeface="Calibri"/>
              </a:rPr>
              <a:t>u</a:t>
            </a:r>
            <a:r>
              <a:rPr sz="1500" spc="-19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ed</a:t>
            </a:r>
            <a:r>
              <a:rPr sz="1500" spc="-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Co</a:t>
            </a:r>
            <a:r>
              <a:rPr sz="1500" spc="4" dirty="0" smtClean="0">
                <a:latin typeface="Calibri"/>
                <a:cs typeface="Calibri"/>
              </a:rPr>
              <a:t>m</a:t>
            </a:r>
            <a:r>
              <a:rPr sz="1500" spc="0" dirty="0" smtClean="0">
                <a:latin typeface="Calibri"/>
                <a:cs typeface="Calibri"/>
              </a:rPr>
              <a:t>p</a:t>
            </a:r>
            <a:r>
              <a:rPr sz="1500" spc="9" dirty="0" smtClean="0">
                <a:latin typeface="Calibri"/>
                <a:cs typeface="Calibri"/>
              </a:rPr>
              <a:t>u</a:t>
            </a:r>
            <a:r>
              <a:rPr sz="1500" spc="-9" dirty="0" smtClean="0">
                <a:latin typeface="Calibri"/>
                <a:cs typeface="Calibri"/>
              </a:rPr>
              <a:t>t</a:t>
            </a:r>
            <a:r>
              <a:rPr sz="1500" spc="0" dirty="0" smtClean="0">
                <a:latin typeface="Calibri"/>
                <a:cs typeface="Calibri"/>
              </a:rPr>
              <a:t>er</a:t>
            </a:r>
            <a:r>
              <a:rPr sz="1500" spc="-1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O</a:t>
            </a:r>
            <a:r>
              <a:rPr sz="1500" spc="-14" dirty="0" smtClean="0">
                <a:latin typeface="Calibri"/>
                <a:cs typeface="Calibri"/>
              </a:rPr>
              <a:t>r</a:t>
            </a:r>
            <a:r>
              <a:rPr sz="1500" spc="-25" dirty="0" smtClean="0">
                <a:latin typeface="Calibri"/>
                <a:cs typeface="Calibri"/>
              </a:rPr>
              <a:t>g</a:t>
            </a:r>
            <a:r>
              <a:rPr sz="1500" spc="0" dirty="0" smtClean="0">
                <a:latin typeface="Calibri"/>
                <a:cs typeface="Calibri"/>
              </a:rPr>
              <a:t>a</a:t>
            </a:r>
            <a:r>
              <a:rPr sz="1500" spc="4" dirty="0" smtClean="0">
                <a:latin typeface="Calibri"/>
                <a:cs typeface="Calibri"/>
              </a:rPr>
              <a:t>n</a:t>
            </a:r>
            <a:r>
              <a:rPr sz="1500" spc="0" dirty="0" smtClean="0">
                <a:latin typeface="Calibri"/>
                <a:cs typeface="Calibri"/>
              </a:rPr>
              <a:t>i</a:t>
            </a:r>
            <a:r>
              <a:rPr sz="1500" spc="-25" dirty="0" smtClean="0">
                <a:latin typeface="Calibri"/>
                <a:cs typeface="Calibri"/>
              </a:rPr>
              <a:t>za</a:t>
            </a:r>
            <a:r>
              <a:rPr sz="1500" spc="0" dirty="0" smtClean="0">
                <a:latin typeface="Calibri"/>
                <a:cs typeface="Calibri"/>
              </a:rPr>
              <a:t>t</a:t>
            </a:r>
            <a:r>
              <a:rPr sz="1500" spc="4" dirty="0" smtClean="0">
                <a:latin typeface="Calibri"/>
                <a:cs typeface="Calibri"/>
              </a:rPr>
              <a:t>i</a:t>
            </a:r>
            <a:r>
              <a:rPr sz="1500" spc="0" dirty="0" smtClean="0">
                <a:latin typeface="Calibri"/>
                <a:cs typeface="Calibri"/>
              </a:rPr>
              <a:t>on</a:t>
            </a:r>
            <a:r>
              <a:rPr sz="1500" spc="-44" dirty="0" smtClean="0">
                <a:latin typeface="Calibri"/>
                <a:cs typeface="Calibri"/>
              </a:rPr>
              <a:t> </a:t>
            </a:r>
            <a:r>
              <a:rPr sz="1500" spc="-4" dirty="0" smtClean="0">
                <a:latin typeface="Calibri"/>
                <a:cs typeface="Calibri"/>
              </a:rPr>
              <a:t>4</a:t>
            </a:r>
            <a:r>
              <a:rPr sz="1500" spc="0" baseline="24576" dirty="0" smtClean="0">
                <a:latin typeface="Calibri"/>
                <a:cs typeface="Calibri"/>
              </a:rPr>
              <a:t>th  </a:t>
            </a:r>
            <a:r>
              <a:rPr sz="1500" spc="6" baseline="24576" dirty="0" smtClean="0">
                <a:latin typeface="Calibri"/>
                <a:cs typeface="Calibri"/>
              </a:rPr>
              <a:t> </a:t>
            </a:r>
            <a:r>
              <a:rPr sz="1500" spc="-25" dirty="0" smtClean="0">
                <a:latin typeface="Calibri"/>
                <a:cs typeface="Calibri"/>
              </a:rPr>
              <a:t>E</a:t>
            </a:r>
            <a:r>
              <a:rPr sz="1500" spc="0" dirty="0" smtClean="0">
                <a:latin typeface="Calibri"/>
                <a:cs typeface="Calibri"/>
              </a:rPr>
              <a:t>d</a:t>
            </a:r>
            <a:r>
              <a:rPr sz="1500" spc="9" dirty="0" smtClean="0">
                <a:latin typeface="Calibri"/>
                <a:cs typeface="Calibri"/>
              </a:rPr>
              <a:t>i</a:t>
            </a:r>
            <a:r>
              <a:rPr sz="1500" spc="0" dirty="0" smtClean="0">
                <a:latin typeface="Calibri"/>
                <a:cs typeface="Calibri"/>
              </a:rPr>
              <a:t>t</a:t>
            </a:r>
            <a:r>
              <a:rPr sz="1500" spc="4" dirty="0" smtClean="0">
                <a:latin typeface="Calibri"/>
                <a:cs typeface="Calibri"/>
              </a:rPr>
              <a:t>i</a:t>
            </a:r>
            <a:r>
              <a:rPr sz="1500" spc="0" dirty="0" smtClean="0">
                <a:latin typeface="Calibri"/>
                <a:cs typeface="Calibri"/>
              </a:rPr>
              <a:t>on </a:t>
            </a:r>
            <a:r>
              <a:rPr sz="1500" spc="-19" dirty="0" smtClean="0">
                <a:latin typeface="Calibri"/>
                <a:cs typeface="Calibri"/>
              </a:rPr>
              <a:t>P</a:t>
            </a:r>
            <a:r>
              <a:rPr sz="1500" spc="0" dirty="0" smtClean="0">
                <a:latin typeface="Calibri"/>
                <a:cs typeface="Calibri"/>
              </a:rPr>
              <a:t>ea</a:t>
            </a:r>
            <a:r>
              <a:rPr sz="1500" spc="-19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son</a:t>
            </a:r>
            <a:r>
              <a:rPr sz="1500" spc="-1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P</a:t>
            </a:r>
            <a:r>
              <a:rPr sz="1500" spc="-14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e</a:t>
            </a:r>
            <a:r>
              <a:rPr sz="1500" spc="-9" dirty="0" smtClean="0">
                <a:latin typeface="Calibri"/>
                <a:cs typeface="Calibri"/>
              </a:rPr>
              <a:t>n</a:t>
            </a:r>
            <a:r>
              <a:rPr sz="1500" spc="0" dirty="0" smtClean="0">
                <a:latin typeface="Calibri"/>
                <a:cs typeface="Calibri"/>
              </a:rPr>
              <a:t>t</a:t>
            </a:r>
            <a:r>
              <a:rPr sz="1500" spc="4" dirty="0" smtClean="0">
                <a:latin typeface="Calibri"/>
                <a:cs typeface="Calibri"/>
              </a:rPr>
              <a:t>i</a:t>
            </a:r>
            <a:r>
              <a:rPr sz="1500" spc="0" dirty="0" smtClean="0">
                <a:latin typeface="Calibri"/>
                <a:cs typeface="Calibri"/>
              </a:rPr>
              <a:t>ce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Ha</a:t>
            </a:r>
            <a:r>
              <a:rPr sz="1500" spc="9" dirty="0" smtClean="0">
                <a:latin typeface="Calibri"/>
                <a:cs typeface="Calibri"/>
              </a:rPr>
              <a:t>l</a:t>
            </a:r>
            <a:r>
              <a:rPr sz="1500" spc="0" dirty="0" smtClean="0">
                <a:latin typeface="Calibri"/>
                <a:cs typeface="Calibri"/>
              </a:rPr>
              <a:t>l,2</a:t>
            </a:r>
            <a:r>
              <a:rPr sz="1500" spc="-9" dirty="0" smtClean="0">
                <a:latin typeface="Calibri"/>
                <a:cs typeface="Calibri"/>
              </a:rPr>
              <a:t>0</a:t>
            </a:r>
            <a:r>
              <a:rPr sz="1500" spc="0" dirty="0" smtClean="0">
                <a:latin typeface="Calibri"/>
                <a:cs typeface="Calibri"/>
              </a:rPr>
              <a:t>01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485"/>
              </a:lnSpc>
              <a:spcBef>
                <a:spcPts val="2"/>
              </a:spcBef>
            </a:pPr>
            <a:r>
              <a:rPr sz="1500" dirty="0" smtClean="0">
                <a:latin typeface="Wingdings"/>
                <a:cs typeface="Wingdings"/>
              </a:rPr>
              <a:t></a:t>
            </a:r>
            <a:r>
              <a:rPr sz="1500" spc="89" dirty="0" smtClean="0">
                <a:latin typeface="Times New Roman"/>
                <a:cs typeface="Times New Roman"/>
              </a:rPr>
              <a:t> </a:t>
            </a:r>
            <a:r>
              <a:rPr sz="1500" spc="-2" dirty="0" smtClean="0">
                <a:latin typeface="Calibri"/>
                <a:cs typeface="Calibri"/>
              </a:rPr>
              <a:t>Mostafa Abd-El-Barr- Hesham El-Rewini, Fundamentals Of Computer Organization And Architecture, John Wiley &amp; Sons,</a:t>
            </a:r>
            <a:endParaRPr sz="1500">
              <a:latin typeface="Calibri"/>
              <a:cs typeface="Calibri"/>
            </a:endParaRPr>
          </a:p>
          <a:p>
            <a:pPr marL="241299" marR="30287">
              <a:lnSpc>
                <a:spcPts val="1470"/>
              </a:lnSpc>
            </a:pPr>
            <a:r>
              <a:rPr sz="1500" spc="-1" dirty="0" smtClean="0">
                <a:latin typeface="Calibri"/>
                <a:cs typeface="Calibri"/>
              </a:rPr>
              <a:t>Inc, 2005</a:t>
            </a:r>
            <a:endParaRPr sz="1500">
              <a:latin typeface="Calibri"/>
              <a:cs typeface="Calibri"/>
            </a:endParaRPr>
          </a:p>
          <a:p>
            <a:pPr marL="12712" marR="30287">
              <a:lnSpc>
                <a:spcPts val="1515"/>
              </a:lnSpc>
              <a:spcBef>
                <a:spcPts val="1101"/>
              </a:spcBef>
            </a:pPr>
            <a:r>
              <a:rPr sz="1300" b="1" spc="-14" dirty="0" smtClean="0">
                <a:latin typeface="Calibri"/>
                <a:cs typeface="Calibri"/>
              </a:rPr>
              <a:t>TAMBAHAN</a:t>
            </a:r>
            <a:endParaRPr sz="1300">
              <a:latin typeface="Calibri"/>
              <a:cs typeface="Calibri"/>
            </a:endParaRPr>
          </a:p>
          <a:p>
            <a:pPr marL="12700" marR="30287">
              <a:lnSpc>
                <a:spcPts val="1440"/>
              </a:lnSpc>
            </a:pPr>
            <a:r>
              <a:rPr sz="1500" dirty="0" smtClean="0">
                <a:latin typeface="Wingdings"/>
                <a:cs typeface="Wingdings"/>
              </a:rPr>
              <a:t></a:t>
            </a:r>
            <a:r>
              <a:rPr sz="1500" spc="89" dirty="0" smtClean="0">
                <a:latin typeface="Times New Roman"/>
                <a:cs typeface="Times New Roman"/>
              </a:rPr>
              <a:t> </a:t>
            </a:r>
            <a:r>
              <a:rPr sz="1500" spc="-8" dirty="0" smtClean="0">
                <a:latin typeface="Calibri"/>
                <a:cs typeface="Calibri"/>
                <a:hlinkClick r:id="rId3"/>
              </a:rPr>
              <a:t>http://www.computerhistory.org</a:t>
            </a:r>
            <a:endParaRPr sz="1500">
              <a:latin typeface="Calibri"/>
              <a:cs typeface="Calibri"/>
            </a:endParaRPr>
          </a:p>
          <a:p>
            <a:pPr marL="12700" marR="30287">
              <a:lnSpc>
                <a:spcPts val="1440"/>
              </a:lnSpc>
            </a:pPr>
            <a:r>
              <a:rPr sz="1500" dirty="0" smtClean="0">
                <a:latin typeface="Wingdings"/>
                <a:cs typeface="Wingdings"/>
              </a:rPr>
              <a:t></a:t>
            </a:r>
            <a:r>
              <a:rPr sz="1500" spc="89" dirty="0" smtClean="0">
                <a:latin typeface="Times New Roman"/>
                <a:cs typeface="Times New Roman"/>
              </a:rPr>
              <a:t> </a:t>
            </a:r>
            <a:r>
              <a:rPr sz="1500" spc="-2" dirty="0" smtClean="0">
                <a:latin typeface="Calibri"/>
                <a:cs typeface="Calibri"/>
              </a:rPr>
              <a:t>https://homepage.cs.uri.edu/faculty/wolfe/book/Readings/Reading04.htm</a:t>
            </a:r>
            <a:endParaRPr sz="1500">
              <a:latin typeface="Calibri"/>
              <a:cs typeface="Calibri"/>
            </a:endParaRPr>
          </a:p>
          <a:p>
            <a:pPr marL="12700" marR="30287">
              <a:lnSpc>
                <a:spcPts val="1440"/>
              </a:lnSpc>
            </a:pPr>
            <a:r>
              <a:rPr sz="1500" dirty="0" smtClean="0">
                <a:latin typeface="Wingdings"/>
                <a:cs typeface="Wingdings"/>
              </a:rPr>
              <a:t></a:t>
            </a:r>
            <a:r>
              <a:rPr sz="1500" spc="89" dirty="0" smtClean="0">
                <a:latin typeface="Times New Roman"/>
                <a:cs typeface="Times New Roman"/>
              </a:rPr>
              <a:t> </a:t>
            </a:r>
            <a:r>
              <a:rPr sz="1500" spc="-3" dirty="0" smtClean="0">
                <a:latin typeface="Calibri"/>
                <a:cs typeface="Calibri"/>
              </a:rPr>
              <a:t>https://cs.stanford.edu/people/eroberts/courses/soco/projects/risc/risccisc/</a:t>
            </a:r>
            <a:endParaRPr sz="1500">
              <a:latin typeface="Calibri"/>
              <a:cs typeface="Calibri"/>
            </a:endParaRPr>
          </a:p>
          <a:p>
            <a:pPr marL="12700" marR="30287">
              <a:lnSpc>
                <a:spcPts val="1440"/>
              </a:lnSpc>
            </a:pPr>
            <a:r>
              <a:rPr sz="1500" dirty="0" smtClean="0">
                <a:latin typeface="Wingdings"/>
                <a:cs typeface="Wingdings"/>
              </a:rPr>
              <a:t></a:t>
            </a:r>
            <a:r>
              <a:rPr sz="1500" spc="89" dirty="0" smtClean="0">
                <a:latin typeface="Times New Roman"/>
                <a:cs typeface="Times New Roman"/>
              </a:rPr>
              <a:t> </a:t>
            </a:r>
            <a:r>
              <a:rPr sz="1500" spc="-3" dirty="0" smtClean="0">
                <a:latin typeface="Calibri"/>
                <a:cs typeface="Calibri"/>
              </a:rPr>
              <a:t>https:/</a:t>
            </a:r>
            <a:r>
              <a:rPr sz="1500" spc="-3" dirty="0" smtClean="0">
                <a:latin typeface="Calibri"/>
                <a:cs typeface="Calibri"/>
                <a:hlinkClick r:id="rId4"/>
              </a:rPr>
              <a:t>/www.electronics-tutorials.ws/binary/bin_2.html</a:t>
            </a:r>
            <a:endParaRPr sz="1500">
              <a:latin typeface="Calibri"/>
              <a:cs typeface="Calibri"/>
            </a:endParaRPr>
          </a:p>
          <a:p>
            <a:pPr marL="12700" marR="30287">
              <a:lnSpc>
                <a:spcPts val="1515"/>
              </a:lnSpc>
              <a:spcBef>
                <a:spcPts val="3"/>
              </a:spcBef>
            </a:pPr>
            <a:r>
              <a:rPr sz="1500" dirty="0" smtClean="0">
                <a:latin typeface="Wingdings"/>
                <a:cs typeface="Wingdings"/>
              </a:rPr>
              <a:t></a:t>
            </a:r>
            <a:r>
              <a:rPr sz="1500" spc="89" dirty="0" smtClean="0">
                <a:latin typeface="Times New Roman"/>
                <a:cs typeface="Times New Roman"/>
              </a:rPr>
              <a:t> </a:t>
            </a:r>
            <a:r>
              <a:rPr sz="1500" spc="-3" dirty="0" smtClean="0">
                <a:latin typeface="Calibri"/>
                <a:cs typeface="Calibri"/>
                <a:hlinkClick r:id="rId5"/>
              </a:rPr>
              <a:t>http://www.ict.griffith.edu.au/~johnt/1004ICT/lectures/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3764" y="2538983"/>
            <a:ext cx="1399032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57022" y="2663920"/>
            <a:ext cx="3056153" cy="1355714"/>
          </a:xfrm>
          <a:prstGeom prst="rect">
            <a:avLst/>
          </a:prstGeom>
        </p:spPr>
        <p:txBody>
          <a:bodyPr wrap="square" lIns="0" tIns="39560" rIns="0" bIns="0" rtlCol="0">
            <a:noAutofit/>
          </a:bodyPr>
          <a:lstStyle/>
          <a:p>
            <a:pPr marL="12700">
              <a:lnSpc>
                <a:spcPts val="6230"/>
              </a:lnSpc>
            </a:pPr>
            <a:r>
              <a:rPr sz="8450" spc="-1974" dirty="0" smtClean="0">
                <a:solidFill>
                  <a:srgbClr val="FFFF00"/>
                </a:solidFill>
                <a:latin typeface="Times New Roman"/>
                <a:cs typeface="Times New Roman"/>
              </a:rPr>
              <a:t>THANKS</a:t>
            </a:r>
            <a:endParaRPr sz="8450">
              <a:latin typeface="Times New Roman"/>
              <a:cs typeface="Times New Roman"/>
            </a:endParaRPr>
          </a:p>
          <a:p>
            <a:pPr marL="163560" marR="161146">
              <a:lnSpc>
                <a:spcPct val="101725"/>
              </a:lnSpc>
              <a:spcBef>
                <a:spcPts val="2081"/>
              </a:spcBef>
            </a:pPr>
            <a:r>
              <a:rPr sz="1600" spc="-3" dirty="0" smtClean="0">
                <a:solidFill>
                  <a:srgbClr val="FFFFFF"/>
                </a:solidFill>
                <a:latin typeface="Calibri"/>
                <a:cs typeface="Calibri"/>
              </a:rPr>
              <a:t>ANY QUESTIONS?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7400" y="1676400"/>
            <a:ext cx="6321552" cy="476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411" y="1675053"/>
            <a:ext cx="2785880" cy="742908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4" marR="24507">
              <a:lnSpc>
                <a:spcPts val="1900"/>
              </a:lnSpc>
            </a:pPr>
            <a:r>
              <a:rPr sz="1800" b="1" spc="-6" dirty="0" smtClean="0">
                <a:latin typeface="Calibri"/>
                <a:cs typeface="Calibri"/>
              </a:rPr>
              <a:t>How Computer Works?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99995"/>
              </a:lnSpc>
            </a:pPr>
            <a:r>
              <a:rPr sz="1600" i="1" spc="-5" dirty="0" smtClean="0">
                <a:latin typeface="Calibri"/>
                <a:cs typeface="Calibri"/>
              </a:rPr>
              <a:t>Semua bagian utama dari sistem komputer terlibat dalam 4 proses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11" y="2665321"/>
            <a:ext cx="126746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845" y="2677547"/>
            <a:ext cx="4798758" cy="2178799"/>
          </a:xfrm>
          <a:prstGeom prst="rect">
            <a:avLst/>
          </a:prstGeom>
        </p:spPr>
        <p:txBody>
          <a:bodyPr wrap="square" lIns="0" tIns="10763" rIns="0" bIns="0" rtlCol="0">
            <a:noAutofit/>
          </a:bodyPr>
          <a:lstStyle/>
          <a:p>
            <a:pPr marL="12700" marR="30403">
              <a:lnSpc>
                <a:spcPts val="1695"/>
              </a:lnSpc>
            </a:pPr>
            <a:r>
              <a:rPr sz="1600" b="1" spc="-7" dirty="0" smtClean="0">
                <a:latin typeface="Calibri"/>
                <a:cs typeface="Calibri"/>
              </a:rPr>
              <a:t>Input</a:t>
            </a:r>
            <a:r>
              <a:rPr sz="1600" spc="-7" dirty="0" smtClean="0">
                <a:latin typeface="Calibri"/>
                <a:cs typeface="Calibri"/>
              </a:rPr>
              <a:t>: contoh,keyboard dan Mouse, hanya sebagai input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11"/>
              </a:spcBef>
            </a:pPr>
            <a:r>
              <a:rPr sz="1600" spc="-9" dirty="0" smtClean="0">
                <a:latin typeface="Calibri"/>
                <a:cs typeface="Calibri"/>
              </a:rPr>
              <a:t>unit. Cara untuk memberikan informasi ke komputer yang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1600" spc="-6" dirty="0" smtClean="0">
                <a:latin typeface="Calibri"/>
                <a:cs typeface="Calibri"/>
              </a:rPr>
              <a:t>akan diproses. dsb?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1600" b="1" spc="-12" dirty="0" smtClean="0">
                <a:latin typeface="Calibri"/>
                <a:cs typeface="Calibri"/>
              </a:rPr>
              <a:t>Memory/storage</a:t>
            </a:r>
            <a:r>
              <a:rPr sz="1600" spc="-12" dirty="0" smtClean="0">
                <a:latin typeface="Calibri"/>
                <a:cs typeface="Calibri"/>
              </a:rPr>
              <a:t>: Tempat penyimpanan dokumen, HDD,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1600" spc="-7" dirty="0" smtClean="0">
                <a:latin typeface="Calibri"/>
                <a:cs typeface="Calibri"/>
              </a:rPr>
              <a:t>RAM, FlashMemory, Flashdisk, dsb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1600" b="1" spc="-5" dirty="0" smtClean="0">
                <a:latin typeface="Calibri"/>
                <a:cs typeface="Calibri"/>
              </a:rPr>
              <a:t>Processing</a:t>
            </a:r>
            <a:r>
              <a:rPr sz="1600" spc="-5" dirty="0" smtClean="0">
                <a:latin typeface="Calibri"/>
                <a:cs typeface="Calibri"/>
              </a:rPr>
              <a:t>: Prosesor komputer (CPU), berisi mikrochip,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1600" spc="-7" dirty="0" smtClean="0">
                <a:latin typeface="Calibri"/>
                <a:cs typeface="Calibri"/>
              </a:rPr>
              <a:t>bekerja sangat sibuk, sehingga panas -&gt; </a:t>
            </a:r>
            <a:r>
              <a:rPr sz="1600" b="1" spc="-7" dirty="0" smtClean="0">
                <a:latin typeface="Calibri"/>
                <a:cs typeface="Calibri"/>
              </a:rPr>
              <a:t>Overheat</a:t>
            </a:r>
            <a:endParaRPr sz="1600">
              <a:latin typeface="Calibri"/>
              <a:cs typeface="Calibri"/>
            </a:endParaRPr>
          </a:p>
          <a:p>
            <a:pPr marL="12700" marR="6879">
              <a:lnSpc>
                <a:spcPts val="1920"/>
              </a:lnSpc>
            </a:pPr>
            <a:r>
              <a:rPr sz="1600" b="1" spc="-7" dirty="0" smtClean="0">
                <a:latin typeface="Calibri"/>
                <a:cs typeface="Calibri"/>
              </a:rPr>
              <a:t>Output</a:t>
            </a:r>
            <a:r>
              <a:rPr sz="1600" spc="-7" dirty="0" smtClean="0">
                <a:latin typeface="Calibri"/>
                <a:cs typeface="Calibri"/>
              </a:rPr>
              <a:t>: Menampilkan informasi hasil proses, LCD, Printer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1600" dirty="0" smtClean="0">
                <a:latin typeface="Calibri"/>
                <a:cs typeface="Calibri"/>
              </a:rPr>
              <a:t>dsb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411" y="3396837"/>
            <a:ext cx="126746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411" y="3884514"/>
            <a:ext cx="126746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411" y="4372191"/>
            <a:ext cx="126746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416" y="1675053"/>
            <a:ext cx="2253183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6" dirty="0" smtClean="0">
                <a:latin typeface="Calibri"/>
                <a:cs typeface="Calibri"/>
              </a:rPr>
              <a:t>How Computer Works?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407" y="2153303"/>
            <a:ext cx="10739278" cy="6303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 marR="26746">
              <a:lnSpc>
                <a:spcPts val="1505"/>
              </a:lnSpc>
            </a:pPr>
            <a:r>
              <a:rPr sz="1400" b="1" spc="-4" dirty="0" smtClean="0">
                <a:latin typeface="Calibri"/>
                <a:cs typeface="Calibri"/>
              </a:rPr>
              <a:t>Dasar arsitektur komputer dibagi menjadi 3 Kategori: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8"/>
              </a:spcBef>
            </a:pPr>
            <a:r>
              <a:rPr sz="1400" b="1" spc="-1" dirty="0" smtClean="0">
                <a:latin typeface="Calibri"/>
                <a:cs typeface="Calibri"/>
              </a:rPr>
              <a:t>Desain Sistem:</a:t>
            </a:r>
            <a:endParaRPr sz="1400">
              <a:latin typeface="Calibri"/>
              <a:cs typeface="Calibri"/>
            </a:endParaRPr>
          </a:p>
          <a:p>
            <a:pPr marL="241290">
              <a:lnSpc>
                <a:spcPts val="1680"/>
              </a:lnSpc>
            </a:pPr>
            <a:r>
              <a:rPr sz="1400" spc="-3" dirty="0" smtClean="0">
                <a:latin typeface="Calibri"/>
                <a:cs typeface="Calibri"/>
              </a:rPr>
              <a:t>semua komponen hardware dalam sistem, CPU, Pemroses Grafis , Memory, BUS (jalur data) dan hal-hal lain seperti multiprosesor dan virtualisasi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407" y="3006685"/>
            <a:ext cx="10643062" cy="843833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 marR="26746">
              <a:lnSpc>
                <a:spcPts val="1505"/>
              </a:lnSpc>
            </a:pPr>
            <a:r>
              <a:rPr sz="1400" b="1" spc="-3" dirty="0" smtClean="0">
                <a:latin typeface="Calibri"/>
                <a:cs typeface="Calibri"/>
              </a:rPr>
              <a:t>Arsitektur Set Instruksi (ISA):</a:t>
            </a:r>
            <a:endParaRPr sz="1400">
              <a:latin typeface="Calibri"/>
              <a:cs typeface="Calibri"/>
            </a:endParaRPr>
          </a:p>
          <a:p>
            <a:pPr marL="241290">
              <a:lnSpc>
                <a:spcPts val="1680"/>
              </a:lnSpc>
              <a:spcBef>
                <a:spcPts val="8"/>
              </a:spcBef>
            </a:pPr>
            <a:r>
              <a:rPr sz="1400" spc="-2" dirty="0" smtClean="0">
                <a:latin typeface="Calibri"/>
                <a:cs typeface="Calibri"/>
              </a:rPr>
              <a:t>bahasa Instruksi yang </a:t>
            </a:r>
            <a:r>
              <a:rPr sz="1400" b="1" spc="-2" dirty="0" smtClean="0">
                <a:latin typeface="Calibri"/>
                <a:cs typeface="Calibri"/>
              </a:rPr>
              <a:t>tertanam dari unit CPU</a:t>
            </a:r>
            <a:r>
              <a:rPr sz="1400" spc="-2" dirty="0" smtClean="0">
                <a:latin typeface="Calibri"/>
                <a:cs typeface="Calibri"/>
              </a:rPr>
              <a:t>. mendefinisikan fungsi dan kemampuan CPU berdasarkan instruksi apa yang dapat dilakukan atau</a:t>
            </a:r>
            <a:endParaRPr sz="1400">
              <a:latin typeface="Calibri"/>
              <a:cs typeface="Calibri"/>
            </a:endParaRPr>
          </a:p>
          <a:p>
            <a:pPr marL="241290" marR="26746">
              <a:lnSpc>
                <a:spcPts val="1680"/>
              </a:lnSpc>
            </a:pPr>
            <a:r>
              <a:rPr sz="1400" spc="-2" dirty="0" smtClean="0">
                <a:latin typeface="Calibri"/>
                <a:cs typeface="Calibri"/>
              </a:rPr>
              <a:t>diproses.</a:t>
            </a:r>
            <a:endParaRPr sz="1400">
              <a:latin typeface="Calibri"/>
              <a:cs typeface="Calibri"/>
            </a:endParaRPr>
          </a:p>
          <a:p>
            <a:pPr marL="241290" marR="26746">
              <a:lnSpc>
                <a:spcPts val="1680"/>
              </a:lnSpc>
            </a:pPr>
            <a:r>
              <a:rPr sz="1400" spc="-4" dirty="0" smtClean="0">
                <a:latin typeface="Calibri"/>
                <a:cs typeface="Calibri"/>
              </a:rPr>
              <a:t>termasuk definisi ukuran </a:t>
            </a:r>
            <a:r>
              <a:rPr sz="1400" b="1" spc="-4" dirty="0" smtClean="0">
                <a:latin typeface="Calibri"/>
                <a:cs typeface="Calibri"/>
              </a:rPr>
              <a:t>word</a:t>
            </a:r>
            <a:r>
              <a:rPr sz="1400" spc="-4" dirty="0" smtClean="0">
                <a:latin typeface="Calibri"/>
                <a:cs typeface="Calibri"/>
              </a:rPr>
              <a:t>, tipe register prosesor, mode pengalamatan memori, format data dan set instruksi yang digunakan.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407" y="4073502"/>
            <a:ext cx="10250827" cy="843833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 marR="26746">
              <a:lnSpc>
                <a:spcPts val="1505"/>
              </a:lnSpc>
            </a:pPr>
            <a:r>
              <a:rPr sz="1400" b="1" spc="-2" dirty="0" smtClean="0">
                <a:latin typeface="Calibri"/>
                <a:cs typeface="Calibri"/>
              </a:rPr>
              <a:t>Mikroarsitektur:</a:t>
            </a:r>
            <a:endParaRPr sz="1400">
              <a:latin typeface="Calibri"/>
              <a:cs typeface="Calibri"/>
            </a:endParaRPr>
          </a:p>
          <a:p>
            <a:pPr marL="241290">
              <a:lnSpc>
                <a:spcPts val="1680"/>
              </a:lnSpc>
              <a:spcBef>
                <a:spcPts val="8"/>
              </a:spcBef>
            </a:pPr>
            <a:r>
              <a:rPr sz="1400" spc="-3" dirty="0" smtClean="0">
                <a:latin typeface="Calibri"/>
                <a:cs typeface="Calibri"/>
              </a:rPr>
              <a:t>Atau dikenal sebagai </a:t>
            </a:r>
            <a:r>
              <a:rPr sz="1400" b="1" spc="-3" dirty="0" smtClean="0">
                <a:latin typeface="Calibri"/>
                <a:cs typeface="Calibri"/>
              </a:rPr>
              <a:t>organisasi komputer</a:t>
            </a:r>
            <a:r>
              <a:rPr sz="1400" spc="-3" dirty="0" smtClean="0">
                <a:latin typeface="Calibri"/>
                <a:cs typeface="Calibri"/>
              </a:rPr>
              <a:t>, jenis arsitektur ini mendefinisikan jalur data, pemrosesan data dan elemen penyimpanan, serta</a:t>
            </a:r>
            <a:endParaRPr sz="1400">
              <a:latin typeface="Calibri"/>
              <a:cs typeface="Calibri"/>
            </a:endParaRPr>
          </a:p>
          <a:p>
            <a:pPr marL="241290" marR="26746">
              <a:lnSpc>
                <a:spcPts val="1680"/>
              </a:lnSpc>
            </a:pPr>
            <a:r>
              <a:rPr sz="1400" spc="-2" dirty="0" smtClean="0">
                <a:latin typeface="Calibri"/>
                <a:cs typeface="Calibri"/>
              </a:rPr>
              <a:t>bagaimana mereka harus diimplementasikan dalam ISA.</a:t>
            </a:r>
            <a:endParaRPr sz="1400">
              <a:latin typeface="Calibri"/>
              <a:cs typeface="Calibri"/>
            </a:endParaRPr>
          </a:p>
          <a:p>
            <a:pPr marL="241290" marR="26746">
              <a:lnSpc>
                <a:spcPts val="1680"/>
              </a:lnSpc>
            </a:pPr>
            <a:r>
              <a:rPr sz="1400" spc="-3" dirty="0" smtClean="0">
                <a:latin typeface="Calibri"/>
                <a:cs typeface="Calibri"/>
              </a:rPr>
              <a:t>dengan kata lain Bagaimana tiap komponen dapat saling berinteraksi menyelesaikan pekerjaan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7944" y="3241548"/>
            <a:ext cx="6207252" cy="2918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107" y="5571744"/>
            <a:ext cx="5079492" cy="583692"/>
          </a:xfrm>
          <a:custGeom>
            <a:avLst/>
            <a:gdLst/>
            <a:ahLst/>
            <a:cxnLst/>
            <a:rect l="l" t="t" r="r" b="b"/>
            <a:pathLst>
              <a:path w="5079492" h="583691">
                <a:moveTo>
                  <a:pt x="0" y="0"/>
                </a:moveTo>
                <a:lnTo>
                  <a:pt x="0" y="583691"/>
                </a:lnTo>
                <a:lnTo>
                  <a:pt x="5079492" y="583691"/>
                </a:lnTo>
                <a:lnTo>
                  <a:pt x="5079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26244" y="235330"/>
            <a:ext cx="1958746" cy="432688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01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1232" y="245960"/>
            <a:ext cx="1453365" cy="304711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17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59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2475" y="2110993"/>
            <a:ext cx="270261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7" dirty="0" smtClean="0">
                <a:latin typeface="Calibri"/>
                <a:cs typeface="Calibri"/>
              </a:rPr>
              <a:t>Architecture &amp; Organization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2475" y="2598597"/>
            <a:ext cx="9163380" cy="80263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3" dirty="0" smtClean="0">
                <a:latin typeface="Calibri"/>
                <a:cs typeface="Calibri"/>
              </a:rPr>
              <a:t>Arsitektur komputer </a:t>
            </a:r>
            <a:r>
              <a:rPr sz="1800" spc="-3" dirty="0" smtClean="0">
                <a:latin typeface="Calibri"/>
                <a:cs typeface="Calibri"/>
              </a:rPr>
              <a:t>adalah serangkaian aturan dan metode yang menggambarkan fungsionalitas,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3"/>
              </a:spcBef>
            </a:pPr>
            <a:r>
              <a:rPr sz="1800" spc="-7" dirty="0" smtClean="0">
                <a:latin typeface="Calibri"/>
                <a:cs typeface="Calibri"/>
              </a:rPr>
              <a:t>organisasi, dan implementasi dari sistem komputer.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-5" dirty="0" smtClean="0">
                <a:latin typeface="Calibri"/>
                <a:cs typeface="Calibri"/>
              </a:rPr>
              <a:t>antara lain: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475" y="3407854"/>
            <a:ext cx="164388" cy="52832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"/>
              </a:spcBef>
            </a:pPr>
            <a:r>
              <a:rPr sz="1800" dirty="0" smtClean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075" y="3421557"/>
            <a:ext cx="2296769" cy="135128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spc="-1" dirty="0" smtClean="0">
                <a:latin typeface="Calibri"/>
                <a:cs typeface="Calibri"/>
              </a:rPr>
              <a:t>Instruction set,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-1" dirty="0" smtClean="0">
                <a:latin typeface="Calibri"/>
                <a:cs typeface="Calibri"/>
              </a:rPr>
              <a:t>Jml bit yg digunakan</a:t>
            </a:r>
            <a:endParaRPr sz="1800">
              <a:latin typeface="Calibri"/>
              <a:cs typeface="Calibri"/>
            </a:endParaRPr>
          </a:p>
          <a:p>
            <a:pPr marL="46304">
              <a:lnSpc>
                <a:spcPts val="2160"/>
              </a:lnSpc>
            </a:pPr>
            <a:r>
              <a:rPr sz="1800" spc="-4" dirty="0" smtClean="0">
                <a:latin typeface="Calibri"/>
                <a:cs typeface="Calibri"/>
              </a:rPr>
              <a:t>untuk representasi data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2" dirty="0" smtClean="0">
                <a:latin typeface="Calibri"/>
                <a:cs typeface="Calibri"/>
              </a:rPr>
              <a:t>Mekanisme I/O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9" dirty="0" smtClean="0">
                <a:latin typeface="Calibri"/>
                <a:cs typeface="Calibri"/>
              </a:rPr>
              <a:t>Teknik addressing.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2475" y="4230814"/>
            <a:ext cx="164388" cy="52832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"/>
              </a:spcBef>
            </a:pPr>
            <a:r>
              <a:rPr sz="1800" dirty="0" smtClean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4849" y="6303874"/>
            <a:ext cx="1705547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spc="-2" dirty="0" smtClean="0">
                <a:latin typeface="Arial"/>
                <a:cs typeface="Arial"/>
              </a:rPr>
              <a:t>Gambar : </a:t>
            </a:r>
            <a:r>
              <a:rPr sz="1000" spc="-2" dirty="0" smtClean="0">
                <a:latin typeface="Arial"/>
                <a:cs typeface="Arial"/>
                <a:hlinkClick r:id="rId4"/>
              </a:rPr>
              <a:t>www.wikipedia.com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107" y="5571744"/>
            <a:ext cx="5079492" cy="583692"/>
          </a:xfrm>
          <a:prstGeom prst="rect">
            <a:avLst/>
          </a:prstGeom>
        </p:spPr>
        <p:txBody>
          <a:bodyPr wrap="square" lIns="0" tIns="52705" rIns="0" bIns="0" rtlCol="0">
            <a:noAutofit/>
          </a:bodyPr>
          <a:lstStyle/>
          <a:p>
            <a:pPr marL="92881" marR="294335">
              <a:lnSpc>
                <a:spcPct val="100041"/>
              </a:lnSpc>
            </a:pPr>
            <a:r>
              <a:rPr sz="1600" b="1" spc="-4" dirty="0" smtClean="0">
                <a:latin typeface="Arial"/>
                <a:cs typeface="Arial"/>
              </a:rPr>
              <a:t>Computer Architecture </a:t>
            </a:r>
            <a:r>
              <a:rPr sz="1600" spc="-4" dirty="0" smtClean="0">
                <a:latin typeface="Arial"/>
                <a:cs typeface="Arial"/>
              </a:rPr>
              <a:t>adalah model abstract dan hanya bisa dilihat oleh programmer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600" y="4829556"/>
            <a:ext cx="1703831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0" y="4773168"/>
            <a:ext cx="1912620" cy="140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1104" y="2109393"/>
            <a:ext cx="270261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7" dirty="0" smtClean="0">
                <a:latin typeface="Calibri"/>
                <a:cs typeface="Calibri"/>
              </a:rPr>
              <a:t>Architecture &amp; Organization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0957" y="2587661"/>
            <a:ext cx="8425868" cy="416964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 marR="26746">
              <a:lnSpc>
                <a:spcPts val="1505"/>
              </a:lnSpc>
            </a:pPr>
            <a:r>
              <a:rPr sz="1400" b="1" spc="-4" dirty="0" smtClean="0">
                <a:latin typeface="Calibri"/>
                <a:cs typeface="Calibri"/>
              </a:rPr>
              <a:t>Arsitektur komputer</a:t>
            </a:r>
            <a:endParaRPr sz="1400">
              <a:latin typeface="Calibri"/>
              <a:cs typeface="Calibri"/>
            </a:endParaRPr>
          </a:p>
          <a:p>
            <a:pPr marL="241290">
              <a:lnSpc>
                <a:spcPts val="1680"/>
              </a:lnSpc>
              <a:spcBef>
                <a:spcPts val="8"/>
              </a:spcBef>
            </a:pPr>
            <a:r>
              <a:rPr sz="1400" spc="-4" dirty="0" smtClean="0">
                <a:latin typeface="Calibri"/>
                <a:cs typeface="Calibri"/>
              </a:rPr>
              <a:t>Arsitektur komputer (CPU) terus mengejar peningkatan performa, awal perkembangan muncul dua cara pandang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8139" y="3003664"/>
            <a:ext cx="4550768" cy="1067778"/>
          </a:xfrm>
          <a:prstGeom prst="rect">
            <a:avLst/>
          </a:prstGeom>
        </p:spPr>
        <p:txBody>
          <a:bodyPr wrap="square" lIns="0" tIns="10064" rIns="0" bIns="0" rtlCol="0">
            <a:noAutofit/>
          </a:bodyPr>
          <a:lstStyle/>
          <a:p>
            <a:pPr marL="12700">
              <a:lnSpc>
                <a:spcPts val="1585"/>
              </a:lnSpc>
            </a:pPr>
            <a:r>
              <a:rPr sz="1400" dirty="0" smtClean="0">
                <a:latin typeface="Wingdings"/>
                <a:cs typeface="Wingdings"/>
              </a:rPr>
              <a:t></a:t>
            </a:r>
            <a:r>
              <a:rPr sz="1400" spc="200" dirty="0" smtClean="0">
                <a:latin typeface="Times New Roman"/>
                <a:cs typeface="Times New Roman"/>
              </a:rPr>
              <a:t> </a:t>
            </a:r>
            <a:r>
              <a:rPr sz="1400" b="1" spc="0" dirty="0" smtClean="0">
                <a:latin typeface="Calibri"/>
                <a:cs typeface="Calibri"/>
              </a:rPr>
              <a:t>Satu instruksi </a:t>
            </a:r>
            <a:r>
              <a:rPr sz="1400" spc="0" dirty="0" smtClean="0">
                <a:latin typeface="Calibri"/>
                <a:cs typeface="Calibri"/>
              </a:rPr>
              <a:t>kecil menyelesaikan </a:t>
            </a:r>
            <a:r>
              <a:rPr sz="1400" b="1" spc="0" dirty="0" smtClean="0">
                <a:latin typeface="Calibri"/>
                <a:cs typeface="Calibri"/>
              </a:rPr>
              <a:t>banyak tugas</a:t>
            </a:r>
            <a:r>
              <a:rPr sz="1400" spc="0" dirty="0" smtClean="0">
                <a:latin typeface="Calibri"/>
                <a:cs typeface="Calibri"/>
              </a:rPr>
              <a:t>/kompleks</a:t>
            </a:r>
            <a:endParaRPr sz="1400">
              <a:latin typeface="Calibri"/>
              <a:cs typeface="Calibri"/>
            </a:endParaRPr>
          </a:p>
          <a:p>
            <a:pPr marL="470060" marR="28349">
              <a:lnSpc>
                <a:spcPts val="1680"/>
              </a:lnSpc>
              <a:spcBef>
                <a:spcPts val="4"/>
              </a:spcBef>
            </a:pPr>
            <a:r>
              <a:rPr sz="1400" spc="0" dirty="0" smtClean="0">
                <a:latin typeface="Wingdings"/>
                <a:cs typeface="Wingdings"/>
              </a:rPr>
              <a:t></a:t>
            </a:r>
            <a:r>
              <a:rPr sz="1400" spc="0" dirty="0" smtClean="0">
                <a:latin typeface="Times New Roman"/>
                <a:cs typeface="Times New Roman"/>
              </a:rPr>
              <a:t>  </a:t>
            </a:r>
            <a:r>
              <a:rPr sz="1400" spc="10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25" dirty="0" smtClean="0">
                <a:latin typeface="Calibri"/>
                <a:cs typeface="Calibri"/>
              </a:rPr>
              <a:t>n</a:t>
            </a:r>
            <a:r>
              <a:rPr sz="1400" spc="-14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el </a:t>
            </a:r>
            <a:r>
              <a:rPr sz="1400" spc="-25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</a:t>
            </a:r>
            <a:r>
              <a:rPr sz="1400" spc="-19" dirty="0" smtClean="0">
                <a:latin typeface="Calibri"/>
                <a:cs typeface="Calibri"/>
              </a:rPr>
              <a:t>n</a:t>
            </a:r>
            <a:r>
              <a:rPr sz="1400" spc="0" dirty="0" smtClean="0">
                <a:latin typeface="Calibri"/>
                <a:cs typeface="Calibri"/>
              </a:rPr>
              <a:t>tiu</a:t>
            </a:r>
            <a:r>
              <a:rPr sz="1400" spc="-9" dirty="0" smtClean="0">
                <a:latin typeface="Calibri"/>
                <a:cs typeface="Calibri"/>
              </a:rPr>
              <a:t>m</a:t>
            </a:r>
            <a:r>
              <a:rPr sz="1400" spc="0" dirty="0" smtClean="0">
                <a:latin typeface="Calibri"/>
                <a:cs typeface="Calibri"/>
              </a:rPr>
              <a:t>TM,</a:t>
            </a:r>
            <a:r>
              <a:rPr sz="1400" spc="1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t</a:t>
            </a:r>
            <a:r>
              <a:rPr sz="1400" spc="-4" dirty="0" smtClean="0">
                <a:latin typeface="Calibri"/>
                <a:cs typeface="Calibri"/>
              </a:rPr>
              <a:t>h</a:t>
            </a:r>
            <a:r>
              <a:rPr sz="1400" spc="0" dirty="0" smtClean="0">
                <a:latin typeface="Calibri"/>
                <a:cs typeface="Calibri"/>
              </a:rPr>
              <a:t>e</a:t>
            </a:r>
            <a:r>
              <a:rPr sz="1400" spc="1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Mo</a:t>
            </a:r>
            <a:r>
              <a:rPr sz="1400" spc="-9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o</a:t>
            </a:r>
            <a:r>
              <a:rPr sz="1400" spc="-19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o</a:t>
            </a:r>
            <a:r>
              <a:rPr sz="1400" spc="4" dirty="0" smtClean="0">
                <a:latin typeface="Calibri"/>
                <a:cs typeface="Calibri"/>
              </a:rPr>
              <a:t>l</a:t>
            </a:r>
            <a:r>
              <a:rPr sz="1400" spc="0" dirty="0" smtClean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698650" marR="12277">
              <a:lnSpc>
                <a:spcPts val="1680"/>
              </a:lnSpc>
            </a:pPr>
            <a:r>
              <a:rPr sz="1400" spc="-1" dirty="0" smtClean="0">
                <a:latin typeface="Calibri"/>
                <a:cs typeface="Calibri"/>
              </a:rPr>
              <a:t>MC68000TM, and the IBM &amp; Macintosh PowerPCTM</a:t>
            </a:r>
            <a:endParaRPr sz="1400">
              <a:latin typeface="Calibri"/>
              <a:cs typeface="Calibri"/>
            </a:endParaRPr>
          </a:p>
          <a:p>
            <a:pPr marL="12700" marR="28349">
              <a:lnSpc>
                <a:spcPts val="1680"/>
              </a:lnSpc>
            </a:pPr>
            <a:r>
              <a:rPr sz="1400" dirty="0" smtClean="0">
                <a:latin typeface="Wingdings"/>
                <a:cs typeface="Wingdings"/>
              </a:rPr>
              <a:t></a:t>
            </a:r>
            <a:r>
              <a:rPr sz="1400" spc="200" dirty="0" smtClean="0">
                <a:latin typeface="Times New Roman"/>
                <a:cs typeface="Times New Roman"/>
              </a:rPr>
              <a:t> </a:t>
            </a:r>
            <a:r>
              <a:rPr sz="1400" b="1" spc="-5" dirty="0" smtClean="0">
                <a:latin typeface="Calibri"/>
                <a:cs typeface="Calibri"/>
              </a:rPr>
              <a:t>Satu tugas </a:t>
            </a:r>
            <a:r>
              <a:rPr sz="1400" spc="-5" dirty="0" smtClean="0">
                <a:latin typeface="Calibri"/>
                <a:cs typeface="Calibri"/>
              </a:rPr>
              <a:t>dikerjakan </a:t>
            </a:r>
            <a:r>
              <a:rPr sz="1400" b="1" spc="-5" dirty="0" smtClean="0">
                <a:latin typeface="Calibri"/>
                <a:cs typeface="Calibri"/>
              </a:rPr>
              <a:t>banyak instruksi </a:t>
            </a:r>
            <a:r>
              <a:rPr sz="1400" spc="-5" dirty="0" smtClean="0">
                <a:latin typeface="Calibri"/>
                <a:cs typeface="Calibri"/>
              </a:rPr>
              <a:t>sederhana</a:t>
            </a:r>
            <a:endParaRPr sz="1400">
              <a:latin typeface="Calibri"/>
              <a:cs typeface="Calibri"/>
            </a:endParaRPr>
          </a:p>
          <a:p>
            <a:pPr marL="470060" marR="28349">
              <a:lnSpc>
                <a:spcPts val="1680"/>
              </a:lnSpc>
            </a:pPr>
            <a:r>
              <a:rPr sz="1400" spc="0" dirty="0" smtClean="0">
                <a:latin typeface="Wingdings"/>
                <a:cs typeface="Wingdings"/>
              </a:rPr>
              <a:t></a:t>
            </a:r>
            <a:r>
              <a:rPr sz="1400" spc="0" dirty="0" smtClean="0">
                <a:latin typeface="Times New Roman"/>
                <a:cs typeface="Times New Roman"/>
              </a:rPr>
              <a:t>  </a:t>
            </a:r>
            <a:r>
              <a:rPr sz="1400" spc="10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Sun</a:t>
            </a:r>
            <a:r>
              <a:rPr sz="1400" spc="-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114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ARCTM and M</a:t>
            </a:r>
            <a:r>
              <a:rPr sz="1400" spc="-4" dirty="0" smtClean="0">
                <a:latin typeface="Calibri"/>
                <a:cs typeface="Calibri"/>
              </a:rPr>
              <a:t>I</a:t>
            </a:r>
            <a:r>
              <a:rPr sz="1400" spc="0" dirty="0" smtClean="0">
                <a:latin typeface="Calibri"/>
                <a:cs typeface="Calibri"/>
              </a:rPr>
              <a:t>P</a:t>
            </a:r>
            <a:r>
              <a:rPr sz="1400" spc="-14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TM</a:t>
            </a:r>
            <a:r>
              <a:rPr sz="1400" spc="-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m</a:t>
            </a:r>
            <a:r>
              <a:rPr sz="1400" spc="-4" dirty="0" smtClean="0">
                <a:latin typeface="Calibri"/>
                <a:cs typeface="Calibri"/>
              </a:rPr>
              <a:t>a</a:t>
            </a:r>
            <a:r>
              <a:rPr sz="1400" spc="0" dirty="0" smtClean="0">
                <a:latin typeface="Calibri"/>
                <a:cs typeface="Calibri"/>
              </a:rPr>
              <a:t>c</a:t>
            </a:r>
            <a:r>
              <a:rPr sz="1400" spc="-9" dirty="0" smtClean="0">
                <a:latin typeface="Calibri"/>
                <a:cs typeface="Calibri"/>
              </a:rPr>
              <a:t>h</a:t>
            </a:r>
            <a:r>
              <a:rPr sz="1400" spc="0" dirty="0" smtClean="0">
                <a:latin typeface="Calibri"/>
                <a:cs typeface="Calibri"/>
              </a:rPr>
              <a:t>ines.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7495" y="3014352"/>
            <a:ext cx="459579" cy="203707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1" dirty="0" smtClean="0">
                <a:latin typeface="Calibri"/>
                <a:cs typeface="Calibri"/>
              </a:rPr>
              <a:t>: </a:t>
            </a:r>
            <a:r>
              <a:rPr sz="1400" b="1" spc="-1" dirty="0" smtClean="0">
                <a:latin typeface="Calibri"/>
                <a:cs typeface="Calibri"/>
              </a:rPr>
              <a:t>CISC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7495" y="3654478"/>
            <a:ext cx="465642" cy="203707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1" dirty="0" smtClean="0">
                <a:latin typeface="Calibri"/>
                <a:cs typeface="Calibri"/>
              </a:rPr>
              <a:t>: </a:t>
            </a:r>
            <a:r>
              <a:rPr sz="1400" b="1" spc="-1" dirty="0" smtClean="0">
                <a:latin typeface="Calibri"/>
                <a:cs typeface="Calibri"/>
              </a:rPr>
              <a:t>RISC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0957" y="4294425"/>
            <a:ext cx="6701465" cy="203707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2" dirty="0" smtClean="0">
                <a:latin typeface="Calibri"/>
                <a:cs typeface="Calibri"/>
              </a:rPr>
              <a:t>#Dua cara pandang diatas memicu perdebatan yang tidak pernah selesai, mana yang terbaik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94849" y="6302356"/>
            <a:ext cx="1705547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spc="-2" dirty="0" smtClean="0">
                <a:latin typeface="Arial"/>
                <a:cs typeface="Arial"/>
              </a:rPr>
              <a:t>Gambar : </a:t>
            </a:r>
            <a:r>
              <a:rPr sz="1000" spc="-2" dirty="0" smtClean="0">
                <a:latin typeface="Arial"/>
                <a:cs typeface="Arial"/>
                <a:hlinkClick r:id="rId5"/>
              </a:rPr>
              <a:t>www.wikipedia.com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616" y="3200400"/>
            <a:ext cx="10297668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104" y="2109393"/>
            <a:ext cx="270261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7" dirty="0" smtClean="0">
                <a:latin typeface="Calibri"/>
                <a:cs typeface="Calibri"/>
              </a:rPr>
              <a:t>Architecture &amp; Organization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0957" y="2587661"/>
            <a:ext cx="7669386" cy="630399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 marR="26746">
              <a:lnSpc>
                <a:spcPts val="1505"/>
              </a:lnSpc>
            </a:pPr>
            <a:r>
              <a:rPr sz="1400" b="1" spc="-4" dirty="0" smtClean="0">
                <a:latin typeface="Calibri"/>
                <a:cs typeface="Calibri"/>
              </a:rPr>
              <a:t>Arsitektur komputer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8"/>
              </a:spcBef>
            </a:pPr>
            <a:r>
              <a:rPr sz="1400" spc="-8" dirty="0" smtClean="0">
                <a:latin typeface="Calibri"/>
                <a:cs typeface="Calibri"/>
              </a:rPr>
              <a:t>Perkembangan Teknologi chip</a:t>
            </a:r>
            <a:endParaRPr sz="1400">
              <a:latin typeface="Calibri"/>
              <a:cs typeface="Calibri"/>
            </a:endParaRPr>
          </a:p>
          <a:p>
            <a:pPr marL="241290">
              <a:lnSpc>
                <a:spcPts val="1680"/>
              </a:lnSpc>
            </a:pPr>
            <a:r>
              <a:rPr sz="1400" spc="-2" dirty="0" smtClean="0">
                <a:latin typeface="Calibri"/>
                <a:cs typeface="Calibri"/>
              </a:rPr>
              <a:t>Integrasi banyak transistor dalam satu chip untuk memungkinkan proses dapat berjalan semakin cepat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6556" y="6209384"/>
            <a:ext cx="6412958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spc="-5" dirty="0" smtClean="0">
                <a:latin typeface="Arial"/>
                <a:cs typeface="Arial"/>
              </a:rPr>
              <a:t>sumber: mustofa hesam/ Fundamental of Computer Organization and Artitechtur/intorduction of Computer System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107" y="4831080"/>
            <a:ext cx="5079492" cy="1077467"/>
          </a:xfrm>
          <a:custGeom>
            <a:avLst/>
            <a:gdLst/>
            <a:ahLst/>
            <a:cxnLst/>
            <a:rect l="l" t="t" r="r" b="b"/>
            <a:pathLst>
              <a:path w="5079492" h="1077467">
                <a:moveTo>
                  <a:pt x="0" y="0"/>
                </a:moveTo>
                <a:lnTo>
                  <a:pt x="0" y="1077468"/>
                </a:lnTo>
                <a:lnTo>
                  <a:pt x="5079492" y="1077468"/>
                </a:lnTo>
                <a:lnTo>
                  <a:pt x="5079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0766" y="2914345"/>
            <a:ext cx="5452761" cy="1919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6900" y="5109971"/>
            <a:ext cx="5487923" cy="1013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26244" y="235331"/>
            <a:ext cx="1958746" cy="432688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01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1232" y="245960"/>
            <a:ext cx="1453365" cy="304711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17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59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2475" y="2110994"/>
            <a:ext cx="270261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7" dirty="0" smtClean="0">
                <a:latin typeface="Calibri"/>
                <a:cs typeface="Calibri"/>
              </a:rPr>
              <a:t>Architecture &amp; Organization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475" y="2598597"/>
            <a:ext cx="579694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2" dirty="0" smtClean="0">
                <a:latin typeface="Calibri"/>
                <a:cs typeface="Calibri"/>
              </a:rPr>
              <a:t>Organization </a:t>
            </a:r>
            <a:r>
              <a:rPr sz="1800" spc="-2" dirty="0" smtClean="0">
                <a:latin typeface="Calibri"/>
                <a:cs typeface="Calibri"/>
              </a:rPr>
              <a:t>adalah bagaimana fitur-fitur di implementasikan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9675" y="2859129"/>
            <a:ext cx="139700" cy="80263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8275" y="2872917"/>
            <a:ext cx="1979777" cy="80263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spc="-1" dirty="0" smtClean="0">
                <a:latin typeface="Calibri"/>
                <a:cs typeface="Calibri"/>
              </a:rPr>
              <a:t>Control signals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-6" dirty="0" smtClean="0">
                <a:latin typeface="Calibri"/>
                <a:cs typeface="Calibri"/>
              </a:rPr>
              <a:t>Interfaces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7" dirty="0" smtClean="0">
                <a:latin typeface="Calibri"/>
                <a:cs typeface="Calibri"/>
              </a:rPr>
              <a:t>Memory technology.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4849" y="6303874"/>
            <a:ext cx="2469395" cy="151891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spc="0" dirty="0" smtClean="0">
                <a:latin typeface="Arial"/>
                <a:cs typeface="Arial"/>
              </a:rPr>
              <a:t>Gambar : </a:t>
            </a:r>
            <a:r>
              <a:rPr sz="1000" spc="0" dirty="0" smtClean="0">
                <a:latin typeface="Arial"/>
                <a:cs typeface="Arial"/>
                <a:hlinkClick r:id="rId5"/>
              </a:rPr>
              <a:t>http://rockhopper.monmouth.edu/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107" y="4831080"/>
            <a:ext cx="5079492" cy="1077467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2881" marR="76646" indent="56551">
              <a:lnSpc>
                <a:spcPct val="100041"/>
              </a:lnSpc>
            </a:pPr>
            <a:r>
              <a:rPr sz="1600" b="1" spc="-5" dirty="0" smtClean="0">
                <a:latin typeface="Arial"/>
                <a:cs typeface="Arial"/>
              </a:rPr>
              <a:t>Computer Organization </a:t>
            </a:r>
            <a:r>
              <a:rPr sz="1600" spc="-5" dirty="0" smtClean="0">
                <a:latin typeface="Arial"/>
                <a:cs typeface="Arial"/>
              </a:rPr>
              <a:t>realisasi arsitektur. seperti register, jalur data atau koneksi ke memori dsb. Computer Organization adalah ALU, CPU dan memori dan organisasi memori.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49183" y="4613148"/>
            <a:ext cx="4012691" cy="1513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</p:spPr>
        <p:txBody>
          <a:bodyPr wrap="square" lIns="0" tIns="14604" rIns="0" bIns="0" rtlCol="0">
            <a:noAutofit/>
          </a:bodyPr>
          <a:lstStyle/>
          <a:p>
            <a:pPr marR="12700" indent="1272540" algn="r">
              <a:lnSpc>
                <a:spcPts val="1098"/>
              </a:lnSpc>
            </a:pPr>
            <a:r>
              <a:rPr sz="900" i="1" spc="0" dirty="0" smtClean="0">
                <a:latin typeface="Calibri"/>
                <a:cs typeface="Calibri"/>
              </a:rPr>
              <a:t>MATA KULIAH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dirty="0" smtClean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G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SASI</a:t>
            </a:r>
            <a:r>
              <a:rPr sz="1200" b="1" i="1" spc="-9" dirty="0" smtClean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25" dirty="0" smtClean="0">
                <a:solidFill>
                  <a:srgbClr val="2D75B6"/>
                </a:solidFill>
                <a:latin typeface="Calibri"/>
                <a:cs typeface="Calibri"/>
              </a:rPr>
              <a:t>D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AN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1200" b="1" i="1" spc="-14" dirty="0" smtClean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S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I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K</a:t>
            </a:r>
            <a:r>
              <a:rPr sz="1200" b="1" i="1" spc="9" dirty="0" smtClean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1200" b="1" i="1" spc="0" dirty="0" smtClean="0">
                <a:solidFill>
                  <a:srgbClr val="2D75B6"/>
                </a:solidFill>
                <a:latin typeface="Calibri"/>
                <a:cs typeface="Calibri"/>
              </a:rPr>
              <a:t>UR </a:t>
            </a:r>
            <a:endParaRPr sz="1200">
              <a:latin typeface="Calibri"/>
              <a:cs typeface="Calibri"/>
            </a:endParaRPr>
          </a:p>
          <a:p>
            <a:pPr marR="12700" algn="r">
              <a:lnSpc>
                <a:spcPts val="1464"/>
              </a:lnSpc>
            </a:pPr>
            <a:r>
              <a:rPr sz="1200" b="1" i="1" spc="-5" dirty="0" smtClean="0">
                <a:solidFill>
                  <a:srgbClr val="2D75B6"/>
                </a:solidFill>
                <a:latin typeface="Calibri"/>
                <a:cs typeface="Calibri"/>
              </a:rPr>
              <a:t>KOMPUTER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613155">
              <a:lnSpc>
                <a:spcPts val="1000"/>
              </a:lnSpc>
            </a:pPr>
            <a:r>
              <a:rPr sz="900" i="1" dirty="0" smtClean="0">
                <a:latin typeface="Calibri"/>
                <a:cs typeface="Calibri"/>
              </a:rPr>
              <a:t>PROGRAM STUDI</a:t>
            </a:r>
            <a:endParaRPr sz="900">
              <a:latin typeface="Calibri"/>
              <a:cs typeface="Calibri"/>
            </a:endParaRPr>
          </a:p>
          <a:p>
            <a:pPr marL="12700" marR="5197">
              <a:lnSpc>
                <a:spcPts val="1300"/>
              </a:lnSpc>
              <a:spcBef>
                <a:spcPts val="15"/>
              </a:spcBef>
            </a:pPr>
            <a:r>
              <a:rPr sz="1200" b="1" i="1" spc="-3" dirty="0" smtClean="0">
                <a:solidFill>
                  <a:srgbClr val="2D75B6"/>
                </a:solidFill>
                <a:latin typeface="Calibri"/>
                <a:cs typeface="Calibri"/>
              </a:rPr>
              <a:t>TEKNIK 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0963" y="2081943"/>
            <a:ext cx="8815719" cy="954421"/>
          </a:xfrm>
          <a:prstGeom prst="rect">
            <a:avLst/>
          </a:prstGeom>
        </p:spPr>
        <p:txBody>
          <a:bodyPr wrap="square" lIns="0" tIns="11461" rIns="0" bIns="0" rtlCol="0">
            <a:noAutofit/>
          </a:bodyPr>
          <a:lstStyle/>
          <a:p>
            <a:pPr marL="12700" marR="24688">
              <a:lnSpc>
                <a:spcPts val="1805"/>
              </a:lnSpc>
            </a:pPr>
            <a:r>
              <a:rPr sz="1700" b="1" spc="-8" dirty="0" smtClean="0">
                <a:latin typeface="Calibri"/>
                <a:cs typeface="Calibri"/>
              </a:rPr>
              <a:t>Architecture &amp; Organization</a:t>
            </a:r>
            <a:endParaRPr sz="1700">
              <a:latin typeface="Calibri"/>
              <a:cs typeface="Calibri"/>
            </a:endParaRPr>
          </a:p>
          <a:p>
            <a:pPr marL="12776" marR="24688">
              <a:lnSpc>
                <a:spcPct val="101725"/>
              </a:lnSpc>
              <a:spcBef>
                <a:spcPts val="1127"/>
              </a:spcBef>
            </a:pPr>
            <a:r>
              <a:rPr sz="1300" b="1" spc="-8" dirty="0" smtClean="0">
                <a:latin typeface="Calibri"/>
                <a:cs typeface="Calibri"/>
              </a:rPr>
              <a:t>Pengukuran kecepatan CPU</a:t>
            </a:r>
            <a:endParaRPr sz="1300">
              <a:latin typeface="Calibri"/>
              <a:cs typeface="Calibri"/>
            </a:endParaRPr>
          </a:p>
          <a:p>
            <a:pPr marL="241394">
              <a:lnSpc>
                <a:spcPts val="1405"/>
              </a:lnSpc>
              <a:spcBef>
                <a:spcPts val="70"/>
              </a:spcBef>
            </a:pPr>
            <a:r>
              <a:rPr sz="1300" spc="-2" dirty="0" smtClean="0">
                <a:latin typeface="Calibri"/>
                <a:cs typeface="Calibri"/>
              </a:rPr>
              <a:t>Kecepatan CPU biasanya diukur berapa clock (siklus eksekusi perintah) dalam satu satuan waktu (detik) disebut </a:t>
            </a:r>
            <a:r>
              <a:rPr sz="1300" i="1" spc="-2" dirty="0" smtClean="0">
                <a:latin typeface="Calibri"/>
                <a:cs typeface="Calibri"/>
              </a:rPr>
              <a:t>ClockSpeed </a:t>
            </a:r>
            <a:r>
              <a:rPr sz="1300" spc="-2" dirty="0" smtClean="0">
                <a:latin typeface="Calibri"/>
                <a:cs typeface="Calibri"/>
              </a:rPr>
              <a:t>dan</a:t>
            </a:r>
            <a:endParaRPr sz="1300">
              <a:latin typeface="Calibri"/>
              <a:cs typeface="Calibri"/>
            </a:endParaRPr>
          </a:p>
          <a:p>
            <a:pPr marL="241394" marR="24688">
              <a:lnSpc>
                <a:spcPts val="1405"/>
              </a:lnSpc>
            </a:pPr>
            <a:r>
              <a:rPr sz="1300" spc="-1" dirty="0" smtClean="0">
                <a:latin typeface="Calibri"/>
                <a:cs typeface="Calibri"/>
              </a:rPr>
              <a:t>dilambangkang dengan satuan Hz (Mhz -Ghz).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9658" y="3202879"/>
            <a:ext cx="8626751" cy="368409"/>
          </a:xfrm>
          <a:prstGeom prst="rect">
            <a:avLst/>
          </a:prstGeom>
        </p:spPr>
        <p:txBody>
          <a:bodyPr wrap="square" lIns="0" tIns="8858" rIns="0" bIns="0" rtlCol="0">
            <a:noAutofit/>
          </a:bodyPr>
          <a:lstStyle/>
          <a:p>
            <a:pPr marL="12700">
              <a:lnSpc>
                <a:spcPts val="1395"/>
              </a:lnSpc>
            </a:pPr>
            <a:r>
              <a:rPr sz="1300" spc="-3" dirty="0" smtClean="0">
                <a:latin typeface="Calibri"/>
                <a:cs typeface="Calibri"/>
              </a:rPr>
              <a:t>Kecepatan komputer tidak hanya berdasarkan clockspeed saja, pada arsitektur yang berbeda, bisa jadi clockspeed rendah tetapi</a:t>
            </a:r>
            <a:endParaRPr sz="1300">
              <a:latin typeface="Calibri"/>
              <a:cs typeface="Calibri"/>
            </a:endParaRPr>
          </a:p>
          <a:p>
            <a:pPr marL="12700" marR="24688">
              <a:lnSpc>
                <a:spcPts val="1405"/>
              </a:lnSpc>
              <a:spcBef>
                <a:spcPts val="0"/>
              </a:spcBef>
            </a:pPr>
            <a:r>
              <a:rPr sz="1300" spc="-6" dirty="0" smtClean="0">
                <a:latin typeface="Calibri"/>
                <a:cs typeface="Calibri"/>
              </a:rPr>
              <a:t>kenyataannya komputer dapat bekerja lebih cepat.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9658" y="3737803"/>
            <a:ext cx="4577027" cy="546662"/>
          </a:xfrm>
          <a:prstGeom prst="rect">
            <a:avLst/>
          </a:prstGeom>
        </p:spPr>
        <p:txBody>
          <a:bodyPr wrap="square" lIns="0" tIns="8858" rIns="0" bIns="0" rtlCol="0">
            <a:noAutofit/>
          </a:bodyPr>
          <a:lstStyle/>
          <a:p>
            <a:pPr marL="12700">
              <a:lnSpc>
                <a:spcPts val="1395"/>
              </a:lnSpc>
            </a:pPr>
            <a:r>
              <a:rPr sz="1300" spc="-5" dirty="0" smtClean="0">
                <a:latin typeface="Calibri"/>
                <a:cs typeface="Calibri"/>
              </a:rPr>
              <a:t>Faktor arsitektur komputer lain yang berpengaruh dalam kecepatan</a:t>
            </a:r>
            <a:endParaRPr sz="1300">
              <a:latin typeface="Calibri"/>
              <a:cs typeface="Calibri"/>
            </a:endParaRPr>
          </a:p>
          <a:p>
            <a:pPr marL="12700" marR="24688">
              <a:lnSpc>
                <a:spcPts val="1405"/>
              </a:lnSpc>
              <a:spcBef>
                <a:spcPts val="0"/>
              </a:spcBef>
            </a:pPr>
            <a:r>
              <a:rPr sz="1300" spc="-1" dirty="0" smtClean="0">
                <a:latin typeface="Calibri"/>
                <a:cs typeface="Calibri"/>
              </a:rPr>
              <a:t>- FrontSideBus (FSB)</a:t>
            </a:r>
            <a:endParaRPr sz="1300">
              <a:latin typeface="Calibri"/>
              <a:cs typeface="Calibri"/>
            </a:endParaRPr>
          </a:p>
          <a:p>
            <a:pPr marL="12700" marR="24688">
              <a:lnSpc>
                <a:spcPts val="1405"/>
              </a:lnSpc>
            </a:pPr>
            <a:r>
              <a:rPr sz="1300" spc="2" dirty="0" smtClean="0">
                <a:latin typeface="Calibri"/>
                <a:cs typeface="Calibri"/>
              </a:rPr>
              <a:t>- Chace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49658" y="4451144"/>
            <a:ext cx="4336540" cy="368245"/>
          </a:xfrm>
          <a:prstGeom prst="rect">
            <a:avLst/>
          </a:prstGeom>
        </p:spPr>
        <p:txBody>
          <a:bodyPr wrap="square" lIns="0" tIns="8858" rIns="0" bIns="0" rtlCol="0">
            <a:noAutofit/>
          </a:bodyPr>
          <a:lstStyle/>
          <a:p>
            <a:pPr marL="12700" marR="24688">
              <a:lnSpc>
                <a:spcPts val="1395"/>
              </a:lnSpc>
            </a:pPr>
            <a:r>
              <a:rPr sz="1300" spc="-6" dirty="0" smtClean="0">
                <a:latin typeface="Calibri"/>
                <a:cs typeface="Calibri"/>
              </a:rPr>
              <a:t>Teknologi MultiCore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05"/>
              </a:lnSpc>
              <a:spcBef>
                <a:spcPts val="0"/>
              </a:spcBef>
            </a:pPr>
            <a:r>
              <a:rPr sz="1300" spc="-3" dirty="0" smtClean="0">
                <a:latin typeface="Calibri"/>
                <a:cs typeface="Calibri"/>
              </a:rPr>
              <a:t>Satu chip terdapat beberapa CPU untuk mendongkrak performa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1273</Words>
  <Application>Microsoft Office PowerPoint</Application>
  <PresentationFormat>Widescreen</PresentationFormat>
  <Paragraphs>308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DanangWU</dc:creator>
  <cp:lastModifiedBy>DanangWU</cp:lastModifiedBy>
  <cp:revision>2</cp:revision>
  <dcterms:modified xsi:type="dcterms:W3CDTF">2020-09-23T23:06:26Z</dcterms:modified>
</cp:coreProperties>
</file>