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1pPr>
    <a:lvl2pPr marL="4572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2pPr>
    <a:lvl3pPr marL="9144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3pPr>
    <a:lvl4pPr marL="13716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4pPr>
    <a:lvl5pPr marL="18288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44FE"/>
    <a:srgbClr val="E06934"/>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68" autoAdjust="0"/>
    <p:restoredTop sz="94151" autoAdjust="0"/>
  </p:normalViewPr>
  <p:slideViewPr>
    <p:cSldViewPr>
      <p:cViewPr>
        <p:scale>
          <a:sx n="50" d="100"/>
          <a:sy n="50" d="100"/>
        </p:scale>
        <p:origin x="2400" y="129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43D7A-167B-4D1B-8238-B31E320746FF}" type="datetimeFigureOut">
              <a:rPr lang="en-US"/>
              <a:pPr/>
              <a:t>3/30/19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18D6F-41CF-4BCA-9E68-1D7429ABF81C}" type="slidenum">
              <a:rPr lang="en-US"/>
              <a:pPr/>
              <a:t>‹#›</a:t>
            </a:fld>
            <a:endParaRPr lang="en-US"/>
          </a:p>
        </p:txBody>
      </p:sp>
    </p:spTree>
    <p:extLst>
      <p:ext uri="{BB962C8B-B14F-4D97-AF65-F5344CB8AC3E}">
        <p14:creationId xmlns:p14="http://schemas.microsoft.com/office/powerpoint/2010/main" val="41976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418D6F-41CF-4BCA-9E68-1D7429ABF81C}" type="slidenum">
              <a:rPr lang="en-US"/>
              <a:pPr/>
              <a:t>1</a:t>
            </a:fld>
            <a:endParaRPr lang="en-US"/>
          </a:p>
        </p:txBody>
      </p:sp>
    </p:spTree>
    <p:extLst>
      <p:ext uri="{BB962C8B-B14F-4D97-AF65-F5344CB8AC3E}">
        <p14:creationId xmlns:p14="http://schemas.microsoft.com/office/powerpoint/2010/main" val="147428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43B-EA5F-4ADD-9460-941A8C1EBC78}" type="slidenum">
              <a:rPr lang="en-US" smtClean="0"/>
              <a:pPr/>
              <a:t>‹#›</a:t>
            </a:fld>
            <a:endParaRPr lang="en-US"/>
          </a:p>
        </p:txBody>
      </p:sp>
    </p:spTree>
    <p:extLst>
      <p:ext uri="{BB962C8B-B14F-4D97-AF65-F5344CB8AC3E}">
        <p14:creationId xmlns:p14="http://schemas.microsoft.com/office/powerpoint/2010/main" val="361414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52B7B-E9B7-4454-B0E5-3D59F7AA3E32}" type="slidenum">
              <a:rPr lang="en-US" smtClean="0"/>
              <a:pPr/>
              <a:t>‹#›</a:t>
            </a:fld>
            <a:endParaRPr lang="en-US"/>
          </a:p>
        </p:txBody>
      </p:sp>
    </p:spTree>
    <p:extLst>
      <p:ext uri="{BB962C8B-B14F-4D97-AF65-F5344CB8AC3E}">
        <p14:creationId xmlns:p14="http://schemas.microsoft.com/office/powerpoint/2010/main" val="160121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19E96-6FCD-4F9D-8F89-514B47A9C5CD}" type="slidenum">
              <a:rPr lang="en-US" smtClean="0"/>
              <a:pPr/>
              <a:t>‹#›</a:t>
            </a:fld>
            <a:endParaRPr lang="en-US"/>
          </a:p>
        </p:txBody>
      </p:sp>
    </p:spTree>
    <p:extLst>
      <p:ext uri="{BB962C8B-B14F-4D97-AF65-F5344CB8AC3E}">
        <p14:creationId xmlns:p14="http://schemas.microsoft.com/office/powerpoint/2010/main" val="353717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59801-7B5A-400E-B335-3A64EBB55A7D}" type="slidenum">
              <a:rPr lang="en-US" smtClean="0"/>
              <a:pPr/>
              <a:t>‹#›</a:t>
            </a:fld>
            <a:endParaRPr lang="en-US"/>
          </a:p>
        </p:txBody>
      </p:sp>
    </p:spTree>
    <p:extLst>
      <p:ext uri="{BB962C8B-B14F-4D97-AF65-F5344CB8AC3E}">
        <p14:creationId xmlns:p14="http://schemas.microsoft.com/office/powerpoint/2010/main" val="185312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379F8-D3CD-4F84-8ABE-D8B7DBD32689}" type="datetimeFigureOut">
              <a:rPr lang="en-US" smtClean="0"/>
              <a:t>3/30/19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69C8C-A819-431E-9D13-9C81427D3D78}" type="slidenum">
              <a:rPr lang="en-US" smtClean="0"/>
              <a:pPr/>
              <a:t>‹#›</a:t>
            </a:fld>
            <a:endParaRPr lang="en-US"/>
          </a:p>
        </p:txBody>
      </p:sp>
    </p:spTree>
    <p:extLst>
      <p:ext uri="{BB962C8B-B14F-4D97-AF65-F5344CB8AC3E}">
        <p14:creationId xmlns:p14="http://schemas.microsoft.com/office/powerpoint/2010/main" val="422781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3379F8-D3CD-4F84-8ABE-D8B7DBD32689}" type="datetimeFigureOut">
              <a:rPr lang="en-US" smtClean="0"/>
              <a:t>3/30/19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EE697-DFC7-48AF-886D-639558809EF2}" type="slidenum">
              <a:rPr lang="en-US" smtClean="0"/>
              <a:pPr/>
              <a:t>‹#›</a:t>
            </a:fld>
            <a:endParaRPr lang="en-US"/>
          </a:p>
        </p:txBody>
      </p:sp>
    </p:spTree>
    <p:extLst>
      <p:ext uri="{BB962C8B-B14F-4D97-AF65-F5344CB8AC3E}">
        <p14:creationId xmlns:p14="http://schemas.microsoft.com/office/powerpoint/2010/main" val="323106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3379F8-D3CD-4F84-8ABE-D8B7DBD32689}" type="datetimeFigureOut">
              <a:rPr lang="en-US" smtClean="0"/>
              <a:t>3/30/19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FD30B-62B3-49B3-90D3-C12BFD3E4534}" type="slidenum">
              <a:rPr lang="en-US" smtClean="0"/>
              <a:pPr/>
              <a:t>‹#›</a:t>
            </a:fld>
            <a:endParaRPr lang="en-US"/>
          </a:p>
        </p:txBody>
      </p:sp>
    </p:spTree>
    <p:extLst>
      <p:ext uri="{BB962C8B-B14F-4D97-AF65-F5344CB8AC3E}">
        <p14:creationId xmlns:p14="http://schemas.microsoft.com/office/powerpoint/2010/main" val="189310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3379F8-D3CD-4F84-8ABE-D8B7DBD32689}" type="datetimeFigureOut">
              <a:rPr lang="en-US" smtClean="0"/>
              <a:t>3/30/19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FA167-9D40-4397-8A22-C598A3318095}" type="slidenum">
              <a:rPr lang="en-US" smtClean="0"/>
              <a:pPr/>
              <a:t>‹#›</a:t>
            </a:fld>
            <a:endParaRPr lang="en-US"/>
          </a:p>
        </p:txBody>
      </p:sp>
    </p:spTree>
    <p:extLst>
      <p:ext uri="{BB962C8B-B14F-4D97-AF65-F5344CB8AC3E}">
        <p14:creationId xmlns:p14="http://schemas.microsoft.com/office/powerpoint/2010/main" val="252039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379F8-D3CD-4F84-8ABE-D8B7DBD32689}" type="datetimeFigureOut">
              <a:rPr lang="en-US" smtClean="0"/>
              <a:t>3/30/19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69EFD-54AA-411B-ABB0-DBDB9944F712}" type="slidenum">
              <a:rPr lang="en-US" smtClean="0"/>
              <a:pPr/>
              <a:t>‹#›</a:t>
            </a:fld>
            <a:endParaRPr lang="en-US"/>
          </a:p>
        </p:txBody>
      </p:sp>
    </p:spTree>
    <p:extLst>
      <p:ext uri="{BB962C8B-B14F-4D97-AF65-F5344CB8AC3E}">
        <p14:creationId xmlns:p14="http://schemas.microsoft.com/office/powerpoint/2010/main" val="428985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3/30/19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056D9-60D3-4E39-BDA5-F9140AF54CEC}" type="slidenum">
              <a:rPr lang="en-US" smtClean="0"/>
              <a:pPr/>
              <a:t>‹#›</a:t>
            </a:fld>
            <a:endParaRPr lang="en-US"/>
          </a:p>
        </p:txBody>
      </p:sp>
    </p:spTree>
    <p:extLst>
      <p:ext uri="{BB962C8B-B14F-4D97-AF65-F5344CB8AC3E}">
        <p14:creationId xmlns:p14="http://schemas.microsoft.com/office/powerpoint/2010/main" val="306577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3/30/19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1B3A4-0D33-4155-AF48-49EB80A73D68}" type="slidenum">
              <a:rPr lang="en-US" smtClean="0"/>
              <a:pPr/>
              <a:t>‹#›</a:t>
            </a:fld>
            <a:endParaRPr lang="en-US"/>
          </a:p>
        </p:txBody>
      </p:sp>
    </p:spTree>
    <p:extLst>
      <p:ext uri="{BB962C8B-B14F-4D97-AF65-F5344CB8AC3E}">
        <p14:creationId xmlns:p14="http://schemas.microsoft.com/office/powerpoint/2010/main" val="6620822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63379F8-D3CD-4F84-8ABE-D8B7DBD32689}" type="datetimeFigureOut">
              <a:rPr lang="en-US" smtClean="0"/>
              <a:t>3/30/19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FD8FEC7-2C5D-45DE-84FB-9C36ADEAE2EE}" type="slidenum">
              <a:rPr lang="en-US" smtClean="0"/>
              <a:pPr/>
              <a:t>‹#›</a:t>
            </a:fld>
            <a:endParaRPr lang="en-US"/>
          </a:p>
        </p:txBody>
      </p:sp>
    </p:spTree>
    <p:extLst>
      <p:ext uri="{BB962C8B-B14F-4D97-AF65-F5344CB8AC3E}">
        <p14:creationId xmlns:p14="http://schemas.microsoft.com/office/powerpoint/2010/main" val="16339181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adfield94@live.missouristate.edu" TargetMode="External"/><Relationship Id="rId4" Type="http://schemas.openxmlformats.org/officeDocument/2006/relationships/hyperlink" Target="mailto:erinbuchanan@missouristate.edu" TargetMode="External"/><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0" name="Rectangle 3"/>
          <p:cNvSpPr>
            <a:spLocks/>
          </p:cNvSpPr>
          <p:nvPr/>
        </p:nvSpPr>
        <p:spPr bwMode="auto">
          <a:xfrm>
            <a:off x="1827152" y="1550516"/>
            <a:ext cx="40082848" cy="3506107"/>
          </a:xfrm>
          <a:prstGeom prst="rect">
            <a:avLst/>
          </a:prstGeom>
          <a:solidFill>
            <a:schemeClr val="accent6">
              <a:lumMod val="50000"/>
            </a:schemeClr>
          </a:solidFill>
          <a:ln>
            <a:solidFill>
              <a:schemeClr val="tx1">
                <a:lumMod val="95000"/>
                <a:lumOff val="5000"/>
              </a:schemeClr>
            </a:solidFill>
          </a:ln>
          <a:extLst/>
        </p:spPr>
        <p:style>
          <a:lnRef idx="1">
            <a:schemeClr val="accent3"/>
          </a:lnRef>
          <a:fillRef idx="2">
            <a:schemeClr val="accent3"/>
          </a:fillRef>
          <a:effectRef idx="1">
            <a:schemeClr val="accent3"/>
          </a:effectRef>
          <a:fontRef idx="minor">
            <a:schemeClr val="dk1"/>
          </a:fontRef>
        </p:style>
        <p:txBody>
          <a:bodyPr lIns="38100" tIns="38100" rIns="38100" bIns="38100" anchor="ctr"/>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6000" b="1" dirty="0" smtClean="0">
                <a:solidFill>
                  <a:schemeClr val="bg1"/>
                </a:solidFill>
                <a:latin typeface="Times New Roman"/>
                <a:ea typeface="MS PGothic" panose="020B0600070205080204" pitchFamily="34" charset="-128"/>
                <a:cs typeface="Times New Roman"/>
                <a:sym typeface="Minion Pro" pitchFamily="18" charset="0"/>
              </a:rPr>
              <a:t>Moral Foundations of U.S. Political News Organizations</a:t>
            </a:r>
            <a:endParaRPr lang="en-US" sz="6000" b="1" dirty="0" smtClean="0">
              <a:solidFill>
                <a:schemeClr val="bg1"/>
              </a:solidFill>
              <a:latin typeface="Times New Roman" panose="02020603050405020304" pitchFamily="18" charset="0"/>
              <a:ea typeface="Times New Roman" panose="02020603050405020304" pitchFamily="18" charset="0"/>
            </a:endParaRPr>
          </a:p>
          <a:p>
            <a:pPr algn="ctr" eaLnBrk="1" hangingPunct="1"/>
            <a:r>
              <a:rPr lang="en-US" sz="6000" dirty="0" smtClean="0">
                <a:solidFill>
                  <a:schemeClr val="bg1"/>
                </a:solidFill>
                <a:latin typeface="Times New Roman"/>
                <a:ea typeface="MS PGothic" panose="020B0600070205080204" pitchFamily="34" charset="-128"/>
                <a:cs typeface="Times New Roman"/>
                <a:sym typeface="Minion Pro" pitchFamily="18" charset="0"/>
              </a:rPr>
              <a:t>William E. Padfield and Erin </a:t>
            </a:r>
            <a:r>
              <a:rPr lang="en-US" sz="6000" dirty="0" smtClean="0">
                <a:solidFill>
                  <a:schemeClr val="bg1"/>
                </a:solidFill>
                <a:latin typeface="Times New Roman"/>
                <a:ea typeface="MS PGothic" panose="020B0600070205080204" pitchFamily="34" charset="-128"/>
                <a:cs typeface="Times New Roman"/>
                <a:sym typeface="Minion Pro" pitchFamily="18" charset="0"/>
              </a:rPr>
              <a:t>M. </a:t>
            </a:r>
            <a:r>
              <a:rPr lang="en-US" sz="6000" dirty="0" smtClean="0">
                <a:solidFill>
                  <a:schemeClr val="bg1"/>
                </a:solidFill>
                <a:latin typeface="Times New Roman"/>
                <a:ea typeface="MS PGothic" panose="020B0600070205080204" pitchFamily="34" charset="-128"/>
                <a:cs typeface="Times New Roman"/>
                <a:sym typeface="Minion Pro" pitchFamily="18" charset="0"/>
              </a:rPr>
              <a:t>Buchanan</a:t>
            </a:r>
          </a:p>
          <a:p>
            <a:pPr algn="ctr" eaLnBrk="1" hangingPunct="1"/>
            <a:r>
              <a:rPr lang="en-US" sz="6000" dirty="0" smtClean="0">
                <a:solidFill>
                  <a:schemeClr val="bg1"/>
                </a:solidFill>
                <a:latin typeface="Times New Roman"/>
                <a:ea typeface="MS PGothic" panose="020B0600070205080204" pitchFamily="34" charset="-128"/>
                <a:cs typeface="Times New Roman"/>
                <a:sym typeface="Minion Pro" pitchFamily="18" charset="0"/>
              </a:rPr>
              <a:t>Missouri </a:t>
            </a:r>
            <a:r>
              <a:rPr lang="en-US" sz="6000" dirty="0" smtClean="0">
                <a:solidFill>
                  <a:schemeClr val="bg1"/>
                </a:solidFill>
                <a:latin typeface="Times New Roman"/>
                <a:ea typeface="MS PGothic" panose="020B0600070205080204" pitchFamily="34" charset="-128"/>
                <a:cs typeface="Times New Roman"/>
                <a:sym typeface="Minion Pro" pitchFamily="18" charset="0"/>
              </a:rPr>
              <a:t>State University</a:t>
            </a:r>
            <a:endParaRPr lang="en-US" sz="6000" dirty="0">
              <a:solidFill>
                <a:schemeClr val="bg1"/>
              </a:solidFill>
              <a:latin typeface="Times New Roman"/>
              <a:ea typeface="MS PGothic" panose="020B0600070205080204" pitchFamily="34" charset="-128"/>
              <a:cs typeface="Times New Roman"/>
              <a:sym typeface="Minion Pro" pitchFamily="18" charset="0"/>
            </a:endParaRPr>
          </a:p>
        </p:txBody>
      </p:sp>
      <p:sp>
        <p:nvSpPr>
          <p:cNvPr id="13314" name="Line 4"/>
          <p:cNvSpPr>
            <a:spLocks noChangeShapeType="1"/>
          </p:cNvSpPr>
          <p:nvPr/>
        </p:nvSpPr>
        <p:spPr bwMode="auto">
          <a:xfrm>
            <a:off x="1827213" y="4170363"/>
            <a:ext cx="77787" cy="27452637"/>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5" name="Line 5"/>
          <p:cNvSpPr>
            <a:spLocks noChangeShapeType="1"/>
          </p:cNvSpPr>
          <p:nvPr/>
        </p:nvSpPr>
        <p:spPr bwMode="auto">
          <a:xfrm>
            <a:off x="41910000" y="5029200"/>
            <a:ext cx="152400" cy="26517600"/>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6" name="Line 6"/>
          <p:cNvSpPr>
            <a:spLocks noChangeShapeType="1"/>
          </p:cNvSpPr>
          <p:nvPr/>
        </p:nvSpPr>
        <p:spPr bwMode="auto">
          <a:xfrm rot="10800000" flipH="1">
            <a:off x="1905000" y="31546800"/>
            <a:ext cx="40157400" cy="76200"/>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2054" name="Rectangle 7"/>
          <p:cNvSpPr>
            <a:spLocks/>
          </p:cNvSpPr>
          <p:nvPr/>
        </p:nvSpPr>
        <p:spPr bwMode="auto">
          <a:xfrm>
            <a:off x="2133600" y="5285224"/>
            <a:ext cx="13258800" cy="68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Abstract</a:t>
            </a:r>
          </a:p>
          <a:p>
            <a:pPr eaLnBrk="1" hangingPunct="1"/>
            <a:r>
              <a:rPr lang="en-US" sz="3600" dirty="0" smtClean="0">
                <a:latin typeface="Times New Roman"/>
                <a:cs typeface="Times New Roman"/>
              </a:rPr>
              <a:t>The media ecosystem has grown, and political opinions have diverged such that there are competing conceptions of objective truth. Commentators often point to political biases in news coverage as a catalyst for this political divide. The Moral Foundations Dictionary (MFD) facilitates identification of ideological leanings in text through frequency of the occurrence of certain words. Through web scraping, the researchers extracted articles from popular news sources’ websites, calculated MFD word frequencies, and identified words’ respective valences. This process attempts to uncover news outlets’ positive or negative endorsements of certain moral dimensions concomitant with a particular ideology. The researchers gathered political articles from four sources</a:t>
            </a:r>
            <a:r>
              <a:rPr lang="en-US" sz="3600" dirty="0" smtClean="0">
                <a:latin typeface="Times New Roman"/>
                <a:cs typeface="Times New Roman"/>
              </a:rPr>
              <a:t>. They were unable to reveal significant differences in moral or political endorsements, but they solidified the method for future research.</a:t>
            </a:r>
            <a:endPar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eaLnBrk="1" hangingPunct="1"/>
            <a:endParaRPr lang="en-US" sz="4400" b="1" dirty="0" smtClean="0">
              <a:latin typeface="Times New Roman"/>
              <a:cs typeface="Times New Roman"/>
            </a:endParaRPr>
          </a:p>
        </p:txBody>
      </p:sp>
      <p:sp>
        <p:nvSpPr>
          <p:cNvPr id="13322" name="Rectangle 14"/>
          <p:cNvSpPr>
            <a:spLocks/>
          </p:cNvSpPr>
          <p:nvPr/>
        </p:nvSpPr>
        <p:spPr bwMode="auto">
          <a:xfrm>
            <a:off x="29184600" y="27355800"/>
            <a:ext cx="13017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marL="342900" indent="-342900" eaLnBrk="0" hangingPunct="0">
              <a:defRPr sz="1200">
                <a:solidFill>
                  <a:srgbClr val="000000"/>
                </a:solidFill>
                <a:latin typeface="Gill Sans" pitchFamily="-84" charset="0"/>
                <a:ea typeface="ヒラギノ角ゴ ProN W3" pitchFamily="-84" charset="-128"/>
                <a:sym typeface="Gill Sans" pitchFamily="-84" charset="0"/>
              </a:defRPr>
            </a:lvl1pPr>
            <a:lvl2pPr marL="800100" indent="-3429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eaLnBrk="1" hangingPunct="1">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US" sz="3000" b="1" dirty="0">
              <a:latin typeface="Times New Roman" panose="02020603050405020304" pitchFamily="18" charset="0"/>
              <a:cs typeface="Times New Roman" panose="02020603050405020304" pitchFamily="18" charset="0"/>
            </a:endParaRPr>
          </a:p>
        </p:txBody>
      </p:sp>
      <p:sp>
        <p:nvSpPr>
          <p:cNvPr id="39" name="Rectangle 13"/>
          <p:cNvSpPr>
            <a:spLocks/>
          </p:cNvSpPr>
          <p:nvPr/>
        </p:nvSpPr>
        <p:spPr bwMode="auto">
          <a:xfrm>
            <a:off x="2133600" y="13759746"/>
            <a:ext cx="13258800" cy="1915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Method</a:t>
            </a:r>
          </a:p>
          <a:p>
            <a:pPr eaLnBrk="1" hangingPunct="1"/>
            <a:r>
              <a:rPr lang="en-US" sz="3600" b="1"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Sources</a:t>
            </a:r>
            <a:endParaRPr lang="en-US" sz="3600" b="1"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eaLnBrk="1" hangingPunct="1"/>
            <a:r>
              <a:rPr lang="en-US" sz="32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dirty="0" smtClean="0">
                <a:solidFill>
                  <a:prstClr val="black"/>
                </a:solidFill>
                <a:latin typeface="Times New Roman"/>
                <a:ea typeface="Calibri"/>
                <a:cs typeface="Times New Roman"/>
              </a:rPr>
              <a:t>Political n</a:t>
            </a:r>
            <a:r>
              <a:rPr lang="en-US" sz="3600" dirty="0" smtClean="0">
                <a:solidFill>
                  <a:prstClr val="black"/>
                </a:solidFill>
                <a:latin typeface="Times New Roman"/>
                <a:ea typeface="Calibri"/>
                <a:cs typeface="Times New Roman"/>
              </a:rPr>
              <a:t>ews articles from four U.S. sources - two preferred by liberals and two by conservatives (Mitchell, et al., 2014). The sources were </a:t>
            </a:r>
            <a:r>
              <a:rPr lang="en-US" sz="3600" i="1" dirty="0" smtClean="0">
                <a:solidFill>
                  <a:prstClr val="black"/>
                </a:solidFill>
                <a:latin typeface="Times New Roman"/>
                <a:ea typeface="Calibri"/>
                <a:cs typeface="Times New Roman"/>
              </a:rPr>
              <a:t>The New York Times, NPR, Fox News, and </a:t>
            </a:r>
            <a:r>
              <a:rPr lang="en-US" sz="3600" i="1" dirty="0" err="1" smtClean="0">
                <a:solidFill>
                  <a:prstClr val="black"/>
                </a:solidFill>
                <a:latin typeface="Times New Roman"/>
                <a:ea typeface="Calibri"/>
                <a:cs typeface="Times New Roman"/>
              </a:rPr>
              <a:t>Breitbart</a:t>
            </a:r>
            <a:r>
              <a:rPr lang="en-US" sz="3600" i="1" dirty="0" smtClean="0">
                <a:solidFill>
                  <a:prstClr val="black"/>
                </a:solidFill>
                <a:latin typeface="Times New Roman"/>
                <a:ea typeface="Calibri"/>
                <a:cs typeface="Times New Roman"/>
              </a:rPr>
              <a:t>.</a:t>
            </a:r>
            <a:endParaRPr lang="en-US" sz="3600" dirty="0" smtClean="0">
              <a:solidFill>
                <a:prstClr val="black"/>
              </a:solidFill>
              <a:latin typeface="Times New Roman"/>
              <a:ea typeface="Calibri"/>
              <a:cs typeface="Times New Roman"/>
            </a:endParaRPr>
          </a:p>
          <a:p>
            <a:pPr>
              <a:lnSpc>
                <a:spcPct val="60000"/>
              </a:lnSpc>
            </a:pPr>
            <a:endPar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a:lnSpc>
                <a:spcPct val="60000"/>
              </a:lnSpc>
            </a:pPr>
            <a:r>
              <a:rPr lang="en-US" sz="36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Procedure</a:t>
            </a:r>
            <a:endParaRPr lang="en-US" sz="3600" dirty="0">
              <a:latin typeface="Times New Roman"/>
              <a:cs typeface="Times New Roman"/>
            </a:endParaRPr>
          </a:p>
          <a:p>
            <a:pPr marL="457200" indent="-457200">
              <a:buFont typeface="Arial" charset="0"/>
              <a:buChar char="•"/>
            </a:pP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Body text of articles was scraped using the </a:t>
            </a:r>
            <a:r>
              <a:rPr lang="en-US" sz="3600" i="1" dirty="0" err="1" smtClean="0">
                <a:solidFill>
                  <a:schemeClr val="tx1"/>
                </a:solidFill>
                <a:latin typeface="Times New Roman"/>
                <a:ea typeface="MS PGothic" panose="020B0600070205080204" pitchFamily="34" charset="-128"/>
                <a:cs typeface="Times New Roman"/>
                <a:sym typeface="Times New Roman Bold" panose="02020803070505020304" pitchFamily="18" charset="0"/>
              </a:rPr>
              <a:t>rvest</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 library in </a:t>
            </a:r>
            <a:r>
              <a:rPr lang="en-US" sz="3600"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R.</a:t>
            </a:r>
          </a:p>
          <a:p>
            <a:pPr marL="457200" indent="-457200">
              <a:buFont typeface="Arial" charset="0"/>
              <a:buChar char="•"/>
            </a:pP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Using the </a:t>
            </a:r>
            <a:r>
              <a:rPr lang="en-US" sz="3600"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tm </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and </a:t>
            </a:r>
            <a:r>
              <a:rPr lang="en-US" sz="3600" i="1" dirty="0" err="1" smtClean="0">
                <a:solidFill>
                  <a:schemeClr val="tx1"/>
                </a:solidFill>
                <a:latin typeface="Times New Roman"/>
                <a:ea typeface="MS PGothic" panose="020B0600070205080204" pitchFamily="34" charset="-128"/>
                <a:cs typeface="Times New Roman"/>
                <a:sym typeface="Times New Roman Bold" panose="02020803070505020304" pitchFamily="18" charset="0"/>
              </a:rPr>
              <a:t>ngram</a:t>
            </a:r>
            <a:r>
              <a:rPr lang="en-US" sz="3600"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packages, text was stemmed and processed to remove blanks, duplicates, punctuation, and capitalization.</a:t>
            </a:r>
          </a:p>
          <a:p>
            <a:pPr marL="1200150" lvl="1" indent="-457200">
              <a:buFont typeface="Arial" charset="0"/>
              <a:buChar char="•"/>
            </a:pP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The same procedure was applied to the words in the </a:t>
            </a:r>
            <a:r>
              <a:rPr lang="en-US" sz="3600" dirty="0" err="1" smtClean="0">
                <a:solidFill>
                  <a:schemeClr val="tx1"/>
                </a:solidFill>
                <a:latin typeface="Times New Roman"/>
                <a:ea typeface="MS PGothic" panose="020B0600070205080204" pitchFamily="34" charset="-128"/>
                <a:cs typeface="Times New Roman"/>
                <a:sym typeface="Times New Roman Bold" panose="02020803070505020304" pitchFamily="18" charset="0"/>
              </a:rPr>
              <a:t>Warriner</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 et al. (2013) dataset of affective ratings for 13,915 English lemmas.</a:t>
            </a:r>
          </a:p>
          <a:p>
            <a:pPr marL="457200" indent="-457200">
              <a:buFont typeface="Arial" charset="0"/>
              <a:buChar char="•"/>
            </a:pP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Problem: Graham, et al.’s (2009) MFD does not account for valence </a:t>
            </a:r>
            <a:r>
              <a:rPr lang="mr-IN"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 it assumes any word occurrence is positive endorsement Also, it cannot be as specific as the Moral Foundations Questionnaire (MFQ; Graham, et. al., 2011). See example for </a:t>
            </a:r>
            <a:r>
              <a:rPr lang="en-US" sz="3600"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harm/care</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 foundation:</a:t>
            </a:r>
          </a:p>
          <a:p>
            <a:pPr marL="1200150" lvl="1" indent="-457200">
              <a:buFont typeface="Arial" charset="0"/>
              <a:buChar char="•"/>
            </a:pP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MFQ item: </a:t>
            </a:r>
            <a:r>
              <a:rPr lang="en-US" sz="3600"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It can never be right to kill another human being.</a:t>
            </a:r>
            <a:endPar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marL="1600200" lvl="2" indent="-457200">
              <a:buFont typeface="Arial" charset="0"/>
              <a:buChar char="•"/>
            </a:pP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Participant rates agreement on six-point scale.</a:t>
            </a:r>
          </a:p>
          <a:p>
            <a:pPr marL="1200150" lvl="1" indent="-457200">
              <a:buFont typeface="Arial" charset="0"/>
              <a:buChar char="•"/>
            </a:pP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MFD words: </a:t>
            </a:r>
            <a:r>
              <a:rPr lang="en-US" sz="3600"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benefit</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cruel, guard</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kill</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 valence is intuitive, but unaccounted for by MFD analyses. Other foundations (such as </a:t>
            </a:r>
            <a:r>
              <a:rPr lang="en-US" sz="3600"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purity/sanctity</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a:t>
            </a:r>
            <a:r>
              <a:rPr lang="en-US" sz="3600"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are even less clear-cut.</a:t>
            </a:r>
          </a:p>
          <a:p>
            <a:pPr marL="1200150" lvl="1" indent="-457200">
              <a:buFont typeface="Arial" charset="0"/>
              <a:buChar char="•"/>
            </a:pP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Solution: incorporate valence (pleasantness) ratings from </a:t>
            </a:r>
            <a:r>
              <a:rPr lang="en-US" sz="3600" dirty="0" err="1" smtClean="0">
                <a:solidFill>
                  <a:schemeClr val="tx1"/>
                </a:solidFill>
                <a:latin typeface="Times New Roman"/>
                <a:ea typeface="MS PGothic" panose="020B0600070205080204" pitchFamily="34" charset="-128"/>
                <a:cs typeface="Times New Roman"/>
                <a:sym typeface="Times New Roman Bold" panose="02020803070505020304" pitchFamily="18" charset="0"/>
              </a:rPr>
              <a:t>Warriner</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 et al. (2013).</a:t>
            </a:r>
          </a:p>
          <a:p>
            <a:pPr marL="457200" indent="-457200">
              <a:buFont typeface="Arial" charset="0"/>
              <a:buChar char="•"/>
            </a:pP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Article words were matched up with MFD counterparts and percent occurrence, which was multiplied by </a:t>
            </a:r>
            <a:r>
              <a:rPr lang="en-US" sz="3600"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z</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-scored valence creating a weighted sum for each moral foundation.</a:t>
            </a:r>
            <a:endPar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r>
              <a:rPr lang="en-US" sz="3600" b="1"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Analysis </a:t>
            </a:r>
            <a:endParaRPr lang="en-US" sz="3600" dirty="0" smtClean="0">
              <a:latin typeface="Times New Roman" charset="0"/>
              <a:ea typeface="Times New Roman" charset="0"/>
              <a:cs typeface="Times New Roman" charset="0"/>
            </a:endParaRPr>
          </a:p>
          <a:p>
            <a:pPr marL="457200" indent="-457200">
              <a:buFont typeface="Arial" charset="0"/>
              <a:buChar char="•"/>
            </a:pPr>
            <a:r>
              <a:rPr lang="en-US" sz="3600" dirty="0" smtClean="0">
                <a:latin typeface="Times New Roman" charset="0"/>
                <a:ea typeface="Times New Roman" charset="0"/>
                <a:cs typeface="Times New Roman" charset="0"/>
              </a:rPr>
              <a:t>A </a:t>
            </a:r>
            <a:r>
              <a:rPr lang="en-US" sz="3600" dirty="0" smtClean="0">
                <a:latin typeface="Times New Roman" charset="0"/>
                <a:ea typeface="Times New Roman" charset="0"/>
                <a:cs typeface="Times New Roman" charset="0"/>
              </a:rPr>
              <a:t>multilevel model controlling for correlated error of </a:t>
            </a:r>
            <a:r>
              <a:rPr lang="en-US" sz="3600" dirty="0" smtClean="0">
                <a:latin typeface="Times New Roman" charset="0"/>
                <a:ea typeface="Times New Roman" charset="0"/>
                <a:cs typeface="Times New Roman" charset="0"/>
              </a:rPr>
              <a:t>political lean </a:t>
            </a:r>
            <a:r>
              <a:rPr lang="en-US" sz="3600" dirty="0" smtClean="0">
                <a:latin typeface="Times New Roman" charset="0"/>
                <a:ea typeface="Times New Roman" charset="0"/>
                <a:cs typeface="Times New Roman" charset="0"/>
              </a:rPr>
              <a:t>and source was </a:t>
            </a:r>
            <a:r>
              <a:rPr lang="en-US" sz="3600" dirty="0" smtClean="0">
                <a:latin typeface="Times New Roman" charset="0"/>
                <a:ea typeface="Times New Roman" charset="0"/>
                <a:cs typeface="Times New Roman" charset="0"/>
              </a:rPr>
              <a:t>used to analyze the data. </a:t>
            </a:r>
          </a:p>
          <a:p>
            <a:pPr marL="457200" indent="-457200">
              <a:buFont typeface="Arial" charset="0"/>
              <a:buChar char="•"/>
            </a:pPr>
            <a:r>
              <a:rPr lang="en-US" sz="3600" dirty="0" smtClean="0">
                <a:latin typeface="Times New Roman" charset="0"/>
                <a:ea typeface="Times New Roman" charset="0"/>
                <a:cs typeface="Times New Roman" charset="0"/>
              </a:rPr>
              <a:t>Independent </a:t>
            </a:r>
            <a:r>
              <a:rPr lang="en-US" sz="3600" dirty="0" smtClean="0">
                <a:latin typeface="Times New Roman" charset="0"/>
                <a:ea typeface="Times New Roman" charset="0"/>
                <a:cs typeface="Times New Roman" charset="0"/>
              </a:rPr>
              <a:t>variable was political lean with news source as a random intercept predicting weighted percentage of each foundation.</a:t>
            </a:r>
          </a:p>
          <a:p>
            <a:pPr marL="457200" indent="-457200">
              <a:buFont typeface="Arial" charset="0"/>
              <a:buChar char="•"/>
            </a:pPr>
            <a:r>
              <a:rPr lang="en-US" sz="3600" dirty="0" smtClean="0">
                <a:latin typeface="Times New Roman" charset="0"/>
                <a:ea typeface="Times New Roman" charset="0"/>
                <a:cs typeface="Times New Roman" charset="0"/>
              </a:rPr>
              <a:t>Overall valence, types (unique words), tokens (total words), and readability for each source were calculated as well.</a:t>
            </a:r>
            <a:endParaRPr lang="en-US" sz="3600" dirty="0">
              <a:latin typeface="Times New Roman"/>
              <a:cs typeface="Times New Roman"/>
            </a:endParaRPr>
          </a:p>
        </p:txBody>
      </p:sp>
      <p:sp>
        <p:nvSpPr>
          <p:cNvPr id="68" name="Rectangle 7"/>
          <p:cNvSpPr>
            <a:spLocks/>
          </p:cNvSpPr>
          <p:nvPr/>
        </p:nvSpPr>
        <p:spPr bwMode="auto">
          <a:xfrm>
            <a:off x="16107166" y="5270493"/>
            <a:ext cx="11522820" cy="674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Results</a:t>
            </a:r>
            <a:endPar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endParaRPr lang="en-US" sz="4400" b="1" dirty="0" smtClean="0">
              <a:latin typeface="Gill Sans"/>
            </a:endParaRPr>
          </a:p>
          <a:p>
            <a:pPr marL="0" marR="0">
              <a:lnSpc>
                <a:spcPct val="115000"/>
              </a:lnSpc>
              <a:spcBef>
                <a:spcPts val="0"/>
              </a:spcBef>
              <a:spcAft>
                <a:spcPts val="0"/>
              </a:spcAft>
            </a:pPr>
            <a:endParaRPr lang="en-US" sz="3600" dirty="0">
              <a:latin typeface="Calibri"/>
              <a:ea typeface="Calibri"/>
              <a:cs typeface="Times New Roman"/>
            </a:endParaRPr>
          </a:p>
          <a:p>
            <a:pP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76" name="TextBox 75"/>
          <p:cNvSpPr txBox="1"/>
          <p:nvPr/>
        </p:nvSpPr>
        <p:spPr>
          <a:xfrm>
            <a:off x="28651200" y="30327600"/>
            <a:ext cx="13182600" cy="1708160"/>
          </a:xfrm>
          <a:prstGeom prst="rect">
            <a:avLst/>
          </a:prstGeom>
          <a:noFill/>
        </p:spPr>
        <p:txBody>
          <a:bodyPr wrap="square" rtlCol="0">
            <a:spAutoFit/>
          </a:bodyPr>
          <a:lstStyle/>
          <a:p>
            <a:r>
              <a:rPr lang="en-US" sz="3500" b="1" dirty="0" smtClean="0">
                <a:latin typeface="Times New Roman" pitchFamily="18" charset="0"/>
                <a:cs typeface="Times New Roman" pitchFamily="18" charset="0"/>
              </a:rPr>
              <a:t>Contact: </a:t>
            </a:r>
            <a:r>
              <a:rPr lang="en-US" sz="3500" dirty="0" smtClean="0">
                <a:latin typeface="Times New Roman" pitchFamily="18" charset="0"/>
                <a:cs typeface="Times New Roman" pitchFamily="18" charset="0"/>
              </a:rPr>
              <a:t>William E. Padfield (</a:t>
            </a:r>
            <a:r>
              <a:rPr lang="en-US" sz="3500" dirty="0" smtClean="0">
                <a:latin typeface="Times New Roman" pitchFamily="18" charset="0"/>
                <a:cs typeface="Times New Roman" pitchFamily="18" charset="0"/>
                <a:hlinkClick r:id="rId3"/>
              </a:rPr>
              <a:t>Padfield94@live.missouristate.edu</a:t>
            </a:r>
            <a:r>
              <a:rPr lang="en-US" sz="3500" dirty="0" smtClean="0">
                <a:latin typeface="Times New Roman" pitchFamily="18" charset="0"/>
                <a:cs typeface="Times New Roman" pitchFamily="18" charset="0"/>
              </a:rPr>
              <a:t>) or </a:t>
            </a:r>
            <a:r>
              <a:rPr lang="en-US" sz="3500" dirty="0" smtClean="0">
                <a:latin typeface="Times New Roman" pitchFamily="18" charset="0"/>
                <a:cs typeface="Times New Roman" pitchFamily="18" charset="0"/>
              </a:rPr>
              <a:t>Dr</a:t>
            </a:r>
            <a:r>
              <a:rPr lang="en-US" sz="3500" dirty="0" smtClean="0">
                <a:latin typeface="Times New Roman" pitchFamily="18" charset="0"/>
                <a:cs typeface="Times New Roman" pitchFamily="18" charset="0"/>
              </a:rPr>
              <a:t>. Erin M. Buchanan (</a:t>
            </a:r>
            <a:r>
              <a:rPr lang="en-US" sz="3500" dirty="0" smtClean="0">
                <a:latin typeface="Times New Roman" pitchFamily="18" charset="0"/>
                <a:cs typeface="Times New Roman" pitchFamily="18" charset="0"/>
                <a:hlinkClick r:id="rId4"/>
              </a:rPr>
              <a:t>erinbuchanan@missouristate.edu</a:t>
            </a:r>
            <a:r>
              <a:rPr lang="en-US" sz="3500" dirty="0" smtClean="0">
                <a:latin typeface="Times New Roman" pitchFamily="18" charset="0"/>
                <a:cs typeface="Times New Roman" pitchFamily="18" charset="0"/>
              </a:rPr>
              <a:t>) </a:t>
            </a:r>
          </a:p>
          <a:p>
            <a:endParaRPr lang="en-US" sz="3500" b="1" dirty="0" smtClean="0">
              <a:latin typeface="Times New Roman" pitchFamily="18" charset="0"/>
              <a:cs typeface="Times New Roman" pitchFamily="18" charset="0"/>
            </a:endParaRPr>
          </a:p>
        </p:txBody>
      </p:sp>
      <p:sp>
        <p:nvSpPr>
          <p:cNvPr id="75" name="Line 4"/>
          <p:cNvSpPr>
            <a:spLocks noChangeShapeType="1"/>
          </p:cNvSpPr>
          <p:nvPr/>
        </p:nvSpPr>
        <p:spPr bwMode="auto">
          <a:xfrm>
            <a:off x="15621000" y="5029200"/>
            <a:ext cx="1587" cy="26538237"/>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79" name="Line 4"/>
          <p:cNvSpPr>
            <a:spLocks noChangeShapeType="1"/>
          </p:cNvSpPr>
          <p:nvPr/>
        </p:nvSpPr>
        <p:spPr bwMode="auto">
          <a:xfrm>
            <a:off x="28422600" y="5029200"/>
            <a:ext cx="77787" cy="26614437"/>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26" name="TextBox 25"/>
          <p:cNvSpPr txBox="1"/>
          <p:nvPr/>
        </p:nvSpPr>
        <p:spPr>
          <a:xfrm>
            <a:off x="28498800" y="19888200"/>
            <a:ext cx="12954000" cy="10187406"/>
          </a:xfrm>
          <a:prstGeom prst="rect">
            <a:avLst/>
          </a:prstGeom>
          <a:noFill/>
        </p:spPr>
        <p:txBody>
          <a:bodyPr wrap="square" rtlCol="0">
            <a:spAutoFit/>
          </a:bodyPr>
          <a:lstStyle/>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Discussion</a:t>
            </a:r>
            <a:endParaRPr lang="en-US" sz="4400" b="1" dirty="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endParaRPr>
          </a:p>
          <a:p>
            <a:pPr eaLnBrk="1" hangingPunct="1"/>
            <a:endParaRPr lang="en-US" sz="3600" dirty="0" smtClean="0">
              <a:solidFill>
                <a:schemeClr val="tx1"/>
              </a:solidFill>
              <a:latin typeface="Times New Roman" charset="0"/>
              <a:ea typeface="Times New Roman" charset="0"/>
              <a:cs typeface="Times New Roman" charset="0"/>
              <a:sym typeface="Times New Roman Bold" panose="02020803070505020304" pitchFamily="18" charset="0"/>
            </a:endParaRPr>
          </a:p>
          <a:p>
            <a:pPr eaLnBrk="1" hangingPunct="1"/>
            <a:r>
              <a:rPr lang="en-US" sz="3600" dirty="0" smtClean="0">
                <a:solidFill>
                  <a:schemeClr val="tx1"/>
                </a:solidFill>
                <a:latin typeface="Times New Roman" charset="0"/>
                <a:ea typeface="Times New Roman" charset="0"/>
                <a:cs typeface="Times New Roman" charset="0"/>
                <a:sym typeface="Times New Roman Bold" panose="02020803070505020304" pitchFamily="18" charset="0"/>
              </a:rPr>
              <a:t>The researchers found little compelling evidence of an effect of partisan lean on MFD endorsement. Upon speculation, the researchers identified one possible reason for why the results failed to reveal such an effect: the selection of the amorphous topic of “political news” may have led to the scraping of large numbers of articles with little to no moral-centric content. Rather, many articles have contained, for example, simple reporting on procedural matters that would leave little room for the use of words from the Moral Foundations Dictionary. </a:t>
            </a:r>
          </a:p>
          <a:p>
            <a:pPr eaLnBrk="1" hangingPunct="1"/>
            <a:endParaRPr lang="en-US" sz="3600" dirty="0">
              <a:solidFill>
                <a:schemeClr val="tx1"/>
              </a:solidFill>
              <a:latin typeface="Times New Roman" charset="0"/>
              <a:ea typeface="Times New Roman" charset="0"/>
              <a:cs typeface="Times New Roman" charset="0"/>
              <a:sym typeface="Times New Roman Bold" panose="02020803070505020304" pitchFamily="18" charset="0"/>
            </a:endParaRPr>
          </a:p>
          <a:p>
            <a:pPr eaLnBrk="1" hangingPunct="1"/>
            <a:r>
              <a:rPr lang="en-US" sz="3600" dirty="0" smtClean="0">
                <a:solidFill>
                  <a:schemeClr val="tx1"/>
                </a:solidFill>
                <a:latin typeface="Times New Roman" charset="0"/>
                <a:ea typeface="Times New Roman" charset="0"/>
                <a:cs typeface="Times New Roman" charset="0"/>
                <a:sym typeface="Times New Roman Bold" panose="02020803070505020304" pitchFamily="18" charset="0"/>
              </a:rPr>
              <a:t>Given the exploratory nature of this study, the researchers were able to fine-tune the methodology for use in future research. To this end, current research is underway that focuses on specific topics with moral relevance, including Brett </a:t>
            </a:r>
            <a:r>
              <a:rPr lang="en-US" sz="3600" dirty="0" err="1" smtClean="0">
                <a:solidFill>
                  <a:schemeClr val="tx1"/>
                </a:solidFill>
                <a:latin typeface="Times New Roman" charset="0"/>
                <a:ea typeface="Times New Roman" charset="0"/>
                <a:cs typeface="Times New Roman" charset="0"/>
                <a:sym typeface="Times New Roman Bold" panose="02020803070505020304" pitchFamily="18" charset="0"/>
              </a:rPr>
              <a:t>Kavanaugh’s</a:t>
            </a:r>
            <a:r>
              <a:rPr lang="en-US" sz="3600" dirty="0" smtClean="0">
                <a:solidFill>
                  <a:schemeClr val="tx1"/>
                </a:solidFill>
                <a:latin typeface="Times New Roman" charset="0"/>
                <a:ea typeface="Times New Roman" charset="0"/>
                <a:cs typeface="Times New Roman" charset="0"/>
                <a:sym typeface="Times New Roman Bold" panose="02020803070505020304" pitchFamily="18" charset="0"/>
              </a:rPr>
              <a:t> Supreme Court nomination and the most recent government shutdown. </a:t>
            </a:r>
            <a:r>
              <a:rPr lang="en-US" sz="3600" dirty="0">
                <a:solidFill>
                  <a:schemeClr val="tx1"/>
                </a:solidFill>
                <a:latin typeface="Times New Roman" charset="0"/>
                <a:ea typeface="Times New Roman" charset="0"/>
                <a:cs typeface="Times New Roman" charset="0"/>
                <a:sym typeface="Times New Roman Bold" panose="02020803070505020304" pitchFamily="18" charset="0"/>
              </a:rPr>
              <a:t>A</a:t>
            </a:r>
            <a:r>
              <a:rPr lang="en-US" sz="3600" dirty="0" smtClean="0">
                <a:solidFill>
                  <a:schemeClr val="tx1"/>
                </a:solidFill>
                <a:latin typeface="Times New Roman" charset="0"/>
                <a:ea typeface="Times New Roman" charset="0"/>
                <a:cs typeface="Times New Roman" charset="0"/>
                <a:sym typeface="Times New Roman Bold" panose="02020803070505020304" pitchFamily="18" charset="0"/>
              </a:rPr>
              <a:t>rticles are being scraped from a wider range of sources as well.</a:t>
            </a:r>
          </a:p>
        </p:txBody>
      </p:sp>
      <p:sp>
        <p:nvSpPr>
          <p:cNvPr id="28" name="TextBox 27"/>
          <p:cNvSpPr txBox="1"/>
          <p:nvPr/>
        </p:nvSpPr>
        <p:spPr>
          <a:xfrm>
            <a:off x="15773400" y="6019800"/>
            <a:ext cx="12496800" cy="830997"/>
          </a:xfrm>
          <a:prstGeom prst="rect">
            <a:avLst/>
          </a:prstGeom>
          <a:noFill/>
        </p:spPr>
        <p:txBody>
          <a:bodyPr wrap="square" rtlCol="0">
            <a:spAutoFit/>
          </a:bodyPr>
          <a:lstStyle/>
          <a:p>
            <a:r>
              <a:rPr lang="en-US" sz="3600" b="1"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Descriptive Statistics </a:t>
            </a:r>
            <a:r>
              <a:rPr lang="mr-IN" sz="3600" b="1"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a:t>
            </a:r>
            <a:r>
              <a:rPr lang="en-US" sz="3600" b="1"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 Moral Foundations</a:t>
            </a:r>
            <a:endParaRPr lang="en-US" sz="3600" dirty="0" smtClean="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15" name="TextBox 14"/>
          <p:cNvSpPr txBox="1"/>
          <p:nvPr/>
        </p:nvSpPr>
        <p:spPr>
          <a:xfrm>
            <a:off x="15697200" y="10744200"/>
            <a:ext cx="12344400" cy="3970318"/>
          </a:xfrm>
          <a:prstGeom prst="rect">
            <a:avLst/>
          </a:prstGeom>
          <a:noFill/>
        </p:spPr>
        <p:txBody>
          <a:bodyPr wrap="square" rtlCol="0">
            <a:spAutoFit/>
          </a:bodyPr>
          <a:lstStyle/>
          <a:p>
            <a:r>
              <a:rPr lang="en-US" sz="3600" i="1" dirty="0" smtClean="0">
                <a:latin typeface="Times New Roman" charset="0"/>
                <a:ea typeface="Times New Roman" charset="0"/>
                <a:cs typeface="Times New Roman" charset="0"/>
              </a:rPr>
              <a:t>Note. </a:t>
            </a:r>
            <a:r>
              <a:rPr lang="en-US" sz="3600" dirty="0" smtClean="0">
                <a:latin typeface="Times New Roman" charset="0"/>
                <a:ea typeface="Times New Roman" charset="0"/>
                <a:cs typeface="Times New Roman" charset="0"/>
              </a:rPr>
              <a:t>For mean and standard deviation values, ‘C’ and ‘L’ refer to ‘conservative’ and ‘liberal’ respectively. Given the values obtained, it became clear usage of MFD words was quite similar across the foundations regardless of political lean.</a:t>
            </a:r>
            <a:endParaRPr lang="en-US" sz="3600" dirty="0" smtClean="0">
              <a:latin typeface="Times New Roman" charset="0"/>
              <a:ea typeface="Times New Roman" charset="0"/>
              <a:cs typeface="Times New Roman" charset="0"/>
            </a:endParaRPr>
          </a:p>
          <a:p>
            <a:endParaRPr lang="en-US" sz="3600" i="1" dirty="0">
              <a:latin typeface="Times New Roman" charset="0"/>
              <a:ea typeface="Times New Roman" charset="0"/>
              <a:cs typeface="Times New Roman" charset="0"/>
            </a:endParaRPr>
          </a:p>
          <a:p>
            <a:r>
              <a:rPr lang="en-US" sz="3600" b="1" i="1" dirty="0" smtClean="0">
                <a:latin typeface="Times New Roman" charset="0"/>
                <a:ea typeface="Times New Roman" charset="0"/>
                <a:cs typeface="Times New Roman" charset="0"/>
              </a:rPr>
              <a:t>Multilevel Model </a:t>
            </a:r>
            <a:r>
              <a:rPr lang="mr-IN" sz="3600" b="1" i="1" dirty="0" smtClean="0">
                <a:latin typeface="Times New Roman" charset="0"/>
                <a:ea typeface="Times New Roman" charset="0"/>
                <a:cs typeface="Times New Roman" charset="0"/>
              </a:rPr>
              <a:t>–</a:t>
            </a:r>
            <a:r>
              <a:rPr lang="en-US" sz="3600" b="1" i="1" dirty="0" smtClean="0">
                <a:latin typeface="Times New Roman" charset="0"/>
                <a:ea typeface="Times New Roman" charset="0"/>
                <a:cs typeface="Times New Roman" charset="0"/>
              </a:rPr>
              <a:t> Moral Foundations</a:t>
            </a:r>
            <a:endParaRPr lang="en-US" sz="3600" dirty="0" smtClean="0">
              <a:latin typeface="Times New Roman" charset="0"/>
              <a:ea typeface="Times New Roman" charset="0"/>
              <a:cs typeface="Times New Roman" charset="0"/>
            </a:endParaRPr>
          </a:p>
          <a:p>
            <a:endParaRPr lang="en-US" sz="3600" b="1" i="1" dirty="0" smtClean="0">
              <a:latin typeface="Times New Roman" charset="0"/>
              <a:ea typeface="Times New Roman" charset="0"/>
              <a:cs typeface="Times New Roman" charset="0"/>
            </a:endParaRPr>
          </a:p>
        </p:txBody>
      </p:sp>
      <p:sp>
        <p:nvSpPr>
          <p:cNvPr id="50" name="TextBox 49"/>
          <p:cNvSpPr txBox="1"/>
          <p:nvPr/>
        </p:nvSpPr>
        <p:spPr>
          <a:xfrm>
            <a:off x="28733749" y="5243428"/>
            <a:ext cx="12496800" cy="830997"/>
          </a:xfrm>
          <a:prstGeom prst="rect">
            <a:avLst/>
          </a:prstGeom>
          <a:noFill/>
        </p:spPr>
        <p:txBody>
          <a:bodyPr wrap="square" rtlCol="0">
            <a:spAutoFit/>
          </a:bodyPr>
          <a:lstStyle/>
          <a:p>
            <a:r>
              <a:rPr lang="en-US" sz="3600" b="1"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Graph </a:t>
            </a:r>
            <a:r>
              <a:rPr lang="mr-IN" sz="3600" b="1"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a:t>
            </a:r>
            <a:r>
              <a:rPr lang="en-US" sz="3600" b="1"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 Mean Weighted Valence by Foundation</a:t>
            </a:r>
            <a:endParaRPr lang="en-US" sz="3600" dirty="0" smtClean="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51" name="TextBox 50"/>
          <p:cNvSpPr txBox="1"/>
          <p:nvPr/>
        </p:nvSpPr>
        <p:spPr>
          <a:xfrm>
            <a:off x="28498800" y="16306800"/>
            <a:ext cx="12496800" cy="3970318"/>
          </a:xfrm>
          <a:prstGeom prst="rect">
            <a:avLst/>
          </a:prstGeom>
          <a:noFill/>
        </p:spPr>
        <p:txBody>
          <a:bodyPr wrap="square" rtlCol="0">
            <a:spAutoFit/>
          </a:bodyPr>
          <a:lstStyle/>
          <a:p>
            <a:r>
              <a:rPr lang="en-US" sz="3600"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Note</a:t>
            </a:r>
            <a:r>
              <a:rPr lang="en-US" sz="3600"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 This graph is a visualization of the mean weighted valence scores and standard deviations for the five moral foundations. Each foundation appeared to receive slightly positively-</a:t>
            </a:r>
            <a:r>
              <a:rPr lang="en-US" sz="3600" dirty="0" err="1" smtClean="0">
                <a:solidFill>
                  <a:prstClr val="black"/>
                </a:solidFill>
                <a:latin typeface="Times New Roman"/>
                <a:ea typeface="MS PGothic" panose="020B0600070205080204" pitchFamily="34" charset="-128"/>
                <a:cs typeface="Times New Roman"/>
                <a:sym typeface="Times New Roman Bold" panose="02020803070505020304" pitchFamily="18" charset="0"/>
              </a:rPr>
              <a:t>valenced</a:t>
            </a:r>
            <a:r>
              <a:rPr lang="en-US" sz="3600"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 endorsements across political lean. None, however, seem to be appreciably different from one another despite the political lean of the sources.</a:t>
            </a:r>
            <a:endParaRPr lang="en-US" sz="3600" dirty="0" smtClean="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sz="3600" dirty="0"/>
          </a:p>
        </p:txBody>
      </p:sp>
      <p:graphicFrame>
        <p:nvGraphicFramePr>
          <p:cNvPr id="7" name="Table 6"/>
          <p:cNvGraphicFramePr>
            <a:graphicFrameLocks noGrp="1"/>
          </p:cNvGraphicFramePr>
          <p:nvPr>
            <p:extLst>
              <p:ext uri="{D42A27DB-BD31-4B8C-83A1-F6EECF244321}">
                <p14:modId xmlns:p14="http://schemas.microsoft.com/office/powerpoint/2010/main" val="1345712094"/>
              </p:ext>
            </p:extLst>
          </p:nvPr>
        </p:nvGraphicFramePr>
        <p:xfrm>
          <a:off x="15697200" y="6781800"/>
          <a:ext cx="12198281" cy="3840480"/>
        </p:xfrm>
        <a:graphic>
          <a:graphicData uri="http://schemas.openxmlformats.org/drawingml/2006/table">
            <a:tbl>
              <a:tblPr firstRow="1" bandRow="1">
                <a:tableStyleId>{5C22544A-7EE6-4342-B048-85BDC9FD1C3A}</a:tableStyleId>
              </a:tblPr>
              <a:tblGrid>
                <a:gridCol w="5037370"/>
                <a:gridCol w="1441364"/>
                <a:gridCol w="2430099"/>
                <a:gridCol w="1257730"/>
                <a:gridCol w="2031718"/>
              </a:tblGrid>
              <a:tr h="181734">
                <a:tc>
                  <a:txBody>
                    <a:bodyPr/>
                    <a:lstStyle/>
                    <a:p>
                      <a:r>
                        <a:rPr lang="en-US" sz="3600" dirty="0" smtClean="0">
                          <a:solidFill>
                            <a:schemeClr val="tx1"/>
                          </a:solidFill>
                          <a:latin typeface="Times New Roman" charset="0"/>
                          <a:ea typeface="Times New Roman" charset="0"/>
                          <a:cs typeface="Times New Roman" charset="0"/>
                        </a:rPr>
                        <a:t>Foundation</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M</a:t>
                      </a:r>
                      <a:r>
                        <a:rPr lang="en-US" sz="3600" i="1" baseline="-25000" dirty="0" smtClean="0">
                          <a:solidFill>
                            <a:schemeClr val="tx1"/>
                          </a:solidFill>
                          <a:latin typeface="Times New Roman" charset="0"/>
                          <a:ea typeface="Times New Roman" charset="0"/>
                          <a:cs typeface="Times New Roman" charset="0"/>
                        </a:rPr>
                        <a:t>C</a:t>
                      </a:r>
                      <a:endParaRPr lang="en-US" sz="3600" i="1" baseline="-250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SD</a:t>
                      </a:r>
                      <a:r>
                        <a:rPr lang="en-US" sz="3600" i="1" baseline="-25000" dirty="0" smtClean="0">
                          <a:solidFill>
                            <a:schemeClr val="tx1"/>
                          </a:solidFill>
                          <a:latin typeface="Times New Roman" charset="0"/>
                          <a:ea typeface="Times New Roman" charset="0"/>
                          <a:cs typeface="Times New Roman" charset="0"/>
                        </a:rPr>
                        <a:t>C</a:t>
                      </a:r>
                      <a:endParaRPr lang="en-US" sz="3600" i="1" baseline="-250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M</a:t>
                      </a:r>
                      <a:r>
                        <a:rPr lang="en-US" sz="3600" i="1" baseline="-25000" dirty="0" smtClean="0">
                          <a:solidFill>
                            <a:schemeClr val="tx1"/>
                          </a:solidFill>
                          <a:latin typeface="Times New Roman" charset="0"/>
                          <a:ea typeface="Times New Roman" charset="0"/>
                          <a:cs typeface="Times New Roman" charset="0"/>
                        </a:rPr>
                        <a:t>L</a:t>
                      </a:r>
                      <a:endParaRPr lang="en-US" sz="3600" i="1" baseline="-250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SD</a:t>
                      </a:r>
                      <a:r>
                        <a:rPr lang="en-US" sz="3600" i="1" baseline="-25000" dirty="0" smtClean="0">
                          <a:solidFill>
                            <a:schemeClr val="tx1"/>
                          </a:solidFill>
                          <a:latin typeface="Times New Roman" charset="0"/>
                          <a:ea typeface="Times New Roman" charset="0"/>
                          <a:cs typeface="Times New Roman" charset="0"/>
                        </a:rPr>
                        <a:t>L</a:t>
                      </a:r>
                      <a:endParaRPr lang="en-US" sz="3600" i="1" baseline="-250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6238">
                <a:tc>
                  <a:txBody>
                    <a:bodyPr/>
                    <a:lstStyle/>
                    <a:p>
                      <a:r>
                        <a:rPr lang="en-US" sz="3600" dirty="0" smtClean="0">
                          <a:solidFill>
                            <a:schemeClr val="tx1"/>
                          </a:solidFill>
                          <a:latin typeface="Times New Roman" charset="0"/>
                          <a:ea typeface="Times New Roman" charset="0"/>
                          <a:cs typeface="Times New Roman" charset="0"/>
                        </a:rPr>
                        <a:t>Harm/Care</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0.50</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2.21</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0.49</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2.21</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r>
              <a:tr h="366238">
                <a:tc>
                  <a:txBody>
                    <a:bodyPr/>
                    <a:lstStyle/>
                    <a:p>
                      <a:r>
                        <a:rPr lang="en-US" sz="3600" dirty="0" smtClean="0">
                          <a:solidFill>
                            <a:schemeClr val="tx1"/>
                          </a:solidFill>
                          <a:latin typeface="Times New Roman" charset="0"/>
                          <a:ea typeface="Times New Roman" charset="0"/>
                          <a:cs typeface="Times New Roman" charset="0"/>
                        </a:rPr>
                        <a:t>Fairness/Reciprocity</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i="0" dirty="0" smtClean="0">
                          <a:solidFill>
                            <a:schemeClr val="tx1"/>
                          </a:solidFill>
                          <a:latin typeface="Times New Roman" charset="0"/>
                          <a:ea typeface="Times New Roman" charset="0"/>
                          <a:cs typeface="Times New Roman" charset="0"/>
                        </a:rPr>
                        <a:t>1.13</a:t>
                      </a: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i="0" dirty="0" smtClean="0">
                          <a:solidFill>
                            <a:schemeClr val="tx1"/>
                          </a:solidFill>
                          <a:latin typeface="Times New Roman" charset="0"/>
                          <a:ea typeface="Times New Roman" charset="0"/>
                          <a:cs typeface="Times New Roman" charset="0"/>
                        </a:rPr>
                        <a:t>1.38</a:t>
                      </a: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1.11</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1.38</a:t>
                      </a:r>
                      <a:endParaRPr lang="en-US" sz="360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b="0" baseline="0" dirty="0" err="1" smtClean="0">
                          <a:solidFill>
                            <a:schemeClr val="tx1"/>
                          </a:solidFill>
                          <a:latin typeface="Times New Roman" charset="0"/>
                          <a:ea typeface="Times New Roman" charset="0"/>
                          <a:cs typeface="Times New Roman" charset="0"/>
                        </a:rPr>
                        <a:t>Ingroup</a:t>
                      </a:r>
                      <a:r>
                        <a:rPr lang="en-US" sz="3600" b="0" baseline="0" dirty="0" smtClean="0">
                          <a:solidFill>
                            <a:schemeClr val="tx1"/>
                          </a:solidFill>
                          <a:latin typeface="Times New Roman" charset="0"/>
                          <a:ea typeface="Times New Roman" charset="0"/>
                          <a:cs typeface="Times New Roman" charset="0"/>
                        </a:rPr>
                        <a:t>/Loyalty </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i="0" dirty="0" smtClean="0">
                          <a:solidFill>
                            <a:schemeClr val="tx1"/>
                          </a:solidFill>
                          <a:latin typeface="Times New Roman" charset="0"/>
                          <a:ea typeface="Times New Roman" charset="0"/>
                          <a:cs typeface="Times New Roman" charset="0"/>
                        </a:rPr>
                        <a:t>1.28</a:t>
                      </a:r>
                      <a:endParaRPr lang="en-US" sz="3600" b="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i="0" dirty="0" smtClean="0">
                          <a:solidFill>
                            <a:schemeClr val="tx1"/>
                          </a:solidFill>
                          <a:latin typeface="Times New Roman" charset="0"/>
                          <a:ea typeface="Times New Roman" charset="0"/>
                          <a:cs typeface="Times New Roman" charset="0"/>
                        </a:rPr>
                        <a:t>1.63</a:t>
                      </a:r>
                      <a:endParaRPr lang="en-US" sz="3600" b="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smtClean="0">
                          <a:solidFill>
                            <a:schemeClr val="tx1"/>
                          </a:solidFill>
                          <a:latin typeface="Times New Roman" charset="0"/>
                          <a:ea typeface="Times New Roman" charset="0"/>
                          <a:cs typeface="Times New Roman" charset="0"/>
                        </a:rPr>
                        <a:t>1.34</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smtClean="0">
                          <a:solidFill>
                            <a:schemeClr val="tx1"/>
                          </a:solidFill>
                          <a:latin typeface="Times New Roman" charset="0"/>
                          <a:ea typeface="Times New Roman" charset="0"/>
                          <a:cs typeface="Times New Roman" charset="0"/>
                        </a:rPr>
                        <a:t>1.63</a:t>
                      </a:r>
                      <a:endParaRPr lang="en-US" sz="3600" b="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b="0" dirty="0" smtClean="0">
                          <a:solidFill>
                            <a:schemeClr val="tx1"/>
                          </a:solidFill>
                          <a:latin typeface="Times New Roman" charset="0"/>
                          <a:ea typeface="Times New Roman" charset="0"/>
                          <a:cs typeface="Times New Roman" charset="0"/>
                        </a:rPr>
                        <a:t>Authority</a:t>
                      </a:r>
                      <a:r>
                        <a:rPr lang="en-US" sz="3600" b="0" baseline="0" dirty="0" smtClean="0">
                          <a:solidFill>
                            <a:schemeClr val="tx1"/>
                          </a:solidFill>
                          <a:latin typeface="Times New Roman" charset="0"/>
                          <a:ea typeface="Times New Roman" charset="0"/>
                          <a:cs typeface="Times New Roman" charset="0"/>
                        </a:rPr>
                        <a:t>/Respect</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i="0" dirty="0" smtClean="0">
                          <a:solidFill>
                            <a:schemeClr val="tx1"/>
                          </a:solidFill>
                          <a:latin typeface="Times New Roman" charset="0"/>
                          <a:ea typeface="Times New Roman" charset="0"/>
                          <a:cs typeface="Times New Roman" charset="0"/>
                        </a:rPr>
                        <a:t>0.72</a:t>
                      </a:r>
                      <a:endParaRPr lang="en-US" sz="3600" b="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i="0" dirty="0" smtClean="0">
                          <a:solidFill>
                            <a:schemeClr val="tx1"/>
                          </a:solidFill>
                          <a:latin typeface="Times New Roman" charset="0"/>
                          <a:ea typeface="Times New Roman" charset="0"/>
                          <a:cs typeface="Times New Roman" charset="0"/>
                        </a:rPr>
                        <a:t>1.62</a:t>
                      </a:r>
                      <a:endParaRPr lang="en-US" sz="3600" b="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smtClean="0">
                          <a:solidFill>
                            <a:schemeClr val="tx1"/>
                          </a:solidFill>
                          <a:latin typeface="Times New Roman" charset="0"/>
                          <a:ea typeface="Times New Roman" charset="0"/>
                          <a:cs typeface="Times New Roman" charset="0"/>
                        </a:rPr>
                        <a:t>1.06</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smtClean="0">
                          <a:solidFill>
                            <a:schemeClr val="tx1"/>
                          </a:solidFill>
                          <a:latin typeface="Times New Roman" charset="0"/>
                          <a:ea typeface="Times New Roman" charset="0"/>
                          <a:cs typeface="Times New Roman" charset="0"/>
                        </a:rPr>
                        <a:t>1.62</a:t>
                      </a:r>
                      <a:endParaRPr lang="en-US" sz="3600" b="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b="0" dirty="0" smtClean="0">
                          <a:solidFill>
                            <a:schemeClr val="tx1"/>
                          </a:solidFill>
                          <a:latin typeface="Times New Roman" charset="0"/>
                          <a:ea typeface="Times New Roman" charset="0"/>
                          <a:cs typeface="Times New Roman" charset="0"/>
                        </a:rPr>
                        <a:t>Purity/Sanctity</a:t>
                      </a:r>
                      <a:endParaRPr lang="en-US" sz="3600" b="0" dirty="0">
                        <a:solidFill>
                          <a:schemeClr val="tx1"/>
                        </a:solidFill>
                        <a:latin typeface="Times New Roman" charset="0"/>
                        <a:ea typeface="Times New Roman" charset="0"/>
                        <a:cs typeface="Times New Roman" charset="0"/>
                      </a:endParaRPr>
                    </a:p>
                  </a:txBody>
                  <a:tcPr>
                    <a:lnB w="12700" cap="flat" cmpd="sng" algn="ctr">
                      <a:solidFill>
                        <a:scrgbClr r="0" g="0" b="0"/>
                      </a:solidFill>
                      <a:prstDash val="solid"/>
                      <a:round/>
                      <a:headEnd type="none" w="med" len="med"/>
                      <a:tailEnd type="none" w="med" len="med"/>
                    </a:lnB>
                    <a:noFill/>
                  </a:tcPr>
                </a:tc>
                <a:tc>
                  <a:txBody>
                    <a:bodyPr/>
                    <a:lstStyle/>
                    <a:p>
                      <a:pPr algn="ctr"/>
                      <a:r>
                        <a:rPr lang="en-US" sz="3600" b="0" i="0" dirty="0" smtClean="0">
                          <a:solidFill>
                            <a:schemeClr val="tx1"/>
                          </a:solidFill>
                          <a:latin typeface="Times New Roman" charset="0"/>
                          <a:ea typeface="Times New Roman" charset="0"/>
                          <a:cs typeface="Times New Roman" charset="0"/>
                        </a:rPr>
                        <a:t>1.11</a:t>
                      </a:r>
                      <a:endParaRPr lang="en-US" sz="3600" b="0" i="0" dirty="0">
                        <a:solidFill>
                          <a:schemeClr val="tx1"/>
                        </a:solidFill>
                        <a:latin typeface="Times New Roman" charset="0"/>
                        <a:ea typeface="Times New Roman" charset="0"/>
                        <a:cs typeface="Times New Roman" charset="0"/>
                      </a:endParaRPr>
                    </a:p>
                  </a:txBody>
                  <a:tcPr>
                    <a:lnB w="12700" cap="flat" cmpd="sng" algn="ctr">
                      <a:solidFill>
                        <a:scrgbClr r="0" g="0" b="0"/>
                      </a:solidFill>
                      <a:prstDash val="solid"/>
                      <a:round/>
                      <a:headEnd type="none" w="med" len="med"/>
                      <a:tailEnd type="none" w="med" len="med"/>
                    </a:lnB>
                    <a:noFill/>
                  </a:tcPr>
                </a:tc>
                <a:tc>
                  <a:txBody>
                    <a:bodyPr/>
                    <a:lstStyle/>
                    <a:p>
                      <a:pPr algn="ctr"/>
                      <a:r>
                        <a:rPr lang="en-US" sz="3600" b="0" i="0" dirty="0" smtClean="0">
                          <a:solidFill>
                            <a:schemeClr val="tx1"/>
                          </a:solidFill>
                          <a:latin typeface="Times New Roman" charset="0"/>
                          <a:ea typeface="Times New Roman" charset="0"/>
                          <a:cs typeface="Times New Roman" charset="0"/>
                        </a:rPr>
                        <a:t>1.48</a:t>
                      </a:r>
                      <a:endParaRPr lang="en-US" sz="3600" b="0" i="0" dirty="0">
                        <a:solidFill>
                          <a:schemeClr val="tx1"/>
                        </a:solidFill>
                        <a:latin typeface="Times New Roman" charset="0"/>
                        <a:ea typeface="Times New Roman" charset="0"/>
                        <a:cs typeface="Times New Roman" charset="0"/>
                      </a:endParaRP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smtClean="0">
                          <a:solidFill>
                            <a:schemeClr val="tx1"/>
                          </a:solidFill>
                          <a:latin typeface="Times New Roman" charset="0"/>
                          <a:ea typeface="Times New Roman" charset="0"/>
                          <a:cs typeface="Times New Roman" charset="0"/>
                        </a:rPr>
                        <a:t>1.27</a:t>
                      </a:r>
                      <a:endParaRPr lang="en-US" sz="3600" b="0" dirty="0">
                        <a:solidFill>
                          <a:schemeClr val="tx1"/>
                        </a:solidFill>
                        <a:latin typeface="Times New Roman" charset="0"/>
                        <a:ea typeface="Times New Roman" charset="0"/>
                        <a:cs typeface="Times New Roman" charset="0"/>
                      </a:endParaRP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smtClean="0">
                          <a:solidFill>
                            <a:schemeClr val="tx1"/>
                          </a:solidFill>
                          <a:latin typeface="Times New Roman" charset="0"/>
                          <a:ea typeface="Times New Roman" charset="0"/>
                          <a:cs typeface="Times New Roman" charset="0"/>
                        </a:rPr>
                        <a:t>1.48</a:t>
                      </a:r>
                      <a:endParaRPr lang="en-US" sz="3600" b="0" dirty="0">
                        <a:solidFill>
                          <a:schemeClr val="tx1"/>
                        </a:solidFill>
                        <a:latin typeface="Times New Roman" charset="0"/>
                        <a:ea typeface="Times New Roman" charset="0"/>
                        <a:cs typeface="Times New Roman" charset="0"/>
                      </a:endParaRPr>
                    </a:p>
                  </a:txBody>
                  <a:tcPr>
                    <a:lnB w="12700" cap="flat" cmpd="sng" algn="ctr">
                      <a:solidFill>
                        <a:scrgbClr r="0" g="0" b="0"/>
                      </a:solidFill>
                      <a:prstDash val="solid"/>
                      <a:round/>
                      <a:headEnd type="none" w="med" len="med"/>
                      <a:tailEnd type="none" w="med" len="med"/>
                    </a:lnB>
                    <a:no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432077735"/>
              </p:ext>
            </p:extLst>
          </p:nvPr>
        </p:nvGraphicFramePr>
        <p:xfrm>
          <a:off x="15773400" y="14249400"/>
          <a:ext cx="12191999" cy="3840480"/>
        </p:xfrm>
        <a:graphic>
          <a:graphicData uri="http://schemas.openxmlformats.org/drawingml/2006/table">
            <a:tbl>
              <a:tblPr firstRow="1" bandRow="1">
                <a:tableStyleId>{5C22544A-7EE6-4342-B048-85BDC9FD1C3A}</a:tableStyleId>
              </a:tblPr>
              <a:tblGrid>
                <a:gridCol w="4097370"/>
                <a:gridCol w="2934294"/>
                <a:gridCol w="2934294"/>
                <a:gridCol w="2226041"/>
              </a:tblGrid>
              <a:tr h="181734">
                <a:tc>
                  <a:txBody>
                    <a:bodyPr/>
                    <a:lstStyle/>
                    <a:p>
                      <a:r>
                        <a:rPr lang="en-US" sz="3600" dirty="0" smtClean="0">
                          <a:solidFill>
                            <a:schemeClr val="tx1"/>
                          </a:solidFill>
                          <a:latin typeface="Times New Roman" charset="0"/>
                          <a:ea typeface="Times New Roman" charset="0"/>
                          <a:cs typeface="Times New Roman" charset="0"/>
                        </a:rPr>
                        <a:t>Foundation</a:t>
                      </a:r>
                      <a:endParaRPr lang="en-US" sz="3600" dirty="0">
                        <a:solidFill>
                          <a:schemeClr val="tx1"/>
                        </a:solidFill>
                        <a:latin typeface="Times New Roman" charset="0"/>
                        <a:ea typeface="Times New Roman" charset="0"/>
                        <a:cs typeface="Times New Roman" charset="0"/>
                      </a:endParaRP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t</a:t>
                      </a:r>
                      <a:endParaRPr lang="en-US" sz="3600" i="1" dirty="0">
                        <a:solidFill>
                          <a:schemeClr val="tx1"/>
                        </a:solidFill>
                        <a:latin typeface="Times New Roman" charset="0"/>
                        <a:ea typeface="Times New Roman" charset="0"/>
                        <a:cs typeface="Times New Roman" charset="0"/>
                      </a:endParaRP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p</a:t>
                      </a:r>
                      <a:endParaRPr lang="en-US" sz="3600" i="1" dirty="0">
                        <a:solidFill>
                          <a:schemeClr val="tx1"/>
                        </a:solidFill>
                        <a:latin typeface="Times New Roman" charset="0"/>
                        <a:ea typeface="Times New Roman" charset="0"/>
                        <a:cs typeface="Times New Roman" charset="0"/>
                      </a:endParaRP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d</a:t>
                      </a:r>
                      <a:endParaRPr lang="en-US" sz="3600" i="1" dirty="0">
                        <a:solidFill>
                          <a:schemeClr val="tx1"/>
                        </a:solidFill>
                        <a:latin typeface="Times New Roman" charset="0"/>
                        <a:ea typeface="Times New Roman" charset="0"/>
                        <a:cs typeface="Times New Roman" charset="0"/>
                      </a:endParaRP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6238">
                <a:tc>
                  <a:txBody>
                    <a:bodyPr/>
                    <a:lstStyle/>
                    <a:p>
                      <a:r>
                        <a:rPr lang="en-US" sz="3600" dirty="0" smtClean="0">
                          <a:solidFill>
                            <a:schemeClr val="tx1"/>
                          </a:solidFill>
                          <a:latin typeface="Times New Roman" charset="0"/>
                          <a:ea typeface="Times New Roman" charset="0"/>
                          <a:cs typeface="Times New Roman" charset="0"/>
                        </a:rPr>
                        <a:t>Harm/Care</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-0.21</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.850</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0.01</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r>
              <a:tr h="366238">
                <a:tc>
                  <a:txBody>
                    <a:bodyPr/>
                    <a:lstStyle/>
                    <a:p>
                      <a:r>
                        <a:rPr lang="en-US" sz="3600" dirty="0" smtClean="0">
                          <a:solidFill>
                            <a:schemeClr val="tx1"/>
                          </a:solidFill>
                          <a:latin typeface="Times New Roman" charset="0"/>
                          <a:ea typeface="Times New Roman" charset="0"/>
                          <a:cs typeface="Times New Roman" charset="0"/>
                        </a:rPr>
                        <a:t>Fairness/Reciprocity</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-0.42</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.715</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0.02</a:t>
                      </a:r>
                      <a:endParaRPr lang="en-US" sz="360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b="0" dirty="0" err="1" smtClean="0">
                          <a:solidFill>
                            <a:schemeClr val="tx1"/>
                          </a:solidFill>
                          <a:latin typeface="Times New Roman" charset="0"/>
                          <a:ea typeface="Times New Roman" charset="0"/>
                          <a:cs typeface="Times New Roman" charset="0"/>
                        </a:rPr>
                        <a:t>Ingroup</a:t>
                      </a:r>
                      <a:r>
                        <a:rPr lang="en-US" sz="3600" b="0" dirty="0" smtClean="0">
                          <a:solidFill>
                            <a:schemeClr val="tx1"/>
                          </a:solidFill>
                          <a:latin typeface="Times New Roman" charset="0"/>
                          <a:ea typeface="Times New Roman" charset="0"/>
                          <a:cs typeface="Times New Roman" charset="0"/>
                        </a:rPr>
                        <a:t>/Loyalty</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smtClean="0">
                          <a:solidFill>
                            <a:schemeClr val="tx1"/>
                          </a:solidFill>
                          <a:latin typeface="Times New Roman" charset="0"/>
                          <a:ea typeface="Times New Roman" charset="0"/>
                          <a:cs typeface="Times New Roman" charset="0"/>
                        </a:rPr>
                        <a:t>0.30</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smtClean="0">
                          <a:solidFill>
                            <a:schemeClr val="tx1"/>
                          </a:solidFill>
                          <a:latin typeface="Times New Roman" charset="0"/>
                          <a:ea typeface="Times New Roman" charset="0"/>
                          <a:cs typeface="Times New Roman" charset="0"/>
                        </a:rPr>
                        <a:t>.789</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smtClean="0">
                          <a:solidFill>
                            <a:schemeClr val="tx1"/>
                          </a:solidFill>
                          <a:latin typeface="Times New Roman" charset="0"/>
                          <a:ea typeface="Times New Roman" charset="0"/>
                          <a:cs typeface="Times New Roman" charset="0"/>
                        </a:rPr>
                        <a:t>-0.04</a:t>
                      </a:r>
                      <a:endParaRPr lang="en-US" sz="3600" b="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b="0" dirty="0" smtClean="0">
                          <a:solidFill>
                            <a:schemeClr val="tx1"/>
                          </a:solidFill>
                          <a:latin typeface="Times New Roman" charset="0"/>
                          <a:ea typeface="Times New Roman" charset="0"/>
                          <a:cs typeface="Times New Roman" charset="0"/>
                        </a:rPr>
                        <a:t>Authority/Respect</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smtClean="0">
                          <a:solidFill>
                            <a:schemeClr val="tx1"/>
                          </a:solidFill>
                          <a:latin typeface="Times New Roman" charset="0"/>
                          <a:ea typeface="Times New Roman" charset="0"/>
                          <a:cs typeface="Times New Roman" charset="0"/>
                        </a:rPr>
                        <a:t>3.17</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smtClean="0">
                          <a:solidFill>
                            <a:schemeClr val="tx1"/>
                          </a:solidFill>
                          <a:latin typeface="Times New Roman" charset="0"/>
                          <a:ea typeface="Times New Roman" charset="0"/>
                          <a:cs typeface="Times New Roman" charset="0"/>
                        </a:rPr>
                        <a:t>.087</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smtClean="0">
                          <a:solidFill>
                            <a:schemeClr val="tx1"/>
                          </a:solidFill>
                          <a:latin typeface="Times New Roman" charset="0"/>
                          <a:ea typeface="Times New Roman" charset="0"/>
                          <a:cs typeface="Times New Roman" charset="0"/>
                        </a:rPr>
                        <a:t>-0.20</a:t>
                      </a:r>
                      <a:endParaRPr lang="en-US" sz="3600" b="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b="0" dirty="0" smtClean="0">
                          <a:solidFill>
                            <a:schemeClr val="tx1"/>
                          </a:solidFill>
                          <a:latin typeface="Times New Roman" charset="0"/>
                          <a:ea typeface="Times New Roman" charset="0"/>
                          <a:cs typeface="Times New Roman" charset="0"/>
                        </a:rPr>
                        <a:t>Purity/Sanctity</a:t>
                      </a:r>
                      <a:endParaRPr lang="en-US" sz="3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b="0" dirty="0" smtClean="0">
                          <a:solidFill>
                            <a:schemeClr val="tx1"/>
                          </a:solidFill>
                          <a:latin typeface="Times New Roman" charset="0"/>
                          <a:ea typeface="Times New Roman" charset="0"/>
                          <a:cs typeface="Times New Roman" charset="0"/>
                        </a:rPr>
                        <a:t>2.37</a:t>
                      </a:r>
                      <a:endParaRPr lang="en-US" sz="3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b="0" dirty="0" smtClean="0">
                          <a:solidFill>
                            <a:schemeClr val="tx1"/>
                          </a:solidFill>
                          <a:latin typeface="Times New Roman" charset="0"/>
                          <a:ea typeface="Times New Roman" charset="0"/>
                          <a:cs typeface="Times New Roman" charset="0"/>
                        </a:rPr>
                        <a:t>.141</a:t>
                      </a:r>
                      <a:endParaRPr lang="en-US" sz="3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b="0" dirty="0" smtClean="0">
                          <a:solidFill>
                            <a:schemeClr val="tx1"/>
                          </a:solidFill>
                          <a:latin typeface="Times New Roman" charset="0"/>
                          <a:ea typeface="Times New Roman" charset="0"/>
                          <a:cs typeface="Times New Roman" charset="0"/>
                        </a:rPr>
                        <a:t>-0.09</a:t>
                      </a:r>
                      <a:endParaRPr lang="en-US" sz="3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r>
            </a:tbl>
          </a:graphicData>
        </a:graphic>
      </p:graphicFrame>
      <p:sp>
        <p:nvSpPr>
          <p:cNvPr id="35" name="TextBox 34"/>
          <p:cNvSpPr txBox="1"/>
          <p:nvPr/>
        </p:nvSpPr>
        <p:spPr>
          <a:xfrm>
            <a:off x="15773400" y="18135600"/>
            <a:ext cx="12344400" cy="4524316"/>
          </a:xfrm>
          <a:prstGeom prst="rect">
            <a:avLst/>
          </a:prstGeom>
          <a:noFill/>
        </p:spPr>
        <p:txBody>
          <a:bodyPr wrap="square" rtlCol="0">
            <a:spAutoFit/>
          </a:bodyPr>
          <a:lstStyle/>
          <a:p>
            <a:r>
              <a:rPr lang="en-US" sz="3600" i="1" dirty="0" smtClean="0">
                <a:latin typeface="Times New Roman" charset="0"/>
                <a:ea typeface="Times New Roman" charset="0"/>
                <a:cs typeface="Times New Roman" charset="0"/>
              </a:rPr>
              <a:t>Note. </a:t>
            </a:r>
            <a:r>
              <a:rPr lang="en-US" sz="3600" dirty="0" smtClean="0">
                <a:latin typeface="Times New Roman" charset="0"/>
                <a:ea typeface="Times New Roman" charset="0"/>
                <a:cs typeface="Times New Roman" charset="0"/>
              </a:rPr>
              <a:t>The MLM did not indicate the presence of any significant or practical effect of political lean for any of the moral foundations. The strongest effect was observed for </a:t>
            </a:r>
            <a:r>
              <a:rPr lang="en-US" sz="3600" i="1" dirty="0" smtClean="0">
                <a:latin typeface="Times New Roman" charset="0"/>
                <a:ea typeface="Times New Roman" charset="0"/>
                <a:cs typeface="Times New Roman" charset="0"/>
              </a:rPr>
              <a:t>authority/respect</a:t>
            </a:r>
            <a:r>
              <a:rPr lang="en-US" sz="3600" dirty="0" smtClean="0">
                <a:latin typeface="Times New Roman" charset="0"/>
                <a:ea typeface="Times New Roman" charset="0"/>
                <a:cs typeface="Times New Roman" charset="0"/>
              </a:rPr>
              <a:t>, but in the opposite direction from what was expected. </a:t>
            </a:r>
            <a:r>
              <a:rPr lang="en-US" sz="3600" dirty="0" smtClean="0">
                <a:latin typeface="Times New Roman" charset="0"/>
                <a:ea typeface="Times New Roman" charset="0"/>
                <a:cs typeface="Times New Roman" charset="0"/>
              </a:rPr>
              <a:t>The sign of the weighted mean score indicates directionality of endorsement for that moral foundation.</a:t>
            </a:r>
            <a:endParaRPr lang="en-US" sz="3600" dirty="0" smtClean="0">
              <a:latin typeface="Times New Roman" charset="0"/>
              <a:ea typeface="Times New Roman" charset="0"/>
              <a:cs typeface="Times New Roman" charset="0"/>
            </a:endParaRPr>
          </a:p>
          <a:p>
            <a:endParaRPr lang="en-US" sz="3600" dirty="0">
              <a:latin typeface="Times New Roman" charset="0"/>
              <a:ea typeface="Times New Roman" charset="0"/>
              <a:cs typeface="Times New Roman" charset="0"/>
            </a:endParaRPr>
          </a:p>
          <a:p>
            <a:r>
              <a:rPr lang="en-US" sz="3600" b="1" i="1" dirty="0" smtClean="0">
                <a:latin typeface="Times New Roman" charset="0"/>
                <a:ea typeface="Times New Roman" charset="0"/>
                <a:cs typeface="Times New Roman" charset="0"/>
              </a:rPr>
              <a:t>Descriptive Statistics - Sources</a:t>
            </a:r>
            <a:endParaRPr lang="en-US" sz="3600" b="1" i="1" dirty="0" smtClean="0">
              <a:latin typeface="Times New Roman" charset="0"/>
              <a:ea typeface="Times New Roman" charset="0"/>
              <a:cs typeface="Times New Roman"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1807764502"/>
              </p:ext>
            </p:extLst>
          </p:nvPr>
        </p:nvGraphicFramePr>
        <p:xfrm>
          <a:off x="15697200" y="22765988"/>
          <a:ext cx="12115798" cy="7256812"/>
        </p:xfrm>
        <a:graphic>
          <a:graphicData uri="http://schemas.openxmlformats.org/drawingml/2006/table">
            <a:tbl>
              <a:tblPr firstRow="1" bandRow="1">
                <a:tableStyleId>{5C22544A-7EE6-4342-B048-85BDC9FD1C3A}</a:tableStyleId>
              </a:tblPr>
              <a:tblGrid>
                <a:gridCol w="3023887"/>
                <a:gridCol w="1658905"/>
                <a:gridCol w="2119498"/>
                <a:gridCol w="1894325"/>
                <a:gridCol w="3419183"/>
              </a:tblGrid>
              <a:tr h="1905000">
                <a:tc>
                  <a:txBody>
                    <a:bodyPr/>
                    <a:lstStyle/>
                    <a:p>
                      <a:r>
                        <a:rPr lang="en-US" sz="3600" dirty="0" smtClean="0">
                          <a:solidFill>
                            <a:schemeClr val="tx1"/>
                          </a:solidFill>
                          <a:latin typeface="Times New Roman" charset="0"/>
                          <a:ea typeface="Times New Roman" charset="0"/>
                          <a:cs typeface="Times New Roman" charset="0"/>
                        </a:rPr>
                        <a:t>Source</a:t>
                      </a:r>
                      <a:endParaRPr lang="en-US" sz="3600" dirty="0">
                        <a:solidFill>
                          <a:schemeClr val="tx1"/>
                        </a:solidFill>
                        <a:latin typeface="Times New Roman" charset="0"/>
                        <a:ea typeface="Times New Roman" charset="0"/>
                        <a:cs typeface="Times New Roman" charset="0"/>
                      </a:endParaRP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Mean</a:t>
                      </a:r>
                      <a:r>
                        <a:rPr lang="en-US" sz="3600" i="1" baseline="0" dirty="0" smtClean="0">
                          <a:solidFill>
                            <a:schemeClr val="tx1"/>
                          </a:solidFill>
                          <a:latin typeface="Times New Roman" charset="0"/>
                          <a:ea typeface="Times New Roman" charset="0"/>
                          <a:cs typeface="Times New Roman" charset="0"/>
                        </a:rPr>
                        <a:t> Valence (SD)</a:t>
                      </a:r>
                      <a:endParaRPr lang="en-US" sz="3600" i="1" dirty="0">
                        <a:solidFill>
                          <a:schemeClr val="tx1"/>
                        </a:solidFill>
                        <a:latin typeface="Times New Roman" charset="0"/>
                        <a:ea typeface="Times New Roman" charset="0"/>
                        <a:cs typeface="Times New Roman" charset="0"/>
                      </a:endParaRP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Mean Tokens (SD)</a:t>
                      </a:r>
                      <a:endParaRPr lang="en-US" sz="3600" i="1" dirty="0">
                        <a:solidFill>
                          <a:schemeClr val="tx1"/>
                        </a:solidFill>
                        <a:latin typeface="Times New Roman" charset="0"/>
                        <a:ea typeface="Times New Roman" charset="0"/>
                        <a:cs typeface="Times New Roman" charset="0"/>
                      </a:endParaRP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Mean</a:t>
                      </a:r>
                      <a:r>
                        <a:rPr lang="en-US" sz="3600" i="1" baseline="0" dirty="0" smtClean="0">
                          <a:solidFill>
                            <a:schemeClr val="tx1"/>
                          </a:solidFill>
                          <a:latin typeface="Times New Roman" charset="0"/>
                          <a:ea typeface="Times New Roman" charset="0"/>
                          <a:cs typeface="Times New Roman" charset="0"/>
                        </a:rPr>
                        <a:t> </a:t>
                      </a:r>
                      <a:r>
                        <a:rPr lang="en-US" sz="3600" i="1" dirty="0" smtClean="0">
                          <a:solidFill>
                            <a:schemeClr val="tx1"/>
                          </a:solidFill>
                          <a:latin typeface="Times New Roman" charset="0"/>
                          <a:ea typeface="Times New Roman" charset="0"/>
                          <a:cs typeface="Times New Roman" charset="0"/>
                        </a:rPr>
                        <a:t>Types (SD)</a:t>
                      </a:r>
                      <a:endParaRPr lang="en-US" sz="3600" i="1" dirty="0">
                        <a:solidFill>
                          <a:schemeClr val="tx1"/>
                        </a:solidFill>
                        <a:latin typeface="Times New Roman" charset="0"/>
                        <a:ea typeface="Times New Roman" charset="0"/>
                        <a:cs typeface="Times New Roman" charset="0"/>
                      </a:endParaRP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Mean Readability (SD)</a:t>
                      </a:r>
                      <a:endParaRPr lang="en-US" sz="3600" i="1" dirty="0">
                        <a:solidFill>
                          <a:schemeClr val="tx1"/>
                        </a:solidFill>
                        <a:latin typeface="Times New Roman" charset="0"/>
                        <a:ea typeface="Times New Roman" charset="0"/>
                        <a:cs typeface="Times New Roman" charset="0"/>
                      </a:endParaRP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37953">
                <a:tc>
                  <a:txBody>
                    <a:bodyPr/>
                    <a:lstStyle/>
                    <a:p>
                      <a:r>
                        <a:rPr lang="en-US" sz="3600" i="1" dirty="0" smtClean="0">
                          <a:solidFill>
                            <a:schemeClr val="tx1"/>
                          </a:solidFill>
                          <a:latin typeface="Times New Roman" charset="0"/>
                          <a:ea typeface="Times New Roman" charset="0"/>
                          <a:cs typeface="Times New Roman" charset="0"/>
                        </a:rPr>
                        <a:t>The</a:t>
                      </a:r>
                      <a:r>
                        <a:rPr lang="en-US" sz="3600" i="1" baseline="0" dirty="0" smtClean="0">
                          <a:solidFill>
                            <a:schemeClr val="tx1"/>
                          </a:solidFill>
                          <a:latin typeface="Times New Roman" charset="0"/>
                          <a:ea typeface="Times New Roman" charset="0"/>
                          <a:cs typeface="Times New Roman" charset="0"/>
                        </a:rPr>
                        <a:t> New York Times</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0.30 (0.31)</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1114.73 (511.86)</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454.27</a:t>
                      </a:r>
                      <a:r>
                        <a:rPr lang="en-US" sz="3600" baseline="0" dirty="0" smtClean="0">
                          <a:solidFill>
                            <a:schemeClr val="tx1"/>
                          </a:solidFill>
                          <a:latin typeface="Times New Roman" charset="0"/>
                          <a:ea typeface="Times New Roman" charset="0"/>
                          <a:cs typeface="Times New Roman" charset="0"/>
                        </a:rPr>
                        <a:t> (154.58)</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16.32 (3.29)</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r>
              <a:tr h="1337953">
                <a:tc>
                  <a:txBody>
                    <a:bodyPr/>
                    <a:lstStyle/>
                    <a:p>
                      <a:r>
                        <a:rPr lang="en-US" sz="3600" i="1" dirty="0" smtClean="0">
                          <a:solidFill>
                            <a:schemeClr val="tx1"/>
                          </a:solidFill>
                          <a:latin typeface="Times New Roman" charset="0"/>
                          <a:ea typeface="Times New Roman" charset="0"/>
                          <a:cs typeface="Times New Roman" charset="0"/>
                        </a:rPr>
                        <a:t>NPR</a:t>
                      </a:r>
                      <a:endParaRPr lang="en-US" sz="3600" i="1"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0.28 (0.23)</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435.94</a:t>
                      </a:r>
                      <a:r>
                        <a:rPr lang="en-US" sz="3600" baseline="0" dirty="0" smtClean="0">
                          <a:solidFill>
                            <a:schemeClr val="tx1"/>
                          </a:solidFill>
                          <a:latin typeface="Times New Roman" charset="0"/>
                          <a:ea typeface="Times New Roman" charset="0"/>
                          <a:cs typeface="Times New Roman" charset="0"/>
                        </a:rPr>
                        <a:t> (642.63)</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191.96</a:t>
                      </a:r>
                      <a:r>
                        <a:rPr lang="en-US" sz="3600" baseline="0" dirty="0" smtClean="0">
                          <a:solidFill>
                            <a:schemeClr val="tx1"/>
                          </a:solidFill>
                          <a:latin typeface="Times New Roman" charset="0"/>
                          <a:ea typeface="Times New Roman" charset="0"/>
                          <a:cs typeface="Times New Roman" charset="0"/>
                        </a:rPr>
                        <a:t> (192.29)</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13.80 (3.92)</a:t>
                      </a:r>
                      <a:endParaRPr lang="en-US" sz="3600" dirty="0">
                        <a:solidFill>
                          <a:schemeClr val="tx1"/>
                        </a:solidFill>
                        <a:latin typeface="Times New Roman" charset="0"/>
                        <a:ea typeface="Times New Roman" charset="0"/>
                        <a:cs typeface="Times New Roman" charset="0"/>
                      </a:endParaRPr>
                    </a:p>
                  </a:txBody>
                  <a:tcPr>
                    <a:noFill/>
                  </a:tcPr>
                </a:tc>
              </a:tr>
              <a:tr h="1337953">
                <a:tc>
                  <a:txBody>
                    <a:bodyPr/>
                    <a:lstStyle/>
                    <a:p>
                      <a:r>
                        <a:rPr lang="en-US" sz="3600" b="0" i="1" dirty="0" smtClean="0">
                          <a:solidFill>
                            <a:schemeClr val="tx1"/>
                          </a:solidFill>
                          <a:latin typeface="Times New Roman" charset="0"/>
                          <a:ea typeface="Times New Roman" charset="0"/>
                          <a:cs typeface="Times New Roman" charset="0"/>
                        </a:rPr>
                        <a:t>Fox</a:t>
                      </a:r>
                      <a:r>
                        <a:rPr lang="en-US" sz="3600" b="0" i="1" baseline="0" dirty="0" smtClean="0">
                          <a:solidFill>
                            <a:schemeClr val="tx1"/>
                          </a:solidFill>
                          <a:latin typeface="Times New Roman" charset="0"/>
                          <a:ea typeface="Times New Roman" charset="0"/>
                          <a:cs typeface="Times New Roman" charset="0"/>
                        </a:rPr>
                        <a:t> News</a:t>
                      </a:r>
                      <a:endParaRPr lang="en-US" sz="3600" b="0" i="1"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smtClean="0">
                          <a:solidFill>
                            <a:schemeClr val="tx1"/>
                          </a:solidFill>
                          <a:latin typeface="Times New Roman" charset="0"/>
                          <a:ea typeface="Times New Roman" charset="0"/>
                          <a:cs typeface="Times New Roman" charset="0"/>
                        </a:rPr>
                        <a:t>0.29 (0.17)</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smtClean="0">
                          <a:solidFill>
                            <a:schemeClr val="tx1"/>
                          </a:solidFill>
                          <a:latin typeface="Times New Roman" charset="0"/>
                          <a:ea typeface="Times New Roman" charset="0"/>
                          <a:cs typeface="Times New Roman" charset="0"/>
                        </a:rPr>
                        <a:t>590.02</a:t>
                      </a:r>
                      <a:r>
                        <a:rPr lang="en-US" sz="3600" b="0" baseline="0" dirty="0" smtClean="0">
                          <a:solidFill>
                            <a:schemeClr val="tx1"/>
                          </a:solidFill>
                          <a:latin typeface="Times New Roman" charset="0"/>
                          <a:ea typeface="Times New Roman" charset="0"/>
                          <a:cs typeface="Times New Roman" charset="0"/>
                        </a:rPr>
                        <a:t> (528.60)</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smtClean="0">
                          <a:solidFill>
                            <a:schemeClr val="tx1"/>
                          </a:solidFill>
                          <a:latin typeface="Times New Roman" charset="0"/>
                          <a:ea typeface="Times New Roman" charset="0"/>
                          <a:cs typeface="Times New Roman" charset="0"/>
                        </a:rPr>
                        <a:t>283.57</a:t>
                      </a:r>
                      <a:r>
                        <a:rPr lang="en-US" sz="3600" b="0" baseline="0" dirty="0" smtClean="0">
                          <a:solidFill>
                            <a:schemeClr val="tx1"/>
                          </a:solidFill>
                          <a:latin typeface="Times New Roman" charset="0"/>
                          <a:ea typeface="Times New Roman" charset="0"/>
                          <a:cs typeface="Times New Roman" charset="0"/>
                        </a:rPr>
                        <a:t> (189.00)</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smtClean="0">
                          <a:solidFill>
                            <a:schemeClr val="tx1"/>
                          </a:solidFill>
                          <a:latin typeface="Times New Roman" charset="0"/>
                          <a:ea typeface="Times New Roman" charset="0"/>
                          <a:cs typeface="Times New Roman" charset="0"/>
                        </a:rPr>
                        <a:t>16.92 (7.16)</a:t>
                      </a:r>
                      <a:endParaRPr lang="en-US" sz="3600" b="0" dirty="0">
                        <a:solidFill>
                          <a:schemeClr val="tx1"/>
                        </a:solidFill>
                        <a:latin typeface="Times New Roman" charset="0"/>
                        <a:ea typeface="Times New Roman" charset="0"/>
                        <a:cs typeface="Times New Roman" charset="0"/>
                      </a:endParaRPr>
                    </a:p>
                  </a:txBody>
                  <a:tcPr>
                    <a:noFill/>
                  </a:tcPr>
                </a:tc>
              </a:tr>
              <a:tr h="1337953">
                <a:tc>
                  <a:txBody>
                    <a:bodyPr/>
                    <a:lstStyle/>
                    <a:p>
                      <a:r>
                        <a:rPr lang="en-US" sz="3600" b="0" i="1" dirty="0" err="1" smtClean="0">
                          <a:solidFill>
                            <a:schemeClr val="tx1"/>
                          </a:solidFill>
                          <a:latin typeface="Times New Roman" charset="0"/>
                          <a:ea typeface="Times New Roman" charset="0"/>
                          <a:cs typeface="Times New Roman" charset="0"/>
                        </a:rPr>
                        <a:t>Breitbart</a:t>
                      </a:r>
                      <a:endParaRPr lang="en-US" sz="3600" b="0" i="1" dirty="0">
                        <a:solidFill>
                          <a:schemeClr val="tx1"/>
                        </a:solidFill>
                        <a:latin typeface="Times New Roman" charset="0"/>
                        <a:ea typeface="Times New Roman" charset="0"/>
                        <a:cs typeface="Times New Roman" charset="0"/>
                      </a:endParaRP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smtClean="0">
                          <a:solidFill>
                            <a:schemeClr val="tx1"/>
                          </a:solidFill>
                          <a:latin typeface="Times New Roman" charset="0"/>
                          <a:ea typeface="Times New Roman" charset="0"/>
                          <a:cs typeface="Times New Roman" charset="0"/>
                        </a:rPr>
                        <a:t>0.29 (0.18)</a:t>
                      </a:r>
                      <a:endParaRPr lang="en-US" sz="3600" b="0" dirty="0">
                        <a:solidFill>
                          <a:schemeClr val="tx1"/>
                        </a:solidFill>
                        <a:latin typeface="Times New Roman" charset="0"/>
                        <a:ea typeface="Times New Roman" charset="0"/>
                        <a:cs typeface="Times New Roman" charset="0"/>
                      </a:endParaRP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smtClean="0">
                          <a:solidFill>
                            <a:schemeClr val="tx1"/>
                          </a:solidFill>
                          <a:latin typeface="Times New Roman" charset="0"/>
                          <a:ea typeface="Times New Roman" charset="0"/>
                          <a:cs typeface="Times New Roman" charset="0"/>
                        </a:rPr>
                        <a:t>502.45</a:t>
                      </a:r>
                      <a:r>
                        <a:rPr lang="en-US" sz="3600" b="0" baseline="0" dirty="0" smtClean="0">
                          <a:solidFill>
                            <a:schemeClr val="tx1"/>
                          </a:solidFill>
                          <a:latin typeface="Times New Roman" charset="0"/>
                          <a:ea typeface="Times New Roman" charset="0"/>
                          <a:cs typeface="Times New Roman" charset="0"/>
                        </a:rPr>
                        <a:t> (347.90)</a:t>
                      </a:r>
                      <a:endParaRPr lang="en-US" sz="3600" b="0" dirty="0">
                        <a:solidFill>
                          <a:schemeClr val="tx1"/>
                        </a:solidFill>
                        <a:latin typeface="Times New Roman" charset="0"/>
                        <a:ea typeface="Times New Roman" charset="0"/>
                        <a:cs typeface="Times New Roman" charset="0"/>
                      </a:endParaRP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smtClean="0">
                          <a:solidFill>
                            <a:schemeClr val="tx1"/>
                          </a:solidFill>
                          <a:latin typeface="Times New Roman" charset="0"/>
                          <a:ea typeface="Times New Roman" charset="0"/>
                          <a:cs typeface="Times New Roman" charset="0"/>
                        </a:rPr>
                        <a:t>243.36</a:t>
                      </a:r>
                      <a:r>
                        <a:rPr lang="en-US" sz="3600" b="0" baseline="0" dirty="0" smtClean="0">
                          <a:solidFill>
                            <a:schemeClr val="tx1"/>
                          </a:solidFill>
                          <a:latin typeface="Times New Roman" charset="0"/>
                          <a:ea typeface="Times New Roman" charset="0"/>
                          <a:cs typeface="Times New Roman" charset="0"/>
                        </a:rPr>
                        <a:t> (120.76)</a:t>
                      </a:r>
                      <a:endParaRPr lang="en-US" sz="3600" b="0" dirty="0">
                        <a:solidFill>
                          <a:schemeClr val="tx1"/>
                        </a:solidFill>
                        <a:latin typeface="Times New Roman" charset="0"/>
                        <a:ea typeface="Times New Roman" charset="0"/>
                        <a:cs typeface="Times New Roman" charset="0"/>
                      </a:endParaRP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smtClean="0">
                          <a:solidFill>
                            <a:schemeClr val="tx1"/>
                          </a:solidFill>
                          <a:latin typeface="Times New Roman" charset="0"/>
                          <a:ea typeface="Times New Roman" charset="0"/>
                          <a:cs typeface="Times New Roman" charset="0"/>
                        </a:rPr>
                        <a:t>18.42 (8.01)</a:t>
                      </a:r>
                      <a:endParaRPr lang="en-US" sz="3600" b="0" dirty="0">
                        <a:solidFill>
                          <a:schemeClr val="tx1"/>
                        </a:solidFill>
                        <a:latin typeface="Times New Roman" charset="0"/>
                        <a:ea typeface="Times New Roman" charset="0"/>
                        <a:cs typeface="Times New Roman" charset="0"/>
                      </a:endParaRPr>
                    </a:p>
                  </a:txBody>
                  <a:tcPr>
                    <a:lnB w="12700" cap="flat" cmpd="sng" algn="ctr">
                      <a:solidFill>
                        <a:scrgbClr r="0" g="0" b="0"/>
                      </a:solidFill>
                      <a:prstDash val="solid"/>
                      <a:round/>
                      <a:headEnd type="none" w="med" len="med"/>
                      <a:tailEnd type="none" w="med" len="med"/>
                    </a:lnB>
                    <a:noFill/>
                  </a:tcPr>
                </a:tc>
              </a:tr>
            </a:tbl>
          </a:graphicData>
        </a:graphic>
      </p:graphicFrame>
      <p:sp>
        <p:nvSpPr>
          <p:cNvPr id="24" name="TextBox 23"/>
          <p:cNvSpPr txBox="1"/>
          <p:nvPr/>
        </p:nvSpPr>
        <p:spPr>
          <a:xfrm>
            <a:off x="15773400" y="30175200"/>
            <a:ext cx="12344400" cy="1200329"/>
          </a:xfrm>
          <a:prstGeom prst="rect">
            <a:avLst/>
          </a:prstGeom>
          <a:noFill/>
        </p:spPr>
        <p:txBody>
          <a:bodyPr wrap="square" rtlCol="0">
            <a:spAutoFit/>
          </a:bodyPr>
          <a:lstStyle/>
          <a:p>
            <a:r>
              <a:rPr lang="en-US" sz="3600" i="1" dirty="0" smtClean="0">
                <a:latin typeface="Times New Roman" charset="0"/>
                <a:ea typeface="Times New Roman" charset="0"/>
                <a:cs typeface="Times New Roman" charset="0"/>
              </a:rPr>
              <a:t>Note. </a:t>
            </a:r>
            <a:r>
              <a:rPr lang="en-US" sz="3600" dirty="0" smtClean="0">
                <a:latin typeface="Times New Roman" charset="0"/>
                <a:ea typeface="Times New Roman" charset="0"/>
                <a:cs typeface="Times New Roman" charset="0"/>
              </a:rPr>
              <a:t>Valence is </a:t>
            </a:r>
            <a:r>
              <a:rPr lang="en-US" sz="3600" i="1" dirty="0" smtClean="0">
                <a:latin typeface="Times New Roman" charset="0"/>
                <a:ea typeface="Times New Roman" charset="0"/>
                <a:cs typeface="Times New Roman" charset="0"/>
              </a:rPr>
              <a:t>z</a:t>
            </a:r>
            <a:r>
              <a:rPr lang="en-US" sz="3600" dirty="0" smtClean="0">
                <a:latin typeface="Times New Roman" charset="0"/>
                <a:ea typeface="Times New Roman" charset="0"/>
                <a:cs typeface="Times New Roman" charset="0"/>
              </a:rPr>
              <a:t>-scored. Readability statistics were calculated </a:t>
            </a:r>
            <a:r>
              <a:rPr lang="en-US" sz="3600" dirty="0" smtClean="0">
                <a:latin typeface="Times New Roman" charset="0"/>
                <a:ea typeface="Times New Roman" charset="0"/>
                <a:cs typeface="Times New Roman" charset="0"/>
              </a:rPr>
              <a:t>using the Flesch-Kincaid Grade Level readability formula.</a:t>
            </a:r>
            <a:endParaRPr lang="en-US" sz="3600" dirty="0" smtClean="0">
              <a:latin typeface="Times New Roman" charset="0"/>
              <a:ea typeface="Times New Roman" charset="0"/>
              <a:cs typeface="Times New Roman" charset="0"/>
            </a:endParaRPr>
          </a:p>
        </p:txBody>
      </p:sp>
      <p:pic>
        <p:nvPicPr>
          <p:cNvPr id="2" name="Picture 1"/>
          <p:cNvPicPr>
            <a:picLocks noChangeAspect="1"/>
          </p:cNvPicPr>
          <p:nvPr/>
        </p:nvPicPr>
        <p:blipFill>
          <a:blip r:embed="rId5"/>
          <a:stretch>
            <a:fillRect/>
          </a:stretch>
        </p:blipFill>
        <p:spPr>
          <a:xfrm>
            <a:off x="28524200" y="6400800"/>
            <a:ext cx="13309600" cy="9982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4123</TotalTime>
  <Pages>0</Pages>
  <Words>742</Words>
  <Characters>0</Characters>
  <Application>Microsoft Macintosh PowerPoint</Application>
  <PresentationFormat>Custom</PresentationFormat>
  <Lines>0</Lines>
  <Paragraphs>121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William Padfield</cp:lastModifiedBy>
  <cp:revision>360</cp:revision>
  <cp:lastPrinted>2016-11-15T16:57:56Z</cp:lastPrinted>
  <dcterms:modified xsi:type="dcterms:W3CDTF">2019-03-30T19:33:07Z</dcterms:modified>
</cp:coreProperties>
</file>