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151" autoAdjust="0"/>
  </p:normalViewPr>
  <p:slideViewPr>
    <p:cSldViewPr>
      <p:cViewPr>
        <p:scale>
          <a:sx n="33" d="100"/>
          <a:sy n="33" d="100"/>
        </p:scale>
        <p:origin x="-1096" y="17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3/30/19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3/30/19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3/30/19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3/30/19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3/30/19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inbuchanan@missouristate.edu" TargetMode="Externa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506107"/>
          </a:xfrm>
          <a:prstGeom prst="rect">
            <a:avLst/>
          </a:prstGeom>
          <a:solidFill>
            <a:schemeClr val="accent6">
              <a:lumMod val="50000"/>
            </a:schemeClr>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b="1" dirty="0" smtClean="0">
                <a:solidFill>
                  <a:schemeClr val="bg1"/>
                </a:solidFill>
                <a:latin typeface="Times New Roman"/>
                <a:ea typeface="MS PGothic" panose="020B0600070205080204" pitchFamily="34" charset="-128"/>
                <a:cs typeface="Times New Roman"/>
                <a:sym typeface="Minion Pro" pitchFamily="18" charset="0"/>
              </a:rPr>
              <a:t>Moral Foundations of Political News Organizations</a:t>
            </a:r>
            <a:endParaRPr lang="en-US" sz="6000" b="1" dirty="0" smtClean="0">
              <a:solidFill>
                <a:schemeClr val="bg1"/>
              </a:solidFill>
              <a:latin typeface="Times New Roman" panose="02020603050405020304" pitchFamily="18" charset="0"/>
              <a:ea typeface="Times New Roman" panose="02020603050405020304" pitchFamily="18" charset="0"/>
            </a:endParaRPr>
          </a:p>
          <a:p>
            <a:pPr algn="ctr" eaLnBrk="1" hangingPunct="1"/>
            <a:r>
              <a:rPr lang="en-US" sz="6000" dirty="0" smtClean="0">
                <a:solidFill>
                  <a:schemeClr val="bg1"/>
                </a:solidFill>
                <a:latin typeface="Times New Roman"/>
                <a:ea typeface="MS PGothic" panose="020B0600070205080204" pitchFamily="34" charset="-128"/>
                <a:cs typeface="Times New Roman"/>
                <a:sym typeface="Minion Pro" pitchFamily="18" charset="0"/>
              </a:rPr>
              <a:t>William E. Padfield and Erin </a:t>
            </a:r>
            <a:r>
              <a:rPr lang="en-US" sz="6000" dirty="0" smtClean="0">
                <a:solidFill>
                  <a:schemeClr val="bg1"/>
                </a:solidFill>
                <a:latin typeface="Times New Roman"/>
                <a:ea typeface="MS PGothic" panose="020B0600070205080204" pitchFamily="34" charset="-128"/>
                <a:cs typeface="Times New Roman"/>
                <a:sym typeface="Minion Pro" pitchFamily="18" charset="0"/>
              </a:rPr>
              <a:t>M. </a:t>
            </a:r>
            <a:r>
              <a:rPr lang="en-US" sz="6000" dirty="0" smtClean="0">
                <a:solidFill>
                  <a:schemeClr val="bg1"/>
                </a:solidFill>
                <a:latin typeface="Times New Roman"/>
                <a:ea typeface="MS PGothic" panose="020B0600070205080204" pitchFamily="34" charset="-128"/>
                <a:cs typeface="Times New Roman"/>
                <a:sym typeface="Minion Pro" pitchFamily="18" charset="0"/>
              </a:rPr>
              <a:t>Buchanan</a:t>
            </a:r>
          </a:p>
          <a:p>
            <a:pPr algn="ctr" eaLnBrk="1" hangingPunct="1"/>
            <a:r>
              <a:rPr lang="en-US" sz="6000" dirty="0" smtClean="0">
                <a:solidFill>
                  <a:schemeClr val="bg1"/>
                </a:solidFill>
                <a:latin typeface="Times New Roman"/>
                <a:ea typeface="MS PGothic" panose="020B0600070205080204" pitchFamily="34" charset="-128"/>
                <a:cs typeface="Times New Roman"/>
                <a:sym typeface="Minion Pro" pitchFamily="18" charset="0"/>
              </a:rPr>
              <a:t>Missouri </a:t>
            </a:r>
            <a:r>
              <a:rPr lang="en-US" sz="6000" dirty="0" smtClean="0">
                <a:solidFill>
                  <a:schemeClr val="bg1"/>
                </a:solidFill>
                <a:latin typeface="Times New Roman"/>
                <a:ea typeface="MS PGothic" panose="020B0600070205080204" pitchFamily="34" charset="-128"/>
                <a:cs typeface="Times New Roman"/>
                <a:sym typeface="Minion Pro" pitchFamily="18" charset="0"/>
              </a:rPr>
              <a:t>State University</a:t>
            </a:r>
            <a:endParaRPr lang="en-US" sz="6000" dirty="0">
              <a:solidFill>
                <a:schemeClr val="bg1"/>
              </a:solidFill>
              <a:latin typeface="Times New Roman"/>
              <a:ea typeface="MS PGothic" panose="020B0600070205080204" pitchFamily="34" charset="-128"/>
              <a:cs typeface="Times New Roman"/>
              <a:sym typeface="Minion Pro" pitchFamily="18" charset="0"/>
            </a:endParaRP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33600" y="5285224"/>
            <a:ext cx="13258800" cy="68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Abstract</a:t>
            </a:r>
          </a:p>
          <a:p>
            <a:pPr eaLnBrk="1" hangingPunct="1"/>
            <a:r>
              <a:rPr lang="en-US" sz="3600" dirty="0" smtClean="0">
                <a:latin typeface="Times New Roman"/>
                <a:cs typeface="Times New Roman"/>
              </a:rPr>
              <a:t>The media ecosystem has grown, and political opinions have diverged such that there are competing conceptions of objective truth. Commentators often point to political biases in news coverage as a catalyst for this political divide. The Moral Foundations Dictionary (MFD) facilitates identification of ideological leanings in text through frequency of the occurrence of certain words. Through web scraping, the researchers extracted articles from popular news sources’ websites, calculated MFD word frequencies, and identified words’ respective valences. This process attempts to uncover news outlets’ positive or negative endorsements of certain moral dimensions concomitant with a particular ideology. The researchers gathered political articles from four sources</a:t>
            </a:r>
            <a:r>
              <a:rPr lang="en-US" sz="3600" dirty="0" smtClean="0">
                <a:latin typeface="Times New Roman"/>
                <a:cs typeface="Times New Roman"/>
              </a:rPr>
              <a:t>. They were unable to reveal significant differences in moral or political endorsements, but they solidified the method for future research.</a:t>
            </a: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4400" b="1" dirty="0" smtClean="0">
              <a:latin typeface="Times New Roman"/>
              <a:cs typeface="Times New Roman"/>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133600" y="13759746"/>
            <a:ext cx="13258800" cy="1915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Sources</a:t>
            </a:r>
            <a:endPar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r>
              <a:rPr lang="en-US" sz="32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smtClean="0">
                <a:solidFill>
                  <a:prstClr val="black"/>
                </a:solidFill>
                <a:latin typeface="Times New Roman"/>
                <a:ea typeface="Calibri"/>
                <a:cs typeface="Times New Roman"/>
              </a:rPr>
              <a:t>Political n</a:t>
            </a:r>
            <a:r>
              <a:rPr lang="en-US" sz="3600" dirty="0" smtClean="0">
                <a:solidFill>
                  <a:prstClr val="black"/>
                </a:solidFill>
                <a:latin typeface="Times New Roman"/>
                <a:ea typeface="Calibri"/>
                <a:cs typeface="Times New Roman"/>
              </a:rPr>
              <a:t>ews articles from four U.S. sources - two preferred by liberals and two by conservatives (Mitchell, et al., 2014). The sources were </a:t>
            </a:r>
            <a:r>
              <a:rPr lang="en-US" sz="3600" i="1" dirty="0" smtClean="0">
                <a:solidFill>
                  <a:prstClr val="black"/>
                </a:solidFill>
                <a:latin typeface="Times New Roman"/>
                <a:ea typeface="Calibri"/>
                <a:cs typeface="Times New Roman"/>
              </a:rPr>
              <a:t>The New York Times, NPR, Fox News, and </a:t>
            </a:r>
            <a:r>
              <a:rPr lang="en-US" sz="3600" i="1" dirty="0" err="1" smtClean="0">
                <a:solidFill>
                  <a:prstClr val="black"/>
                </a:solidFill>
                <a:latin typeface="Times New Roman"/>
                <a:ea typeface="Calibri"/>
                <a:cs typeface="Times New Roman"/>
              </a:rPr>
              <a:t>Breitbart</a:t>
            </a:r>
            <a:endParaRPr lang="en-US" sz="3600" dirty="0" smtClean="0">
              <a:solidFill>
                <a:prstClr val="black"/>
              </a:solidFill>
              <a:latin typeface="Times New Roman"/>
              <a:ea typeface="Calibri"/>
              <a:cs typeface="Times New Roman"/>
            </a:endParaRPr>
          </a:p>
          <a:p>
            <a:pPr>
              <a:lnSpc>
                <a:spcPct val="60000"/>
              </a:lnSpc>
            </a:pP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Procedure</a:t>
            </a:r>
            <a:endParaRPr lang="en-US" sz="3600" dirty="0">
              <a:latin typeface="Times New Roman"/>
              <a:cs typeface="Times New Roman"/>
            </a:endParaRP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Body text of articles was scraped using the </a:t>
            </a:r>
            <a:r>
              <a:rPr lang="en-US" sz="3600" i="1"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rvest</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library in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R.</a:t>
            </a: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Using the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tm </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and </a:t>
            </a:r>
            <a:r>
              <a:rPr lang="en-US" sz="3600" i="1"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ngram</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packages, text was stemmed and processed to remove blanks, duplicates, punctuation, and capitalization</a:t>
            </a:r>
          </a:p>
          <a:p>
            <a:pPr marL="1200150" lvl="1"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The same procedure was applied to the words in the </a:t>
            </a:r>
            <a:r>
              <a:rPr lang="en-US" sz="3600" dirty="0" err="1" smtClean="0">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et al. dataset of affective ratings for 13,915 English lemmas.</a:t>
            </a: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Problem: MFD does not account for valence </a:t>
            </a:r>
            <a:r>
              <a:rPr lang="mr-IN"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it assumes any occurrence is positive endorsement. Also, </a:t>
            </a:r>
            <a:r>
              <a:rPr lang="en-US" sz="3600" smtClean="0">
                <a:solidFill>
                  <a:schemeClr val="tx1"/>
                </a:solidFill>
                <a:latin typeface="Times New Roman"/>
                <a:ea typeface="MS PGothic" panose="020B0600070205080204" pitchFamily="34" charset="-128"/>
                <a:cs typeface="Times New Roman"/>
                <a:sym typeface="Times New Roman Bold" panose="02020803070505020304" pitchFamily="18" charset="0"/>
              </a:rPr>
              <a:t>it is not as </a:t>
            </a: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marL="457200" indent="-457200">
              <a:buFont typeface="Arial" charset="0"/>
              <a:buChar char="•"/>
            </a:pP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Article words were matched up with MFD counterparts, valence (pleasantness) value, and percent occurrence, which was multiplied by </a:t>
            </a:r>
            <a:r>
              <a:rPr lang="en-US" sz="3600"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z</a:t>
            </a:r>
            <a:r>
              <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-scored valence (to eliminate ambiguity regarding valence direction)</a:t>
            </a:r>
          </a:p>
          <a:p>
            <a:pPr marL="457200" indent="-457200">
              <a:buFont typeface="Arial" charset="0"/>
              <a:buChar char="•"/>
            </a:pP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marL="457200" indent="-457200">
              <a:buFont typeface="Arial" charset="0"/>
              <a:buChar char="•"/>
            </a:pPr>
            <a:endPar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6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Analysis </a:t>
            </a:r>
            <a:endParaRPr lang="en-US" sz="3600" dirty="0" smtClean="0">
              <a:latin typeface="Times New Roman" charset="0"/>
              <a:ea typeface="Times New Roman" charset="0"/>
              <a:cs typeface="Times New Roman" charset="0"/>
            </a:endParaRPr>
          </a:p>
          <a:p>
            <a:pPr marL="457200" indent="-457200">
              <a:buFont typeface="Arial" charset="0"/>
              <a:buChar char="•"/>
            </a:pPr>
            <a:r>
              <a:rPr lang="en-US" sz="3600" dirty="0" smtClean="0">
                <a:latin typeface="Times New Roman" charset="0"/>
                <a:ea typeface="Times New Roman" charset="0"/>
                <a:cs typeface="Times New Roman" charset="0"/>
              </a:rPr>
              <a:t>A </a:t>
            </a:r>
            <a:r>
              <a:rPr lang="en-US" sz="3600" dirty="0" smtClean="0">
                <a:latin typeface="Times New Roman" charset="0"/>
                <a:ea typeface="Times New Roman" charset="0"/>
                <a:cs typeface="Times New Roman" charset="0"/>
              </a:rPr>
              <a:t>multilevel model controlling for correlated error of participant and item was used to analyze the data. </a:t>
            </a:r>
          </a:p>
          <a:p>
            <a:pPr marL="457200" indent="-457200">
              <a:buFont typeface="Arial" charset="0"/>
              <a:buChar char="•"/>
            </a:pPr>
            <a:r>
              <a:rPr lang="en-US" sz="3600" dirty="0" smtClean="0">
                <a:latin typeface="Times New Roman" charset="0"/>
                <a:ea typeface="Times New Roman" charset="0"/>
                <a:cs typeface="Times New Roman" charset="0"/>
              </a:rPr>
              <a:t>Independent variables included previous </a:t>
            </a:r>
            <a:r>
              <a:rPr lang="en-US" sz="3600" dirty="0">
                <a:latin typeface="Times New Roman" charset="0"/>
                <a:ea typeface="Times New Roman" charset="0"/>
                <a:cs typeface="Times New Roman" charset="0"/>
              </a:rPr>
              <a:t>GPA (student aptitude), previous experience with statistical skills (expertise), </a:t>
            </a:r>
            <a:r>
              <a:rPr lang="en-US" sz="3600" dirty="0" smtClean="0">
                <a:latin typeface="Times New Roman" charset="0"/>
                <a:ea typeface="Times New Roman" charset="0"/>
                <a:cs typeface="Times New Roman" charset="0"/>
              </a:rPr>
              <a:t>JOL type (facts/skills), exam time, the SEMLI-S, and their interaction with JOL ratings. </a:t>
            </a:r>
            <a:endParaRPr lang="en-US" sz="3600" b="1" i="1" dirty="0">
              <a:latin typeface="Times New Roman"/>
              <a:cs typeface="Times New Roman"/>
            </a:endParaRPr>
          </a:p>
        </p:txBody>
      </p:sp>
      <p:sp>
        <p:nvSpPr>
          <p:cNvPr id="68" name="Rectangle 7"/>
          <p:cNvSpPr>
            <a:spLocks/>
          </p:cNvSpPr>
          <p:nvPr/>
        </p:nvSpPr>
        <p:spPr bwMode="auto">
          <a:xfrm>
            <a:off x="16107166" y="5270493"/>
            <a:ext cx="11522820" cy="67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6" name="TextBox 75"/>
          <p:cNvSpPr txBox="1"/>
          <p:nvPr/>
        </p:nvSpPr>
        <p:spPr>
          <a:xfrm>
            <a:off x="28733749" y="29610039"/>
            <a:ext cx="13182600" cy="1708160"/>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Contact: </a:t>
            </a:r>
            <a:r>
              <a:rPr lang="en-US" sz="3500" dirty="0" smtClean="0">
                <a:latin typeface="Times New Roman" pitchFamily="18" charset="0"/>
                <a:cs typeface="Times New Roman" pitchFamily="18" charset="0"/>
              </a:rPr>
              <a:t>Dr. Erin M. Buchanan (</a:t>
            </a:r>
            <a:r>
              <a:rPr lang="en-US" sz="3500" dirty="0" smtClean="0">
                <a:latin typeface="Times New Roman" pitchFamily="18" charset="0"/>
                <a:cs typeface="Times New Roman" pitchFamily="18" charset="0"/>
                <a:hlinkClick r:id="rId3"/>
              </a:rPr>
              <a:t>erinbuchanan@missouristate.edu</a:t>
            </a:r>
            <a:r>
              <a:rPr lang="en-US" sz="3500" dirty="0" smtClean="0">
                <a:latin typeface="Times New Roman" pitchFamily="18" charset="0"/>
                <a:cs typeface="Times New Roman" pitchFamily="18" charset="0"/>
              </a:rPr>
              <a:t>) </a:t>
            </a:r>
          </a:p>
          <a:p>
            <a:endParaRPr lang="en-US" sz="3500" b="1" dirty="0" smtClean="0">
              <a:latin typeface="Times New Roman" pitchFamily="18" charset="0"/>
              <a:cs typeface="Times New Roman" pitchFamily="18" charset="0"/>
            </a:endParaRPr>
          </a:p>
          <a:p>
            <a:r>
              <a:rPr lang="en-US" sz="3500" b="1" dirty="0" smtClean="0">
                <a:latin typeface="Times New Roman" pitchFamily="18" charset="0"/>
                <a:cs typeface="Times New Roman" pitchFamily="18" charset="0"/>
              </a:rPr>
              <a:t>Thanks:</a:t>
            </a:r>
            <a:r>
              <a:rPr lang="en-US" sz="3500" dirty="0" smtClean="0">
                <a:latin typeface="Times New Roman" pitchFamily="18" charset="0"/>
                <a:cs typeface="Times New Roman" pitchFamily="18" charset="0"/>
              </a:rPr>
              <a:t> Jessica Willis for her help with data entry and analysis. </a:t>
            </a:r>
            <a:endParaRPr lang="en-US" sz="3500" b="1" dirty="0">
              <a:latin typeface="Times New Roman" pitchFamily="18" charset="0"/>
              <a:cs typeface="Times New Roman" pitchFamily="18" charset="0"/>
            </a:endParaRPr>
          </a:p>
        </p:txBody>
      </p:sp>
      <p:sp>
        <p:nvSpPr>
          <p:cNvPr id="75" name="Line 4"/>
          <p:cNvSpPr>
            <a:spLocks noChangeShapeType="1"/>
          </p:cNvSpPr>
          <p:nvPr/>
        </p:nvSpPr>
        <p:spPr bwMode="auto">
          <a:xfrm>
            <a:off x="15621000" y="5029200"/>
            <a:ext cx="1587" cy="265382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79" name="Line 4"/>
          <p:cNvSpPr>
            <a:spLocks noChangeShapeType="1"/>
          </p:cNvSpPr>
          <p:nvPr/>
        </p:nvSpPr>
        <p:spPr bwMode="auto">
          <a:xfrm>
            <a:off x="28422600" y="5029200"/>
            <a:ext cx="77787" cy="266144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6" name="TextBox 25"/>
          <p:cNvSpPr txBox="1"/>
          <p:nvPr/>
        </p:nvSpPr>
        <p:spPr>
          <a:xfrm>
            <a:off x="28766294" y="22441317"/>
            <a:ext cx="12954000" cy="7048083"/>
          </a:xfrm>
          <a:prstGeom prst="rect">
            <a:avLst/>
          </a:prstGeom>
          <a:noFill/>
        </p:spPr>
        <p:txBody>
          <a:bodyPr wrap="square" rtlCol="0">
            <a:spAutoFit/>
          </a:body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Discussion</a:t>
            </a:r>
            <a:endPar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endParaRPr>
          </a:p>
          <a:p>
            <a:pPr eaLnBrk="1" hangingPunct="1"/>
            <a:r>
              <a:rPr lang="en-US" sz="3600" dirty="0" smtClean="0">
                <a:solidFill>
                  <a:schemeClr val="tx1"/>
                </a:solidFill>
                <a:latin typeface="Times New Roman" charset="0"/>
                <a:ea typeface="Times New Roman" charset="0"/>
                <a:cs typeface="Times New Roman" charset="0"/>
                <a:sym typeface="Times New Roman Bold" panose="02020803070505020304" pitchFamily="18" charset="0"/>
              </a:rPr>
              <a:t>Several factors were related to JOLs and their accuracy in a classroom setting. This study attempted at looking at a few of those things; GPA, metacognitive awareness, and previous statistical experience, and further work should explore a diverse range of students and experiences to clarify the relationship between metacognition and statistical learning skills. Student aptitude, but not previous experience, showed a comparable JOL effect to previous studies (i.e. slope values in the .20 - .30 range). Students were more aligned in predicting their performance on facts questions, over skills questions. Course material (exam time) showed an interesting interaction on JOLs, as well as rated metacognitive skills. </a:t>
            </a:r>
          </a:p>
          <a:p>
            <a:pPr eaLnBrk="1" hangingPunct="1"/>
            <a:endParaRPr lang="en-US" dirty="0"/>
          </a:p>
        </p:txBody>
      </p:sp>
      <p:sp>
        <p:nvSpPr>
          <p:cNvPr id="28" name="TextBox 27"/>
          <p:cNvSpPr txBox="1"/>
          <p:nvPr/>
        </p:nvSpPr>
        <p:spPr>
          <a:xfrm>
            <a:off x="15822612" y="6012869"/>
            <a:ext cx="12496800" cy="830997"/>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Main Effects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15835313" y="13138106"/>
            <a:ext cx="12344400" cy="3970318"/>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The analyses including the top variables were performed on the full dataset, while the SEMLI-S was analyzed on available values. Main effects change slightly in magnitude, but not direction for the smaller SEMLI-S subset. </a:t>
            </a:r>
          </a:p>
          <a:p>
            <a:endParaRPr lang="en-US" sz="3600" i="1" dirty="0">
              <a:latin typeface="Times New Roman" charset="0"/>
              <a:ea typeface="Times New Roman" charset="0"/>
              <a:cs typeface="Times New Roman" charset="0"/>
            </a:endParaRPr>
          </a:p>
          <a:p>
            <a:r>
              <a:rPr lang="en-US" sz="3600" b="1" i="1" dirty="0" smtClean="0">
                <a:latin typeface="Times New Roman" charset="0"/>
                <a:ea typeface="Times New Roman" charset="0"/>
                <a:cs typeface="Times New Roman" charset="0"/>
              </a:rPr>
              <a:t>Interactions </a:t>
            </a:r>
            <a:r>
              <a:rPr lang="mr-IN" sz="3600" b="1" i="1" dirty="0" smtClean="0">
                <a:latin typeface="Times New Roman" charset="0"/>
                <a:ea typeface="Times New Roman" charset="0"/>
                <a:cs typeface="Times New Roman" charset="0"/>
              </a:rPr>
              <a:t>–</a:t>
            </a:r>
            <a:r>
              <a:rPr lang="en-US" sz="3600" b="1" i="1" dirty="0" smtClean="0">
                <a:latin typeface="Times New Roman" charset="0"/>
                <a:ea typeface="Times New Roman" charset="0"/>
                <a:cs typeface="Times New Roman" charset="0"/>
              </a:rPr>
              <a:t> Simple Slopes</a:t>
            </a:r>
            <a:endParaRPr lang="en-US" sz="3600" dirty="0" smtClean="0">
              <a:latin typeface="Times New Roman" charset="0"/>
              <a:ea typeface="Times New Roman" charset="0"/>
              <a:cs typeface="Times New Roman" charset="0"/>
            </a:endParaRPr>
          </a:p>
          <a:p>
            <a:endParaRPr lang="en-US" sz="3600" b="1" i="1" dirty="0" smtClean="0">
              <a:latin typeface="Times New Roman" charset="0"/>
              <a:ea typeface="Times New Roman" charset="0"/>
              <a:cs typeface="Times New Roman" charset="0"/>
            </a:endParaRPr>
          </a:p>
        </p:txBody>
      </p:sp>
      <p:sp>
        <p:nvSpPr>
          <p:cNvPr id="50" name="TextBox 49"/>
          <p:cNvSpPr txBox="1"/>
          <p:nvPr/>
        </p:nvSpPr>
        <p:spPr>
          <a:xfrm>
            <a:off x="28733749" y="5243428"/>
            <a:ext cx="12496800" cy="830997"/>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Average Item Scores on Fact and Skills Based Questions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51" name="TextBox 50"/>
          <p:cNvSpPr txBox="1"/>
          <p:nvPr/>
        </p:nvSpPr>
        <p:spPr>
          <a:xfrm>
            <a:off x="28835667" y="13872937"/>
            <a:ext cx="12496800" cy="1200329"/>
          </a:xfrm>
          <a:prstGeom prst="rect">
            <a:avLst/>
          </a:prstGeom>
          <a:noFill/>
        </p:spPr>
        <p:txBody>
          <a:bodyPr wrap="square" rtlCol="0">
            <a:spAutoFit/>
          </a:bodyPr>
          <a:lstStyle/>
          <a:p>
            <a:r>
              <a:rPr lang="en-US" sz="36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Average JOL Ratings</a:t>
            </a:r>
            <a:endParaRPr lang="en-US" sz="36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sz="3600" dirty="0"/>
          </a:p>
        </p:txBody>
      </p:sp>
      <p:pic>
        <p:nvPicPr>
          <p:cNvPr id="3" name="Picture 2"/>
          <p:cNvPicPr>
            <a:picLocks noChangeAspect="1"/>
          </p:cNvPicPr>
          <p:nvPr/>
        </p:nvPicPr>
        <p:blipFill>
          <a:blip r:embed="rId4"/>
          <a:stretch>
            <a:fillRect/>
          </a:stretch>
        </p:blipFill>
        <p:spPr>
          <a:xfrm>
            <a:off x="28810286" y="5945050"/>
            <a:ext cx="12801600" cy="7557205"/>
          </a:xfrm>
          <a:prstGeom prst="rect">
            <a:avLst/>
          </a:prstGeom>
        </p:spPr>
      </p:pic>
      <p:pic>
        <p:nvPicPr>
          <p:cNvPr id="4" name="Picture 3"/>
          <p:cNvPicPr>
            <a:picLocks noChangeAspect="1"/>
          </p:cNvPicPr>
          <p:nvPr/>
        </p:nvPicPr>
        <p:blipFill>
          <a:blip r:embed="rId5"/>
          <a:stretch>
            <a:fillRect/>
          </a:stretch>
        </p:blipFill>
        <p:spPr>
          <a:xfrm>
            <a:off x="28868763" y="14703208"/>
            <a:ext cx="12710160" cy="755329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515866470"/>
              </p:ext>
            </p:extLst>
          </p:nvPr>
        </p:nvGraphicFramePr>
        <p:xfrm>
          <a:off x="15767119" y="6675222"/>
          <a:ext cx="12374420" cy="6400800"/>
        </p:xfrm>
        <a:graphic>
          <a:graphicData uri="http://schemas.openxmlformats.org/drawingml/2006/table">
            <a:tbl>
              <a:tblPr firstRow="1" bandRow="1">
                <a:tableStyleId>{5C22544A-7EE6-4342-B048-85BDC9FD1C3A}</a:tableStyleId>
              </a:tblPr>
              <a:tblGrid>
                <a:gridCol w="3093605"/>
                <a:gridCol w="3093605"/>
                <a:gridCol w="3093605"/>
                <a:gridCol w="3093605"/>
              </a:tblGrid>
              <a:tr h="181734">
                <a:tc>
                  <a:txBody>
                    <a:bodyPr/>
                    <a:lstStyle/>
                    <a:p>
                      <a:r>
                        <a:rPr lang="en-US" sz="3600" dirty="0" smtClean="0">
                          <a:solidFill>
                            <a:schemeClr val="tx1"/>
                          </a:solidFill>
                          <a:latin typeface="Times New Roman" charset="0"/>
                          <a:ea typeface="Times New Roman" charset="0"/>
                          <a:cs typeface="Times New Roman" charset="0"/>
                        </a:rPr>
                        <a:t>Predictor</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b (SE)</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t</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p</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GPA</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0.10 (0.04)</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2.57</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Question Type</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-0.07 (0.01)</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-7.57</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&lt; .001</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1" dirty="0" smtClean="0">
                          <a:solidFill>
                            <a:schemeClr val="tx1"/>
                          </a:solidFill>
                          <a:latin typeface="Times New Roman" charset="0"/>
                          <a:ea typeface="Times New Roman" charset="0"/>
                          <a:cs typeface="Times New Roman" charset="0"/>
                        </a:rPr>
                        <a:t>Rating</a:t>
                      </a:r>
                      <a:r>
                        <a:rPr lang="en-US" sz="3600" b="1" baseline="0" dirty="0" smtClean="0">
                          <a:solidFill>
                            <a:schemeClr val="tx1"/>
                          </a:solidFill>
                          <a:latin typeface="Times New Roman" charset="0"/>
                          <a:ea typeface="Times New Roman" charset="0"/>
                          <a:cs typeface="Times New Roman" charset="0"/>
                        </a:rPr>
                        <a:t> </a:t>
                      </a:r>
                      <a:endParaRPr lang="en-US" sz="3600" b="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1" i="0" dirty="0" smtClean="0">
                          <a:solidFill>
                            <a:schemeClr val="tx1"/>
                          </a:solidFill>
                          <a:latin typeface="Times New Roman" charset="0"/>
                          <a:ea typeface="Times New Roman" charset="0"/>
                          <a:cs typeface="Times New Roman" charset="0"/>
                        </a:rPr>
                        <a:t>0.51 (0.04)</a:t>
                      </a:r>
                      <a:endParaRPr lang="en-US" sz="3600" b="1"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1" dirty="0" smtClean="0">
                          <a:solidFill>
                            <a:schemeClr val="tx1"/>
                          </a:solidFill>
                          <a:latin typeface="Times New Roman" charset="0"/>
                          <a:ea typeface="Times New Roman" charset="0"/>
                          <a:cs typeface="Times New Roman" charset="0"/>
                        </a:rPr>
                        <a:t>12.34</a:t>
                      </a:r>
                      <a:endParaRPr lang="en-US" sz="3600" b="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1" dirty="0" smtClean="0">
                          <a:solidFill>
                            <a:schemeClr val="tx1"/>
                          </a:solidFill>
                          <a:latin typeface="Times New Roman" charset="0"/>
                          <a:ea typeface="Times New Roman" charset="0"/>
                          <a:cs typeface="Times New Roman" charset="0"/>
                        </a:rPr>
                        <a:t>&lt; .001</a:t>
                      </a:r>
                      <a:endParaRPr lang="en-US" sz="3600" b="1"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Expertise</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0.02 (0.05)</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0.50</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.62</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Exam Time</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-0.03 (0.005)</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-7.14</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&lt;.001</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Concentration</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i="0" dirty="0" smtClean="0">
                          <a:solidFill>
                            <a:schemeClr val="tx1"/>
                          </a:solidFill>
                          <a:latin typeface="Times New Roman" charset="0"/>
                          <a:ea typeface="Times New Roman" charset="0"/>
                          <a:cs typeface="Times New Roman" charset="0"/>
                        </a:rPr>
                        <a:t>0.03 (0.06)</a:t>
                      </a: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0.53</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.60</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Risks</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-0.09 (0.08)</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-1.13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.27</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Self</a:t>
                      </a:r>
                      <a:r>
                        <a:rPr lang="en-US" sz="3600" baseline="0" dirty="0" smtClean="0">
                          <a:solidFill>
                            <a:schemeClr val="tx1"/>
                          </a:solidFill>
                          <a:latin typeface="Times New Roman" charset="0"/>
                          <a:ea typeface="Times New Roman" charset="0"/>
                          <a:cs typeface="Times New Roman" charset="0"/>
                        </a:rPr>
                        <a:t> Efficacy</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0.09 (0.04)</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2.26</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.03</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Monitoring</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0.001 (0.06)</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0.02</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.98</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42787149"/>
              </p:ext>
            </p:extLst>
          </p:nvPr>
        </p:nvGraphicFramePr>
        <p:xfrm>
          <a:off x="15863992" y="16687800"/>
          <a:ext cx="12374420" cy="6949440"/>
        </p:xfrm>
        <a:graphic>
          <a:graphicData uri="http://schemas.openxmlformats.org/drawingml/2006/table">
            <a:tbl>
              <a:tblPr firstRow="1" bandRow="1">
                <a:tableStyleId>{5C22544A-7EE6-4342-B048-85BDC9FD1C3A}</a:tableStyleId>
              </a:tblPr>
              <a:tblGrid>
                <a:gridCol w="2474884"/>
                <a:gridCol w="2474884"/>
                <a:gridCol w="2474884"/>
                <a:gridCol w="2474884"/>
                <a:gridCol w="2474884"/>
              </a:tblGrid>
              <a:tr h="181734">
                <a:tc>
                  <a:txBody>
                    <a:bodyPr/>
                    <a:lstStyle/>
                    <a:p>
                      <a:r>
                        <a:rPr lang="en-US" sz="3600" dirty="0" smtClean="0">
                          <a:solidFill>
                            <a:schemeClr val="tx1"/>
                          </a:solidFill>
                          <a:latin typeface="Times New Roman" charset="0"/>
                          <a:ea typeface="Times New Roman" charset="0"/>
                          <a:cs typeface="Times New Roman" charset="0"/>
                        </a:rPr>
                        <a:t>Group</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b (SE)</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t</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smtClean="0">
                          <a:solidFill>
                            <a:schemeClr val="tx1"/>
                          </a:solidFill>
                          <a:latin typeface="Times New Roman" charset="0"/>
                          <a:ea typeface="Times New Roman" charset="0"/>
                          <a:cs typeface="Times New Roman" charset="0"/>
                        </a:rPr>
                        <a:t>p</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err="1" smtClean="0">
                          <a:solidFill>
                            <a:schemeClr val="tx1"/>
                          </a:solidFill>
                          <a:latin typeface="Times New Roman" charset="0"/>
                          <a:ea typeface="Times New Roman" charset="0"/>
                          <a:cs typeface="Times New Roman" charset="0"/>
                        </a:rPr>
                        <a:t>pr</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Low GPA</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0.86</a:t>
                      </a:r>
                      <a:r>
                        <a:rPr lang="en-US" sz="3600" baseline="0" dirty="0" smtClean="0">
                          <a:solidFill>
                            <a:schemeClr val="tx1"/>
                          </a:solidFill>
                          <a:latin typeface="Times New Roman" charset="0"/>
                          <a:ea typeface="Times New Roman" charset="0"/>
                          <a:cs typeface="Times New Roman" charset="0"/>
                        </a:rPr>
                        <a:t> (0.52)</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1.65</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.10</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.26</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Average GPA</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0.77 (0.48)</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1.61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.11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.21</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b="0" dirty="0" smtClean="0">
                          <a:solidFill>
                            <a:schemeClr val="tx1"/>
                          </a:solidFill>
                          <a:latin typeface="Times New Roman" charset="0"/>
                          <a:ea typeface="Times New Roman" charset="0"/>
                          <a:cs typeface="Times New Roman" charset="0"/>
                        </a:rPr>
                        <a:t>High</a:t>
                      </a:r>
                      <a:r>
                        <a:rPr lang="en-US" sz="3600" b="0" baseline="0" dirty="0" smtClean="0">
                          <a:solidFill>
                            <a:schemeClr val="tx1"/>
                          </a:solidFill>
                          <a:latin typeface="Times New Roman" charset="0"/>
                          <a:ea typeface="Times New Roman" charset="0"/>
                          <a:cs typeface="Times New Roman" charset="0"/>
                        </a:rPr>
                        <a:t> GPA</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i="0" dirty="0" smtClean="0">
                          <a:solidFill>
                            <a:schemeClr val="tx1"/>
                          </a:solidFill>
                          <a:latin typeface="Times New Roman" charset="0"/>
                          <a:ea typeface="Times New Roman" charset="0"/>
                          <a:cs typeface="Times New Roman" charset="0"/>
                        </a:rPr>
                        <a:t>0.68</a:t>
                      </a:r>
                      <a:r>
                        <a:rPr lang="en-US" sz="3600" b="0" i="0" baseline="0" dirty="0" smtClean="0">
                          <a:solidFill>
                            <a:schemeClr val="tx1"/>
                          </a:solidFill>
                          <a:latin typeface="Times New Roman" charset="0"/>
                          <a:ea typeface="Times New Roman" charset="0"/>
                          <a:cs typeface="Times New Roman" charset="0"/>
                        </a:rPr>
                        <a:t> (0.44)</a:t>
                      </a:r>
                      <a:endParaRPr lang="en-US" sz="3600" b="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2.86</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.12</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smtClean="0">
                          <a:solidFill>
                            <a:schemeClr val="tx1"/>
                          </a:solidFill>
                          <a:latin typeface="Times New Roman" charset="0"/>
                          <a:ea typeface="Times New Roman" charset="0"/>
                          <a:cs typeface="Times New Roman" charset="0"/>
                        </a:rPr>
                        <a:t>.24</a:t>
                      </a:r>
                      <a:endParaRPr lang="en-US" sz="3600" b="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Facts</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i="0" dirty="0" smtClean="0">
                          <a:solidFill>
                            <a:schemeClr val="tx1"/>
                          </a:solidFill>
                          <a:latin typeface="Times New Roman" charset="0"/>
                          <a:ea typeface="Times New Roman" charset="0"/>
                          <a:cs typeface="Times New Roman" charset="0"/>
                        </a:rPr>
                        <a:t>2.61 (0.74)</a:t>
                      </a: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3.52</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&lt;.001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.33</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Skills</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1.08 (0.74)</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1.45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.15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.12</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r h="366238">
                <a:tc>
                  <a:txBody>
                    <a:bodyPr/>
                    <a:lstStyle/>
                    <a:p>
                      <a:r>
                        <a:rPr lang="en-US" sz="3600" dirty="0" smtClean="0">
                          <a:solidFill>
                            <a:schemeClr val="tx1"/>
                          </a:solidFill>
                          <a:latin typeface="Times New Roman" charset="0"/>
                          <a:ea typeface="Times New Roman" charset="0"/>
                          <a:cs typeface="Times New Roman" charset="0"/>
                        </a:rPr>
                        <a:t>Exam 1</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i="0" dirty="0" smtClean="0">
                          <a:solidFill>
                            <a:schemeClr val="tx1"/>
                          </a:solidFill>
                          <a:latin typeface="Times New Roman" charset="0"/>
                          <a:ea typeface="Times New Roman" charset="0"/>
                          <a:cs typeface="Times New Roman" charset="0"/>
                        </a:rPr>
                        <a:t>1.71 (0.82)</a:t>
                      </a: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2.09</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.04</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smtClean="0">
                          <a:solidFill>
                            <a:schemeClr val="tx1"/>
                          </a:solidFill>
                          <a:latin typeface="Times New Roman" charset="0"/>
                          <a:ea typeface="Times New Roman" charset="0"/>
                          <a:cs typeface="Times New Roman" charset="0"/>
                        </a:rPr>
                        <a:t>.12</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r>
              <a:tr h="366238">
                <a:tc>
                  <a:txBody>
                    <a:bodyPr/>
                    <a:lstStyle/>
                    <a:p>
                      <a:r>
                        <a:rPr lang="en-US" sz="3600" dirty="0" smtClean="0">
                          <a:solidFill>
                            <a:schemeClr val="tx1"/>
                          </a:solidFill>
                          <a:latin typeface="Times New Roman" charset="0"/>
                          <a:ea typeface="Times New Roman" charset="0"/>
                          <a:cs typeface="Times New Roman" charset="0"/>
                        </a:rPr>
                        <a:t>Exam 2</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-4.36 (1.55)</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-2.81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&lt;.01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.23</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Exam 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i="0" dirty="0" smtClean="0">
                          <a:solidFill>
                            <a:schemeClr val="tx1"/>
                          </a:solidFill>
                          <a:latin typeface="Times New Roman" charset="0"/>
                          <a:ea typeface="Times New Roman" charset="0"/>
                          <a:cs typeface="Times New Roman" charset="0"/>
                        </a:rPr>
                        <a:t>2.41</a:t>
                      </a:r>
                      <a:r>
                        <a:rPr lang="en-US" sz="3600" i="0" baseline="0" dirty="0" smtClean="0">
                          <a:solidFill>
                            <a:schemeClr val="tx1"/>
                          </a:solidFill>
                          <a:latin typeface="Times New Roman" charset="0"/>
                          <a:ea typeface="Times New Roman" charset="0"/>
                          <a:cs typeface="Times New Roman" charset="0"/>
                        </a:rPr>
                        <a:t> (0.95)</a:t>
                      </a: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2.55</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.01</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smtClean="0">
                          <a:solidFill>
                            <a:schemeClr val="tx1"/>
                          </a:solidFill>
                          <a:latin typeface="Times New Roman" charset="0"/>
                          <a:ea typeface="Times New Roman" charset="0"/>
                          <a:cs typeface="Times New Roman" charset="0"/>
                        </a:rPr>
                        <a:t>.21</a:t>
                      </a:r>
                      <a:endParaRPr lang="en-US" sz="3600" dirty="0">
                        <a:solidFill>
                          <a:schemeClr val="tx1"/>
                        </a:solidFill>
                        <a:latin typeface="Times New Roman" charset="0"/>
                        <a:ea typeface="Times New Roman" charset="0"/>
                        <a:cs typeface="Times New Roman" charset="0"/>
                      </a:endParaRPr>
                    </a:p>
                  </a:txBody>
                  <a:tcPr>
                    <a:noFill/>
                  </a:tcPr>
                </a:tc>
              </a:tr>
              <a:tr h="366238">
                <a:tc>
                  <a:txBody>
                    <a:bodyPr/>
                    <a:lstStyle/>
                    <a:p>
                      <a:r>
                        <a:rPr lang="en-US" sz="3600" dirty="0" smtClean="0">
                          <a:solidFill>
                            <a:schemeClr val="tx1"/>
                          </a:solidFill>
                          <a:latin typeface="Times New Roman" charset="0"/>
                          <a:ea typeface="Times New Roman" charset="0"/>
                          <a:cs typeface="Times New Roman" charset="0"/>
                        </a:rPr>
                        <a:t>Exam 4</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i="0" dirty="0" smtClean="0">
                          <a:solidFill>
                            <a:schemeClr val="tx1"/>
                          </a:solidFill>
                          <a:latin typeface="Times New Roman" charset="0"/>
                          <a:ea typeface="Times New Roman" charset="0"/>
                          <a:cs typeface="Times New Roman" charset="0"/>
                        </a:rPr>
                        <a:t>-2.80 (1.30)</a:t>
                      </a:r>
                      <a:endParaRPr lang="en-US" sz="36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-2.15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.03</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3600" dirty="0" smtClean="0">
                          <a:solidFill>
                            <a:schemeClr val="tx1"/>
                          </a:solidFill>
                          <a:latin typeface="Times New Roman" charset="0"/>
                          <a:ea typeface="Times New Roman" charset="0"/>
                          <a:cs typeface="Times New Roman" charset="0"/>
                        </a:rPr>
                        <a:t>.35</a:t>
                      </a:r>
                      <a:endParaRPr lang="en-US" sz="36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r>
            </a:tbl>
          </a:graphicData>
        </a:graphic>
      </p:graphicFrame>
      <p:sp>
        <p:nvSpPr>
          <p:cNvPr id="35" name="TextBox 34"/>
          <p:cNvSpPr txBox="1"/>
          <p:nvPr/>
        </p:nvSpPr>
        <p:spPr>
          <a:xfrm>
            <a:off x="15901651" y="23865841"/>
            <a:ext cx="12344400" cy="7294305"/>
          </a:xfrm>
          <a:prstGeom prst="rect">
            <a:avLst/>
          </a:prstGeom>
          <a:noFill/>
        </p:spPr>
        <p:txBody>
          <a:bodyPr wrap="square" rtlCol="0">
            <a:spAutoFit/>
          </a:bodyPr>
          <a:lstStyle/>
          <a:p>
            <a:r>
              <a:rPr lang="en-US" sz="3600" i="1" dirty="0" smtClean="0">
                <a:latin typeface="Times New Roman" charset="0"/>
                <a:ea typeface="Times New Roman" charset="0"/>
                <a:cs typeface="Times New Roman" charset="0"/>
              </a:rPr>
              <a:t>Note. </a:t>
            </a:r>
            <a:r>
              <a:rPr lang="en-US" sz="3600" dirty="0" smtClean="0">
                <a:latin typeface="Times New Roman" charset="0"/>
                <a:ea typeface="Times New Roman" charset="0"/>
                <a:cs typeface="Times New Roman" charset="0"/>
              </a:rPr>
              <a:t>Interactions with expertise were not significant, along with the three-way interactions for any variables. The </a:t>
            </a:r>
            <a:r>
              <a:rPr lang="en-US" sz="3600" i="1" dirty="0" smtClean="0">
                <a:latin typeface="Times New Roman" charset="0"/>
                <a:ea typeface="Times New Roman" charset="0"/>
                <a:cs typeface="Times New Roman" charset="0"/>
              </a:rPr>
              <a:t>b</a:t>
            </a:r>
            <a:r>
              <a:rPr lang="en-US" sz="3600" dirty="0" smtClean="0">
                <a:latin typeface="Times New Roman" charset="0"/>
                <a:ea typeface="Times New Roman" charset="0"/>
                <a:cs typeface="Times New Roman" charset="0"/>
              </a:rPr>
              <a:t> values presented here are JOL rating to score. Because </a:t>
            </a:r>
            <a:r>
              <a:rPr lang="en-US" sz="3600" i="1" dirty="0" smtClean="0">
                <a:latin typeface="Times New Roman" charset="0"/>
                <a:ea typeface="Times New Roman" charset="0"/>
                <a:cs typeface="Times New Roman" charset="0"/>
              </a:rPr>
              <a:t>b</a:t>
            </a:r>
            <a:r>
              <a:rPr lang="en-US" sz="3600" dirty="0" smtClean="0">
                <a:latin typeface="Times New Roman" charset="0"/>
                <a:ea typeface="Times New Roman" charset="0"/>
                <a:cs typeface="Times New Roman" charset="0"/>
              </a:rPr>
              <a:t> values are difficult to interpret with all other variables,</a:t>
            </a:r>
            <a:r>
              <a:rPr lang="en-US" sz="3600" i="1" dirty="0">
                <a:latin typeface="Times New Roman" charset="0"/>
                <a:ea typeface="Times New Roman" charset="0"/>
                <a:cs typeface="Times New Roman" charset="0"/>
              </a:rPr>
              <a:t> </a:t>
            </a:r>
            <a:r>
              <a:rPr lang="en-US" sz="3600" dirty="0" smtClean="0">
                <a:latin typeface="Times New Roman" charset="0"/>
                <a:ea typeface="Times New Roman" charset="0"/>
                <a:cs typeface="Times New Roman" charset="0"/>
              </a:rPr>
              <a:t>partial correlations are presented for comparison to traditional JOL gammas. </a:t>
            </a:r>
          </a:p>
          <a:p>
            <a:endParaRPr lang="en-US" sz="3600" i="1" dirty="0">
              <a:latin typeface="Times New Roman" charset="0"/>
              <a:ea typeface="Times New Roman" charset="0"/>
              <a:cs typeface="Times New Roman" charset="0"/>
            </a:endParaRPr>
          </a:p>
          <a:p>
            <a:r>
              <a:rPr lang="en-US" sz="3600" b="1" i="1" dirty="0" smtClean="0">
                <a:latin typeface="Times New Roman" charset="0"/>
                <a:ea typeface="Times New Roman" charset="0"/>
                <a:cs typeface="Times New Roman" charset="0"/>
              </a:rPr>
              <a:t>Metacognitive Interactions </a:t>
            </a:r>
            <a:r>
              <a:rPr lang="en-US" sz="3600" b="1" dirty="0" smtClean="0">
                <a:latin typeface="Times New Roman" charset="0"/>
                <a:ea typeface="Times New Roman" charset="0"/>
                <a:cs typeface="Times New Roman" charset="0"/>
              </a:rPr>
              <a:t>(see handout for table)</a:t>
            </a:r>
            <a:endParaRPr lang="en-US" sz="3600" i="1" dirty="0" smtClean="0">
              <a:latin typeface="Times New Roman" charset="0"/>
              <a:ea typeface="Times New Roman" charset="0"/>
              <a:cs typeface="Times New Roman" charset="0"/>
            </a:endParaRPr>
          </a:p>
          <a:p>
            <a:pPr marL="571500" indent="-571500">
              <a:buFont typeface="Arial" charset="0"/>
              <a:buChar char="•"/>
            </a:pPr>
            <a:r>
              <a:rPr lang="en-US" sz="3600" dirty="0" smtClean="0">
                <a:latin typeface="Times New Roman" charset="0"/>
                <a:ea typeface="Times New Roman" charset="0"/>
                <a:cs typeface="Times New Roman" charset="0"/>
              </a:rPr>
              <a:t>As concentration skills were rated higher, lower JOL-score simple slopes were found.</a:t>
            </a:r>
          </a:p>
          <a:p>
            <a:pPr marL="571500" indent="-571500">
              <a:buFont typeface="Arial" charset="0"/>
              <a:buChar char="•"/>
            </a:pPr>
            <a:r>
              <a:rPr lang="en-US" sz="3600" dirty="0" smtClean="0">
                <a:latin typeface="Times New Roman" charset="0"/>
                <a:ea typeface="Times New Roman" charset="0"/>
                <a:cs typeface="Times New Roman" charset="0"/>
              </a:rPr>
              <a:t>Higher rated risks decreased simple slopes with lower JOL-score correlations</a:t>
            </a:r>
          </a:p>
          <a:p>
            <a:pPr marL="571500" indent="-571500">
              <a:buFont typeface="Arial" charset="0"/>
              <a:buChar char="•"/>
            </a:pPr>
            <a:r>
              <a:rPr lang="en-US" sz="3600" dirty="0" smtClean="0">
                <a:latin typeface="Times New Roman" charset="0"/>
                <a:ea typeface="Times New Roman" charset="0"/>
                <a:cs typeface="Times New Roman" charset="0"/>
              </a:rPr>
              <a:t>Higher rated monitoring skills indicated higher JOL-rating simple slopes.</a:t>
            </a:r>
            <a:endParaRPr lang="en-US" sz="3600" dirty="0">
              <a:latin typeface="Times New Roman" charset="0"/>
              <a:ea typeface="Times New Roman" charset="0"/>
              <a:cs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3933</TotalTime>
  <Pages>0</Pages>
  <Words>683</Words>
  <Characters>0</Characters>
  <Application>Microsoft Macintosh PowerPoint</Application>
  <PresentationFormat>Custom</PresentationFormat>
  <Lines>0</Lines>
  <Paragraphs>130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William Padfield</cp:lastModifiedBy>
  <cp:revision>341</cp:revision>
  <cp:lastPrinted>2016-11-15T16:57:56Z</cp:lastPrinted>
  <dcterms:modified xsi:type="dcterms:W3CDTF">2019-03-30T16:23:06Z</dcterms:modified>
</cp:coreProperties>
</file>