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 id="2147483657" r:id="rId2"/>
  </p:sldMasterIdLst>
  <p:notesMasterIdLst>
    <p:notesMasterId r:id="rId40"/>
  </p:notesMasterIdLst>
  <p:sldIdLst>
    <p:sldId id="256" r:id="rId3"/>
    <p:sldId id="296" r:id="rId4"/>
    <p:sldId id="319" r:id="rId5"/>
    <p:sldId id="310" r:id="rId6"/>
    <p:sldId id="311" r:id="rId7"/>
    <p:sldId id="312" r:id="rId8"/>
    <p:sldId id="313" r:id="rId9"/>
    <p:sldId id="314" r:id="rId10"/>
    <p:sldId id="315" r:id="rId11"/>
    <p:sldId id="316" r:id="rId12"/>
    <p:sldId id="264" r:id="rId13"/>
    <p:sldId id="317" r:id="rId14"/>
    <p:sldId id="318" r:id="rId15"/>
    <p:sldId id="275" r:id="rId16"/>
    <p:sldId id="257" r:id="rId17"/>
    <p:sldId id="305" r:id="rId18"/>
    <p:sldId id="259" r:id="rId19"/>
    <p:sldId id="306" r:id="rId20"/>
    <p:sldId id="266" r:id="rId21"/>
    <p:sldId id="307" r:id="rId22"/>
    <p:sldId id="260" r:id="rId23"/>
    <p:sldId id="267" r:id="rId24"/>
    <p:sldId id="308" r:id="rId25"/>
    <p:sldId id="261" r:id="rId26"/>
    <p:sldId id="262" r:id="rId27"/>
    <p:sldId id="309" r:id="rId28"/>
    <p:sldId id="263" r:id="rId29"/>
    <p:sldId id="320" r:id="rId30"/>
    <p:sldId id="297" r:id="rId31"/>
    <p:sldId id="321" r:id="rId32"/>
    <p:sldId id="298" r:id="rId33"/>
    <p:sldId id="300" r:id="rId34"/>
    <p:sldId id="299" r:id="rId35"/>
    <p:sldId id="301" r:id="rId36"/>
    <p:sldId id="302" r:id="rId37"/>
    <p:sldId id="303" r:id="rId38"/>
    <p:sldId id="258" r:id="rId39"/>
  </p:sldIdLst>
  <p:sldSz cx="12192000" cy="6858000"/>
  <p:notesSz cx="6858000" cy="9144000"/>
  <p:embeddedFontLst>
    <p:embeddedFont>
      <p:font typeface="PingFang SC" panose="020B0600000000000000" pitchFamily="34" charset="-122"/>
      <p:regular r:id="rId41"/>
    </p:embeddedFont>
    <p:embeddedFont>
      <p:font typeface="等线" panose="02010600030101010101" pitchFamily="2" charset="-122"/>
      <p:regular r:id="rId42"/>
      <p:bold r:id="rId43"/>
    </p:embeddedFont>
    <p:embeddedFont>
      <p:font typeface="等线 Light" panose="02010600030101010101" pitchFamily="2" charset="-122"/>
      <p:regular r:id="rId44"/>
    </p:embeddedFont>
    <p:embeddedFont>
      <p:font typeface="Cambria Math" panose="02040503050406030204" pitchFamily="18" charset="0"/>
      <p:regular r:id="rId45"/>
    </p:embeddedFont>
    <p:embeddedFont>
      <p:font typeface="Open Sans" panose="020B0606030504020204" pitchFamily="34" charset="0"/>
      <p:regular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262626"/>
    <a:srgbClr val="BFBFBF"/>
    <a:srgbClr val="767171"/>
    <a:srgbClr val="C5BCB3"/>
    <a:srgbClr val="BB9D83"/>
    <a:srgbClr val="B5A085"/>
    <a:srgbClr val="C3B9AF"/>
    <a:srgbClr val="7F8B9A"/>
    <a:srgbClr val="7981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4660"/>
  </p:normalViewPr>
  <p:slideViewPr>
    <p:cSldViewPr snapToGrid="0">
      <p:cViewPr varScale="1">
        <p:scale>
          <a:sx n="76" d="100"/>
          <a:sy n="76" d="100"/>
        </p:scale>
        <p:origin x="82" y="269"/>
      </p:cViewPr>
      <p:guideLst>
        <p:guide orient="horz" pos="2160"/>
        <p:guide pos="3839"/>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1EEE7-EF14-4B5E-9FA6-1DBC8F2973CC}"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E56D6-0CE7-4080-AC7F-4B277B157C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3</a:t>
            </a:fld>
            <a:endParaRPr lang="zh-CN" altLang="en-US"/>
          </a:p>
        </p:txBody>
      </p:sp>
    </p:spTree>
    <p:extLst>
      <p:ext uri="{BB962C8B-B14F-4D97-AF65-F5344CB8AC3E}">
        <p14:creationId xmlns:p14="http://schemas.microsoft.com/office/powerpoint/2010/main" val="194896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28</a:t>
            </a:fld>
            <a:endParaRPr lang="zh-CN" altLang="en-US"/>
          </a:p>
        </p:txBody>
      </p:sp>
    </p:spTree>
    <p:extLst>
      <p:ext uri="{BB962C8B-B14F-4D97-AF65-F5344CB8AC3E}">
        <p14:creationId xmlns:p14="http://schemas.microsoft.com/office/powerpoint/2010/main" val="222089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0"/>
            <a:ext cx="6858000" cy="6858000"/>
          </a:xfrm>
          <a:custGeom>
            <a:avLst/>
            <a:gdLst>
              <a:gd name="connsiteX0" fmla="*/ 0 w 6858000"/>
              <a:gd name="connsiteY0" fmla="*/ 0 h 6858000"/>
              <a:gd name="connsiteX1" fmla="*/ 6858000 w 6858000"/>
              <a:gd name="connsiteY1" fmla="*/ 685800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738EB-ED4C-F116-74FF-81B4D5AC06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0E3F8FF-B600-CC1A-0849-808E3D38EA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A519749-0A09-28FF-D5BB-7B740A6DBE7E}"/>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B085037B-BAB1-87B8-CE53-C9556633D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004AC6-A696-4260-A044-1A2AE79EF217}"/>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243659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BCA6D-2A42-9C36-6783-244F04E688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236A21-F984-1F04-B0CF-691A8DDC3D4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343813-85E2-1F92-03B8-3642FA3E278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4B1C500-A42E-C19C-4B2C-8F44834C2EE3}"/>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6" name="页脚占位符 5">
            <a:extLst>
              <a:ext uri="{FF2B5EF4-FFF2-40B4-BE49-F238E27FC236}">
                <a16:creationId xmlns:a16="http://schemas.microsoft.com/office/drawing/2014/main" id="{EC3C7C7C-BE47-AFCC-39C5-F91FC0E7B2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58AB9C-588B-3F61-B209-31294E8BE94C}"/>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307310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5A70C-43EC-C103-39ED-F8A42F0F3A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DF36EE-D744-128A-FB70-373322A18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C4B1837-15CA-EF30-52B3-63E85A05833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6C5A7D4-1333-5880-97BA-C078A8303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7019D5A-1C21-54AA-69BC-B55B2E0009E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73266C-9BB9-B9F9-36D8-BCFEAB7692E8}"/>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8" name="页脚占位符 7">
            <a:extLst>
              <a:ext uri="{FF2B5EF4-FFF2-40B4-BE49-F238E27FC236}">
                <a16:creationId xmlns:a16="http://schemas.microsoft.com/office/drawing/2014/main" id="{8899389D-5A70-8C96-8E2F-578896F370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2124F8-2152-67DC-533C-CA5DDAE192B1}"/>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148864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D9765-C51F-72D2-EAF7-C828877677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1D671F9-43B9-0A6E-2191-5C4F68A7A396}"/>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4" name="页脚占位符 3">
            <a:extLst>
              <a:ext uri="{FF2B5EF4-FFF2-40B4-BE49-F238E27FC236}">
                <a16:creationId xmlns:a16="http://schemas.microsoft.com/office/drawing/2014/main" id="{456914A2-5A82-41D1-29A4-27CC027791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45FB33-ECC3-8122-25E7-58D5C8C13CD2}"/>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190972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7F41DA-693E-D607-10D3-3E31F67F7BE6}"/>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3" name="页脚占位符 2">
            <a:extLst>
              <a:ext uri="{FF2B5EF4-FFF2-40B4-BE49-F238E27FC236}">
                <a16:creationId xmlns:a16="http://schemas.microsoft.com/office/drawing/2014/main" id="{4BEFB36E-1105-A65C-F860-5E5676564F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034561-99F1-3EF5-605B-0A1B7524697F}"/>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2026812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F6531-CB33-6083-828D-F7100F49E4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34FA98-7757-A515-E13D-613F183F9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3B83FE-FDEA-90E7-0092-7996F1634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122145-08F0-D447-F1C8-E6B8A1F973AF}"/>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6" name="页脚占位符 5">
            <a:extLst>
              <a:ext uri="{FF2B5EF4-FFF2-40B4-BE49-F238E27FC236}">
                <a16:creationId xmlns:a16="http://schemas.microsoft.com/office/drawing/2014/main" id="{0A3BE1DC-B21E-6035-DAC6-DFCA90AA7D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F75106-4254-E9E1-C1F0-4DC45D51A3EB}"/>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1297460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D54A9-01DF-0281-6998-A210B283EA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407725-869E-EB43-1629-0523BD698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6B21AE-95EE-06F9-4614-47A184060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DCDE7C-CFF1-8A04-1F99-818BA7711E49}"/>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6" name="页脚占位符 5">
            <a:extLst>
              <a:ext uri="{FF2B5EF4-FFF2-40B4-BE49-F238E27FC236}">
                <a16:creationId xmlns:a16="http://schemas.microsoft.com/office/drawing/2014/main" id="{28D54020-CB6C-5068-C323-04BADCD92E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049703-086C-E63E-12B0-BD3F1EFBC9AA}"/>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211324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7EB3D-CB04-F2DE-5846-F8B50BEA0B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7EA977-16B9-0C2A-62EB-AB310B7D3CC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FDEF87-FFF3-6ADE-446C-8C490EB0AA4C}"/>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45909E6C-1486-1B4A-C167-1D296F7CA4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7519F5-3221-123C-AF02-D8FA346959B6}"/>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3107380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9581BA0-AE5A-3C1E-5070-8853F91EA5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2D8FD8-B440-A58D-9156-1DE594254B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9EFDF9-990B-63F2-B701-93FC127880C6}"/>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B40C2681-EECD-D546-6142-233C38DFA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F7C781-9078-BE93-1E9A-E034C004C11F}"/>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72817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Slide">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General Slide">
    <p:spTree>
      <p:nvGrpSpPr>
        <p:cNvPr id="1" name=""/>
        <p:cNvGrpSpPr/>
        <p:nvPr/>
      </p:nvGrpSpPr>
      <p:grpSpPr>
        <a:xfrm>
          <a:off x="0" y="0"/>
          <a:ext cx="0" cy="0"/>
          <a:chOff x="0" y="0"/>
          <a:chExt cx="0" cy="0"/>
        </a:xfrm>
      </p:grpSpPr>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General Slide">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General Slide">
    <p:spTree>
      <p:nvGrpSpPr>
        <p:cNvPr id="1" name=""/>
        <p:cNvGrpSpPr/>
        <p:nvPr/>
      </p:nvGrpSpPr>
      <p:grpSpPr>
        <a:xfrm>
          <a:off x="0" y="0"/>
          <a:ext cx="0" cy="0"/>
          <a:chOff x="0" y="0"/>
          <a:chExt cx="0" cy="0"/>
        </a:xfrm>
      </p:grpSpPr>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General Slide">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51E3E-E7CC-1539-132B-C72F36D630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BDF388-A3C1-A92A-D83F-E345185ED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32E60F-6CA9-44DC-C1C8-287B4EFD65C4}"/>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7FC04D1E-B40E-252C-B5AB-AADDB60F6E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8C4834-2DD0-C898-347A-92EED376F566}"/>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183241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8541D-48C0-2B1A-B105-6C86602B2E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0FF3F1-75F5-79C0-F6D2-51B33EB802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154CD2-E082-F774-7CAE-CF9B356A1059}"/>
              </a:ext>
            </a:extLst>
          </p:cNvPr>
          <p:cNvSpPr>
            <a:spLocks noGrp="1"/>
          </p:cNvSpPr>
          <p:nvPr>
            <p:ph type="dt" sz="half" idx="10"/>
          </p:nvPr>
        </p:nvSpPr>
        <p:spPr/>
        <p:txBody>
          <a:bodyPr/>
          <a:lstStyle/>
          <a:p>
            <a:fld id="{69173F6B-B1FC-4743-9C82-7112E0A5D3EB}"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9AE5B8F8-A734-4208-931B-1996BD6C89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BABD3F-9C23-749C-AA4C-1DD16DC80096}"/>
              </a:ext>
            </a:extLst>
          </p:cNvPr>
          <p:cNvSpPr>
            <a:spLocks noGrp="1"/>
          </p:cNvSpPr>
          <p:nvPr>
            <p:ph type="sldNum" sz="quarter" idx="12"/>
          </p:nvPr>
        </p:nvSpPr>
        <p:spPr/>
        <p:txBody>
          <a:body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160741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845B90-B48E-4A0D-FB06-3FF2CE638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635F54-CF95-B680-1942-25DC1CBA5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54702B-33A4-CE90-ECCD-8EEF0997C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73F6B-B1FC-4743-9C82-7112E0A5D3EB}"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23886196-8A6E-3AB5-AFB7-FA7FB91CE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C3EB3C-35E3-C616-C1B3-155761E57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0D5B0-6E14-4134-8CF4-D381514904F2}" type="slidenum">
              <a:rPr lang="zh-CN" altLang="en-US" smtClean="0"/>
              <a:t>‹#›</a:t>
            </a:fld>
            <a:endParaRPr lang="zh-CN" altLang="en-US"/>
          </a:p>
        </p:txBody>
      </p:sp>
    </p:spTree>
    <p:extLst>
      <p:ext uri="{BB962C8B-B14F-4D97-AF65-F5344CB8AC3E}">
        <p14:creationId xmlns:p14="http://schemas.microsoft.com/office/powerpoint/2010/main" val="288724315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839773" y="2274513"/>
            <a:ext cx="6373905" cy="707886"/>
          </a:xfrm>
          <a:prstGeom prst="rect">
            <a:avLst/>
          </a:prstGeom>
          <a:noFill/>
        </p:spPr>
        <p:txBody>
          <a:bodyPr wrap="square" rtlCol="0">
            <a:spAutoFit/>
          </a:bodyPr>
          <a:lstStyle/>
          <a:p>
            <a:r>
              <a:rPr lang="zh-CN" altLang="en-US" sz="4000" dirty="0">
                <a:latin typeface="PingFang SC" panose="020B0600000000000000" pitchFamily="34" charset="-122"/>
                <a:ea typeface="PingFang SC" panose="020B0600000000000000" pitchFamily="34" charset="-122"/>
              </a:rPr>
              <a:t>编码引论第一次大作业展示</a:t>
            </a:r>
          </a:p>
        </p:txBody>
      </p:sp>
      <p:sp>
        <p:nvSpPr>
          <p:cNvPr id="20" name="矩形 19"/>
          <p:cNvSpPr/>
          <p:nvPr/>
        </p:nvSpPr>
        <p:spPr>
          <a:xfrm>
            <a:off x="2055360" y="2060781"/>
            <a:ext cx="7942730" cy="113534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5684981" y="6254161"/>
            <a:ext cx="683490" cy="138546"/>
            <a:chOff x="5754255" y="6262253"/>
            <a:chExt cx="683490" cy="138546"/>
          </a:xfrm>
        </p:grpSpPr>
        <p:sp>
          <p:nvSpPr>
            <p:cNvPr id="19" name="椭圆 18"/>
            <p:cNvSpPr/>
            <p:nvPr/>
          </p:nvSpPr>
          <p:spPr>
            <a:xfrm>
              <a:off x="5754255"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026727"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299199"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A5D81666-6102-4AFE-E275-85CFE1B73EA3}"/>
              </a:ext>
            </a:extLst>
          </p:cNvPr>
          <p:cNvSpPr txBox="1"/>
          <p:nvPr/>
        </p:nvSpPr>
        <p:spPr>
          <a:xfrm>
            <a:off x="3744261" y="4428154"/>
            <a:ext cx="4564931" cy="830997"/>
          </a:xfrm>
          <a:prstGeom prst="rect">
            <a:avLst/>
          </a:prstGeom>
          <a:noFill/>
        </p:spPr>
        <p:txBody>
          <a:bodyPr wrap="square" rtlCol="0">
            <a:spAutoFit/>
          </a:bodyPr>
          <a:lstStyle/>
          <a:p>
            <a:pPr algn="ctr"/>
            <a:r>
              <a:rPr lang="zh-CN" altLang="en-US" sz="2400" dirty="0">
                <a:latin typeface="PingFang SC" panose="020B0600000000000000" pitchFamily="34" charset="-122"/>
                <a:ea typeface="PingFang SC" panose="020B0600000000000000" pitchFamily="34" charset="-122"/>
              </a:rPr>
              <a:t>小组成员</a:t>
            </a:r>
            <a:endParaRPr lang="en-US" altLang="zh-CN" sz="2400" dirty="0">
              <a:latin typeface="PingFang SC" panose="020B0600000000000000" pitchFamily="34" charset="-122"/>
              <a:ea typeface="PingFang SC" panose="020B0600000000000000" pitchFamily="34" charset="-122"/>
            </a:endParaRPr>
          </a:p>
          <a:p>
            <a:pPr algn="ctr"/>
            <a:r>
              <a:rPr lang="zh-CN" altLang="en-US" sz="2400" dirty="0">
                <a:latin typeface="PingFang SC" panose="020B0600000000000000" pitchFamily="34" charset="-122"/>
                <a:ea typeface="PingFang SC" panose="020B0600000000000000" pitchFamily="34" charset="-122"/>
              </a:rPr>
              <a:t>张鹤龄 唐钰凯 邵晨扬</a:t>
            </a:r>
          </a:p>
        </p:txBody>
      </p:sp>
      <p:sp>
        <p:nvSpPr>
          <p:cNvPr id="5" name="矩形 4">
            <a:extLst>
              <a:ext uri="{FF2B5EF4-FFF2-40B4-BE49-F238E27FC236}">
                <a16:creationId xmlns:a16="http://schemas.microsoft.com/office/drawing/2014/main" id="{DE42276D-647F-0726-75DE-3DCBD22638C4}"/>
              </a:ext>
            </a:extLst>
          </p:cNvPr>
          <p:cNvSpPr/>
          <p:nvPr/>
        </p:nvSpPr>
        <p:spPr>
          <a:xfrm>
            <a:off x="2228677" y="1842694"/>
            <a:ext cx="7596095" cy="113534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98AECF4-A2AA-0A74-EBFD-5C9E80F8C615}"/>
              </a:ext>
            </a:extLst>
          </p:cNvPr>
          <p:cNvSpPr txBox="1"/>
          <p:nvPr/>
        </p:nvSpPr>
        <p:spPr>
          <a:xfrm>
            <a:off x="3825123" y="3493458"/>
            <a:ext cx="4403202" cy="461665"/>
          </a:xfrm>
          <a:prstGeom prst="rect">
            <a:avLst/>
          </a:prstGeom>
          <a:noFill/>
        </p:spPr>
        <p:txBody>
          <a:bodyPr wrap="square" rtlCol="0">
            <a:spAutoFit/>
          </a:bodyPr>
          <a:lstStyle/>
          <a:p>
            <a:r>
              <a:rPr lang="zh-CN" altLang="en-US" sz="2400" dirty="0">
                <a:latin typeface="PingFang SC" panose="020B0600000000000000" pitchFamily="34" charset="-122"/>
                <a:ea typeface="PingFang SC" panose="020B0600000000000000" pitchFamily="34" charset="-122"/>
              </a:rPr>
              <a:t>电平信道编译码</a:t>
            </a:r>
            <a:r>
              <a:rPr lang="en-US" altLang="zh-CN" sz="2400" dirty="0">
                <a:latin typeface="PingFang SC" panose="020B0600000000000000" pitchFamily="34" charset="-122"/>
                <a:ea typeface="PingFang SC" panose="020B0600000000000000" pitchFamily="34" charset="-122"/>
              </a:rPr>
              <a:t>&amp;</a:t>
            </a:r>
            <a:r>
              <a:rPr lang="zh-CN" altLang="en-US" sz="2400" dirty="0">
                <a:latin typeface="PingFang SC" panose="020B0600000000000000" pitchFamily="34" charset="-122"/>
                <a:ea typeface="PingFang SC" panose="020B0600000000000000" pitchFamily="34" charset="-122"/>
              </a:rPr>
              <a:t>卷积码编译码</a:t>
            </a:r>
          </a:p>
        </p:txBody>
      </p:sp>
      <p:cxnSp>
        <p:nvCxnSpPr>
          <p:cNvPr id="11" name="直接连接符 10">
            <a:extLst>
              <a:ext uri="{FF2B5EF4-FFF2-40B4-BE49-F238E27FC236}">
                <a16:creationId xmlns:a16="http://schemas.microsoft.com/office/drawing/2014/main" id="{838F078B-9CB8-0C8E-4E7B-530001AAD9B9}"/>
              </a:ext>
            </a:extLst>
          </p:cNvPr>
          <p:cNvCxnSpPr>
            <a:cxnSpLocks/>
          </p:cNvCxnSpPr>
          <p:nvPr/>
        </p:nvCxnSpPr>
        <p:spPr>
          <a:xfrm>
            <a:off x="5073798" y="3187121"/>
            <a:ext cx="19480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F3EEC3E2-70C3-EAE0-2281-BF98AEC2FDC2}"/>
              </a:ext>
            </a:extLst>
          </p:cNvPr>
          <p:cNvGrpSpPr/>
          <p:nvPr/>
        </p:nvGrpSpPr>
        <p:grpSpPr>
          <a:xfrm>
            <a:off x="211015" y="197615"/>
            <a:ext cx="11761577" cy="6484539"/>
            <a:chOff x="211015" y="197615"/>
            <a:chExt cx="11761577" cy="6484539"/>
          </a:xfrm>
        </p:grpSpPr>
        <p:cxnSp>
          <p:nvCxnSpPr>
            <p:cNvPr id="3" name="直接连接符 2">
              <a:extLst>
                <a:ext uri="{FF2B5EF4-FFF2-40B4-BE49-F238E27FC236}">
                  <a16:creationId xmlns:a16="http://schemas.microsoft.com/office/drawing/2014/main" id="{5B98D967-ADF9-BA15-DDBC-69F6E6D8A025}"/>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5EB83E5-969D-75BE-76B9-981A5A19648B}"/>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991E621-72B1-490A-2CA9-72080DDE425F}"/>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EE61371-86CF-A862-D259-941CA33F6FAA}"/>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advTm="9155">
        <p14:doors dir="vert"/>
      </p:transition>
    </mc:Choice>
    <mc:Fallback xmlns="">
      <p:transition spd="slow" advTm="91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par>
                          <p:cTn id="15" fill="hold">
                            <p:stCondLst>
                              <p:cond delay="500"/>
                            </p:stCondLst>
                            <p:childTnLst>
                              <p:par>
                                <p:cTn id="16" presetID="37" presetClass="entr" presetSubtype="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900" decel="100000" fill="hold"/>
                                        <p:tgtEl>
                                          <p:spTgt spid="27"/>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7D942E8-5CAD-2E24-0842-76B55CF8A2BC}"/>
              </a:ext>
            </a:extLst>
          </p:cNvPr>
          <p:cNvSpPr txBox="1"/>
          <p:nvPr/>
        </p:nvSpPr>
        <p:spPr>
          <a:xfrm>
            <a:off x="1655805" y="2091771"/>
            <a:ext cx="8353167"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设级数的第一项为</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a:t>
            </a:r>
            <a:r>
              <a:rPr kumimoji="0" lang="en-US" altLang="zh-CN" sz="2800" b="0" i="0" u="none" strike="noStrike" kern="1200" cap="none" spc="0" normalizeH="0" baseline="-25000" noProof="0" dirty="0">
                <a:ln>
                  <a:noFill/>
                </a:ln>
                <a:solidFill>
                  <a:prstClr val="black"/>
                </a:solidFill>
                <a:effectLst/>
                <a:uLnTx/>
                <a:uFillTx/>
                <a:latin typeface="Cambria Math" panose="02040503050406030204" pitchFamily="18" charset="0"/>
                <a:ea typeface="等线" panose="02010600030101010101" pitchFamily="2" charset="-122"/>
                <a:cs typeface="+mn-cs"/>
              </a:rPr>
              <a:t>1</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显然其复杂度为</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n</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应用比值判敛法可以得到：</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    复杂度不会超过</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O(n</a:t>
            </a:r>
            <a:r>
              <a:rPr kumimoji="0" lang="en-US" altLang="zh-CN" sz="28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mn-cs"/>
              </a:rPr>
              <a:t>2k</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，其中</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k</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满足</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信道条件好的时候校正矩阵法拥有不错的性能。</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p:pic>
        <p:nvPicPr>
          <p:cNvPr id="7" name="图片 6">
            <a:extLst>
              <a:ext uri="{FF2B5EF4-FFF2-40B4-BE49-F238E27FC236}">
                <a16:creationId xmlns:a16="http://schemas.microsoft.com/office/drawing/2014/main" id="{70501676-108B-FFFC-1B8A-BE8117F38CD2}"/>
              </a:ext>
            </a:extLst>
          </p:cNvPr>
          <p:cNvPicPr>
            <a:picLocks noChangeAspect="1"/>
          </p:cNvPicPr>
          <p:nvPr/>
        </p:nvPicPr>
        <p:blipFill>
          <a:blip r:embed="rId2"/>
          <a:stretch>
            <a:fillRect/>
          </a:stretch>
        </p:blipFill>
        <p:spPr>
          <a:xfrm>
            <a:off x="4700843" y="4372428"/>
            <a:ext cx="2263089" cy="783685"/>
          </a:xfrm>
          <a:prstGeom prst="rect">
            <a:avLst/>
          </a:prstGeom>
        </p:spPr>
      </p:pic>
      <p:sp>
        <p:nvSpPr>
          <p:cNvPr id="2" name="矩形 1">
            <a:extLst>
              <a:ext uri="{FF2B5EF4-FFF2-40B4-BE49-F238E27FC236}">
                <a16:creationId xmlns:a16="http://schemas.microsoft.com/office/drawing/2014/main" id="{261523EF-1DF6-F0FC-228B-DBEBF80836C6}"/>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1958208B-636E-74BF-4945-3FD6341419B8}"/>
              </a:ext>
            </a:extLst>
          </p:cNvPr>
          <p:cNvSpPr txBox="1"/>
          <p:nvPr/>
        </p:nvSpPr>
        <p:spPr>
          <a:xfrm>
            <a:off x="761970" y="430790"/>
            <a:ext cx="262668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1.4.2. </a:t>
            </a:r>
            <a:r>
              <a:rPr lang="zh-CN" altLang="en-US" sz="2400" dirty="0">
                <a:solidFill>
                  <a:schemeClr val="bg1"/>
                </a:solidFill>
                <a:latin typeface="PingFang SC" panose="020B0600000000000000" pitchFamily="34" charset="-122"/>
                <a:ea typeface="PingFang SC" panose="020B0600000000000000" pitchFamily="34" charset="-122"/>
              </a:rPr>
              <a:t>校正矩阵法</a:t>
            </a:r>
          </a:p>
        </p:txBody>
      </p:sp>
      <p:grpSp>
        <p:nvGrpSpPr>
          <p:cNvPr id="6" name="组合 5">
            <a:extLst>
              <a:ext uri="{FF2B5EF4-FFF2-40B4-BE49-F238E27FC236}">
                <a16:creationId xmlns:a16="http://schemas.microsoft.com/office/drawing/2014/main" id="{7956C466-033F-38C8-C4CC-A7ACC3651D06}"/>
              </a:ext>
            </a:extLst>
          </p:cNvPr>
          <p:cNvGrpSpPr/>
          <p:nvPr/>
        </p:nvGrpSpPr>
        <p:grpSpPr>
          <a:xfrm>
            <a:off x="211015" y="197615"/>
            <a:ext cx="11761577" cy="6484539"/>
            <a:chOff x="211015" y="197615"/>
            <a:chExt cx="11761577" cy="6484539"/>
          </a:xfrm>
        </p:grpSpPr>
        <p:cxnSp>
          <p:nvCxnSpPr>
            <p:cNvPr id="8" name="直接连接符 7">
              <a:extLst>
                <a:ext uri="{FF2B5EF4-FFF2-40B4-BE49-F238E27FC236}">
                  <a16:creationId xmlns:a16="http://schemas.microsoft.com/office/drawing/2014/main" id="{EACD3A71-3623-BB3A-26FF-9B704CC90E77}"/>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5815E04-E507-D12E-49CC-343D26A77B04}"/>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0141A03-622E-4A34-20EE-D0F52146D31F}"/>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3C6CE35-ED99-79FD-BB1A-AA90640EC59B}"/>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010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EED91D-3A58-3E79-1C7E-6AADE1234003}"/>
              </a:ext>
            </a:extLst>
          </p:cNvPr>
          <p:cNvSpPr txBox="1"/>
          <p:nvPr/>
        </p:nvSpPr>
        <p:spPr>
          <a:xfrm>
            <a:off x="1655805" y="2091771"/>
            <a:ext cx="8353167" cy="296491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对于在检错范围内的码，循环码可以循环移动不超过</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n</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次而检出校正子。</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对于在检错范围内的码，循环移动到末尾后，校正子即为错误图案。</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因此空间复杂度为</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O(1)</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，时间复杂度为</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O(n)</a:t>
            </a:r>
          </a:p>
        </p:txBody>
      </p:sp>
      <p:sp>
        <p:nvSpPr>
          <p:cNvPr id="8" name="矩形 7">
            <a:extLst>
              <a:ext uri="{FF2B5EF4-FFF2-40B4-BE49-F238E27FC236}">
                <a16:creationId xmlns:a16="http://schemas.microsoft.com/office/drawing/2014/main" id="{55073B5E-69CD-428E-9AD2-E3F51359018D}"/>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CD27767E-2FAA-B2E1-0742-618742B5243B}"/>
              </a:ext>
            </a:extLst>
          </p:cNvPr>
          <p:cNvSpPr txBox="1"/>
          <p:nvPr/>
        </p:nvSpPr>
        <p:spPr>
          <a:xfrm>
            <a:off x="889881" y="445700"/>
            <a:ext cx="2277065"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1.4.3. </a:t>
            </a:r>
            <a:r>
              <a:rPr lang="zh-CN" altLang="en-US" sz="2400" dirty="0">
                <a:solidFill>
                  <a:schemeClr val="bg1"/>
                </a:solidFill>
                <a:latin typeface="PingFang SC" panose="020B0600000000000000" pitchFamily="34" charset="-122"/>
                <a:ea typeface="PingFang SC" panose="020B0600000000000000" pitchFamily="34" charset="-122"/>
              </a:rPr>
              <a:t>循环码法</a:t>
            </a:r>
          </a:p>
        </p:txBody>
      </p:sp>
      <p:grpSp>
        <p:nvGrpSpPr>
          <p:cNvPr id="10" name="组合 9">
            <a:extLst>
              <a:ext uri="{FF2B5EF4-FFF2-40B4-BE49-F238E27FC236}">
                <a16:creationId xmlns:a16="http://schemas.microsoft.com/office/drawing/2014/main" id="{7CBCF746-2C23-E5CD-027D-5A0A1C436744}"/>
              </a:ext>
            </a:extLst>
          </p:cNvPr>
          <p:cNvGrpSpPr/>
          <p:nvPr/>
        </p:nvGrpSpPr>
        <p:grpSpPr>
          <a:xfrm>
            <a:off x="211015" y="197615"/>
            <a:ext cx="11761577" cy="6484539"/>
            <a:chOff x="211015" y="197615"/>
            <a:chExt cx="11761577" cy="6484539"/>
          </a:xfrm>
        </p:grpSpPr>
        <p:cxnSp>
          <p:nvCxnSpPr>
            <p:cNvPr id="11" name="直接连接符 10">
              <a:extLst>
                <a:ext uri="{FF2B5EF4-FFF2-40B4-BE49-F238E27FC236}">
                  <a16:creationId xmlns:a16="http://schemas.microsoft.com/office/drawing/2014/main" id="{95F23B81-2E23-6D30-8110-2B346DA44EE2}"/>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8D1745D-6E61-998C-F5C2-ACE97F0B3F07}"/>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6AB2F07-8BC5-6BBE-638A-4C4F07B4EBD8}"/>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F864A5D-8FD3-7F9C-D208-AFC22C544CAE}"/>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4089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799D313-28E1-FA47-3A7C-6A1A7A117748}"/>
              </a:ext>
            </a:extLst>
          </p:cNvPr>
          <p:cNvSpPr>
            <a:spLocks noGrp="1"/>
          </p:cNvSpPr>
          <p:nvPr>
            <p:ph type="subTitle" idx="1"/>
          </p:nvPr>
        </p:nvSpPr>
        <p:spPr>
          <a:xfrm>
            <a:off x="535459" y="265714"/>
            <a:ext cx="3900617" cy="982318"/>
          </a:xfrm>
        </p:spPr>
        <p:txBody>
          <a:bodyPr/>
          <a:lstStyle/>
          <a:p>
            <a:pPr algn="l"/>
            <a:r>
              <a:rPr lang="zh-CN" altLang="en-US" sz="4400" dirty="0">
                <a:latin typeface="+mj-lt"/>
                <a:ea typeface="+mj-ea"/>
                <a:cs typeface="+mj-cs"/>
              </a:rPr>
              <a:t>检测误包率：</a:t>
            </a:r>
          </a:p>
        </p:txBody>
      </p:sp>
      <p:sp>
        <p:nvSpPr>
          <p:cNvPr id="4" name="文本框 3">
            <a:extLst>
              <a:ext uri="{FF2B5EF4-FFF2-40B4-BE49-F238E27FC236}">
                <a16:creationId xmlns:a16="http://schemas.microsoft.com/office/drawing/2014/main" id="{E2EED91D-3A58-3E79-1C7E-6AADE1234003}"/>
              </a:ext>
            </a:extLst>
          </p:cNvPr>
          <p:cNvSpPr txBox="1"/>
          <p:nvPr/>
        </p:nvSpPr>
        <p:spPr>
          <a:xfrm>
            <a:off x="6264876" y="1643449"/>
            <a:ext cx="5251621" cy="48320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发送</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10k</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bits</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，不用</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CRC</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编码，检测误包率和信噪比的关系</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(10</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次测量取平均</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干扰较小时，线性码可以纠错，因此误包率较小；</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干扰较大时，超出纠错能力，误包率迅速上升；</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干扰特别大时，几乎所有包都出错，误包率缓慢逼近</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总的来说，误包率和信噪比的关系可以用</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sigmoid</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函数模拟。</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p:pic>
        <p:nvPicPr>
          <p:cNvPr id="9" name="图片 8">
            <a:extLst>
              <a:ext uri="{FF2B5EF4-FFF2-40B4-BE49-F238E27FC236}">
                <a16:creationId xmlns:a16="http://schemas.microsoft.com/office/drawing/2014/main" id="{B60269CD-79D7-B720-7358-EC38DA2C253D}"/>
              </a:ext>
            </a:extLst>
          </p:cNvPr>
          <p:cNvPicPr>
            <a:picLocks noChangeAspect="1"/>
          </p:cNvPicPr>
          <p:nvPr/>
        </p:nvPicPr>
        <p:blipFill>
          <a:blip r:embed="rId2"/>
          <a:stretch>
            <a:fillRect/>
          </a:stretch>
        </p:blipFill>
        <p:spPr>
          <a:xfrm>
            <a:off x="0" y="1448513"/>
            <a:ext cx="6353175" cy="4791075"/>
          </a:xfrm>
          <a:prstGeom prst="rect">
            <a:avLst/>
          </a:prstGeom>
        </p:spPr>
      </p:pic>
      <p:sp>
        <p:nvSpPr>
          <p:cNvPr id="2" name="矩形 1">
            <a:extLst>
              <a:ext uri="{FF2B5EF4-FFF2-40B4-BE49-F238E27FC236}">
                <a16:creationId xmlns:a16="http://schemas.microsoft.com/office/drawing/2014/main" id="{966DF515-31BB-4165-18A7-4CB8E8D40FA9}"/>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F8F937B0-0DED-45D5-D6DD-79FBF804EBCC}"/>
              </a:ext>
            </a:extLst>
          </p:cNvPr>
          <p:cNvSpPr txBox="1"/>
          <p:nvPr/>
        </p:nvSpPr>
        <p:spPr>
          <a:xfrm>
            <a:off x="738684" y="433900"/>
            <a:ext cx="2579460"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1.5. </a:t>
            </a:r>
            <a:r>
              <a:rPr lang="zh-CN" altLang="en-US" sz="2400" dirty="0">
                <a:solidFill>
                  <a:schemeClr val="bg1"/>
                </a:solidFill>
                <a:latin typeface="PingFang SC" panose="020B0600000000000000" pitchFamily="34" charset="-122"/>
                <a:ea typeface="PingFang SC" panose="020B0600000000000000" pitchFamily="34" charset="-122"/>
              </a:rPr>
              <a:t>检测误包率</a:t>
            </a:r>
          </a:p>
        </p:txBody>
      </p:sp>
      <p:grpSp>
        <p:nvGrpSpPr>
          <p:cNvPr id="6" name="组合 5">
            <a:extLst>
              <a:ext uri="{FF2B5EF4-FFF2-40B4-BE49-F238E27FC236}">
                <a16:creationId xmlns:a16="http://schemas.microsoft.com/office/drawing/2014/main" id="{391D462A-5362-0F25-0C38-0C8FB675F551}"/>
              </a:ext>
            </a:extLst>
          </p:cNvPr>
          <p:cNvGrpSpPr/>
          <p:nvPr/>
        </p:nvGrpSpPr>
        <p:grpSpPr>
          <a:xfrm>
            <a:off x="211015" y="197615"/>
            <a:ext cx="11761577" cy="6484539"/>
            <a:chOff x="211015" y="197615"/>
            <a:chExt cx="11761577" cy="6484539"/>
          </a:xfrm>
        </p:grpSpPr>
        <p:cxnSp>
          <p:nvCxnSpPr>
            <p:cNvPr id="7" name="直接连接符 6">
              <a:extLst>
                <a:ext uri="{FF2B5EF4-FFF2-40B4-BE49-F238E27FC236}">
                  <a16:creationId xmlns:a16="http://schemas.microsoft.com/office/drawing/2014/main" id="{6F5343F7-C7EF-E6BC-7560-652995ED8701}"/>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790A45F-D924-DD2A-B36C-B7AEBD066843}"/>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9F46A7E-F3F2-14F0-5544-E6D7ED4870F7}"/>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3CA4008-8A38-5C11-1000-DC6BBF020DA3}"/>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820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EED91D-3A58-3E79-1C7E-6AADE1234003}"/>
              </a:ext>
            </a:extLst>
          </p:cNvPr>
          <p:cNvSpPr txBox="1"/>
          <p:nvPr/>
        </p:nvSpPr>
        <p:spPr>
          <a:xfrm>
            <a:off x="1008494" y="3175687"/>
            <a:ext cx="9119284"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第一行为信噪比取值，第二行为误块率</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与线性码误码率相似，信噪比较小时，错误能被纠正，信噪比较大时几乎每个块都有错误</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p:pic>
        <p:nvPicPr>
          <p:cNvPr id="5" name="图片 4">
            <a:extLst>
              <a:ext uri="{FF2B5EF4-FFF2-40B4-BE49-F238E27FC236}">
                <a16:creationId xmlns:a16="http://schemas.microsoft.com/office/drawing/2014/main" id="{9C0F4C21-FB82-9D86-AE14-F49F5BBD6515}"/>
              </a:ext>
            </a:extLst>
          </p:cNvPr>
          <p:cNvPicPr>
            <a:picLocks noChangeAspect="1"/>
          </p:cNvPicPr>
          <p:nvPr/>
        </p:nvPicPr>
        <p:blipFill>
          <a:blip r:embed="rId2"/>
          <a:stretch>
            <a:fillRect/>
          </a:stretch>
        </p:blipFill>
        <p:spPr>
          <a:xfrm>
            <a:off x="1298103" y="1643449"/>
            <a:ext cx="8829675" cy="495300"/>
          </a:xfrm>
          <a:prstGeom prst="rect">
            <a:avLst/>
          </a:prstGeom>
          <a:effectLst>
            <a:outerShdw blurRad="127000" dist="38100" dir="5400000" algn="t" rotWithShape="0">
              <a:prstClr val="black">
                <a:alpha val="40000"/>
              </a:prstClr>
            </a:outerShdw>
          </a:effectLst>
        </p:spPr>
      </p:pic>
      <p:sp>
        <p:nvSpPr>
          <p:cNvPr id="2" name="副标题 2">
            <a:extLst>
              <a:ext uri="{FF2B5EF4-FFF2-40B4-BE49-F238E27FC236}">
                <a16:creationId xmlns:a16="http://schemas.microsoft.com/office/drawing/2014/main" id="{08DC66C1-6DE3-2B58-5CF5-F953BDFB203E}"/>
              </a:ext>
            </a:extLst>
          </p:cNvPr>
          <p:cNvSpPr txBox="1">
            <a:spLocks/>
          </p:cNvSpPr>
          <p:nvPr/>
        </p:nvSpPr>
        <p:spPr>
          <a:xfrm>
            <a:off x="535459" y="265714"/>
            <a:ext cx="3900617" cy="9823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4400">
                <a:latin typeface="+mj-lt"/>
                <a:ea typeface="+mj-ea"/>
                <a:cs typeface="+mj-cs"/>
              </a:rPr>
              <a:t>检测误包率：</a:t>
            </a:r>
            <a:endParaRPr lang="zh-CN" altLang="en-US" sz="4400" dirty="0">
              <a:latin typeface="+mj-lt"/>
              <a:ea typeface="+mj-ea"/>
              <a:cs typeface="+mj-cs"/>
            </a:endParaRPr>
          </a:p>
        </p:txBody>
      </p:sp>
      <p:sp>
        <p:nvSpPr>
          <p:cNvPr id="6" name="矩形 5">
            <a:extLst>
              <a:ext uri="{FF2B5EF4-FFF2-40B4-BE49-F238E27FC236}">
                <a16:creationId xmlns:a16="http://schemas.microsoft.com/office/drawing/2014/main" id="{60A32388-EB36-D889-C6E2-FE45B97B9018}"/>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EED9B60C-46A8-3EB0-CCAD-119A168EB188}"/>
              </a:ext>
            </a:extLst>
          </p:cNvPr>
          <p:cNvSpPr txBox="1"/>
          <p:nvPr/>
        </p:nvSpPr>
        <p:spPr>
          <a:xfrm>
            <a:off x="716873" y="432483"/>
            <a:ext cx="2623081"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1.6. </a:t>
            </a:r>
            <a:r>
              <a:rPr lang="zh-CN" altLang="en-US" sz="2400" dirty="0">
                <a:solidFill>
                  <a:schemeClr val="bg1"/>
                </a:solidFill>
                <a:latin typeface="PingFang SC" panose="020B0600000000000000" pitchFamily="34" charset="-122"/>
                <a:ea typeface="PingFang SC" panose="020B0600000000000000" pitchFamily="34" charset="-122"/>
              </a:rPr>
              <a:t>卷积码误块率</a:t>
            </a:r>
          </a:p>
        </p:txBody>
      </p:sp>
      <p:grpSp>
        <p:nvGrpSpPr>
          <p:cNvPr id="10" name="组合 9">
            <a:extLst>
              <a:ext uri="{FF2B5EF4-FFF2-40B4-BE49-F238E27FC236}">
                <a16:creationId xmlns:a16="http://schemas.microsoft.com/office/drawing/2014/main" id="{354435B1-34C7-7334-C71A-94C9F7D3C2DE}"/>
              </a:ext>
            </a:extLst>
          </p:cNvPr>
          <p:cNvGrpSpPr/>
          <p:nvPr/>
        </p:nvGrpSpPr>
        <p:grpSpPr>
          <a:xfrm>
            <a:off x="211015" y="197615"/>
            <a:ext cx="11761577" cy="6484539"/>
            <a:chOff x="211015" y="197615"/>
            <a:chExt cx="11761577" cy="6484539"/>
          </a:xfrm>
        </p:grpSpPr>
        <p:cxnSp>
          <p:nvCxnSpPr>
            <p:cNvPr id="11" name="直接连接符 10">
              <a:extLst>
                <a:ext uri="{FF2B5EF4-FFF2-40B4-BE49-F238E27FC236}">
                  <a16:creationId xmlns:a16="http://schemas.microsoft.com/office/drawing/2014/main" id="{83BD8FF2-60C8-5A44-42C9-A1BACDF95453}"/>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5F4283E-A503-9E45-6D77-9CF5BD663067}"/>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D5B7082-DA6B-6169-9684-4A2DDC128131}"/>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95CAE86-800E-EA3B-C3C8-5A4D4FBF09C7}"/>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976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AF9281F-9CC9-6A47-5244-9937AA4F9D62}"/>
              </a:ext>
            </a:extLst>
          </p:cNvPr>
          <p:cNvSpPr txBox="1"/>
          <p:nvPr/>
        </p:nvSpPr>
        <p:spPr>
          <a:xfrm>
            <a:off x="4477417" y="2660889"/>
            <a:ext cx="3015901" cy="1705532"/>
          </a:xfrm>
          <a:prstGeom prst="rect">
            <a:avLst/>
          </a:prstGeom>
          <a:noFill/>
        </p:spPr>
        <p:txBody>
          <a:bodyPr wrap="square" rtlCol="0">
            <a:spAutoFit/>
          </a:bodyPr>
          <a:lstStyle/>
          <a:p>
            <a:pPr algn="ctr">
              <a:lnSpc>
                <a:spcPct val="150000"/>
              </a:lnSpc>
            </a:pPr>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符号电平映射</a:t>
            </a:r>
            <a:endPar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信道模块</a:t>
            </a:r>
            <a:endPar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解映射</a:t>
            </a:r>
            <a:endPar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endParaRPr>
          </a:p>
        </p:txBody>
      </p:sp>
      <p:sp>
        <p:nvSpPr>
          <p:cNvPr id="11" name="文本框 10">
            <a:extLst>
              <a:ext uri="{FF2B5EF4-FFF2-40B4-BE49-F238E27FC236}">
                <a16:creationId xmlns:a16="http://schemas.microsoft.com/office/drawing/2014/main" id="{D99801A8-97CF-523A-0B95-1143A480699B}"/>
              </a:ext>
            </a:extLst>
          </p:cNvPr>
          <p:cNvSpPr txBox="1"/>
          <p:nvPr/>
        </p:nvSpPr>
        <p:spPr>
          <a:xfrm>
            <a:off x="4528550" y="1408982"/>
            <a:ext cx="2840442" cy="1446550"/>
          </a:xfrm>
          <a:prstGeom prst="rect">
            <a:avLst/>
          </a:prstGeom>
          <a:noFill/>
        </p:spPr>
        <p:txBody>
          <a:bodyPr wrap="square" rtlCol="0">
            <a:spAutoFit/>
          </a:bodyPr>
          <a:lstStyle/>
          <a:p>
            <a:pPr algn="ctr"/>
            <a:r>
              <a:rPr lang="en-US" altLang="zh-CN" sz="8800" b="1" dirty="0">
                <a:latin typeface="Open Sans" panose="020B0606030504020204" pitchFamily="34" charset="0"/>
                <a:ea typeface="Open Sans" panose="020B0606030504020204" pitchFamily="34" charset="0"/>
                <a:cs typeface="Open Sans" panose="020B0606030504020204" pitchFamily="34" charset="0"/>
              </a:rPr>
              <a:t>02</a:t>
            </a:r>
            <a:endParaRPr lang="zh-CN" altLang="en-US" sz="8800" b="1" dirty="0">
              <a:latin typeface="Open Sans" panose="020B0606030504020204" pitchFamily="34" charset="0"/>
              <a:cs typeface="Open Sans" panose="020B0606030504020204" pitchFamily="34" charset="0"/>
            </a:endParaRPr>
          </a:p>
        </p:txBody>
      </p:sp>
      <p:sp>
        <p:nvSpPr>
          <p:cNvPr id="13" name="矩形 12">
            <a:extLst>
              <a:ext uri="{FF2B5EF4-FFF2-40B4-BE49-F238E27FC236}">
                <a16:creationId xmlns:a16="http://schemas.microsoft.com/office/drawing/2014/main" id="{471E2008-9AFB-3AD4-1780-D4A675AB6CF0}"/>
              </a:ext>
            </a:extLst>
          </p:cNvPr>
          <p:cNvSpPr/>
          <p:nvPr/>
        </p:nvSpPr>
        <p:spPr>
          <a:xfrm>
            <a:off x="4327362" y="1247290"/>
            <a:ext cx="3316012" cy="408812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2B8FBF88-226B-8E1A-D28B-5BD2F1D28F00}"/>
              </a:ext>
            </a:extLst>
          </p:cNvPr>
          <p:cNvGrpSpPr/>
          <p:nvPr/>
        </p:nvGrpSpPr>
        <p:grpSpPr>
          <a:xfrm>
            <a:off x="4714414" y="3429000"/>
            <a:ext cx="3049396" cy="2054928"/>
            <a:chOff x="6501056" y="2340604"/>
            <a:chExt cx="2513635" cy="1642858"/>
          </a:xfrm>
        </p:grpSpPr>
        <p:cxnSp>
          <p:nvCxnSpPr>
            <p:cNvPr id="15" name="直接连接符 14">
              <a:extLst>
                <a:ext uri="{FF2B5EF4-FFF2-40B4-BE49-F238E27FC236}">
                  <a16:creationId xmlns:a16="http://schemas.microsoft.com/office/drawing/2014/main" id="{58667373-5448-438E-CB46-3A49059A792E}"/>
                </a:ext>
              </a:extLst>
            </p:cNvPr>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a:extLst>
                <a:ext uri="{FF2B5EF4-FFF2-40B4-BE49-F238E27FC236}">
                  <a16:creationId xmlns:a16="http://schemas.microsoft.com/office/drawing/2014/main" id="{D36DB487-C385-6D9E-83C3-2C62173F0C2C}"/>
                </a:ext>
              </a:extLst>
            </p:cNvPr>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17" name="文本框 16">
            <a:extLst>
              <a:ext uri="{FF2B5EF4-FFF2-40B4-BE49-F238E27FC236}">
                <a16:creationId xmlns:a16="http://schemas.microsoft.com/office/drawing/2014/main" id="{BC6AD7F1-AABC-8E2C-FB02-48DD0A83D573}"/>
              </a:ext>
            </a:extLst>
          </p:cNvPr>
          <p:cNvSpPr txBox="1"/>
          <p:nvPr/>
        </p:nvSpPr>
        <p:spPr>
          <a:xfrm>
            <a:off x="5516534" y="4825837"/>
            <a:ext cx="1078344" cy="369332"/>
          </a:xfrm>
          <a:prstGeom prst="rect">
            <a:avLst/>
          </a:prstGeom>
          <a:noFill/>
        </p:spPr>
        <p:txBody>
          <a:bodyPr wrap="square" rtlCol="0">
            <a:spAutoFit/>
          </a:bodyPr>
          <a:lstStyle/>
          <a:p>
            <a:r>
              <a:rPr lang="zh-CN" altLang="en-US" dirty="0">
                <a:latin typeface="PingFang SC" panose="020B0600000000000000" pitchFamily="34" charset="-122"/>
                <a:ea typeface="PingFang SC" panose="020B0600000000000000" pitchFamily="34" charset="-122"/>
              </a:rPr>
              <a:t>唐钰凯</a:t>
            </a:r>
          </a:p>
        </p:txBody>
      </p:sp>
      <p:sp>
        <p:nvSpPr>
          <p:cNvPr id="18" name="Freeform 5">
            <a:extLst>
              <a:ext uri="{FF2B5EF4-FFF2-40B4-BE49-F238E27FC236}">
                <a16:creationId xmlns:a16="http://schemas.microsoft.com/office/drawing/2014/main" id="{70A7E4FE-3D3C-DB0E-9A72-7BAF9CE77D41}"/>
              </a:ext>
            </a:extLst>
          </p:cNvPr>
          <p:cNvSpPr/>
          <p:nvPr/>
        </p:nvSpPr>
        <p:spPr>
          <a:xfrm>
            <a:off x="5872496" y="4315064"/>
            <a:ext cx="183210" cy="423472"/>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chemeClr val="tx1">
              <a:lumMod val="85000"/>
              <a:lumOff val="1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739124" rIns="947667" bIns="156210" numCol="1" spcCol="1270" anchor="ctr" anchorCtr="0">
            <a:noAutofit/>
          </a:bodyPr>
          <a:lstStyle/>
          <a:p>
            <a:pPr lvl="0" algn="ctr" defTabSz="1822450">
              <a:lnSpc>
                <a:spcPct val="90000"/>
              </a:lnSpc>
              <a:spcBef>
                <a:spcPct val="0"/>
              </a:spcBef>
              <a:spcAft>
                <a:spcPct val="35000"/>
              </a:spcAft>
            </a:pPr>
            <a:endParaRPr lang="en-US" sz="4100" kern="1200"/>
          </a:p>
        </p:txBody>
      </p:sp>
    </p:spTree>
  </p:cSld>
  <p:clrMapOvr>
    <a:masterClrMapping/>
  </p:clrMapOvr>
  <p:transition spd="med" advTm="5253">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ircle(in)">
                                      <p:cBhvr>
                                        <p:cTn id="11" dur="500"/>
                                        <p:tgtEl>
                                          <p:spTgt spid="1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in)">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07A6392-0D10-F37E-0807-4D6EF4D028C5}"/>
                  </a:ext>
                </a:extLst>
              </p:cNvPr>
              <p:cNvSpPr>
                <a:spLocks noGrp="1"/>
              </p:cNvSpPr>
              <p:nvPr>
                <p:ph idx="1"/>
              </p:nvPr>
            </p:nvSpPr>
            <p:spPr>
              <a:xfrm>
                <a:off x="838200" y="1902311"/>
                <a:ext cx="10515600" cy="3243430"/>
              </a:xfrm>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en-US" altLang="zh-CN" dirty="0"/>
                  <a:t>,</a:t>
                </a:r>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e>
                    </m:rad>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oMath>
                </a14:m>
                <a:r>
                  <a:rPr lang="en-US" altLang="zh-CN" dirty="0"/>
                  <a:t>,</a:t>
                </a:r>
                <a:r>
                  <a:rPr lang="zh-CN" altLang="en-US" dirty="0"/>
                  <a:t>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𝜌</m:t>
                            </m:r>
                          </m:e>
                          <m:sup>
                            <m:r>
                              <a:rPr lang="en-US" altLang="zh-CN" b="0" i="1" smtClean="0">
                                <a:latin typeface="Cambria Math" panose="02040503050406030204" pitchFamily="18" charset="0"/>
                              </a:rPr>
                              <m:t>2</m:t>
                            </m:r>
                          </m:sup>
                        </m:sSup>
                      </m:e>
                    </m:ra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oMath>
                </a14:m>
                <a:r>
                  <a:rPr lang="en-US" altLang="zh-CN" dirty="0"/>
                  <a:t>,</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𝛽</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1" dirty="0" smtClean="0">
                            <a:latin typeface="Cambria Math" panose="02040503050406030204" pitchFamily="18" charset="0"/>
                          </a:rPr>
                          <m:t>z</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  </m:t>
                    </m:r>
                    <m:r>
                      <a:rPr lang="zh-CN" altLang="en-US" i="1" dirty="0">
                        <a:latin typeface="Cambria Math" panose="02040503050406030204" pitchFamily="18" charset="0"/>
                      </a:rPr>
                      <m:t>的</m:t>
                    </m:r>
                  </m:oMath>
                </a14:m>
                <a:r>
                  <a:rPr lang="zh-CN" altLang="en-US" dirty="0"/>
                  <a:t>实部虚部独立，服从</a:t>
                </a:r>
                <a14:m>
                  <m:oMath xmlns:m="http://schemas.openxmlformats.org/officeDocument/2006/math">
                    <m:r>
                      <m:rPr>
                        <m:sty m:val="p"/>
                      </m:rPr>
                      <a:rPr lang="en-US" altLang="zh-CN" i="1" dirty="0">
                        <a:latin typeface="Cambria Math" panose="02040503050406030204" pitchFamily="18" charset="0"/>
                      </a:rPr>
                      <m:t>N</m:t>
                    </m:r>
                    <m:r>
                      <a:rPr lang="en-US" altLang="zh-CN" b="0" i="1" dirty="0" smtClean="0">
                        <a:latin typeface="Cambria Math" panose="02040503050406030204" pitchFamily="18" charset="0"/>
                      </a:rPr>
                      <m:t>(0,0.5)</m:t>
                    </m:r>
                  </m:oMath>
                </a14:m>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𝜌</m:t>
                    </m:r>
                    <m:r>
                      <a:rPr lang="zh-CN" altLang="en-US" i="1">
                        <a:latin typeface="Cambria Math" panose="02040503050406030204" pitchFamily="18" charset="0"/>
                      </a:rPr>
                      <m:t>表征了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oMath>
                </a14:m>
                <a:r>
                  <a:rPr lang="zh-CN" altLang="en-US" dirty="0"/>
                  <a:t>之间的相关性，当</a:t>
                </a:r>
                <a14:m>
                  <m:oMath xmlns:m="http://schemas.openxmlformats.org/officeDocument/2006/math">
                    <m:r>
                      <a:rPr lang="en-US" altLang="zh-CN" b="0" i="1" smtClean="0">
                        <a:latin typeface="Cambria Math" panose="02040503050406030204" pitchFamily="18" charset="0"/>
                      </a:rPr>
                      <m:t>𝜌</m:t>
                    </m:r>
                  </m:oMath>
                </a14:m>
                <a:r>
                  <a:rPr lang="zh-CN" altLang="en-US" dirty="0"/>
                  <a:t>比较小的时候，可以认为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oMath>
                </a14:m>
                <a:r>
                  <a:rPr lang="zh-CN" altLang="en-US" dirty="0"/>
                  <a:t>的变化较快。</a:t>
                </a:r>
                <a14:m>
                  <m:oMath xmlns:m="http://schemas.openxmlformats.org/officeDocument/2006/math">
                    <m:r>
                      <a:rPr lang="en-US" altLang="zh-CN" b="0" i="1" smtClean="0">
                        <a:latin typeface="Cambria Math" panose="02040503050406030204" pitchFamily="18" charset="0"/>
                      </a:rPr>
                      <m:t>𝑏</m:t>
                    </m:r>
                  </m:oMath>
                </a14:m>
                <a:r>
                  <a:rPr lang="zh-CN" altLang="en-US" dirty="0"/>
                  <a:t>可以理解为表征了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的稳定性。当</a:t>
                </a:r>
                <a14:m>
                  <m:oMath xmlns:m="http://schemas.openxmlformats.org/officeDocument/2006/math">
                    <m:r>
                      <a:rPr lang="en-US" altLang="zh-CN" b="0" i="1" smtClean="0">
                        <a:latin typeface="Cambria Math" panose="02040503050406030204" pitchFamily="18" charset="0"/>
                      </a:rPr>
                      <m:t>𝑏</m:t>
                    </m:r>
                    <m:r>
                      <a:rPr lang="zh-CN" altLang="en-US" i="1">
                        <a:latin typeface="Cambria Math" panose="02040503050406030204" pitchFamily="18" charset="0"/>
                      </a:rPr>
                      <m:t>比较</m:t>
                    </m:r>
                  </m:oMath>
                </a14:m>
                <a:r>
                  <a:rPr lang="zh-CN" altLang="en-US" dirty="0"/>
                  <a:t>小的时候，</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比较不依赖于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oMath>
                </a14:m>
                <a:r>
                  <a:rPr lang="zh-CN" altLang="en-US" dirty="0"/>
                  <a:t>，因此具有的随机性也比较小。</a:t>
                </a:r>
              </a:p>
            </p:txBody>
          </p:sp>
        </mc:Choice>
        <mc:Fallback>
          <p:sp>
            <p:nvSpPr>
              <p:cNvPr id="3" name="内容占位符 2">
                <a:extLst>
                  <a:ext uri="{FF2B5EF4-FFF2-40B4-BE49-F238E27FC236}">
                    <a16:creationId xmlns:a16="http://schemas.microsoft.com/office/drawing/2014/main" id="{E07A6392-0D10-F37E-0807-4D6EF4D028C5}"/>
                  </a:ext>
                </a:extLst>
              </p:cNvPr>
              <p:cNvSpPr>
                <a:spLocks noGrp="1" noRot="1" noChangeAspect="1" noMove="1" noResize="1" noEditPoints="1" noAdjustHandles="1" noChangeArrowheads="1" noChangeShapeType="1" noTextEdit="1"/>
              </p:cNvSpPr>
              <p:nvPr>
                <p:ph idx="1"/>
              </p:nvPr>
            </p:nvSpPr>
            <p:spPr>
              <a:xfrm>
                <a:off x="838200" y="1902311"/>
                <a:ext cx="10515600" cy="3243430"/>
              </a:xfrm>
              <a:blipFill>
                <a:blip r:embed="rId2"/>
                <a:stretch>
                  <a:fillRect t="-1692"/>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71B40B28-78E0-84A1-EB8F-455972885DEC}"/>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76EC7456-CEF3-88AF-60C8-6B5AE159AA42}"/>
              </a:ext>
            </a:extLst>
          </p:cNvPr>
          <p:cNvSpPr txBox="1"/>
          <p:nvPr/>
        </p:nvSpPr>
        <p:spPr>
          <a:xfrm>
            <a:off x="761536" y="445700"/>
            <a:ext cx="202185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2.1. </a:t>
            </a:r>
            <a:r>
              <a:rPr lang="zh-CN" altLang="en-US" sz="2400" dirty="0">
                <a:solidFill>
                  <a:schemeClr val="bg1"/>
                </a:solidFill>
                <a:latin typeface="PingFang SC" panose="020B0600000000000000" pitchFamily="34" charset="-122"/>
                <a:ea typeface="PingFang SC" panose="020B0600000000000000" pitchFamily="34" charset="-122"/>
              </a:rPr>
              <a:t>信道特性</a:t>
            </a:r>
          </a:p>
        </p:txBody>
      </p:sp>
      <p:grpSp>
        <p:nvGrpSpPr>
          <p:cNvPr id="2" name="组合 1">
            <a:extLst>
              <a:ext uri="{FF2B5EF4-FFF2-40B4-BE49-F238E27FC236}">
                <a16:creationId xmlns:a16="http://schemas.microsoft.com/office/drawing/2014/main" id="{F3FEF4F0-51F7-B97F-3B8F-C912CDD1C478}"/>
              </a:ext>
            </a:extLst>
          </p:cNvPr>
          <p:cNvGrpSpPr/>
          <p:nvPr/>
        </p:nvGrpSpPr>
        <p:grpSpPr>
          <a:xfrm>
            <a:off x="211015" y="197615"/>
            <a:ext cx="11761577" cy="6484539"/>
            <a:chOff x="211015" y="197615"/>
            <a:chExt cx="11761577" cy="6484539"/>
          </a:xfrm>
        </p:grpSpPr>
        <p:cxnSp>
          <p:nvCxnSpPr>
            <p:cNvPr id="6" name="直接连接符 5">
              <a:extLst>
                <a:ext uri="{FF2B5EF4-FFF2-40B4-BE49-F238E27FC236}">
                  <a16:creationId xmlns:a16="http://schemas.microsoft.com/office/drawing/2014/main" id="{3D9947B0-0EEC-7F8D-97C9-C5919E96DDE9}"/>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3DCC442-D81E-E7D7-415C-DD3A1F8BB8BC}"/>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231C852-1CF1-4257-612A-868F2CB45FA9}"/>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F247FFE-E5CC-23AB-8D2E-D5BDE5B9CABD}"/>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766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07A6392-0D10-F37E-0807-4D6EF4D028C5}"/>
                  </a:ext>
                </a:extLst>
              </p:cNvPr>
              <p:cNvSpPr>
                <a:spLocks noGrp="1"/>
              </p:cNvSpPr>
              <p:nvPr>
                <p:ph idx="1"/>
              </p:nvPr>
            </p:nvSpPr>
            <p:spPr>
              <a:xfrm>
                <a:off x="1743934" y="1472005"/>
                <a:ext cx="9767047" cy="5669280"/>
              </a:xfrm>
            </p:spPr>
            <p:txBody>
              <a:bodyPr>
                <a:norm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en-US" altLang="zh-CN" dirty="0"/>
                  <a:t>,</a:t>
                </a:r>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e>
                    </m:rad>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oMath>
                </a14:m>
                <a:r>
                  <a:rPr lang="en-US" altLang="zh-CN" dirty="0"/>
                  <a:t>,</a:t>
                </a:r>
                <a:r>
                  <a:rPr lang="zh-CN" altLang="en-US" dirty="0"/>
                  <a:t>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𝜌</m:t>
                            </m:r>
                          </m:e>
                          <m:sup>
                            <m:r>
                              <a:rPr lang="en-US" altLang="zh-CN" b="0" i="1" smtClean="0">
                                <a:latin typeface="Cambria Math" panose="02040503050406030204" pitchFamily="18" charset="0"/>
                              </a:rPr>
                              <m:t>2</m:t>
                            </m:r>
                          </m:sup>
                        </m:sSup>
                      </m:e>
                    </m:ra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oMath>
                </a14:m>
                <a:r>
                  <a:rPr lang="en-US" altLang="zh-CN" dirty="0"/>
                  <a:t>,</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𝛽</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1" dirty="0" smtClean="0">
                            <a:latin typeface="Cambria Math" panose="02040503050406030204" pitchFamily="18" charset="0"/>
                          </a:rPr>
                          <m:t>z</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  </m:t>
                    </m:r>
                    <m:r>
                      <a:rPr lang="zh-CN" altLang="en-US" i="1" dirty="0">
                        <a:latin typeface="Cambria Math" panose="02040503050406030204" pitchFamily="18" charset="0"/>
                      </a:rPr>
                      <m:t>的</m:t>
                    </m:r>
                  </m:oMath>
                </a14:m>
                <a:r>
                  <a:rPr lang="zh-CN" altLang="en-US" dirty="0"/>
                  <a:t>实部虚部独立，服从</a:t>
                </a:r>
                <a14:m>
                  <m:oMath xmlns:m="http://schemas.openxmlformats.org/officeDocument/2006/math">
                    <m:r>
                      <m:rPr>
                        <m:sty m:val="p"/>
                      </m:rPr>
                      <a:rPr lang="en-US" altLang="zh-CN" i="1" dirty="0">
                        <a:latin typeface="Cambria Math" panose="02040503050406030204" pitchFamily="18" charset="0"/>
                      </a:rPr>
                      <m:t>N</m:t>
                    </m:r>
                    <m:r>
                      <a:rPr lang="en-US" altLang="zh-CN" b="0" i="1" dirty="0" smtClean="0">
                        <a:latin typeface="Cambria Math" panose="02040503050406030204" pitchFamily="18" charset="0"/>
                      </a:rPr>
                      <m:t>(0,0.5)</m:t>
                    </m:r>
                  </m:oMath>
                </a14:m>
                <a:r>
                  <a:rPr lang="zh-CN" altLang="en-US" dirty="0"/>
                  <a:t>。</a:t>
                </a:r>
                <a:endParaRPr lang="en-US" altLang="zh-CN" dirty="0"/>
              </a:p>
              <a:p>
                <a:pPr marL="0" indent="0">
                  <a:buNone/>
                </a:pPr>
                <a:r>
                  <a:rPr lang="zh-CN" altLang="en-US" i="1" dirty="0"/>
                  <a:t>可以知道</a:t>
                </a:r>
                <a:endParaRPr lang="en-US" altLang="zh-CN" i="1" dirty="0"/>
              </a:p>
              <a:p>
                <a14:m>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𝑅𝑒</m:t>
                        </m:r>
                        <m:r>
                          <a:rPr lang="en-US" altLang="zh-CN" b="0" i="1" smtClean="0">
                            <a:latin typeface="Cambria Math" panose="02040503050406030204" pitchFamily="18" charset="0"/>
                          </a:rPr>
                          <m:t>(</m:t>
                        </m:r>
                        <m:r>
                          <a:rPr lang="en-US" altLang="zh-CN" i="1">
                            <a:latin typeface="Cambria Math" panose="02040503050406030204" pitchFamily="18" charset="0"/>
                          </a:rPr>
                          <m:t>𝛽</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a:rPr lang="en-US" altLang="zh-CN" i="1">
                            <a:latin typeface="Cambria Math" panose="02040503050406030204" pitchFamily="18" charset="0"/>
                          </a:rPr>
                          <m:t>0,0.5</m:t>
                        </m:r>
                      </m:e>
                    </m:d>
                  </m:oMath>
                </a14:m>
                <a:r>
                  <a:rPr lang="en-US" altLang="zh-CN" i="1" dirty="0"/>
                  <a:t> </a:t>
                </a:r>
                <a14:m>
                  <m:oMath xmlns:m="http://schemas.openxmlformats.org/officeDocument/2006/math">
                    <m:sSub>
                      <m:sSubPr>
                        <m:ctrlPr>
                          <a:rPr lang="zh-CN" altLang="zh-CN" i="1" smtClean="0">
                            <a:latin typeface="Cambria Math" panose="02040503050406030204" pitchFamily="18" charset="0"/>
                          </a:rPr>
                        </m:ctrlPr>
                      </m:sSubPr>
                      <m:e>
                        <m:r>
                          <a:rPr lang="en-US" altLang="zh-CN" b="0" i="1" smtClean="0">
                            <a:latin typeface="Cambria Math" panose="02040503050406030204" pitchFamily="18" charset="0"/>
                          </a:rPr>
                          <m:t>𝐼𝑚</m:t>
                        </m:r>
                        <m:r>
                          <a:rPr lang="en-US" altLang="zh-CN" b="0" i="1" smtClean="0">
                            <a:latin typeface="Cambria Math" panose="02040503050406030204" pitchFamily="18" charset="0"/>
                          </a:rPr>
                          <m:t>(</m:t>
                        </m:r>
                        <m:r>
                          <a:rPr lang="en-US" altLang="zh-CN" i="1">
                            <a:latin typeface="Cambria Math" panose="02040503050406030204" pitchFamily="18" charset="0"/>
                          </a:rPr>
                          <m:t>𝛽</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a:rPr lang="en-US" altLang="zh-CN" i="1">
                            <a:latin typeface="Cambria Math" panose="02040503050406030204" pitchFamily="18" charset="0"/>
                          </a:rPr>
                          <m:t>0,0.5</m:t>
                        </m:r>
                      </m:e>
                    </m:d>
                  </m:oMath>
                </a14:m>
                <a:endParaRPr lang="en-US" altLang="zh-CN" i="1" dirty="0"/>
              </a:p>
              <a:p>
                <a14:m>
                  <m:oMath xmlns:m="http://schemas.openxmlformats.org/officeDocument/2006/math">
                    <m:r>
                      <a:rPr lang="zh-CN" altLang="en-US" i="1" smtClean="0">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𝑅𝑒</m:t>
                        </m:r>
                        <m:r>
                          <a:rPr lang="en-US" altLang="zh-CN" i="1">
                            <a:latin typeface="Cambria Math" panose="02040503050406030204" pitchFamily="18" charset="0"/>
                          </a:rPr>
                          <m:t>(</m:t>
                        </m:r>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e>
                        </m:rad>
                        <m:r>
                          <a:rPr lang="en-US" altLang="zh-CN" i="1">
                            <a:latin typeface="Cambria Math" panose="02040503050406030204" pitchFamily="18" charset="0"/>
                          </a:rPr>
                          <m:t>,0.5</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  </m:t>
                    </m:r>
                    <m:r>
                      <a:rPr lang="zh-CN" altLang="en-US"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𝐼𝑚</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(0,0.5</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r>
                      <a:rPr lang="en-US" altLang="zh-CN" i="1">
                        <a:latin typeface="Cambria Math" panose="02040503050406030204" pitchFamily="18" charset="0"/>
                      </a:rPr>
                      <m:t>)</m:t>
                    </m:r>
                  </m:oMath>
                </a14:m>
                <a:endParaRPr lang="zh-CN" altLang="zh-CN" dirty="0"/>
              </a:p>
              <a:p>
                <a:r>
                  <a:rPr lang="zh-CN" altLang="en-US" dirty="0"/>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𝑟𝑗</m:t>
                    </m:r>
                    <m:r>
                      <a:rPr lang="zh-CN" altLang="en-US" i="1">
                        <a:latin typeface="Cambria Math" panose="02040503050406030204" pitchFamily="18" charset="0"/>
                      </a:rPr>
                      <m:t>，</m:t>
                    </m:r>
                  </m:oMath>
                </a14:m>
                <a:r>
                  <a:rPr lang="zh-CN" altLang="en-US" dirty="0"/>
                  <a:t>则：</a:t>
                </a:r>
                <a:endParaRPr lang="en-US" altLang="zh-CN" dirty="0"/>
              </a:p>
              <a:p>
                <a14:m>
                  <m:oMath xmlns:m="http://schemas.openxmlformats.org/officeDocument/2006/math">
                    <m:r>
                      <a:rPr lang="en-US" altLang="zh-CN" b="0" i="1" smtClean="0">
                        <a:latin typeface="Cambria Math" panose="02040503050406030204" pitchFamily="18" charset="0"/>
                      </a:rPr>
                      <m:t>𝑅𝑒</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e>
                    </m:rad>
                    <m:r>
                      <a:rPr lang="en-US" altLang="zh-CN" b="0" i="1" smtClean="0">
                        <a:latin typeface="Cambria Math" panose="02040503050406030204" pitchFamily="18" charset="0"/>
                      </a:rPr>
                      <m:t>,0.5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+0.5</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𝐼𝑚</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r</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e>
                    </m:rad>
                    <m:r>
                      <a:rPr lang="en-US" altLang="zh-CN" b="0" i="1" smtClean="0">
                        <a:latin typeface="Cambria Math" panose="02040503050406030204" pitchFamily="18" charset="0"/>
                      </a:rPr>
                      <m:t>,0.5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+0.5</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oMath>
                </a14:m>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E07A6392-0D10-F37E-0807-4D6EF4D028C5}"/>
                  </a:ext>
                </a:extLst>
              </p:cNvPr>
              <p:cNvSpPr>
                <a:spLocks noGrp="1" noRot="1" noChangeAspect="1" noMove="1" noResize="1" noEditPoints="1" noAdjustHandles="1" noChangeArrowheads="1" noChangeShapeType="1" noTextEdit="1"/>
              </p:cNvSpPr>
              <p:nvPr>
                <p:ph idx="1"/>
              </p:nvPr>
            </p:nvSpPr>
            <p:spPr>
              <a:xfrm>
                <a:off x="1743934" y="1472005"/>
                <a:ext cx="9767047" cy="5669280"/>
              </a:xfrm>
              <a:blipFill>
                <a:blip r:embed="rId2"/>
                <a:stretch>
                  <a:fillRect l="-1248" t="-968"/>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178A8BB4-ACDE-41D9-3CB9-929444029E16}"/>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E9D7E9FA-DA0B-0FC5-50BF-B5FA6FFCA5B8}"/>
              </a:ext>
            </a:extLst>
          </p:cNvPr>
          <p:cNvSpPr txBox="1"/>
          <p:nvPr/>
        </p:nvSpPr>
        <p:spPr>
          <a:xfrm>
            <a:off x="771584" y="445700"/>
            <a:ext cx="2031906"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2.1. </a:t>
            </a:r>
            <a:r>
              <a:rPr lang="zh-CN" altLang="en-US" sz="2400" dirty="0">
                <a:solidFill>
                  <a:schemeClr val="bg1"/>
                </a:solidFill>
                <a:latin typeface="PingFang SC" panose="020B0600000000000000" pitchFamily="34" charset="-122"/>
                <a:ea typeface="PingFang SC" panose="020B0600000000000000" pitchFamily="34" charset="-122"/>
              </a:rPr>
              <a:t>信道特性</a:t>
            </a:r>
          </a:p>
        </p:txBody>
      </p:sp>
      <p:grpSp>
        <p:nvGrpSpPr>
          <p:cNvPr id="2" name="组合 1">
            <a:extLst>
              <a:ext uri="{FF2B5EF4-FFF2-40B4-BE49-F238E27FC236}">
                <a16:creationId xmlns:a16="http://schemas.microsoft.com/office/drawing/2014/main" id="{6C9DC350-CC87-357E-FF48-76A741D1D094}"/>
              </a:ext>
            </a:extLst>
          </p:cNvPr>
          <p:cNvGrpSpPr/>
          <p:nvPr/>
        </p:nvGrpSpPr>
        <p:grpSpPr>
          <a:xfrm>
            <a:off x="211015" y="197615"/>
            <a:ext cx="11761577" cy="6484539"/>
            <a:chOff x="211015" y="197615"/>
            <a:chExt cx="11761577" cy="6484539"/>
          </a:xfrm>
        </p:grpSpPr>
        <p:cxnSp>
          <p:nvCxnSpPr>
            <p:cNvPr id="4" name="直接连接符 3">
              <a:extLst>
                <a:ext uri="{FF2B5EF4-FFF2-40B4-BE49-F238E27FC236}">
                  <a16:creationId xmlns:a16="http://schemas.microsoft.com/office/drawing/2014/main" id="{FCE0B9DD-5AA0-0FBA-E4A9-3D1529CD64E2}"/>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DFAF3D8-A3D0-A014-02BF-24343055BE12}"/>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1159858-D63B-D94B-2200-B069B4D4C530}"/>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E81FBEF-2779-C0C4-EE27-32DCF802A7F0}"/>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086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033EB38-B726-23D8-9B2A-F6932CC7B503}"/>
                  </a:ext>
                </a:extLst>
              </p:cNvPr>
              <p:cNvSpPr>
                <a:spLocks noGrp="1"/>
              </p:cNvSpPr>
              <p:nvPr>
                <p:ph idx="1"/>
              </p:nvPr>
            </p:nvSpPr>
            <p:spPr>
              <a:xfrm>
                <a:off x="838200" y="1472005"/>
                <a:ext cx="10515600" cy="4713923"/>
              </a:xfrm>
            </p:spPr>
            <p:txBody>
              <a:bodyPr>
                <a:normAutofit/>
              </a:bodyPr>
              <a:lstStyle/>
              <a:p>
                <a:r>
                  <a:rPr lang="en-US" altLang="zh-CN" dirty="0"/>
                  <a:t>1. </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endParaRPr lang="en-US" altLang="zh-CN" dirty="0"/>
              </a:p>
              <a:p>
                <a:r>
                  <a:rPr lang="zh-CN" altLang="en-US" dirty="0"/>
                  <a:t>此时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t>因此</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𝑖</m:t>
                        </m:r>
                      </m:sub>
                    </m:sSub>
                  </m:oMath>
                </a14:m>
                <a:r>
                  <a:rPr lang="zh-CN" altLang="en-US" dirty="0"/>
                  <a:t>，此时：</a:t>
                </a:r>
                <a:endParaRPr lang="en-US" altLang="zh-CN" dirty="0"/>
              </a:p>
              <a:p>
                <a14:m>
                  <m:oMath xmlns:m="http://schemas.openxmlformats.org/officeDocument/2006/math">
                    <m:r>
                      <a:rPr lang="en-US" altLang="zh-CN" i="1">
                        <a:latin typeface="Cambria Math" panose="02040503050406030204" pitchFamily="18" charset="0"/>
                      </a:rPr>
                      <m:t>𝑅𝑒</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 0.5</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𝜎</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d>
                    <m:r>
                      <a:rPr lang="en-US" altLang="zh-CN" b="0" i="1" smtClean="0">
                        <a:latin typeface="Cambria Math" panose="02040503050406030204" pitchFamily="18" charset="0"/>
                      </a:rPr>
                      <m:t>           </m:t>
                    </m:r>
                    <m:r>
                      <a:rPr lang="en-US" altLang="zh-CN" i="1">
                        <a:latin typeface="Cambria Math" panose="02040503050406030204" pitchFamily="18" charset="0"/>
                      </a:rPr>
                      <m:t>𝐼𝑚</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m:rPr>
                            <m:sty m:val="p"/>
                          </m:rPr>
                          <a:rPr lang="en-US" altLang="zh-CN" i="1" smtClean="0">
                            <a:latin typeface="Cambria Math" panose="02040503050406030204" pitchFamily="18" charset="0"/>
                          </a:rPr>
                          <m:t>r</m:t>
                        </m:r>
                        <m:r>
                          <a:rPr lang="en-US" altLang="zh-CN" i="1">
                            <a:latin typeface="Cambria Math" panose="02040503050406030204" pitchFamily="18" charset="0"/>
                          </a:rPr>
                          <m:t>,</m:t>
                        </m:r>
                        <m:r>
                          <a:rPr lang="en-US" altLang="zh-CN" i="1" smtClean="0">
                            <a:latin typeface="Cambria Math" panose="02040503050406030204" pitchFamily="18" charset="0"/>
                          </a:rPr>
                          <m:t> </m:t>
                        </m:r>
                        <m:r>
                          <a:rPr lang="en-US" altLang="zh-CN" i="1">
                            <a:latin typeface="Cambria Math" panose="02040503050406030204" pitchFamily="18" charset="0"/>
                          </a:rPr>
                          <m:t>0.5</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𝜎</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d>
                    <m:r>
                      <a:rPr lang="en-US" altLang="zh-CN" b="0" i="1" smtClean="0">
                        <a:latin typeface="Cambria Math" panose="02040503050406030204" pitchFamily="18" charset="0"/>
                      </a:rPr>
                      <m:t>   </m:t>
                    </m:r>
                    <m:r>
                      <a:rPr lang="zh-CN" altLang="en-US" i="1">
                        <a:latin typeface="Cambria Math" panose="02040503050406030204" pitchFamily="18" charset="0"/>
                      </a:rPr>
                      <m:t>且</m:t>
                    </m:r>
                  </m:oMath>
                </a14:m>
                <a:r>
                  <a:rPr lang="zh-CN" altLang="en-US" dirty="0"/>
                  <a:t>彼此独立</a:t>
                </a:r>
                <a:endParaRPr lang="en-US" altLang="zh-CN" dirty="0"/>
              </a:p>
              <a:p>
                <a:r>
                  <a:rPr lang="zh-CN" altLang="en-US" dirty="0"/>
                  <a:t>此时最大似然度量退化为欧氏距离度量，直接计算欧氏距离就可以实现恢复。因此在设计编码时也要使得电平之间的距离尽可能大。</a:t>
                </a:r>
                <a:endParaRPr lang="en-US" altLang="zh-CN" dirty="0"/>
              </a:p>
              <a:p>
                <a:r>
                  <a:rPr lang="zh-CN" altLang="en-US" dirty="0"/>
                  <a:t>采用的编码方式：考虑到能量的问题，可以采用单位圆上的最远欧氏距离编码。具体来说，就是采用在单位圆上均匀排开的编码方式。</a:t>
                </a:r>
                <a:endParaRPr lang="en-US" altLang="zh-CN" dirty="0"/>
              </a:p>
              <a:p>
                <a:pPr marL="0" indent="0">
                  <a:buNone/>
                </a:pPr>
                <a:endParaRPr lang="en-US" altLang="zh-CN" dirty="0"/>
              </a:p>
            </p:txBody>
          </p:sp>
        </mc:Choice>
        <mc:Fallback>
          <p:sp>
            <p:nvSpPr>
              <p:cNvPr id="3" name="内容占位符 2">
                <a:extLst>
                  <a:ext uri="{FF2B5EF4-FFF2-40B4-BE49-F238E27FC236}">
                    <a16:creationId xmlns:a16="http://schemas.microsoft.com/office/drawing/2014/main" id="{D033EB38-B726-23D8-9B2A-F6932CC7B503}"/>
                  </a:ext>
                </a:extLst>
              </p:cNvPr>
              <p:cNvSpPr>
                <a:spLocks noGrp="1" noRot="1" noChangeAspect="1" noMove="1" noResize="1" noEditPoints="1" noAdjustHandles="1" noChangeArrowheads="1" noChangeShapeType="1" noTextEdit="1"/>
              </p:cNvSpPr>
              <p:nvPr>
                <p:ph idx="1"/>
              </p:nvPr>
            </p:nvSpPr>
            <p:spPr>
              <a:xfrm>
                <a:off x="838200" y="1472005"/>
                <a:ext cx="10515600" cy="4713923"/>
              </a:xfrm>
              <a:blipFill>
                <a:blip r:embed="rId2"/>
                <a:stretch>
                  <a:fillRect l="-1043" t="-2196"/>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1017F44-4035-CC3A-0BAF-45473D6E9BC0}"/>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931A6786-3538-057F-5B6C-00E845C5DC21}"/>
              </a:ext>
            </a:extLst>
          </p:cNvPr>
          <p:cNvSpPr txBox="1"/>
          <p:nvPr/>
        </p:nvSpPr>
        <p:spPr>
          <a:xfrm>
            <a:off x="633046" y="445700"/>
            <a:ext cx="2109515"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2.2.</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6" name="矩形 5">
            <a:extLst>
              <a:ext uri="{FF2B5EF4-FFF2-40B4-BE49-F238E27FC236}">
                <a16:creationId xmlns:a16="http://schemas.microsoft.com/office/drawing/2014/main" id="{887A3E38-74C4-249D-8794-F15D2FEE4676}"/>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4441C879-0659-3434-EC65-3E5CDA1A4E38}"/>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三个场景</a:t>
            </a:r>
          </a:p>
        </p:txBody>
      </p:sp>
      <p:grpSp>
        <p:nvGrpSpPr>
          <p:cNvPr id="2" name="组合 1">
            <a:extLst>
              <a:ext uri="{FF2B5EF4-FFF2-40B4-BE49-F238E27FC236}">
                <a16:creationId xmlns:a16="http://schemas.microsoft.com/office/drawing/2014/main" id="{7923DB87-149E-493F-FDED-CAA1DB477D58}"/>
              </a:ext>
            </a:extLst>
          </p:cNvPr>
          <p:cNvGrpSpPr/>
          <p:nvPr/>
        </p:nvGrpSpPr>
        <p:grpSpPr>
          <a:xfrm>
            <a:off x="211015" y="197615"/>
            <a:ext cx="11761577" cy="6484539"/>
            <a:chOff x="211015" y="197615"/>
            <a:chExt cx="11761577" cy="6484539"/>
          </a:xfrm>
        </p:grpSpPr>
        <p:cxnSp>
          <p:nvCxnSpPr>
            <p:cNvPr id="8" name="直接连接符 7">
              <a:extLst>
                <a:ext uri="{FF2B5EF4-FFF2-40B4-BE49-F238E27FC236}">
                  <a16:creationId xmlns:a16="http://schemas.microsoft.com/office/drawing/2014/main" id="{FC7F8CD9-0EB5-2C68-5102-1D8122F32DA3}"/>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4D81B83-83AD-97FB-AD5C-385E29AF0BA3}"/>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932CF70-0A39-B62C-912E-A751DF5FB39E}"/>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7E0D2E2-E3AC-9FB5-7691-B468DBF9B372}"/>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2237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033EB38-B726-23D8-9B2A-F6932CC7B503}"/>
                  </a:ext>
                </a:extLst>
              </p:cNvPr>
              <p:cNvSpPr>
                <a:spLocks noGrp="1"/>
              </p:cNvSpPr>
              <p:nvPr>
                <p:ph idx="1"/>
              </p:nvPr>
            </p:nvSpPr>
            <p:spPr>
              <a:xfrm>
                <a:off x="838200" y="2009887"/>
                <a:ext cx="10515600" cy="4713923"/>
              </a:xfrm>
            </p:spPr>
            <p:txBody>
              <a:bodyPr>
                <a:noAutofit/>
              </a:bodyPr>
              <a:lstStyle/>
              <a:p>
                <a:r>
                  <a:rPr lang="en-US" altLang="zh-CN" dirty="0"/>
                  <a:t>2. </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𝜌</m:t>
                    </m:r>
                    <m:r>
                      <a:rPr lang="en-US" altLang="zh-CN" i="1">
                        <a:latin typeface="Cambria Math" panose="02040503050406030204" pitchFamily="18" charset="0"/>
                      </a:rPr>
                      <m:t>=1</m:t>
                    </m:r>
                  </m:oMath>
                </a14:m>
                <a:r>
                  <a:rPr lang="en-US" altLang="zh-CN" dirty="0"/>
                  <a:t>   </a:t>
                </a:r>
                <a:r>
                  <a:rPr lang="zh-CN" altLang="en-US" dirty="0"/>
                  <a:t>：</a:t>
                </a:r>
                <a:endParaRPr lang="en-US" altLang="zh-CN" dirty="0"/>
              </a:p>
              <a:p>
                <a:r>
                  <a:rPr lang="zh-CN" altLang="en-US" dirty="0"/>
                  <a:t>此时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oMath>
                </a14:m>
                <a:r>
                  <a:rPr lang="en-US" altLang="zh-CN" dirty="0"/>
                  <a:t> , </a:t>
                </a:r>
                <a:r>
                  <a:rPr lang="zh-CN" altLang="en-US" dirty="0"/>
                  <a:t>因此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𝛽</m:t>
                        </m:r>
                      </m:e>
                      <m:sub>
                        <m:r>
                          <a:rPr lang="en-US" altLang="zh-CN" i="1" dirty="0">
                            <a:latin typeface="Cambria Math" panose="02040503050406030204" pitchFamily="18" charset="0"/>
                          </a:rPr>
                          <m:t>1</m:t>
                        </m:r>
                      </m:sub>
                    </m:sSub>
                    <m:r>
                      <a:rPr lang="zh-CN" altLang="en-US" i="1" dirty="0">
                        <a:latin typeface="Cambria Math" panose="02040503050406030204" pitchFamily="18" charset="0"/>
                      </a:rPr>
                      <m:t>对</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oMath>
                </a14:m>
                <a:r>
                  <a:rPr lang="zh-CN" altLang="en-US" dirty="0"/>
                  <a:t>产生的作用是旋转和伸缩。</a:t>
                </a:r>
                <a:endParaRPr lang="en-US" altLang="zh-CN" dirty="0"/>
              </a:p>
              <a:p>
                <a:r>
                  <a:rPr lang="zh-CN" altLang="en-US" dirty="0"/>
                  <a:t>此时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𝐴𝑟𝑔</m:t>
                        </m:r>
                        <m:r>
                          <a:rPr lang="en-US" altLang="zh-CN" i="1">
                            <a:latin typeface="Cambria Math" panose="02040503050406030204" pitchFamily="18" charset="0"/>
                          </a:rPr>
                          <m:t>(</m:t>
                        </m:r>
                        <m:r>
                          <a:rPr lang="en-US" altLang="zh-CN" i="1">
                            <a:latin typeface="Cambria Math" panose="02040503050406030204" pitchFamily="18" charset="0"/>
                          </a:rPr>
                          <m:t>𝛽</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(0,2</m:t>
                    </m:r>
                    <m:r>
                      <a:rPr lang="en-US" altLang="zh-CN" i="1">
                        <a:latin typeface="Cambria Math" panose="02040503050406030204" pitchFamily="18" charset="0"/>
                      </a:rPr>
                      <m:t>𝜋</m:t>
                    </m:r>
                    <m:r>
                      <a:rPr lang="en-US" altLang="zh-CN" i="1">
                        <a:latin typeface="Cambria Math" panose="02040503050406030204" pitchFamily="18" charset="0"/>
                      </a:rPr>
                      <m:t>)</m:t>
                    </m:r>
                  </m:oMath>
                </a14:m>
                <a:r>
                  <a:rPr lang="en-US" altLang="zh-CN" dirty="0"/>
                  <a:t>, </a:t>
                </a:r>
                <a:r>
                  <a:rPr lang="zh-CN" altLang="en-US" dirty="0"/>
                  <a:t>如果盲目按照</a:t>
                </a:r>
                <a:r>
                  <a:rPr lang="en-US" altLang="zh-CN" dirty="0"/>
                  <a:t>1</a:t>
                </a:r>
                <a:r>
                  <a:rPr lang="zh-CN" altLang="en-US" dirty="0"/>
                  <a:t>中方法，可能会产生问题。考虑极端情况：</a:t>
                </a:r>
                <a14:m>
                  <m:oMath xmlns:m="http://schemas.openxmlformats.org/officeDocument/2006/math">
                    <m:r>
                      <a:rPr lang="en-US" altLang="zh-CN" i="1">
                        <a:latin typeface="Cambria Math" panose="02040503050406030204" pitchFamily="18" charset="0"/>
                      </a:rPr>
                      <m:t>𝐴𝑟𝑔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𝜋</m:t>
                    </m:r>
                    <m:r>
                      <a:rPr lang="zh-CN" altLang="en-US" i="1">
                        <a:latin typeface="Cambria Math" panose="02040503050406030204" pitchFamily="18" charset="0"/>
                      </a:rPr>
                      <m:t>，</m:t>
                    </m:r>
                  </m:oMath>
                </a14:m>
                <a:r>
                  <a:rPr lang="en-US" altLang="zh-CN" dirty="0"/>
                  <a:t>1</a:t>
                </a:r>
                <a:r>
                  <a:rPr lang="zh-CN" altLang="en-US" dirty="0"/>
                  <a:t>比特</a:t>
                </a:r>
                <a:r>
                  <a:rPr lang="en-US" altLang="zh-CN" dirty="0"/>
                  <a:t>/</a:t>
                </a:r>
                <a:r>
                  <a:rPr lang="zh-CN" altLang="en-US" dirty="0"/>
                  <a:t>符号的映射，若编为</a:t>
                </a:r>
                <a:r>
                  <a:rPr lang="en-US" altLang="zh-CN" dirty="0"/>
                  <a:t>1</a:t>
                </a:r>
                <a:r>
                  <a:rPr lang="zh-CN" altLang="en-US" dirty="0"/>
                  <a:t>，</a:t>
                </a:r>
                <a:r>
                  <a:rPr lang="en-US" altLang="zh-CN" dirty="0"/>
                  <a:t>-1</a:t>
                </a:r>
                <a:r>
                  <a:rPr lang="zh-CN" altLang="en-US" dirty="0"/>
                  <a:t>，接收端如果不知道产生了</a:t>
                </a:r>
                <a14:m>
                  <m:oMath xmlns:m="http://schemas.openxmlformats.org/officeDocument/2006/math">
                    <m:r>
                      <a:rPr lang="en-US" altLang="zh-CN" i="1">
                        <a:latin typeface="Cambria Math" panose="02040503050406030204" pitchFamily="18" charset="0"/>
                      </a:rPr>
                      <m:t>𝜋</m:t>
                    </m:r>
                  </m:oMath>
                </a14:m>
                <a:r>
                  <a:rPr lang="zh-CN" altLang="en-US" dirty="0"/>
                  <a:t>的翻转，可能会全部接收错误。</a:t>
                </a:r>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D033EB38-B726-23D8-9B2A-F6932CC7B503}"/>
                  </a:ext>
                </a:extLst>
              </p:cNvPr>
              <p:cNvSpPr>
                <a:spLocks noGrp="1" noRot="1" noChangeAspect="1" noMove="1" noResize="1" noEditPoints="1" noAdjustHandles="1" noChangeArrowheads="1" noChangeShapeType="1" noTextEdit="1"/>
              </p:cNvSpPr>
              <p:nvPr>
                <p:ph idx="1"/>
              </p:nvPr>
            </p:nvSpPr>
            <p:spPr>
              <a:xfrm>
                <a:off x="838200" y="2009887"/>
                <a:ext cx="10515600" cy="4713923"/>
              </a:xfrm>
              <a:blipFill>
                <a:blip r:embed="rId2"/>
                <a:stretch>
                  <a:fillRect l="-1043" t="-2329" r="-4580"/>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3D3DD33A-A6A4-2EDA-4386-350F53773468}"/>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BE6E1A83-5DF6-50F0-D60A-92CC4DFBE464}"/>
              </a:ext>
            </a:extLst>
          </p:cNvPr>
          <p:cNvSpPr txBox="1"/>
          <p:nvPr/>
        </p:nvSpPr>
        <p:spPr>
          <a:xfrm>
            <a:off x="745306" y="445700"/>
            <a:ext cx="216881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2.2.</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8" name="矩形 7">
            <a:extLst>
              <a:ext uri="{FF2B5EF4-FFF2-40B4-BE49-F238E27FC236}">
                <a16:creationId xmlns:a16="http://schemas.microsoft.com/office/drawing/2014/main" id="{BACE145C-6347-BB4A-4A9B-5065C2094C28}"/>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D66ED309-1861-5A54-C4A0-19768A776831}"/>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三个场景</a:t>
            </a:r>
          </a:p>
        </p:txBody>
      </p:sp>
      <p:grpSp>
        <p:nvGrpSpPr>
          <p:cNvPr id="2" name="组合 1">
            <a:extLst>
              <a:ext uri="{FF2B5EF4-FFF2-40B4-BE49-F238E27FC236}">
                <a16:creationId xmlns:a16="http://schemas.microsoft.com/office/drawing/2014/main" id="{0078D00B-02B8-7CF5-9A8A-855D54D4FD16}"/>
              </a:ext>
            </a:extLst>
          </p:cNvPr>
          <p:cNvGrpSpPr/>
          <p:nvPr/>
        </p:nvGrpSpPr>
        <p:grpSpPr>
          <a:xfrm>
            <a:off x="211015" y="197615"/>
            <a:ext cx="11761577" cy="6484539"/>
            <a:chOff x="211015" y="197615"/>
            <a:chExt cx="11761577" cy="6484539"/>
          </a:xfrm>
        </p:grpSpPr>
        <p:cxnSp>
          <p:nvCxnSpPr>
            <p:cNvPr id="4" name="直接连接符 3">
              <a:extLst>
                <a:ext uri="{FF2B5EF4-FFF2-40B4-BE49-F238E27FC236}">
                  <a16:creationId xmlns:a16="http://schemas.microsoft.com/office/drawing/2014/main" id="{2A92863D-7452-9DA8-EFDB-62E3F5814D59}"/>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A0691A60-95A0-8D73-3621-A01537469A32}"/>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EE4A01E-0422-D788-28FD-8C10683496EF}"/>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AD3768A-7023-025C-4E3A-A673B8729BFB}"/>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211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33EB38-B726-23D8-9B2A-F6932CC7B503}"/>
                  </a:ext>
                </a:extLst>
              </p:cNvPr>
              <p:cNvSpPr>
                <a:spLocks noGrp="1"/>
              </p:cNvSpPr>
              <p:nvPr>
                <p:ph idx="1"/>
              </p:nvPr>
            </p:nvSpPr>
            <p:spPr>
              <a:xfrm>
                <a:off x="838200" y="1463040"/>
                <a:ext cx="10515600" cy="4713923"/>
              </a:xfrm>
            </p:spPr>
            <p:txBody>
              <a:bodyPr>
                <a:noAutofit/>
              </a:bodyPr>
              <a:lstStyle/>
              <a:p>
                <a:r>
                  <a:rPr lang="en-US" altLang="zh-CN" dirty="0"/>
                  <a:t>2. </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𝜌</m:t>
                    </m:r>
                    <m:r>
                      <a:rPr lang="en-US" altLang="zh-CN" i="1">
                        <a:latin typeface="Cambria Math" panose="02040503050406030204" pitchFamily="18" charset="0"/>
                      </a:rPr>
                      <m:t>=1</m:t>
                    </m:r>
                  </m:oMath>
                </a14:m>
                <a:r>
                  <a:rPr lang="en-US" altLang="zh-CN" dirty="0"/>
                  <a:t>   </a:t>
                </a:r>
                <a:r>
                  <a:rPr lang="zh-CN" altLang="en-US" dirty="0"/>
                  <a:t>：此时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oMath>
                </a14:m>
                <a:endParaRPr lang="en-US" altLang="zh-CN" dirty="0"/>
              </a:p>
              <a:p>
                <a:r>
                  <a:rPr lang="zh-CN" altLang="en-US" dirty="0"/>
                  <a:t>解决方法：可以一开始发方和收方约定好，头两个（或者是一串特定的比特序列）发送的恒定是</a:t>
                </a:r>
                <a:r>
                  <a:rPr lang="en-US" altLang="zh-CN" dirty="0"/>
                  <a:t>0</a:t>
                </a:r>
                <a:r>
                  <a:rPr lang="zh-CN" altLang="en-US" dirty="0"/>
                  <a:t>，</a:t>
                </a:r>
                <a:r>
                  <a:rPr lang="en-US" altLang="zh-CN" dirty="0"/>
                  <a:t>1</a:t>
                </a:r>
                <a:r>
                  <a:rPr lang="zh-CN" altLang="en-US" dirty="0"/>
                  <a:t>，这样可以测试出整个信道对输入的旋转特性，在之后解码的时候可以利用前面计算出的旋转角作为对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1</m:t>
                        </m:r>
                      </m:sub>
                    </m:sSub>
                  </m:oMath>
                </a14:m>
                <a:r>
                  <a:rPr lang="zh-CN" altLang="en-US" dirty="0"/>
                  <a:t>旋转程度的估计，在原始图案的基础上，加上旋转再进行判决。</a:t>
                </a:r>
                <a:endParaRPr lang="en-US" altLang="zh-CN" dirty="0"/>
              </a:p>
              <a:p>
                <a:r>
                  <a:rPr lang="zh-CN" altLang="en-US" dirty="0"/>
                  <a:t>也可以更改编码方式，比如图案放在一条直线上，这样产生的旋转则不会造成影响。但是如果距离太大，相应的能量损耗可能会比较高，距离太小可能受到噪声干扰大。</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D033EB38-B726-23D8-9B2A-F6932CC7B503}"/>
                  </a:ext>
                </a:extLst>
              </p:cNvPr>
              <p:cNvSpPr>
                <a:spLocks noGrp="1" noRot="1" noChangeAspect="1" noMove="1" noResize="1" noEditPoints="1" noAdjustHandles="1" noChangeArrowheads="1" noChangeShapeType="1" noTextEdit="1"/>
              </p:cNvSpPr>
              <p:nvPr>
                <p:ph idx="1"/>
              </p:nvPr>
            </p:nvSpPr>
            <p:spPr>
              <a:xfrm>
                <a:off x="838200" y="1463040"/>
                <a:ext cx="10515600" cy="4713923"/>
              </a:xfrm>
              <a:blipFill>
                <a:blip r:embed="rId2"/>
                <a:stretch>
                  <a:fillRect l="-1043" t="-2199"/>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1A9FA3D-9BED-3895-9710-51113FB55FE9}"/>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21244392-ED5E-EDD8-C879-F9CE2133265C}"/>
              </a:ext>
            </a:extLst>
          </p:cNvPr>
          <p:cNvSpPr txBox="1"/>
          <p:nvPr/>
        </p:nvSpPr>
        <p:spPr>
          <a:xfrm>
            <a:off x="659525" y="445700"/>
            <a:ext cx="216881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2.2.</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8" name="矩形 7">
            <a:extLst>
              <a:ext uri="{FF2B5EF4-FFF2-40B4-BE49-F238E27FC236}">
                <a16:creationId xmlns:a16="http://schemas.microsoft.com/office/drawing/2014/main" id="{A300AC21-9539-59CA-4615-88AF4FD50AD0}"/>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1EA836C-4FAD-7B79-861F-360E4B2B478E}"/>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三个场景</a:t>
            </a:r>
          </a:p>
        </p:txBody>
      </p:sp>
      <p:grpSp>
        <p:nvGrpSpPr>
          <p:cNvPr id="2" name="组合 1">
            <a:extLst>
              <a:ext uri="{FF2B5EF4-FFF2-40B4-BE49-F238E27FC236}">
                <a16:creationId xmlns:a16="http://schemas.microsoft.com/office/drawing/2014/main" id="{BD29EEBB-18BA-2934-A335-D9CD1E9C1369}"/>
              </a:ext>
            </a:extLst>
          </p:cNvPr>
          <p:cNvGrpSpPr/>
          <p:nvPr/>
        </p:nvGrpSpPr>
        <p:grpSpPr>
          <a:xfrm>
            <a:off x="211015" y="197615"/>
            <a:ext cx="11761577" cy="6484539"/>
            <a:chOff x="211015" y="197615"/>
            <a:chExt cx="11761577" cy="6484539"/>
          </a:xfrm>
        </p:grpSpPr>
        <p:cxnSp>
          <p:nvCxnSpPr>
            <p:cNvPr id="4" name="直接连接符 3">
              <a:extLst>
                <a:ext uri="{FF2B5EF4-FFF2-40B4-BE49-F238E27FC236}">
                  <a16:creationId xmlns:a16="http://schemas.microsoft.com/office/drawing/2014/main" id="{BFAF8402-96EF-1973-154A-49D0EFB59644}"/>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D7813198-90EC-0E66-0615-10258A8B3231}"/>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D0E0469-3384-0160-D366-C95C307D971D}"/>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69ED9F4-17B5-85A1-E8A2-825A3BA75BC3}"/>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961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286125" y="748916"/>
            <a:ext cx="5619750" cy="495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b="0" i="0" dirty="0">
                <a:solidFill>
                  <a:srgbClr val="262626"/>
                </a:solidFill>
                <a:effectLst/>
                <a:latin typeface="PingFang SC" panose="020B0600000000000000" pitchFamily="34" charset="-122"/>
                <a:ea typeface="PingFang SC" panose="020B0600000000000000" pitchFamily="34" charset="-122"/>
              </a:rPr>
              <a:t>K</a:t>
            </a:r>
            <a:r>
              <a:rPr lang="en-US" altLang="zh-CN" b="0" i="0" dirty="0">
                <a:solidFill>
                  <a:srgbClr val="333333"/>
                </a:solidFill>
                <a:effectLst/>
                <a:latin typeface="PingFang SC" panose="020B0600000000000000" pitchFamily="34" charset="-122"/>
                <a:ea typeface="PingFang SC" panose="020B0600000000000000" pitchFamily="34" charset="-122"/>
              </a:rPr>
              <a:t>ey components</a:t>
            </a:r>
            <a:endParaRPr lang="en-US" dirty="0">
              <a:solidFill>
                <a:srgbClr val="262626"/>
              </a:solidFill>
              <a:latin typeface="PingFang SC" panose="020B0600000000000000" pitchFamily="34" charset="-122"/>
              <a:ea typeface="PingFang SC" panose="020B0600000000000000" pitchFamily="34" charset="-122"/>
            </a:endParaRPr>
          </a:p>
        </p:txBody>
      </p:sp>
      <p:grpSp>
        <p:nvGrpSpPr>
          <p:cNvPr id="12" name="组合 11"/>
          <p:cNvGrpSpPr/>
          <p:nvPr/>
        </p:nvGrpSpPr>
        <p:grpSpPr>
          <a:xfrm>
            <a:off x="5687580" y="1913278"/>
            <a:ext cx="683490" cy="138546"/>
            <a:chOff x="5754255" y="6262253"/>
            <a:chExt cx="683490" cy="138546"/>
          </a:xfrm>
        </p:grpSpPr>
        <p:sp>
          <p:nvSpPr>
            <p:cNvPr id="13" name="椭圆 12"/>
            <p:cNvSpPr/>
            <p:nvPr/>
          </p:nvSpPr>
          <p:spPr>
            <a:xfrm>
              <a:off x="5754255"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026727"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299199"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741C7FAE-DB0A-CEC9-1EBE-D288EF2B3BDF}"/>
              </a:ext>
            </a:extLst>
          </p:cNvPr>
          <p:cNvSpPr txBox="1"/>
          <p:nvPr/>
        </p:nvSpPr>
        <p:spPr>
          <a:xfrm>
            <a:off x="1291051" y="2920523"/>
            <a:ext cx="2341393" cy="1323439"/>
          </a:xfrm>
          <a:prstGeom prst="rect">
            <a:avLst/>
          </a:prstGeom>
          <a:noFill/>
        </p:spPr>
        <p:txBody>
          <a:bodyPr wrap="square" rtlCol="0">
            <a:spAutoFit/>
          </a:bodyPr>
          <a:lstStyle/>
          <a:p>
            <a:pPr algn="ctr"/>
            <a:r>
              <a:rPr lang="en-US" altLang="zh-CN" sz="8000" b="1" dirty="0">
                <a:latin typeface="Open Sans" panose="020B0606030504020204" pitchFamily="34" charset="0"/>
                <a:ea typeface="Open Sans" panose="020B0606030504020204" pitchFamily="34" charset="0"/>
                <a:cs typeface="Open Sans" panose="020B0606030504020204" pitchFamily="34" charset="0"/>
              </a:rPr>
              <a:t>01</a:t>
            </a:r>
            <a:endParaRPr lang="zh-CN" altLang="en-US" sz="8000" b="1" dirty="0">
              <a:latin typeface="Open Sans" panose="020B0606030504020204" pitchFamily="34" charset="0"/>
              <a:cs typeface="Open Sans" panose="020B0606030504020204" pitchFamily="34" charset="0"/>
            </a:endParaRPr>
          </a:p>
        </p:txBody>
      </p:sp>
      <p:sp>
        <p:nvSpPr>
          <p:cNvPr id="17" name="文本框 16">
            <a:extLst>
              <a:ext uri="{FF2B5EF4-FFF2-40B4-BE49-F238E27FC236}">
                <a16:creationId xmlns:a16="http://schemas.microsoft.com/office/drawing/2014/main" id="{EB79DE95-0B13-E481-3B5A-2756F76489B8}"/>
              </a:ext>
            </a:extLst>
          </p:cNvPr>
          <p:cNvSpPr txBox="1"/>
          <p:nvPr/>
        </p:nvSpPr>
        <p:spPr>
          <a:xfrm>
            <a:off x="4786070" y="4075963"/>
            <a:ext cx="2486025" cy="1302216"/>
          </a:xfrm>
          <a:prstGeom prst="rect">
            <a:avLst/>
          </a:prstGeom>
          <a:noFill/>
        </p:spPr>
        <p:txBody>
          <a:bodyPr wrap="square" rtlCol="0">
            <a:spAutoFit/>
          </a:bodyPr>
          <a:lstStyle/>
          <a:p>
            <a:pPr algn="ctr">
              <a:lnSpc>
                <a:spcPct val="150000"/>
              </a:lnSpc>
            </a:pPr>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符号电平映射</a:t>
            </a:r>
            <a:endParaRPr lang="en-US" altLang="zh-CN"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信道模块</a:t>
            </a:r>
            <a:endParaRPr lang="en-US" altLang="zh-CN"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解映射</a:t>
            </a:r>
            <a:endParaRPr lang="en-US" altLang="zh-CN" dirty="0">
              <a:solidFill>
                <a:schemeClr val="tx1">
                  <a:lumMod val="85000"/>
                  <a:lumOff val="15000"/>
                </a:schemeClr>
              </a:solidFill>
              <a:latin typeface="PingFang SC" panose="020B0600000000000000" pitchFamily="34" charset="-122"/>
              <a:ea typeface="PingFang SC" panose="020B0600000000000000" pitchFamily="34" charset="-122"/>
            </a:endParaRPr>
          </a:p>
        </p:txBody>
      </p:sp>
      <p:sp>
        <p:nvSpPr>
          <p:cNvPr id="18" name="矩形 17">
            <a:extLst>
              <a:ext uri="{FF2B5EF4-FFF2-40B4-BE49-F238E27FC236}">
                <a16:creationId xmlns:a16="http://schemas.microsoft.com/office/drawing/2014/main" id="{A79B10A3-4E53-473A-ADEF-CC9D618C1428}"/>
              </a:ext>
            </a:extLst>
          </p:cNvPr>
          <p:cNvSpPr/>
          <p:nvPr/>
        </p:nvSpPr>
        <p:spPr>
          <a:xfrm>
            <a:off x="1035837" y="2752165"/>
            <a:ext cx="2733408" cy="326834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F5BD93E2-2D74-E1E3-C0A2-58CD30A813BF}"/>
              </a:ext>
            </a:extLst>
          </p:cNvPr>
          <p:cNvGrpSpPr/>
          <p:nvPr/>
        </p:nvGrpSpPr>
        <p:grpSpPr>
          <a:xfrm>
            <a:off x="1336020" y="4466226"/>
            <a:ext cx="2513635" cy="1642858"/>
            <a:chOff x="6501056" y="2340604"/>
            <a:chExt cx="2513635" cy="1642858"/>
          </a:xfrm>
        </p:grpSpPr>
        <p:cxnSp>
          <p:nvCxnSpPr>
            <p:cNvPr id="20" name="直接连接符 19">
              <a:extLst>
                <a:ext uri="{FF2B5EF4-FFF2-40B4-BE49-F238E27FC236}">
                  <a16:creationId xmlns:a16="http://schemas.microsoft.com/office/drawing/2014/main" id="{CB0B0133-1FF4-6B01-0770-CD867340123B}"/>
                </a:ext>
              </a:extLst>
            </p:cNvPr>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 name="直接连接符 20">
              <a:extLst>
                <a:ext uri="{FF2B5EF4-FFF2-40B4-BE49-F238E27FC236}">
                  <a16:creationId xmlns:a16="http://schemas.microsoft.com/office/drawing/2014/main" id="{3B363D2D-A672-5833-AE40-3AE3CDEDA9A8}"/>
                </a:ext>
              </a:extLst>
            </p:cNvPr>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23" name="文本框 22">
            <a:extLst>
              <a:ext uri="{FF2B5EF4-FFF2-40B4-BE49-F238E27FC236}">
                <a16:creationId xmlns:a16="http://schemas.microsoft.com/office/drawing/2014/main" id="{F4E8EE75-2C32-AA42-6F3C-64CF6B5A4D12}"/>
              </a:ext>
            </a:extLst>
          </p:cNvPr>
          <p:cNvSpPr txBox="1"/>
          <p:nvPr/>
        </p:nvSpPr>
        <p:spPr>
          <a:xfrm>
            <a:off x="4867731" y="2913858"/>
            <a:ext cx="2341393" cy="1446550"/>
          </a:xfrm>
          <a:prstGeom prst="rect">
            <a:avLst/>
          </a:prstGeom>
          <a:noFill/>
        </p:spPr>
        <p:txBody>
          <a:bodyPr wrap="square" rtlCol="0">
            <a:spAutoFit/>
          </a:bodyPr>
          <a:lstStyle/>
          <a:p>
            <a:pPr algn="ctr"/>
            <a:r>
              <a:rPr lang="en-US" altLang="zh-CN" sz="8800" b="1" dirty="0">
                <a:latin typeface="Open Sans" panose="020B0606030504020204" pitchFamily="34" charset="0"/>
                <a:ea typeface="Open Sans" panose="020B0606030504020204" pitchFamily="34" charset="0"/>
                <a:cs typeface="Open Sans" panose="020B0606030504020204" pitchFamily="34" charset="0"/>
              </a:rPr>
              <a:t>02</a:t>
            </a:r>
            <a:endParaRPr lang="zh-CN" altLang="en-US" sz="8800" b="1" dirty="0">
              <a:latin typeface="Open Sans" panose="020B0606030504020204" pitchFamily="34" charset="0"/>
              <a:cs typeface="Open Sans" panose="020B0606030504020204" pitchFamily="34" charset="0"/>
            </a:endParaRPr>
          </a:p>
        </p:txBody>
      </p:sp>
      <p:sp>
        <p:nvSpPr>
          <p:cNvPr id="25" name="矩形 24">
            <a:extLst>
              <a:ext uri="{FF2B5EF4-FFF2-40B4-BE49-F238E27FC236}">
                <a16:creationId xmlns:a16="http://schemas.microsoft.com/office/drawing/2014/main" id="{0B932A12-9C25-A26F-0B28-01AA4469E1DF}"/>
              </a:ext>
            </a:extLst>
          </p:cNvPr>
          <p:cNvSpPr/>
          <p:nvPr/>
        </p:nvSpPr>
        <p:spPr>
          <a:xfrm>
            <a:off x="4666543" y="2752165"/>
            <a:ext cx="2733408" cy="326834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BF6B4775-AF49-AE8B-888B-24293AD202A9}"/>
              </a:ext>
            </a:extLst>
          </p:cNvPr>
          <p:cNvGrpSpPr/>
          <p:nvPr/>
        </p:nvGrpSpPr>
        <p:grpSpPr>
          <a:xfrm>
            <a:off x="4966726" y="4466226"/>
            <a:ext cx="2513635" cy="1642858"/>
            <a:chOff x="6501056" y="2340604"/>
            <a:chExt cx="2513635" cy="1642858"/>
          </a:xfrm>
        </p:grpSpPr>
        <p:cxnSp>
          <p:nvCxnSpPr>
            <p:cNvPr id="27" name="直接连接符 26">
              <a:extLst>
                <a:ext uri="{FF2B5EF4-FFF2-40B4-BE49-F238E27FC236}">
                  <a16:creationId xmlns:a16="http://schemas.microsoft.com/office/drawing/2014/main" id="{0BCA1EF4-014E-54A4-2388-1798DC52DCD9}"/>
                </a:ext>
              </a:extLst>
            </p:cNvPr>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 name="直接连接符 27">
              <a:extLst>
                <a:ext uri="{FF2B5EF4-FFF2-40B4-BE49-F238E27FC236}">
                  <a16:creationId xmlns:a16="http://schemas.microsoft.com/office/drawing/2014/main" id="{4C8E8E77-7EE2-BF86-41D6-8644D589E376}"/>
                </a:ext>
              </a:extLst>
            </p:cNvPr>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30" name="文本框 29">
            <a:extLst>
              <a:ext uri="{FF2B5EF4-FFF2-40B4-BE49-F238E27FC236}">
                <a16:creationId xmlns:a16="http://schemas.microsoft.com/office/drawing/2014/main" id="{BAF2AD07-3A13-1266-521C-7A809925D43E}"/>
              </a:ext>
            </a:extLst>
          </p:cNvPr>
          <p:cNvSpPr txBox="1"/>
          <p:nvPr/>
        </p:nvSpPr>
        <p:spPr>
          <a:xfrm>
            <a:off x="8964955" y="2913858"/>
            <a:ext cx="1505572" cy="1323439"/>
          </a:xfrm>
          <a:prstGeom prst="rect">
            <a:avLst/>
          </a:prstGeom>
          <a:noFill/>
        </p:spPr>
        <p:txBody>
          <a:bodyPr wrap="square" rtlCol="0">
            <a:spAutoFit/>
          </a:bodyPr>
          <a:lstStyle/>
          <a:p>
            <a:pPr algn="ctr"/>
            <a:r>
              <a:rPr lang="en-US" altLang="zh-CN" sz="8000" b="1" dirty="0">
                <a:latin typeface="Open Sans" panose="020B0606030504020204" pitchFamily="34" charset="0"/>
                <a:ea typeface="Open Sans" panose="020B0606030504020204" pitchFamily="34" charset="0"/>
                <a:cs typeface="Open Sans" panose="020B0606030504020204" pitchFamily="34" charset="0"/>
              </a:rPr>
              <a:t>03</a:t>
            </a:r>
            <a:endParaRPr lang="zh-CN" altLang="en-US" sz="8000" b="1" dirty="0">
              <a:latin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3B0B62BD-F733-893F-2F9E-76A490219C1B}"/>
                  </a:ext>
                </a:extLst>
              </p:cNvPr>
              <p:cNvSpPr txBox="1"/>
              <p:nvPr/>
            </p:nvSpPr>
            <p:spPr>
              <a:xfrm>
                <a:off x="8544960" y="4050835"/>
                <a:ext cx="2496581" cy="1302216"/>
              </a:xfrm>
              <a:prstGeom prst="rect">
                <a:avLst/>
              </a:prstGeom>
              <a:noFill/>
            </p:spPr>
            <p:txBody>
              <a:bodyPr wrap="square" rtlCol="0">
                <a:spAutoFit/>
              </a:bodyPr>
              <a:lstStyle/>
              <a:p>
                <a:pPr algn="ctr">
                  <a:lnSpc>
                    <a:spcPct val="150000"/>
                  </a:lnSpc>
                </a:pPr>
                <a14:m>
                  <m:oMath xmlns:m="http://schemas.openxmlformats.org/officeDocument/2006/math">
                    <m:f>
                      <m:fPr>
                        <m:type m:val="skw"/>
                        <m:ctrlPr>
                          <a:rPr lang="en-US" altLang="zh-CN" i="1" smtClean="0">
                            <a:solidFill>
                              <a:schemeClr val="tx1">
                                <a:lumMod val="85000"/>
                                <a:lumOff val="15000"/>
                              </a:schemeClr>
                            </a:solidFill>
                            <a:latin typeface="Cambria Math" panose="02040503050406030204" pitchFamily="18" charset="0"/>
                            <a:ea typeface="微软雅黑" panose="020B0503020204020204" pitchFamily="34" charset="-122"/>
                          </a:rPr>
                        </m:ctrlPr>
                      </m:fPr>
                      <m:num>
                        <m:r>
                          <a:rPr lang="en-US" altLang="zh-CN" b="0" i="1">
                            <a:solidFill>
                              <a:schemeClr val="tx1">
                                <a:lumMod val="85000"/>
                                <a:lumOff val="15000"/>
                              </a:schemeClr>
                            </a:solidFill>
                            <a:latin typeface="Cambria Math" panose="02040503050406030204" pitchFamily="18" charset="0"/>
                            <a:ea typeface="微软雅黑" panose="020B0503020204020204" pitchFamily="34" charset="-122"/>
                          </a:rPr>
                          <m:t>1</m:t>
                        </m:r>
                      </m:num>
                      <m:den>
                        <m:r>
                          <a:rPr lang="en-US" altLang="zh-CN" b="0" i="1" smtClean="0">
                            <a:solidFill>
                              <a:schemeClr val="tx1">
                                <a:lumMod val="85000"/>
                                <a:lumOff val="15000"/>
                              </a:schemeClr>
                            </a:solidFill>
                            <a:latin typeface="Cambria Math" panose="02040503050406030204" pitchFamily="18" charset="0"/>
                            <a:ea typeface="微软雅黑" panose="020B0503020204020204" pitchFamily="34" charset="-122"/>
                          </a:rPr>
                          <m:t>2</m:t>
                        </m:r>
                      </m:den>
                    </m:f>
                  </m:oMath>
                </a14:m>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 </a:t>
                </a:r>
                <a14:m>
                  <m:oMath xmlns:m="http://schemas.openxmlformats.org/officeDocument/2006/math">
                    <m:f>
                      <m:fPr>
                        <m:type m:val="skw"/>
                        <m:ctrlPr>
                          <a:rPr lang="en-US" altLang="zh-CN" i="1">
                            <a:solidFill>
                              <a:schemeClr val="tx1">
                                <a:lumMod val="85000"/>
                                <a:lumOff val="15000"/>
                              </a:schemeClr>
                            </a:solidFill>
                            <a:latin typeface="Cambria Math" panose="02040503050406030204" pitchFamily="18" charset="0"/>
                            <a:ea typeface="微软雅黑" panose="020B0503020204020204" pitchFamily="34" charset="-122"/>
                          </a:rPr>
                        </m:ctrlPr>
                      </m:fPr>
                      <m:num>
                        <m:r>
                          <a:rPr lang="en-US" altLang="zh-CN" b="0" i="1">
                            <a:solidFill>
                              <a:schemeClr val="tx1">
                                <a:lumMod val="85000"/>
                                <a:lumOff val="15000"/>
                              </a:schemeClr>
                            </a:solidFill>
                            <a:latin typeface="Cambria Math" panose="02040503050406030204" pitchFamily="18" charset="0"/>
                            <a:ea typeface="微软雅黑" panose="020B0503020204020204" pitchFamily="34" charset="-122"/>
                          </a:rPr>
                          <m:t>1</m:t>
                        </m:r>
                      </m:num>
                      <m:den>
                        <m:r>
                          <a:rPr lang="en-US" altLang="zh-CN" b="0" i="1">
                            <a:solidFill>
                              <a:schemeClr val="tx1">
                                <a:lumMod val="85000"/>
                                <a:lumOff val="15000"/>
                              </a:schemeClr>
                            </a:solidFill>
                            <a:latin typeface="Cambria Math" panose="02040503050406030204" pitchFamily="18" charset="0"/>
                            <a:ea typeface="微软雅黑" panose="020B0503020204020204" pitchFamily="34" charset="-122"/>
                          </a:rPr>
                          <m:t>3</m:t>
                        </m:r>
                      </m:den>
                    </m:f>
                  </m:oMath>
                </a14:m>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效率卷积码模块</a:t>
                </a:r>
                <a:endParaRPr lang="en-US" altLang="zh-CN"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en-US" altLang="zh-CN" dirty="0">
                    <a:solidFill>
                      <a:schemeClr val="tx1">
                        <a:lumMod val="85000"/>
                        <a:lumOff val="15000"/>
                      </a:schemeClr>
                    </a:solidFill>
                    <a:latin typeface="PingFang SC" panose="020B0600000000000000" pitchFamily="34" charset="-122"/>
                    <a:ea typeface="PingFang SC" panose="020B0600000000000000" pitchFamily="34" charset="-122"/>
                  </a:rPr>
                  <a:t>Viterbi</a:t>
                </a:r>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硬判决译码器</a:t>
                </a:r>
                <a:endParaRPr lang="en-US" altLang="zh-CN"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en-US" altLang="zh-CN" dirty="0">
                    <a:solidFill>
                      <a:schemeClr val="tx1">
                        <a:lumMod val="85000"/>
                        <a:lumOff val="15000"/>
                      </a:schemeClr>
                    </a:solidFill>
                    <a:latin typeface="PingFang SC" panose="020B0600000000000000" pitchFamily="34" charset="-122"/>
                    <a:ea typeface="PingFang SC" panose="020B0600000000000000" pitchFamily="34" charset="-122"/>
                  </a:rPr>
                  <a:t>Viterbi</a:t>
                </a:r>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软判决译码器</a:t>
                </a:r>
              </a:p>
            </p:txBody>
          </p:sp>
        </mc:Choice>
        <mc:Fallback xmlns="">
          <p:sp>
            <p:nvSpPr>
              <p:cNvPr id="31" name="文本框 30">
                <a:extLst>
                  <a:ext uri="{FF2B5EF4-FFF2-40B4-BE49-F238E27FC236}">
                    <a16:creationId xmlns:a16="http://schemas.microsoft.com/office/drawing/2014/main" id="{3B0B62BD-F733-893F-2F9E-76A490219C1B}"/>
                  </a:ext>
                </a:extLst>
              </p:cNvPr>
              <p:cNvSpPr txBox="1">
                <a:spLocks noRot="1" noChangeAspect="1" noMove="1" noResize="1" noEditPoints="1" noAdjustHandles="1" noChangeArrowheads="1" noChangeShapeType="1" noTextEdit="1"/>
              </p:cNvSpPr>
              <p:nvPr/>
            </p:nvSpPr>
            <p:spPr>
              <a:xfrm>
                <a:off x="8544960" y="4050835"/>
                <a:ext cx="2496581" cy="1302216"/>
              </a:xfrm>
              <a:prstGeom prst="rect">
                <a:avLst/>
              </a:prstGeom>
              <a:blipFill>
                <a:blip r:embed="rId3"/>
                <a:stretch>
                  <a:fillRect l="-9046" t="-25822" r="-733" b="-7042"/>
                </a:stretch>
              </a:blipFill>
            </p:spPr>
            <p:txBody>
              <a:bodyPr/>
              <a:lstStyle/>
              <a:p>
                <a:r>
                  <a:rPr lang="zh-CN" altLang="en-US">
                    <a:noFill/>
                  </a:rPr>
                  <a:t> </a:t>
                </a:r>
              </a:p>
            </p:txBody>
          </p:sp>
        </mc:Fallback>
      </mc:AlternateContent>
      <p:sp>
        <p:nvSpPr>
          <p:cNvPr id="32" name="矩形 31">
            <a:extLst>
              <a:ext uri="{FF2B5EF4-FFF2-40B4-BE49-F238E27FC236}">
                <a16:creationId xmlns:a16="http://schemas.microsoft.com/office/drawing/2014/main" id="{F1B368C5-CA0E-38CB-5FED-F36F7B0BE199}"/>
              </a:ext>
            </a:extLst>
          </p:cNvPr>
          <p:cNvSpPr/>
          <p:nvPr/>
        </p:nvSpPr>
        <p:spPr>
          <a:xfrm>
            <a:off x="8377658" y="2752165"/>
            <a:ext cx="2733408" cy="326834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3EA6179F-9B6E-7ACC-91FD-3EB78E12AC9E}"/>
              </a:ext>
            </a:extLst>
          </p:cNvPr>
          <p:cNvGrpSpPr/>
          <p:nvPr/>
        </p:nvGrpSpPr>
        <p:grpSpPr>
          <a:xfrm>
            <a:off x="8677841" y="4466226"/>
            <a:ext cx="2513635" cy="1642858"/>
            <a:chOff x="6501056" y="2340604"/>
            <a:chExt cx="2513635" cy="1642858"/>
          </a:xfrm>
        </p:grpSpPr>
        <p:cxnSp>
          <p:nvCxnSpPr>
            <p:cNvPr id="34" name="直接连接符 33">
              <a:extLst>
                <a:ext uri="{FF2B5EF4-FFF2-40B4-BE49-F238E27FC236}">
                  <a16:creationId xmlns:a16="http://schemas.microsoft.com/office/drawing/2014/main" id="{26A3D148-1AEF-9F0B-55C3-A725F0AC823C}"/>
                </a:ext>
              </a:extLst>
            </p:cNvPr>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35" name="直接连接符 34">
              <a:extLst>
                <a:ext uri="{FF2B5EF4-FFF2-40B4-BE49-F238E27FC236}">
                  <a16:creationId xmlns:a16="http://schemas.microsoft.com/office/drawing/2014/main" id="{7AFB1011-B780-FDF1-5882-3BC3C43AEDF1}"/>
                </a:ext>
              </a:extLst>
            </p:cNvPr>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41" name="文本框 40">
            <a:extLst>
              <a:ext uri="{FF2B5EF4-FFF2-40B4-BE49-F238E27FC236}">
                <a16:creationId xmlns:a16="http://schemas.microsoft.com/office/drawing/2014/main" id="{863D8408-8936-A498-7376-73BBCD116A1F}"/>
              </a:ext>
            </a:extLst>
          </p:cNvPr>
          <p:cNvSpPr txBox="1"/>
          <p:nvPr/>
        </p:nvSpPr>
        <p:spPr>
          <a:xfrm>
            <a:off x="9357773" y="5769520"/>
            <a:ext cx="888885" cy="369332"/>
          </a:xfrm>
          <a:prstGeom prst="rect">
            <a:avLst/>
          </a:prstGeom>
          <a:noFill/>
        </p:spPr>
        <p:txBody>
          <a:bodyPr wrap="square" rtlCol="0">
            <a:spAutoFit/>
          </a:bodyPr>
          <a:lstStyle/>
          <a:p>
            <a:r>
              <a:rPr lang="zh-CN" altLang="en-US" dirty="0">
                <a:latin typeface="PingFang SC" panose="020B0600000000000000" pitchFamily="34" charset="-122"/>
                <a:ea typeface="PingFang SC" panose="020B0600000000000000" pitchFamily="34" charset="-122"/>
              </a:rPr>
              <a:t>邵晨扬</a:t>
            </a:r>
          </a:p>
        </p:txBody>
      </p:sp>
      <p:sp>
        <p:nvSpPr>
          <p:cNvPr id="42" name="Freeform 5">
            <a:extLst>
              <a:ext uri="{FF2B5EF4-FFF2-40B4-BE49-F238E27FC236}">
                <a16:creationId xmlns:a16="http://schemas.microsoft.com/office/drawing/2014/main" id="{548887C6-5F80-CC80-7E9C-6171623F9C92}"/>
              </a:ext>
            </a:extLst>
          </p:cNvPr>
          <p:cNvSpPr/>
          <p:nvPr/>
        </p:nvSpPr>
        <p:spPr>
          <a:xfrm>
            <a:off x="9717741" y="5391448"/>
            <a:ext cx="151021" cy="338554"/>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chemeClr val="tx1">
              <a:lumMod val="85000"/>
              <a:lumOff val="1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739124" rIns="947667" bIns="156210" numCol="1" spcCol="1270" anchor="ctr" anchorCtr="0">
            <a:noAutofit/>
          </a:bodyPr>
          <a:lstStyle/>
          <a:p>
            <a:pPr lvl="0" algn="ctr" defTabSz="1822450">
              <a:lnSpc>
                <a:spcPct val="90000"/>
              </a:lnSpc>
              <a:spcBef>
                <a:spcPct val="0"/>
              </a:spcBef>
              <a:spcAft>
                <a:spcPct val="35000"/>
              </a:spcAft>
            </a:pPr>
            <a:endParaRPr lang="en-US" sz="4100" b="1" kern="1200"/>
          </a:p>
        </p:txBody>
      </p:sp>
      <p:sp>
        <p:nvSpPr>
          <p:cNvPr id="43" name="文本框 42">
            <a:extLst>
              <a:ext uri="{FF2B5EF4-FFF2-40B4-BE49-F238E27FC236}">
                <a16:creationId xmlns:a16="http://schemas.microsoft.com/office/drawing/2014/main" id="{935DC581-1008-C2C5-C938-E0C2AF54BCAA}"/>
              </a:ext>
            </a:extLst>
          </p:cNvPr>
          <p:cNvSpPr txBox="1"/>
          <p:nvPr/>
        </p:nvSpPr>
        <p:spPr>
          <a:xfrm>
            <a:off x="5602950" y="5773638"/>
            <a:ext cx="888885" cy="369332"/>
          </a:xfrm>
          <a:prstGeom prst="rect">
            <a:avLst/>
          </a:prstGeom>
          <a:noFill/>
        </p:spPr>
        <p:txBody>
          <a:bodyPr wrap="square" rtlCol="0">
            <a:spAutoFit/>
          </a:bodyPr>
          <a:lstStyle/>
          <a:p>
            <a:r>
              <a:rPr lang="zh-CN" altLang="en-US" dirty="0">
                <a:latin typeface="PingFang SC" panose="020B0600000000000000" pitchFamily="34" charset="-122"/>
                <a:ea typeface="PingFang SC" panose="020B0600000000000000" pitchFamily="34" charset="-122"/>
              </a:rPr>
              <a:t>唐钰凯</a:t>
            </a:r>
          </a:p>
        </p:txBody>
      </p:sp>
      <p:sp>
        <p:nvSpPr>
          <p:cNvPr id="44" name="Freeform 5">
            <a:extLst>
              <a:ext uri="{FF2B5EF4-FFF2-40B4-BE49-F238E27FC236}">
                <a16:creationId xmlns:a16="http://schemas.microsoft.com/office/drawing/2014/main" id="{20AB27B8-B57A-24E4-20CE-6E16A0DDE6C0}"/>
              </a:ext>
            </a:extLst>
          </p:cNvPr>
          <p:cNvSpPr/>
          <p:nvPr/>
        </p:nvSpPr>
        <p:spPr>
          <a:xfrm>
            <a:off x="5962918" y="5395566"/>
            <a:ext cx="151021" cy="338554"/>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chemeClr val="tx1">
              <a:lumMod val="85000"/>
              <a:lumOff val="1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739124" rIns="947667" bIns="156210" numCol="1" spcCol="1270" anchor="ctr" anchorCtr="0">
            <a:noAutofit/>
          </a:bodyPr>
          <a:lstStyle/>
          <a:p>
            <a:pPr lvl="0" algn="ctr" defTabSz="1822450">
              <a:lnSpc>
                <a:spcPct val="90000"/>
              </a:lnSpc>
              <a:spcBef>
                <a:spcPct val="0"/>
              </a:spcBef>
              <a:spcAft>
                <a:spcPct val="35000"/>
              </a:spcAft>
            </a:pPr>
            <a:endParaRPr lang="en-US" sz="4100" kern="1200"/>
          </a:p>
        </p:txBody>
      </p:sp>
      <p:sp>
        <p:nvSpPr>
          <p:cNvPr id="45" name="文本框 44">
            <a:extLst>
              <a:ext uri="{FF2B5EF4-FFF2-40B4-BE49-F238E27FC236}">
                <a16:creationId xmlns:a16="http://schemas.microsoft.com/office/drawing/2014/main" id="{BFBBEABA-939A-F685-C538-1B5F7C6EBEA5}"/>
              </a:ext>
            </a:extLst>
          </p:cNvPr>
          <p:cNvSpPr txBox="1"/>
          <p:nvPr/>
        </p:nvSpPr>
        <p:spPr>
          <a:xfrm>
            <a:off x="2026270" y="5792822"/>
            <a:ext cx="888885" cy="369332"/>
          </a:xfrm>
          <a:prstGeom prst="rect">
            <a:avLst/>
          </a:prstGeom>
          <a:noFill/>
        </p:spPr>
        <p:txBody>
          <a:bodyPr wrap="square" rtlCol="0">
            <a:spAutoFit/>
          </a:bodyPr>
          <a:lstStyle/>
          <a:p>
            <a:r>
              <a:rPr lang="zh-CN" altLang="en-US" dirty="0">
                <a:latin typeface="PingFang SC" panose="020B0600000000000000" pitchFamily="34" charset="-122"/>
                <a:ea typeface="PingFang SC" panose="020B0600000000000000" pitchFamily="34" charset="-122"/>
              </a:rPr>
              <a:t>张鹤龄</a:t>
            </a:r>
          </a:p>
        </p:txBody>
      </p:sp>
      <p:sp>
        <p:nvSpPr>
          <p:cNvPr id="46" name="Freeform 5">
            <a:extLst>
              <a:ext uri="{FF2B5EF4-FFF2-40B4-BE49-F238E27FC236}">
                <a16:creationId xmlns:a16="http://schemas.microsoft.com/office/drawing/2014/main" id="{5795B93E-3B67-3857-8412-56C5DD020A03}"/>
              </a:ext>
            </a:extLst>
          </p:cNvPr>
          <p:cNvSpPr/>
          <p:nvPr/>
        </p:nvSpPr>
        <p:spPr>
          <a:xfrm>
            <a:off x="2386238" y="5414750"/>
            <a:ext cx="151021" cy="338554"/>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chemeClr val="tx1">
              <a:lumMod val="85000"/>
              <a:lumOff val="1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739124" rIns="947667" bIns="156210" numCol="1" spcCol="1270" anchor="ctr" anchorCtr="0">
            <a:noAutofit/>
          </a:bodyPr>
          <a:lstStyle/>
          <a:p>
            <a:pPr lvl="0" algn="ctr" defTabSz="1822450">
              <a:lnSpc>
                <a:spcPct val="90000"/>
              </a:lnSpc>
              <a:spcBef>
                <a:spcPct val="0"/>
              </a:spcBef>
              <a:spcAft>
                <a:spcPct val="35000"/>
              </a:spcAft>
            </a:pPr>
            <a:endParaRPr lang="en-US" sz="4100" kern="1200"/>
          </a:p>
        </p:txBody>
      </p:sp>
      <p:sp>
        <p:nvSpPr>
          <p:cNvPr id="2" name="文本框 1">
            <a:extLst>
              <a:ext uri="{FF2B5EF4-FFF2-40B4-BE49-F238E27FC236}">
                <a16:creationId xmlns:a16="http://schemas.microsoft.com/office/drawing/2014/main" id="{75C8FD1D-7D46-879E-7CAC-D7AE2853D9DC}"/>
              </a:ext>
            </a:extLst>
          </p:cNvPr>
          <p:cNvSpPr txBox="1"/>
          <p:nvPr/>
        </p:nvSpPr>
        <p:spPr>
          <a:xfrm>
            <a:off x="1202316" y="4078143"/>
            <a:ext cx="2486025" cy="1302216"/>
          </a:xfrm>
          <a:prstGeom prst="rect">
            <a:avLst/>
          </a:prstGeom>
          <a:noFill/>
        </p:spPr>
        <p:txBody>
          <a:bodyPr wrap="square" rtlCol="0">
            <a:spAutoFit/>
          </a:bodyPr>
          <a:lstStyle/>
          <a:p>
            <a:pPr algn="ctr">
              <a:lnSpc>
                <a:spcPct val="150000"/>
              </a:lnSpc>
            </a:pPr>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线性码编码</a:t>
            </a:r>
            <a:endParaRPr lang="en-US" altLang="zh-CN"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线性码解码</a:t>
            </a:r>
            <a:endParaRPr lang="en-US" altLang="zh-CN"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en-US" altLang="zh-CN" dirty="0">
                <a:solidFill>
                  <a:schemeClr val="tx1">
                    <a:lumMod val="85000"/>
                    <a:lumOff val="15000"/>
                  </a:schemeClr>
                </a:solidFill>
                <a:latin typeface="PingFang SC" panose="020B0600000000000000" pitchFamily="34" charset="-122"/>
                <a:ea typeface="PingFang SC" panose="020B0600000000000000" pitchFamily="34" charset="-122"/>
              </a:rPr>
              <a:t>CRC</a:t>
            </a:r>
            <a:r>
              <a:rPr lang="zh-CN" altLang="en-US" dirty="0">
                <a:solidFill>
                  <a:schemeClr val="tx1">
                    <a:lumMod val="85000"/>
                    <a:lumOff val="15000"/>
                  </a:schemeClr>
                </a:solidFill>
                <a:latin typeface="PingFang SC" panose="020B0600000000000000" pitchFamily="34" charset="-122"/>
                <a:ea typeface="PingFang SC" panose="020B0600000000000000" pitchFamily="34" charset="-122"/>
              </a:rPr>
              <a:t>校验</a:t>
            </a:r>
            <a:endParaRPr lang="en-US" altLang="zh-CN" dirty="0">
              <a:solidFill>
                <a:schemeClr val="tx1">
                  <a:lumMod val="85000"/>
                  <a:lumOff val="15000"/>
                </a:schemeClr>
              </a:solidFill>
              <a:latin typeface="PingFang SC" panose="020B0600000000000000" pitchFamily="34" charset="-122"/>
              <a:ea typeface="PingFang SC" panose="020B0600000000000000" pitchFamily="34" charset="-122"/>
            </a:endParaRPr>
          </a:p>
        </p:txBody>
      </p:sp>
      <p:grpSp>
        <p:nvGrpSpPr>
          <p:cNvPr id="3" name="组合 2">
            <a:extLst>
              <a:ext uri="{FF2B5EF4-FFF2-40B4-BE49-F238E27FC236}">
                <a16:creationId xmlns:a16="http://schemas.microsoft.com/office/drawing/2014/main" id="{97651CCC-4E3E-1DC8-60EC-DB8299408274}"/>
              </a:ext>
            </a:extLst>
          </p:cNvPr>
          <p:cNvGrpSpPr/>
          <p:nvPr/>
        </p:nvGrpSpPr>
        <p:grpSpPr>
          <a:xfrm>
            <a:off x="211015" y="197615"/>
            <a:ext cx="11761577" cy="6484539"/>
            <a:chOff x="211015" y="197615"/>
            <a:chExt cx="11761577" cy="6484539"/>
          </a:xfrm>
        </p:grpSpPr>
        <p:cxnSp>
          <p:nvCxnSpPr>
            <p:cNvPr id="4" name="直接连接符 3">
              <a:extLst>
                <a:ext uri="{FF2B5EF4-FFF2-40B4-BE49-F238E27FC236}">
                  <a16:creationId xmlns:a16="http://schemas.microsoft.com/office/drawing/2014/main" id="{65F46977-2B07-D680-D5F7-1771F2084252}"/>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7DDC9F2-B688-1313-8DAB-AA7F0B28B2E7}"/>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57DCA56-D58B-4DC2-AC96-24F99EA17C77}"/>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124322E-90E7-FEAF-D854-67280A129653}"/>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advTm="5948"/>
    </mc:Choice>
    <mc:Fallback xmlns="">
      <p:transition spd="slow" advTm="59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6" presetClass="entr" presetSubtype="16"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circle(in)">
                                      <p:cBhvr>
                                        <p:cTn id="14" dur="500"/>
                                        <p:tgtEl>
                                          <p:spTgt spid="18"/>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3000"/>
                            </p:stCondLst>
                            <p:childTnLst>
                              <p:par>
                                <p:cTn id="26" presetID="6" presetClass="entr" presetSubtype="16"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circle(in)">
                                      <p:cBhvr>
                                        <p:cTn id="28" dur="500"/>
                                        <p:tgtEl>
                                          <p:spTgt spid="19"/>
                                        </p:tgtEl>
                                      </p:cBhvr>
                                    </p:animEffect>
                                  </p:childTnLst>
                                </p:cTn>
                              </p:par>
                            </p:childTnLst>
                          </p:cTn>
                        </p:par>
                        <p:par>
                          <p:cTn id="29" fill="hold">
                            <p:stCondLst>
                              <p:cond delay="3500"/>
                            </p:stCondLst>
                            <p:childTnLst>
                              <p:par>
                                <p:cTn id="30" presetID="6" presetClass="entr" presetSubtype="16"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circle(in)">
                                      <p:cBhvr>
                                        <p:cTn id="32" dur="500"/>
                                        <p:tgtEl>
                                          <p:spTgt spid="25"/>
                                        </p:tgtEl>
                                      </p:cBhvr>
                                    </p:animEffect>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6" presetClass="entr" presetSubtype="16"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circle(in)">
                                      <p:cBhvr>
                                        <p:cTn id="42" dur="500"/>
                                        <p:tgtEl>
                                          <p:spTgt spid="26"/>
                                        </p:tgtEl>
                                      </p:cBhvr>
                                    </p:animEffect>
                                  </p:childTnLst>
                                </p:cTn>
                              </p:par>
                            </p:childTnLst>
                          </p:cTn>
                        </p:par>
                        <p:par>
                          <p:cTn id="43" fill="hold">
                            <p:stCondLst>
                              <p:cond delay="5500"/>
                            </p:stCondLst>
                            <p:childTnLst>
                              <p:par>
                                <p:cTn id="44" presetID="6" presetClass="entr" presetSubtype="16"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circle(in)">
                                      <p:cBhvr>
                                        <p:cTn id="46" dur="500"/>
                                        <p:tgtEl>
                                          <p:spTgt spid="32"/>
                                        </p:tgtEl>
                                      </p:cBhvr>
                                    </p:animEffect>
                                  </p:childTnLst>
                                </p:cTn>
                              </p:par>
                            </p:childTnLst>
                          </p:cTn>
                        </p:par>
                        <p:par>
                          <p:cTn id="47" fill="hold">
                            <p:stCondLst>
                              <p:cond delay="6000"/>
                            </p:stCondLst>
                            <p:childTnLst>
                              <p:par>
                                <p:cTn id="48" presetID="42" presetClass="entr" presetSubtype="0"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anim calcmode="lin" valueType="num">
                                      <p:cBhvr>
                                        <p:cTn id="51" dur="1000" fill="hold"/>
                                        <p:tgtEl>
                                          <p:spTgt spid="30"/>
                                        </p:tgtEl>
                                        <p:attrNameLst>
                                          <p:attrName>ppt_x</p:attrName>
                                        </p:attrNameLst>
                                      </p:cBhvr>
                                      <p:tavLst>
                                        <p:tav tm="0">
                                          <p:val>
                                            <p:strVal val="#ppt_x"/>
                                          </p:val>
                                        </p:tav>
                                        <p:tav tm="100000">
                                          <p:val>
                                            <p:strVal val="#ppt_x"/>
                                          </p:val>
                                        </p:tav>
                                      </p:tavLst>
                                    </p:anim>
                                    <p:anim calcmode="lin" valueType="num">
                                      <p:cBhvr>
                                        <p:cTn id="52" dur="1000" fill="hold"/>
                                        <p:tgtEl>
                                          <p:spTgt spid="30"/>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22" presetClass="entr" presetSubtype="8"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par>
                          <p:cTn id="57" fill="hold">
                            <p:stCondLst>
                              <p:cond delay="7500"/>
                            </p:stCondLst>
                            <p:childTnLst>
                              <p:par>
                                <p:cTn id="58" presetID="6" presetClass="entr" presetSubtype="16"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circle(in)">
                                      <p:cBhvr>
                                        <p:cTn id="60" dur="500"/>
                                        <p:tgtEl>
                                          <p:spTgt spid="33"/>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left)">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23" grpId="0"/>
      <p:bldP spid="25" grpId="0" animBg="1"/>
      <p:bldP spid="30" grpId="0"/>
      <p:bldP spid="31" grpId="0"/>
      <p:bldP spid="32"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033EB38-B726-23D8-9B2A-F6932CC7B503}"/>
                  </a:ext>
                </a:extLst>
              </p:cNvPr>
              <p:cNvSpPr>
                <a:spLocks noGrp="1"/>
              </p:cNvSpPr>
              <p:nvPr>
                <p:ph idx="1"/>
              </p:nvPr>
            </p:nvSpPr>
            <p:spPr>
              <a:xfrm>
                <a:off x="838200" y="1623508"/>
                <a:ext cx="10515600" cy="3610984"/>
              </a:xfrm>
            </p:spPr>
            <p:txBody>
              <a:bodyPr>
                <a:normAutofit/>
              </a:bodyPr>
              <a:lstStyle/>
              <a:p>
                <a:r>
                  <a:rPr lang="en-US" altLang="zh-CN" dirty="0"/>
                  <a:t>3. </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=0.7 </m:t>
                    </m:r>
                    <m:r>
                      <a:rPr lang="en-US" altLang="zh-CN" i="1">
                        <a:latin typeface="Cambria Math" panose="02040503050406030204" pitchFamily="18" charset="0"/>
                      </a:rPr>
                      <m:t>𝜌</m:t>
                    </m:r>
                    <m:r>
                      <a:rPr lang="en-US" altLang="zh-CN" i="1">
                        <a:latin typeface="Cambria Math" panose="02040503050406030204" pitchFamily="18" charset="0"/>
                      </a:rPr>
                      <m:t>=0.996</m:t>
                    </m:r>
                  </m:oMath>
                </a14:m>
                <a:endParaRPr lang="en-US" altLang="zh-CN" dirty="0"/>
              </a:p>
              <a:p>
                <a:r>
                  <a:rPr lang="zh-CN" altLang="en-US" dirty="0"/>
                  <a:t>可以发现此情况下，</a:t>
                </a:r>
                <a14:m>
                  <m:oMath xmlns:m="http://schemas.openxmlformats.org/officeDocument/2006/math">
                    <m:r>
                      <a:rPr lang="en-US" altLang="zh-CN" b="0" i="1" smtClean="0">
                        <a:latin typeface="Cambria Math" panose="02040503050406030204" pitchFamily="18" charset="0"/>
                      </a:rPr>
                      <m:t>𝜌</m:t>
                    </m:r>
                  </m:oMath>
                </a14:m>
                <a:r>
                  <a:rPr lang="zh-CN" altLang="en-US" b="0" dirty="0"/>
                  <a:t>较大，因此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变化</m:t>
                    </m:r>
                  </m:oMath>
                </a14:m>
                <a:r>
                  <a:rPr lang="zh-CN" altLang="en-US" b="0" dirty="0"/>
                  <a:t>的仍然较为缓慢。因此在一开始的时候仍然可以使用方法</a:t>
                </a:r>
                <a:r>
                  <a:rPr lang="en-US" altLang="zh-CN" b="0" dirty="0"/>
                  <a:t>2</a:t>
                </a:r>
                <a:r>
                  <a:rPr lang="zh-CN" altLang="en-US" dirty="0"/>
                  <a:t>中，提前测量旋转角度的方式对旋转角度进行估计。</a:t>
                </a:r>
                <a:endParaRPr lang="en-US" altLang="zh-CN" dirty="0"/>
              </a:p>
              <a:p>
                <a:r>
                  <a:rPr lang="zh-CN" altLang="en-US" b="0" dirty="0"/>
                  <a:t>稍微不同的是因为</a:t>
                </a:r>
                <a14:m>
                  <m:oMath xmlns:m="http://schemas.openxmlformats.org/officeDocument/2006/math">
                    <m:r>
                      <a:rPr lang="en-US" altLang="zh-CN" b="0" i="1" smtClean="0">
                        <a:latin typeface="Cambria Math" panose="02040503050406030204" pitchFamily="18" charset="0"/>
                      </a:rPr>
                      <m:t>𝜌</m:t>
                    </m:r>
                    <m:r>
                      <a:rPr lang="en-US" altLang="zh-CN" b="0" i="1" smtClean="0">
                        <a:latin typeface="Cambria Math" panose="02040503050406030204" pitchFamily="18" charset="0"/>
                      </a:rPr>
                      <m:t>≠1</m:t>
                    </m:r>
                  </m:oMath>
                </a14:m>
                <a:r>
                  <a:rPr lang="zh-CN" altLang="en-US" b="0" dirty="0"/>
                  <a:t>，因此</a:t>
                </a:r>
                <a14:m>
                  <m:oMath xmlns:m="http://schemas.openxmlformats.org/officeDocument/2006/math">
                    <m:r>
                      <a:rPr lang="en-US" altLang="zh-CN" b="0" i="1" smtClean="0">
                        <a:latin typeface="Cambria Math" panose="02040503050406030204" pitchFamily="18" charset="0"/>
                      </a:rPr>
                      <m:t>𝛽</m:t>
                    </m:r>
                  </m:oMath>
                </a14:m>
                <a:r>
                  <a:rPr lang="zh-CN" altLang="en-US" b="0" dirty="0"/>
                  <a:t>还是会不断的发生变换（但是变化的十分缓慢），因此可以使用每次的估计值对一开始的估计值进行更新。（例如使用移动指数平均方法）</a:t>
                </a:r>
                <a:endParaRPr lang="en-US" altLang="zh-CN" b="0" dirty="0"/>
              </a:p>
            </p:txBody>
          </p:sp>
        </mc:Choice>
        <mc:Fallback>
          <p:sp>
            <p:nvSpPr>
              <p:cNvPr id="3" name="内容占位符 2">
                <a:extLst>
                  <a:ext uri="{FF2B5EF4-FFF2-40B4-BE49-F238E27FC236}">
                    <a16:creationId xmlns:a16="http://schemas.microsoft.com/office/drawing/2014/main" id="{D033EB38-B726-23D8-9B2A-F6932CC7B503}"/>
                  </a:ext>
                </a:extLst>
              </p:cNvPr>
              <p:cNvSpPr>
                <a:spLocks noGrp="1" noRot="1" noChangeAspect="1" noMove="1" noResize="1" noEditPoints="1" noAdjustHandles="1" noChangeArrowheads="1" noChangeShapeType="1" noTextEdit="1"/>
              </p:cNvSpPr>
              <p:nvPr>
                <p:ph idx="1"/>
              </p:nvPr>
            </p:nvSpPr>
            <p:spPr>
              <a:xfrm>
                <a:off x="838200" y="1623508"/>
                <a:ext cx="10515600" cy="3610984"/>
              </a:xfrm>
              <a:blipFill>
                <a:blip r:embed="rId2"/>
                <a:stretch>
                  <a:fillRect l="-1043" t="-2867"/>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FDD4F38-8DF9-F917-31BB-7D4DAB9C3D3B}"/>
              </a:ext>
            </a:extLst>
          </p:cNvPr>
          <p:cNvSpPr/>
          <p:nvPr/>
        </p:nvSpPr>
        <p:spPr>
          <a:xfrm>
            <a:off x="461979" y="324671"/>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BFA73842-4819-774E-3EB5-4835ECE5E28F}"/>
              </a:ext>
            </a:extLst>
          </p:cNvPr>
          <p:cNvSpPr txBox="1"/>
          <p:nvPr/>
        </p:nvSpPr>
        <p:spPr>
          <a:xfrm>
            <a:off x="699768" y="443461"/>
            <a:ext cx="2088328"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2.2.</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6" name="矩形 5">
            <a:extLst>
              <a:ext uri="{FF2B5EF4-FFF2-40B4-BE49-F238E27FC236}">
                <a16:creationId xmlns:a16="http://schemas.microsoft.com/office/drawing/2014/main" id="{2968D3E5-E0A3-3BAC-26F9-BA157FB45118}"/>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E7BECEEA-A98B-352C-4FB4-AA7948D38AC7}"/>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三个场景</a:t>
            </a:r>
          </a:p>
        </p:txBody>
      </p:sp>
      <p:grpSp>
        <p:nvGrpSpPr>
          <p:cNvPr id="2" name="组合 1">
            <a:extLst>
              <a:ext uri="{FF2B5EF4-FFF2-40B4-BE49-F238E27FC236}">
                <a16:creationId xmlns:a16="http://schemas.microsoft.com/office/drawing/2014/main" id="{DC5F7B23-6921-CC71-A36B-D2B726434688}"/>
              </a:ext>
            </a:extLst>
          </p:cNvPr>
          <p:cNvGrpSpPr/>
          <p:nvPr/>
        </p:nvGrpSpPr>
        <p:grpSpPr>
          <a:xfrm>
            <a:off x="211015" y="197615"/>
            <a:ext cx="11761577" cy="6484539"/>
            <a:chOff x="211015" y="197615"/>
            <a:chExt cx="11761577" cy="6484539"/>
          </a:xfrm>
        </p:grpSpPr>
        <p:cxnSp>
          <p:nvCxnSpPr>
            <p:cNvPr id="8" name="直接连接符 7">
              <a:extLst>
                <a:ext uri="{FF2B5EF4-FFF2-40B4-BE49-F238E27FC236}">
                  <a16:creationId xmlns:a16="http://schemas.microsoft.com/office/drawing/2014/main" id="{B9ADED48-FFA3-34DE-FF1D-5D3438B5C015}"/>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6E2DBD1-975B-7313-1E64-40185E275A89}"/>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A433908-E633-B142-FE55-6235A3D52B1F}"/>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97BD387-C8BF-0F1F-D919-A0DF52515111}"/>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41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3BDA38-31CB-5F22-9327-A685C0716C4F}"/>
                  </a:ext>
                </a:extLst>
              </p:cNvPr>
              <p:cNvSpPr>
                <a:spLocks noGrp="1"/>
              </p:cNvSpPr>
              <p:nvPr>
                <p:ph idx="1"/>
              </p:nvPr>
            </p:nvSpPr>
            <p:spPr>
              <a:xfrm>
                <a:off x="838200" y="1825625"/>
                <a:ext cx="10515600" cy="4667250"/>
              </a:xfrm>
            </p:spPr>
            <p:txBody>
              <a:bodyPr>
                <a:normAutofit/>
              </a:bodyPr>
              <a:lstStyle/>
              <a:p>
                <a:r>
                  <a:rPr lang="en-US" altLang="zh-CN" dirty="0"/>
                  <a:t>1. </a:t>
                </a:r>
                <a:r>
                  <a:rPr lang="zh-CN" altLang="en-US" dirty="0"/>
                  <a:t>假设收发双方在完整一次通信过程之前，已提前知道所有的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oMath>
                </a14:m>
                <a:endParaRPr lang="en-US" altLang="zh-CN" dirty="0"/>
              </a:p>
              <a:p>
                <a:pPr marL="0" indent="0">
                  <a:buNone/>
                </a:pPr>
                <a:r>
                  <a:rPr lang="en-US" altLang="zh-CN" dirty="0"/>
                  <a:t>	</a:t>
                </a:r>
                <a:r>
                  <a:rPr lang="zh-CN" altLang="en-US" dirty="0"/>
                  <a:t>知道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oMath>
                </a14:m>
                <a:r>
                  <a:rPr lang="zh-CN" altLang="en-US" dirty="0"/>
                  <a:t>相当于知道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endParaRPr lang="en-US" altLang="zh-CN" dirty="0"/>
              </a:p>
              <a:p>
                <a:pPr marL="0" indent="0">
                  <a:buNone/>
                </a:pPr>
                <a:r>
                  <a:rPr lang="en-US" altLang="zh-CN" dirty="0"/>
                  <a:t>	</a:t>
                </a:r>
                <a:r>
                  <a:rPr lang="zh-CN" altLang="en-US" dirty="0"/>
                  <a:t>发送方在发送的时候可以避免发送模长较小的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a:t>
                </a:r>
                <a:r>
                  <a:rPr lang="zh-CN" altLang="en-US" dirty="0"/>
                  <a:t>这是因为模长较小的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会使得原始图案能量减小，更容易被噪声干扰，容易传输错误。此时如果避免发送模长较小的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，可以节省能量，将能量用于模长更大的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a:t>
                </a:r>
                <a:endParaRPr lang="en-US" altLang="zh-CN" dirty="0"/>
              </a:p>
              <a:p>
                <a:pPr marL="0" indent="0">
                  <a:buNone/>
                </a:pPr>
                <a:r>
                  <a:rPr lang="en-US" altLang="zh-CN" dirty="0"/>
                  <a:t>	</a:t>
                </a:r>
                <a:r>
                  <a:rPr lang="zh-CN" altLang="en-US" dirty="0"/>
                  <a:t>之后在收方处，知道了所有的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，因此可以在收到的编码的基础上乘以</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oMath>
                </a14:m>
                <a:r>
                  <a:rPr lang="zh-CN" altLang="en-US" dirty="0"/>
                  <a:t>再进行最短距离译码。</a:t>
                </a:r>
                <a:endParaRPr lang="en-US" altLang="zh-CN" dirty="0"/>
              </a:p>
              <a:p>
                <a:pPr marL="0" indent="0">
                  <a:buNone/>
                </a:pPr>
                <a:r>
                  <a:rPr lang="en-US" altLang="zh-CN" dirty="0"/>
                  <a:t>	</a:t>
                </a:r>
                <a:r>
                  <a:rPr lang="zh-CN" altLang="en-US" dirty="0"/>
                  <a:t>对于编码方式，因为对于内蕴参数并没有很好的方法知道，因而还是采用单位圆上均匀分布的编码</a:t>
                </a:r>
                <a:endParaRPr lang="en-US" altLang="zh-CN" dirty="0"/>
              </a:p>
            </p:txBody>
          </p:sp>
        </mc:Choice>
        <mc:Fallback xmlns="">
          <p:sp>
            <p:nvSpPr>
              <p:cNvPr id="3" name="内容占位符 2">
                <a:extLst>
                  <a:ext uri="{FF2B5EF4-FFF2-40B4-BE49-F238E27FC236}">
                    <a16:creationId xmlns:a16="http://schemas.microsoft.com/office/drawing/2014/main" id="{B03BDA38-31CB-5F22-9327-A685C0716C4F}"/>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219" r="-232"/>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C9C02619-E517-D2A4-6D0F-01A4188288DD}"/>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2E4DC68E-1786-1498-4251-681473F95AB8}"/>
              </a:ext>
            </a:extLst>
          </p:cNvPr>
          <p:cNvSpPr txBox="1"/>
          <p:nvPr/>
        </p:nvSpPr>
        <p:spPr>
          <a:xfrm>
            <a:off x="714842" y="421336"/>
            <a:ext cx="2058183"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2.3.</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6" name="矩形 5">
            <a:extLst>
              <a:ext uri="{FF2B5EF4-FFF2-40B4-BE49-F238E27FC236}">
                <a16:creationId xmlns:a16="http://schemas.microsoft.com/office/drawing/2014/main" id="{2C2E3C2C-B85B-B925-7B1C-DF84A4BD59F4}"/>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5B8FDDB0-1863-C6C0-DAF3-A0BA77F459E0}"/>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三个条件</a:t>
            </a:r>
          </a:p>
        </p:txBody>
      </p:sp>
      <p:grpSp>
        <p:nvGrpSpPr>
          <p:cNvPr id="2" name="组合 1">
            <a:extLst>
              <a:ext uri="{FF2B5EF4-FFF2-40B4-BE49-F238E27FC236}">
                <a16:creationId xmlns:a16="http://schemas.microsoft.com/office/drawing/2014/main" id="{4CAF106D-99EE-215E-7FC5-DA9C10E1BABA}"/>
              </a:ext>
            </a:extLst>
          </p:cNvPr>
          <p:cNvGrpSpPr/>
          <p:nvPr/>
        </p:nvGrpSpPr>
        <p:grpSpPr>
          <a:xfrm>
            <a:off x="211015" y="197615"/>
            <a:ext cx="11761577" cy="6484539"/>
            <a:chOff x="211015" y="197615"/>
            <a:chExt cx="11761577" cy="6484539"/>
          </a:xfrm>
        </p:grpSpPr>
        <p:cxnSp>
          <p:nvCxnSpPr>
            <p:cNvPr id="8" name="直接连接符 7">
              <a:extLst>
                <a:ext uri="{FF2B5EF4-FFF2-40B4-BE49-F238E27FC236}">
                  <a16:creationId xmlns:a16="http://schemas.microsoft.com/office/drawing/2014/main" id="{7155DF97-8A7B-627E-18EB-F70486775DC2}"/>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FA5B714-5D31-3CD9-2BF9-8EDD8E98EA92}"/>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7A2BEE4-D9D3-7F2A-049C-36C64C13F9B1}"/>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DC3C899-FA32-A85B-30F2-CFE89BBA4F9E}"/>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9779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3BDA38-31CB-5F22-9327-A685C0716C4F}"/>
                  </a:ext>
                </a:extLst>
              </p:cNvPr>
              <p:cNvSpPr>
                <a:spLocks noGrp="1"/>
              </p:cNvSpPr>
              <p:nvPr>
                <p:ph idx="1"/>
              </p:nvPr>
            </p:nvSpPr>
            <p:spPr/>
            <p:txBody>
              <a:bodyPr>
                <a:normAutofit/>
              </a:bodyPr>
              <a:lstStyle/>
              <a:p>
                <a:r>
                  <a:rPr lang="en-US" altLang="zh-CN" dirty="0"/>
                  <a:t>2. </a:t>
                </a:r>
                <a:r>
                  <a:rPr lang="zh-CN" altLang="en-US" dirty="0"/>
                  <a:t>假设收方提前知道所有的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oMath>
                </a14:m>
                <a:r>
                  <a:rPr lang="zh-CN" altLang="en-US" dirty="0"/>
                  <a:t>，而发方完全不知道</a:t>
                </a:r>
                <a:endParaRPr lang="en-US" altLang="zh-CN" dirty="0"/>
              </a:p>
              <a:p>
                <a:r>
                  <a:rPr lang="zh-CN" altLang="en-US" dirty="0"/>
                  <a:t>    发送方在发送的时候可以避免使用模长较小的</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𝑖</m:t>
                        </m:r>
                      </m:sub>
                    </m:sSub>
                  </m:oMath>
                </a14:m>
                <a:r>
                  <a:rPr lang="zh-CN" altLang="en-US" dirty="0"/>
                  <a:t>传输过来的信号</a:t>
                </a:r>
                <a:r>
                  <a:rPr lang="en-US" altLang="zh-CN" dirty="0"/>
                  <a:t>,</a:t>
                </a:r>
                <a:r>
                  <a:rPr lang="zh-CN" altLang="en-US" dirty="0"/>
                  <a:t>这是因为模长较小的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会使得原始图案能量减小，更容易被噪声干扰，容易传输错误。此时如果避免使用模长较小的</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𝑖</m:t>
                        </m:r>
                      </m:sub>
                    </m:sSub>
                  </m:oMath>
                </a14:m>
                <a:r>
                  <a:rPr lang="zh-CN" altLang="en-US" dirty="0"/>
                  <a:t>，可以减弱噪声的干扰，更精准的进行解码。解码方式和条件</a:t>
                </a:r>
                <a:r>
                  <a:rPr lang="en-US" altLang="zh-CN" dirty="0"/>
                  <a:t>1</a:t>
                </a:r>
                <a:r>
                  <a:rPr lang="zh-CN" altLang="en-US" dirty="0"/>
                  <a:t>相同。</a:t>
                </a:r>
                <a:endParaRPr lang="en-US" altLang="zh-CN" dirty="0"/>
              </a:p>
            </p:txBody>
          </p:sp>
        </mc:Choice>
        <mc:Fallback xmlns="">
          <p:sp>
            <p:nvSpPr>
              <p:cNvPr id="3" name="内容占位符 2">
                <a:extLst>
                  <a:ext uri="{FF2B5EF4-FFF2-40B4-BE49-F238E27FC236}">
                    <a16:creationId xmlns:a16="http://schemas.microsoft.com/office/drawing/2014/main" id="{B03BDA38-31CB-5F22-9327-A685C0716C4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66D9AE32-C5A5-8913-F156-D56A8D8B067E}"/>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C93C67A5-9BEF-8B9C-C811-E70A0CDB0176}"/>
              </a:ext>
            </a:extLst>
          </p:cNvPr>
          <p:cNvSpPr txBox="1"/>
          <p:nvPr/>
        </p:nvSpPr>
        <p:spPr>
          <a:xfrm>
            <a:off x="709818" y="445700"/>
            <a:ext cx="2068231"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2.3.</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8" name="矩形 7">
            <a:extLst>
              <a:ext uri="{FF2B5EF4-FFF2-40B4-BE49-F238E27FC236}">
                <a16:creationId xmlns:a16="http://schemas.microsoft.com/office/drawing/2014/main" id="{2A5DE614-0075-5023-7139-1725E0D073E4}"/>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4908FA30-39B8-BB94-37B2-8B56D4BC7212}"/>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三个条件</a:t>
            </a:r>
          </a:p>
        </p:txBody>
      </p:sp>
      <p:grpSp>
        <p:nvGrpSpPr>
          <p:cNvPr id="2" name="组合 1">
            <a:extLst>
              <a:ext uri="{FF2B5EF4-FFF2-40B4-BE49-F238E27FC236}">
                <a16:creationId xmlns:a16="http://schemas.microsoft.com/office/drawing/2014/main" id="{11BB2E86-4C2D-1336-3979-D5B30D3FB3F4}"/>
              </a:ext>
            </a:extLst>
          </p:cNvPr>
          <p:cNvGrpSpPr/>
          <p:nvPr/>
        </p:nvGrpSpPr>
        <p:grpSpPr>
          <a:xfrm>
            <a:off x="211015" y="197615"/>
            <a:ext cx="11761577" cy="6484539"/>
            <a:chOff x="211015" y="197615"/>
            <a:chExt cx="11761577" cy="6484539"/>
          </a:xfrm>
        </p:grpSpPr>
        <p:cxnSp>
          <p:nvCxnSpPr>
            <p:cNvPr id="4" name="直接连接符 3">
              <a:extLst>
                <a:ext uri="{FF2B5EF4-FFF2-40B4-BE49-F238E27FC236}">
                  <a16:creationId xmlns:a16="http://schemas.microsoft.com/office/drawing/2014/main" id="{409B3167-EECE-F5D6-3805-6DA24D45D8F2}"/>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4C5F8D26-DE9D-4EC9-3E33-59FE6AE5626B}"/>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80CE7B3-04FD-5891-1501-A44A7F4BFA2A}"/>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463B4D5-6F44-C0CD-FFCB-DC094130BD81}"/>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9392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3BDA38-31CB-5F22-9327-A685C0716C4F}"/>
                  </a:ext>
                </a:extLst>
              </p:cNvPr>
              <p:cNvSpPr>
                <a:spLocks noGrp="1"/>
              </p:cNvSpPr>
              <p:nvPr>
                <p:ph idx="1"/>
              </p:nvPr>
            </p:nvSpPr>
            <p:spPr/>
            <p:txBody>
              <a:bodyPr>
                <a:normAutofit/>
              </a:bodyPr>
              <a:lstStyle/>
              <a:p>
                <a:r>
                  <a:rPr lang="en-US" altLang="zh-CN" dirty="0"/>
                  <a:t>3. </a:t>
                </a:r>
                <a:r>
                  <a:rPr lang="zh-CN" altLang="en-US" dirty="0"/>
                  <a:t>假设收发双方均未提前知道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𝑖</m:t>
                        </m:r>
                      </m:sub>
                    </m:sSub>
                  </m:oMath>
                </a14:m>
                <a:endParaRPr lang="zh-CN" altLang="en-US" dirty="0"/>
              </a:p>
              <a:p>
                <a:r>
                  <a:rPr lang="en-US" altLang="zh-CN" dirty="0"/>
                  <a:t> </a:t>
                </a:r>
                <a:r>
                  <a:rPr lang="zh-CN" altLang="en-US" dirty="0"/>
                  <a:t>由前面的推导，此时：设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𝑟𝑗</m:t>
                    </m:r>
                    <m:r>
                      <a:rPr lang="zh-CN" altLang="en-US" i="1">
                        <a:latin typeface="Cambria Math" panose="02040503050406030204" pitchFamily="18" charset="0"/>
                      </a:rPr>
                      <m:t>，</m:t>
                    </m:r>
                  </m:oMath>
                </a14:m>
                <a:r>
                  <a:rPr lang="zh-CN" altLang="en-US" dirty="0"/>
                  <a:t>则：</a:t>
                </a:r>
                <a:endParaRPr lang="en-US" altLang="zh-CN" dirty="0"/>
              </a:p>
              <a:p>
                <a14:m>
                  <m:oMath xmlns:m="http://schemas.openxmlformats.org/officeDocument/2006/math">
                    <m:r>
                      <a:rPr lang="en-US" altLang="zh-CN" b="0" i="1" smtClean="0">
                        <a:latin typeface="Cambria Math" panose="02040503050406030204" pitchFamily="18" charset="0"/>
                      </a:rPr>
                      <m:t>𝑅𝑒</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e>
                    </m:rad>
                    <m:r>
                      <a:rPr lang="en-US" altLang="zh-CN" b="0" i="1" smtClean="0">
                        <a:latin typeface="Cambria Math" panose="02040503050406030204" pitchFamily="18" charset="0"/>
                      </a:rPr>
                      <m:t>,0.5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+0.5</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𝐼𝑚</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r</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e>
                    </m:rad>
                    <m:r>
                      <a:rPr lang="en-US" altLang="zh-CN" b="0" i="1" smtClean="0">
                        <a:latin typeface="Cambria Math" panose="02040503050406030204" pitchFamily="18" charset="0"/>
                      </a:rPr>
                      <m:t>,0.5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+0.5</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oMath>
                </a14:m>
                <a:endParaRPr lang="en-US" altLang="zh-CN" dirty="0"/>
              </a:p>
              <a:p>
                <a:r>
                  <a:rPr lang="zh-CN" altLang="en-US" dirty="0"/>
                  <a:t>可以发现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a:t>的均值趋向于和原始的图案在同一个直线上，而且按照我们的编码图案，每个图案发送过去最后的方差都是一样的，因此最好的译码方式还是最短欧氏距离译码</a:t>
                </a:r>
                <a:endParaRPr lang="en-US" altLang="zh-CN" dirty="0"/>
              </a:p>
            </p:txBody>
          </p:sp>
        </mc:Choice>
        <mc:Fallback xmlns="">
          <p:sp>
            <p:nvSpPr>
              <p:cNvPr id="3" name="内容占位符 2">
                <a:extLst>
                  <a:ext uri="{FF2B5EF4-FFF2-40B4-BE49-F238E27FC236}">
                    <a16:creationId xmlns:a16="http://schemas.microsoft.com/office/drawing/2014/main" id="{B03BDA38-31CB-5F22-9327-A685C0716C4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0123732E-D8E1-6D54-F00E-2363EEAF58C6}"/>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13AA565A-77CD-CD00-6478-6622C475DAD7}"/>
              </a:ext>
            </a:extLst>
          </p:cNvPr>
          <p:cNvSpPr txBox="1"/>
          <p:nvPr/>
        </p:nvSpPr>
        <p:spPr>
          <a:xfrm>
            <a:off x="694745" y="445700"/>
            <a:ext cx="209837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2.3.</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8" name="矩形 7">
            <a:extLst>
              <a:ext uri="{FF2B5EF4-FFF2-40B4-BE49-F238E27FC236}">
                <a16:creationId xmlns:a16="http://schemas.microsoft.com/office/drawing/2014/main" id="{61F18B07-EADB-3CFB-8436-DB85AF063D27}"/>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036702A6-0E14-4897-25B5-D3F19017F5E5}"/>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三个条件</a:t>
            </a:r>
          </a:p>
        </p:txBody>
      </p:sp>
      <p:grpSp>
        <p:nvGrpSpPr>
          <p:cNvPr id="2" name="组合 1">
            <a:extLst>
              <a:ext uri="{FF2B5EF4-FFF2-40B4-BE49-F238E27FC236}">
                <a16:creationId xmlns:a16="http://schemas.microsoft.com/office/drawing/2014/main" id="{1FEFB6DF-C8AC-7DFB-60E0-60BF35281D09}"/>
              </a:ext>
            </a:extLst>
          </p:cNvPr>
          <p:cNvGrpSpPr/>
          <p:nvPr/>
        </p:nvGrpSpPr>
        <p:grpSpPr>
          <a:xfrm>
            <a:off x="211015" y="197615"/>
            <a:ext cx="11761577" cy="6484539"/>
            <a:chOff x="211015" y="197615"/>
            <a:chExt cx="11761577" cy="6484539"/>
          </a:xfrm>
        </p:grpSpPr>
        <p:cxnSp>
          <p:nvCxnSpPr>
            <p:cNvPr id="4" name="直接连接符 3">
              <a:extLst>
                <a:ext uri="{FF2B5EF4-FFF2-40B4-BE49-F238E27FC236}">
                  <a16:creationId xmlns:a16="http://schemas.microsoft.com/office/drawing/2014/main" id="{9C76F0B7-2422-1B88-FB3A-E799D858D6B0}"/>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848316D2-3278-26E6-CC2F-045E9C546704}"/>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2BA3A85-27DB-9C55-A064-71BA881609D7}"/>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C5B5973-6B51-A036-9609-B1C21F97E083}"/>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0522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2FE26A-6BED-DD12-9FC6-630136BBD814}"/>
                  </a:ext>
                </a:extLst>
              </p:cNvPr>
              <p:cNvSpPr>
                <a:spLocks noGrp="1"/>
              </p:cNvSpPr>
              <p:nvPr>
                <p:ph idx="1"/>
              </p:nvPr>
            </p:nvSpPr>
            <p:spPr/>
            <p:txBody>
              <a:bodyPr>
                <a:normAutofit/>
              </a:bodyPr>
              <a:lstStyle/>
              <a:p>
                <a:r>
                  <a:rPr lang="zh-CN" altLang="en-US" dirty="0"/>
                  <a:t>按照格雷映射的方式来进行。</a:t>
                </a:r>
                <a:endParaRPr lang="en-US" altLang="zh-CN" dirty="0"/>
              </a:p>
              <a:p>
                <a:r>
                  <a:rPr lang="zh-CN" altLang="en-US" dirty="0"/>
                  <a:t>假设采用</a:t>
                </a:r>
                <a:r>
                  <a:rPr lang="en-US" altLang="zh-CN" dirty="0"/>
                  <a:t>n</a:t>
                </a:r>
                <a:r>
                  <a:rPr lang="zh-CN" altLang="en-US" dirty="0"/>
                  <a:t>比特</a:t>
                </a:r>
                <a:r>
                  <a:rPr lang="en-US" altLang="zh-CN" dirty="0"/>
                  <a:t>/</a:t>
                </a:r>
                <a:r>
                  <a:rPr lang="zh-CN" altLang="en-US" dirty="0"/>
                  <a:t>符号的电平映射，规定第</a:t>
                </a:r>
                <a14:m>
                  <m:oMath xmlns:m="http://schemas.openxmlformats.org/officeDocument/2006/math">
                    <m:r>
                      <m:rPr>
                        <m:sty m:val="p"/>
                      </m:rPr>
                      <a:rPr lang="en-US" altLang="zh-CN" i="1" dirty="0">
                        <a:latin typeface="Cambria Math" panose="02040503050406030204" pitchFamily="18" charset="0"/>
                      </a:rPr>
                      <m:t>k</m:t>
                    </m:r>
                  </m:oMath>
                </a14:m>
                <a:r>
                  <a:rPr lang="zh-CN" altLang="en-US" dirty="0"/>
                  <a:t>个映射到复平面</a:t>
                </a:r>
                <a14:m>
                  <m:oMath xmlns:m="http://schemas.openxmlformats.org/officeDocument/2006/math">
                    <m:r>
                      <a:rPr lang="zh-CN" altLang="en-US" b="0" i="1" dirty="0">
                        <a:latin typeface="Cambria Math" panose="02040503050406030204" pitchFamily="18" charset="0"/>
                      </a:rPr>
                      <m:t>上的</m:t>
                    </m:r>
                    <m:r>
                      <a:rPr lang="zh-CN" altLang="en-US" i="1" dirty="0" smtClean="0">
                        <a:latin typeface="Cambria Math" panose="02040503050406030204" pitchFamily="18" charset="0"/>
                      </a:rPr>
                      <m:t>点</m:t>
                    </m:r>
                    <m:r>
                      <a:rPr lang="zh-CN" altLang="en-US" i="1" dirty="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𝑘</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den>
                        </m:f>
                      </m:sup>
                    </m:sSup>
                  </m:oMath>
                </a14:m>
                <a:endParaRPr lang="en-US" altLang="zh-CN" dirty="0"/>
              </a:p>
              <a:p>
                <a:r>
                  <a:rPr lang="en-US" altLang="zh-CN" dirty="0"/>
                  <a:t>1</a:t>
                </a:r>
                <a:r>
                  <a:rPr lang="zh-CN" altLang="en-US" dirty="0"/>
                  <a:t>比特</a:t>
                </a:r>
                <a:r>
                  <a:rPr lang="en-US" altLang="zh-CN" dirty="0"/>
                  <a:t>/</a:t>
                </a:r>
                <a:r>
                  <a:rPr lang="zh-CN" altLang="en-US" dirty="0"/>
                  <a:t>符号： </a:t>
                </a:r>
                <a:r>
                  <a:rPr lang="en-US" altLang="zh-CN" dirty="0"/>
                  <a:t>0 , 1</a:t>
                </a:r>
              </a:p>
              <a:p>
                <a:r>
                  <a:rPr lang="en-US" altLang="zh-CN" dirty="0"/>
                  <a:t>2</a:t>
                </a:r>
                <a:r>
                  <a:rPr lang="zh-CN" altLang="en-US" dirty="0"/>
                  <a:t>比特</a:t>
                </a:r>
                <a:r>
                  <a:rPr lang="en-US" altLang="zh-CN" dirty="0"/>
                  <a:t>/</a:t>
                </a:r>
                <a:r>
                  <a:rPr lang="zh-CN" altLang="en-US" dirty="0"/>
                  <a:t>符号：</a:t>
                </a:r>
                <a:r>
                  <a:rPr lang="en-US" altLang="zh-CN" dirty="0"/>
                  <a:t> 00</a:t>
                </a:r>
                <a:r>
                  <a:rPr lang="zh-CN" altLang="en-US" dirty="0"/>
                  <a:t>，</a:t>
                </a:r>
                <a:r>
                  <a:rPr lang="en-US" altLang="zh-CN" dirty="0"/>
                  <a:t>01</a:t>
                </a:r>
                <a:r>
                  <a:rPr lang="zh-CN" altLang="en-US" dirty="0"/>
                  <a:t>，</a:t>
                </a:r>
                <a:r>
                  <a:rPr lang="en-US" altLang="zh-CN" dirty="0"/>
                  <a:t>11</a:t>
                </a:r>
                <a:r>
                  <a:rPr lang="zh-CN" altLang="en-US" dirty="0"/>
                  <a:t>，</a:t>
                </a:r>
                <a:r>
                  <a:rPr lang="en-US" altLang="zh-CN" dirty="0"/>
                  <a:t>10</a:t>
                </a:r>
              </a:p>
              <a:p>
                <a:r>
                  <a:rPr lang="en-US" altLang="zh-CN" dirty="0"/>
                  <a:t>3</a:t>
                </a:r>
                <a:r>
                  <a:rPr lang="zh-CN" altLang="en-US" dirty="0"/>
                  <a:t>比特</a:t>
                </a:r>
                <a:r>
                  <a:rPr lang="en-US" altLang="zh-CN" dirty="0"/>
                  <a:t>/</a:t>
                </a:r>
                <a:r>
                  <a:rPr lang="zh-CN" altLang="en-US" dirty="0"/>
                  <a:t>符号：</a:t>
                </a:r>
                <a:r>
                  <a:rPr lang="en-US" altLang="zh-CN" dirty="0"/>
                  <a:t>000</a:t>
                </a:r>
                <a:r>
                  <a:rPr lang="zh-CN" altLang="en-US" dirty="0"/>
                  <a:t>，</a:t>
                </a:r>
                <a:r>
                  <a:rPr lang="en-US" altLang="zh-CN" dirty="0"/>
                  <a:t>001</a:t>
                </a:r>
                <a:r>
                  <a:rPr lang="zh-CN" altLang="en-US" dirty="0"/>
                  <a:t>，</a:t>
                </a:r>
                <a:r>
                  <a:rPr lang="en-US" altLang="zh-CN" dirty="0"/>
                  <a:t>011</a:t>
                </a:r>
                <a:r>
                  <a:rPr lang="zh-CN" altLang="en-US" dirty="0"/>
                  <a:t>，</a:t>
                </a:r>
                <a:r>
                  <a:rPr lang="en-US" altLang="zh-CN" dirty="0"/>
                  <a:t>010</a:t>
                </a:r>
                <a:r>
                  <a:rPr lang="zh-CN" altLang="en-US" dirty="0"/>
                  <a:t>，</a:t>
                </a:r>
                <a:r>
                  <a:rPr lang="en-US" altLang="zh-CN" dirty="0"/>
                  <a:t>110</a:t>
                </a:r>
                <a:r>
                  <a:rPr lang="zh-CN" altLang="en-US" dirty="0"/>
                  <a:t>，</a:t>
                </a:r>
                <a:r>
                  <a:rPr lang="en-US" altLang="zh-CN" dirty="0"/>
                  <a:t>111</a:t>
                </a:r>
                <a:r>
                  <a:rPr lang="zh-CN" altLang="en-US" dirty="0"/>
                  <a:t>，</a:t>
                </a:r>
                <a:r>
                  <a:rPr lang="en-US" altLang="zh-CN" dirty="0"/>
                  <a:t>101</a:t>
                </a:r>
                <a:r>
                  <a:rPr lang="zh-CN" altLang="en-US" dirty="0"/>
                  <a:t>，</a:t>
                </a:r>
                <a:r>
                  <a:rPr lang="en-US" altLang="zh-CN" dirty="0"/>
                  <a:t>100</a:t>
                </a:r>
                <a:endParaRPr lang="zh-CN" altLang="en-US" dirty="0"/>
              </a:p>
            </p:txBody>
          </p:sp>
        </mc:Choice>
        <mc:Fallback xmlns="">
          <p:sp>
            <p:nvSpPr>
              <p:cNvPr id="3" name="内容占位符 2">
                <a:extLst>
                  <a:ext uri="{FF2B5EF4-FFF2-40B4-BE49-F238E27FC236}">
                    <a16:creationId xmlns:a16="http://schemas.microsoft.com/office/drawing/2014/main" id="{692FE26A-6BED-DD12-9FC6-630136BBD814}"/>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46C960A9-3691-9D00-F478-0105368948AD}"/>
              </a:ext>
            </a:extLst>
          </p:cNvPr>
          <p:cNvSpPr/>
          <p:nvPr/>
        </p:nvSpPr>
        <p:spPr>
          <a:xfrm>
            <a:off x="461979" y="326908"/>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F55331C3-2002-7E03-A927-D6C3D99B360D}"/>
              </a:ext>
            </a:extLst>
          </p:cNvPr>
          <p:cNvSpPr txBox="1"/>
          <p:nvPr/>
        </p:nvSpPr>
        <p:spPr>
          <a:xfrm>
            <a:off x="659522" y="445698"/>
            <a:ext cx="216881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2.3.</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6" name="矩形 5">
            <a:extLst>
              <a:ext uri="{FF2B5EF4-FFF2-40B4-BE49-F238E27FC236}">
                <a16:creationId xmlns:a16="http://schemas.microsoft.com/office/drawing/2014/main" id="{5877DF20-7EC7-3AA0-D399-48834DE5069C}"/>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FE4A728D-D9B4-4DF0-7400-0BD880DC0E9E}"/>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复数电平映射</a:t>
            </a:r>
          </a:p>
        </p:txBody>
      </p:sp>
      <p:grpSp>
        <p:nvGrpSpPr>
          <p:cNvPr id="2" name="组合 1">
            <a:extLst>
              <a:ext uri="{FF2B5EF4-FFF2-40B4-BE49-F238E27FC236}">
                <a16:creationId xmlns:a16="http://schemas.microsoft.com/office/drawing/2014/main" id="{073E24EA-4181-11D7-AB93-66D503A48707}"/>
              </a:ext>
            </a:extLst>
          </p:cNvPr>
          <p:cNvGrpSpPr/>
          <p:nvPr/>
        </p:nvGrpSpPr>
        <p:grpSpPr>
          <a:xfrm>
            <a:off x="211015" y="197615"/>
            <a:ext cx="11761577" cy="6484539"/>
            <a:chOff x="211015" y="197615"/>
            <a:chExt cx="11761577" cy="6484539"/>
          </a:xfrm>
        </p:grpSpPr>
        <p:cxnSp>
          <p:nvCxnSpPr>
            <p:cNvPr id="8" name="直接连接符 7">
              <a:extLst>
                <a:ext uri="{FF2B5EF4-FFF2-40B4-BE49-F238E27FC236}">
                  <a16:creationId xmlns:a16="http://schemas.microsoft.com/office/drawing/2014/main" id="{BF085CD1-89B0-5054-9B5D-4975EF004D23}"/>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C6B0875-8ABD-7B8C-EFD8-A0EEB3A66ABD}"/>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437F72F-D8B3-3E54-9936-F6DFF9029C3B}"/>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7336217-A758-DD72-B7D3-E4388ED26ED2}"/>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8861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5D51975-7229-50DA-B2A8-319A327A8E2D}"/>
                  </a:ext>
                </a:extLst>
              </p:cNvPr>
              <p:cNvSpPr>
                <a:spLocks noGrp="1"/>
              </p:cNvSpPr>
              <p:nvPr>
                <p:ph idx="1"/>
              </p:nvPr>
            </p:nvSpPr>
            <p:spPr>
              <a:xfrm>
                <a:off x="858296" y="1599371"/>
                <a:ext cx="10515600" cy="4351338"/>
              </a:xfrm>
            </p:spPr>
            <p:txBody>
              <a:bodyPr/>
              <a:lstStyle/>
              <a:p>
                <a:r>
                  <a:rPr lang="zh-CN" altLang="en-US" dirty="0"/>
                  <a:t>复电平序列信道输出信噪比与内核的复采样信道输出信噪比之间的关系：</a:t>
                </a:r>
                <a:endParaRPr lang="en-US" altLang="zh-CN" dirty="0"/>
              </a:p>
              <a:p>
                <a:r>
                  <a:rPr lang="zh-CN" altLang="en-US" dirty="0"/>
                  <a:t>分析：</a:t>
                </a:r>
                <a:endParaRPr lang="en-US" altLang="zh-CN" dirty="0"/>
              </a:p>
              <a:p>
                <a:pPr marL="0" indent="0">
                  <a:buNone/>
                </a:pPr>
                <a:r>
                  <a:rPr lang="zh-CN" altLang="en-US" dirty="0"/>
                  <a:t>复电平信道输入复数</a:t>
                </a:r>
                <a14:m>
                  <m:oMath xmlns:m="http://schemas.openxmlformats.org/officeDocument/2006/math">
                    <m:r>
                      <a:rPr lang="en-US" altLang="zh-CN" b="0" i="1" smtClean="0">
                        <a:latin typeface="Cambria Math" panose="02040503050406030204" pitchFamily="18" charset="0"/>
                      </a:rPr>
                      <m:t>𝑢</m:t>
                    </m:r>
                  </m:oMath>
                </a14:m>
                <a:r>
                  <a:rPr lang="zh-CN" altLang="en-US" dirty="0"/>
                  <a:t>，输出复数</a:t>
                </a:r>
                <a14:m>
                  <m:oMath xmlns:m="http://schemas.openxmlformats.org/officeDocument/2006/math">
                    <m:r>
                      <a:rPr lang="en-US" altLang="zh-CN" b="0" i="1" smtClean="0">
                        <a:latin typeface="Cambria Math" panose="02040503050406030204" pitchFamily="18" charset="0"/>
                      </a:rPr>
                      <m:t>𝑣</m:t>
                    </m:r>
                  </m:oMath>
                </a14:m>
                <a:r>
                  <a:rPr lang="zh-CN" altLang="en-US" dirty="0"/>
                  <a:t>，过程是：首先生成复采样信道的输入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𝑇</m:t>
                        </m:r>
                      </m:den>
                    </m:f>
                    <m:r>
                      <a:rPr lang="en-US" altLang="zh-CN" b="0" i="1" smtClean="0">
                        <a:latin typeface="Cambria Math" panose="02040503050406030204" pitchFamily="18" charset="0"/>
                      </a:rPr>
                      <m:t>𝑢</m:t>
                    </m:r>
                  </m:oMath>
                </a14:m>
                <a:r>
                  <a:rPr lang="zh-CN" altLang="en-US" dirty="0"/>
                  <a:t>，然后送入复采样信道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zh-CN" altLang="en-US" dirty="0"/>
                  <a:t>，之后输出</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𝑇</m:t>
                        </m:r>
                      </m:den>
                    </m:f>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a:t>。</a:t>
                </a:r>
                <a:endParaRPr lang="en-US" altLang="zh-CN" dirty="0"/>
              </a:p>
              <a:p>
                <a:pPr marL="0" indent="0">
                  <a:buNone/>
                </a:pPr>
                <a:r>
                  <a:rPr lang="zh-CN" altLang="en-US" dirty="0"/>
                  <a:t>可以知道：</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𝑇</m:t>
                        </m:r>
                      </m:den>
                    </m:f>
                  </m:oMath>
                </a14:m>
                <a:r>
                  <a:rPr lang="en-US" altLang="zh-CN" b="0" dirty="0"/>
                  <a:t> </a:t>
                </a:r>
                <a14:m>
                  <m:oMath xmlns:m="http://schemas.openxmlformats.org/officeDocument/2006/math">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zh-CN" altLang="en-US" dirty="0"/>
                  <a:t>。认为噪声是</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𝑇</m:t>
                        </m:r>
                      </m:den>
                    </m:f>
                  </m:oMath>
                </a14:m>
                <a:r>
                  <a:rPr lang="en-US" altLang="zh-CN" b="0" dirty="0"/>
                  <a:t> </a:t>
                </a:r>
                <a14:m>
                  <m:oMath xmlns:m="http://schemas.openxmlformats.org/officeDocument/2006/math">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zh-CN" altLang="en-US" dirty="0"/>
                  <a:t>，则</a:t>
                </a:r>
                <a14:m>
                  <m:oMath xmlns:m="http://schemas.openxmlformats.org/officeDocument/2006/math">
                    <m:r>
                      <m:rPr>
                        <m:sty m:val="p"/>
                      </m:rPr>
                      <a:rPr lang="en-US" altLang="zh-CN" i="1" dirty="0">
                        <a:latin typeface="Cambria Math" panose="02040503050406030204" pitchFamily="18" charset="0"/>
                      </a:rPr>
                      <m:t>V</m:t>
                    </m:r>
                    <m:r>
                      <m:rPr>
                        <m:sty m:val="p"/>
                      </m:rPr>
                      <a:rPr lang="en-US" altLang="zh-CN" b="0" i="0" dirty="0" smtClean="0">
                        <a:latin typeface="Cambria Math" panose="02040503050406030204" pitchFamily="18" charset="0"/>
                      </a:rPr>
                      <m:t>ar</m:t>
                    </m:r>
                    <m:d>
                      <m:dPr>
                        <m:ctrlPr>
                          <a:rPr lang="en-US" altLang="zh-CN" b="0" i="1" dirty="0"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𝑇</m:t>
                                </m:r>
                              </m:e>
                            </m:rad>
                          </m:den>
                        </m:f>
                        <m:r>
                          <m:rPr>
                            <m:nor/>
                          </m:rPr>
                          <a:rPr lang="en-US" altLang="zh-CN" b="0" dirty="0"/>
                          <m:t> </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2</m:t>
                        </m:r>
                      </m:den>
                    </m:f>
                    <m:r>
                      <a:rPr lang="zh-CN" altLang="en-US" i="1">
                        <a:latin typeface="Cambria Math" panose="02040503050406030204" pitchFamily="18" charset="0"/>
                      </a:rPr>
                      <m:t>，</m:t>
                    </m:r>
                  </m:oMath>
                </a14:m>
                <a:r>
                  <a:rPr lang="zh-CN" altLang="en-US" dirty="0"/>
                  <a:t>因此信噪比差别应该不大。</a:t>
                </a:r>
              </a:p>
            </p:txBody>
          </p:sp>
        </mc:Choice>
        <mc:Fallback xmlns="">
          <p:sp>
            <p:nvSpPr>
              <p:cNvPr id="3" name="内容占位符 2">
                <a:extLst>
                  <a:ext uri="{FF2B5EF4-FFF2-40B4-BE49-F238E27FC236}">
                    <a16:creationId xmlns:a16="http://schemas.microsoft.com/office/drawing/2014/main" id="{F5D51975-7229-50DA-B2A8-319A327A8E2D}"/>
                  </a:ext>
                </a:extLst>
              </p:cNvPr>
              <p:cNvSpPr>
                <a:spLocks noGrp="1" noRot="1" noChangeAspect="1" noMove="1" noResize="1" noEditPoints="1" noAdjustHandles="1" noChangeArrowheads="1" noChangeShapeType="1" noTextEdit="1"/>
              </p:cNvSpPr>
              <p:nvPr>
                <p:ph idx="1"/>
              </p:nvPr>
            </p:nvSpPr>
            <p:spPr>
              <a:xfrm>
                <a:off x="858296" y="1599371"/>
                <a:ext cx="10515600" cy="4351338"/>
              </a:xfrm>
              <a:blipFill>
                <a:blip r:embed="rId2"/>
                <a:stretch>
                  <a:fillRect l="-1217" t="-2521" b="-140"/>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CFA83080-0877-9413-F474-4C4EFB517A11}"/>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6D732E58-E07F-774E-E32B-AF15B2D34F4A}"/>
              </a:ext>
            </a:extLst>
          </p:cNvPr>
          <p:cNvSpPr txBox="1"/>
          <p:nvPr/>
        </p:nvSpPr>
        <p:spPr>
          <a:xfrm>
            <a:off x="659525" y="445626"/>
            <a:ext cx="216881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2.4.</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8" name="矩形 7">
            <a:extLst>
              <a:ext uri="{FF2B5EF4-FFF2-40B4-BE49-F238E27FC236}">
                <a16:creationId xmlns:a16="http://schemas.microsoft.com/office/drawing/2014/main" id="{37E0957A-DC35-7E84-5DF3-0480AE2912E8}"/>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458E6D-0ECB-D5D7-3CC7-E582B950E37E}"/>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信噪比之间的关系</a:t>
            </a:r>
          </a:p>
        </p:txBody>
      </p:sp>
      <p:grpSp>
        <p:nvGrpSpPr>
          <p:cNvPr id="2" name="组合 1">
            <a:extLst>
              <a:ext uri="{FF2B5EF4-FFF2-40B4-BE49-F238E27FC236}">
                <a16:creationId xmlns:a16="http://schemas.microsoft.com/office/drawing/2014/main" id="{3AFCD10A-DCCA-A732-D82A-47FC199D4683}"/>
              </a:ext>
            </a:extLst>
          </p:cNvPr>
          <p:cNvGrpSpPr/>
          <p:nvPr/>
        </p:nvGrpSpPr>
        <p:grpSpPr>
          <a:xfrm>
            <a:off x="211015" y="197615"/>
            <a:ext cx="11761577" cy="6484539"/>
            <a:chOff x="211015" y="197615"/>
            <a:chExt cx="11761577" cy="6484539"/>
          </a:xfrm>
        </p:grpSpPr>
        <p:cxnSp>
          <p:nvCxnSpPr>
            <p:cNvPr id="4" name="直接连接符 3">
              <a:extLst>
                <a:ext uri="{FF2B5EF4-FFF2-40B4-BE49-F238E27FC236}">
                  <a16:creationId xmlns:a16="http://schemas.microsoft.com/office/drawing/2014/main" id="{8C032262-EEC3-39D3-4EBE-FAF7EC3938E9}"/>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15D680B5-49A5-BF95-3132-C09283D5EB2E}"/>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F9B1E45-B4F4-6DC5-0789-59BEB6F1A593}"/>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5A9A31A-609E-830E-3500-BD48D11A058C}"/>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5623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5D51975-7229-50DA-B2A8-319A327A8E2D}"/>
                  </a:ext>
                </a:extLst>
              </p:cNvPr>
              <p:cNvSpPr>
                <a:spLocks noGrp="1"/>
              </p:cNvSpPr>
              <p:nvPr>
                <p:ph idx="1"/>
              </p:nvPr>
            </p:nvSpPr>
            <p:spPr>
              <a:xfrm>
                <a:off x="461981" y="1747622"/>
                <a:ext cx="6102969" cy="4351338"/>
              </a:xfrm>
            </p:spPr>
            <p:txBody>
              <a:bodyPr>
                <a:normAutofit/>
              </a:bodyPr>
              <a:lstStyle/>
              <a:p>
                <a:r>
                  <a:rPr lang="zh-CN" altLang="en-US" dirty="0"/>
                  <a:t>复电平序列信道输出信噪比与内核的复采样信道输出信噪比之间的关系：</a:t>
                </a:r>
                <a:endParaRPr lang="en-US" altLang="zh-CN" dirty="0"/>
              </a:p>
              <a:p>
                <a:endParaRPr lang="en-US" altLang="zh-CN" dirty="0"/>
              </a:p>
              <a:p>
                <a:r>
                  <a:rPr lang="zh-CN" altLang="en-US" dirty="0"/>
                  <a:t>每次重复发送一个符号之后计算</a:t>
                </a:r>
                <a14:m>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acc>
                  </m:oMath>
                </a14:m>
                <a:r>
                  <a:rPr lang="zh-CN" altLang="en-US" dirty="0"/>
                  <a:t>，则复电平序列信道输出的噪声认为是</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𝑢</m:t>
                    </m:r>
                  </m:oMath>
                </a14:m>
                <a:r>
                  <a:rPr lang="zh-CN" altLang="en-US" dirty="0"/>
                  <a:t>。</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F5D51975-7229-50DA-B2A8-319A327A8E2D}"/>
                  </a:ext>
                </a:extLst>
              </p:cNvPr>
              <p:cNvSpPr>
                <a:spLocks noGrp="1" noRot="1" noChangeAspect="1" noMove="1" noResize="1" noEditPoints="1" noAdjustHandles="1" noChangeArrowheads="1" noChangeShapeType="1" noTextEdit="1"/>
              </p:cNvSpPr>
              <p:nvPr>
                <p:ph idx="1"/>
              </p:nvPr>
            </p:nvSpPr>
            <p:spPr>
              <a:xfrm>
                <a:off x="461981" y="1747622"/>
                <a:ext cx="6102969" cy="4351338"/>
              </a:xfrm>
              <a:blipFill>
                <a:blip r:embed="rId2"/>
                <a:stretch>
                  <a:fillRect l="-1798" t="-2665" r="-149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F75BDBD-973B-C31C-2FDC-9B7F7D04468D}"/>
              </a:ext>
            </a:extLst>
          </p:cNvPr>
          <p:cNvPicPr>
            <a:picLocks noChangeAspect="1"/>
          </p:cNvPicPr>
          <p:nvPr/>
        </p:nvPicPr>
        <p:blipFill>
          <a:blip r:embed="rId3"/>
          <a:stretch>
            <a:fillRect/>
          </a:stretch>
        </p:blipFill>
        <p:spPr>
          <a:xfrm>
            <a:off x="6639719" y="1394935"/>
            <a:ext cx="5004505" cy="4483351"/>
          </a:xfrm>
          <a:prstGeom prst="rect">
            <a:avLst/>
          </a:prstGeom>
          <a:effectLst>
            <a:outerShdw blurRad="127000" dist="38100" dir="5400000" algn="t" rotWithShape="0">
              <a:prstClr val="black">
                <a:alpha val="40000"/>
              </a:prstClr>
            </a:outerShdw>
          </a:effectLst>
        </p:spPr>
      </p:pic>
      <p:sp>
        <p:nvSpPr>
          <p:cNvPr id="7" name="矩形 6">
            <a:extLst>
              <a:ext uri="{FF2B5EF4-FFF2-40B4-BE49-F238E27FC236}">
                <a16:creationId xmlns:a16="http://schemas.microsoft.com/office/drawing/2014/main" id="{4EC161ED-C2DA-6565-23F1-F549A59E2726}"/>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01FCB78F-1FAD-DB8B-47C1-3057A69264C5}"/>
              </a:ext>
            </a:extLst>
          </p:cNvPr>
          <p:cNvSpPr txBox="1"/>
          <p:nvPr/>
        </p:nvSpPr>
        <p:spPr>
          <a:xfrm>
            <a:off x="714298" y="445700"/>
            <a:ext cx="2059273"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2.4.</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9" name="矩形 8">
            <a:extLst>
              <a:ext uri="{FF2B5EF4-FFF2-40B4-BE49-F238E27FC236}">
                <a16:creationId xmlns:a16="http://schemas.microsoft.com/office/drawing/2014/main" id="{DEB05F5A-24DB-8AAD-C516-0E32FDDD1FA0}"/>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D02E83B5-6161-0615-203A-B00F7E7B2DAA}"/>
              </a:ext>
            </a:extLst>
          </p:cNvPr>
          <p:cNvSpPr txBox="1"/>
          <p:nvPr/>
        </p:nvSpPr>
        <p:spPr>
          <a:xfrm>
            <a:off x="3137646" y="569873"/>
            <a:ext cx="3144819"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信噪比之间的关系</a:t>
            </a:r>
          </a:p>
        </p:txBody>
      </p:sp>
      <p:grpSp>
        <p:nvGrpSpPr>
          <p:cNvPr id="2" name="组合 1">
            <a:extLst>
              <a:ext uri="{FF2B5EF4-FFF2-40B4-BE49-F238E27FC236}">
                <a16:creationId xmlns:a16="http://schemas.microsoft.com/office/drawing/2014/main" id="{EECFEE41-4CB3-9E0A-2318-D727527366BA}"/>
              </a:ext>
            </a:extLst>
          </p:cNvPr>
          <p:cNvGrpSpPr/>
          <p:nvPr/>
        </p:nvGrpSpPr>
        <p:grpSpPr>
          <a:xfrm>
            <a:off x="211015" y="197615"/>
            <a:ext cx="11761577" cy="6484539"/>
            <a:chOff x="211015" y="197615"/>
            <a:chExt cx="11761577" cy="6484539"/>
          </a:xfrm>
        </p:grpSpPr>
        <p:cxnSp>
          <p:nvCxnSpPr>
            <p:cNvPr id="5" name="直接连接符 4">
              <a:extLst>
                <a:ext uri="{FF2B5EF4-FFF2-40B4-BE49-F238E27FC236}">
                  <a16:creationId xmlns:a16="http://schemas.microsoft.com/office/drawing/2014/main" id="{777DC2C9-A3D4-1E81-812F-91214F9FAB78}"/>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483F3D8F-AD82-04ED-E493-E86537CB21F2}"/>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7284A7E-95BA-E29F-7970-C6F7F76FD35A}"/>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1012B1A-E75F-A2BC-E505-06417C5EEBFC}"/>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8771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7FCAC5E-7677-E421-98D3-3D5529E53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261" y="1683152"/>
            <a:ext cx="5215477" cy="4659061"/>
          </a:xfrm>
          <a:prstGeom prst="rect">
            <a:avLst/>
          </a:prstGeom>
          <a:effectLst>
            <a:outerShdw blurRad="127000" dist="38100" dir="5400000" algn="t" rotWithShape="0">
              <a:prstClr val="black">
                <a:alpha val="40000"/>
              </a:prstClr>
            </a:outerShdw>
          </a:effectLst>
        </p:spPr>
      </p:pic>
      <p:sp>
        <p:nvSpPr>
          <p:cNvPr id="6" name="矩形 5">
            <a:extLst>
              <a:ext uri="{FF2B5EF4-FFF2-40B4-BE49-F238E27FC236}">
                <a16:creationId xmlns:a16="http://schemas.microsoft.com/office/drawing/2014/main" id="{243F7990-FE3B-A099-FEDB-F59E1FF4CE2A}"/>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49274E9B-337F-EA8B-3652-2D77C476ACEA}"/>
              </a:ext>
            </a:extLst>
          </p:cNvPr>
          <p:cNvSpPr txBox="1"/>
          <p:nvPr/>
        </p:nvSpPr>
        <p:spPr>
          <a:xfrm>
            <a:off x="699103" y="445700"/>
            <a:ext cx="2089661"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2.5.</a:t>
            </a:r>
            <a:r>
              <a:rPr lang="zh-CN" altLang="en-US" sz="2400" dirty="0">
                <a:solidFill>
                  <a:schemeClr val="bg1"/>
                </a:solidFill>
                <a:latin typeface="PingFang SC" panose="020B0600000000000000" pitchFamily="34" charset="-122"/>
                <a:ea typeface="PingFang SC" panose="020B0600000000000000" pitchFamily="34" charset="-122"/>
              </a:rPr>
              <a:t> 信道模块</a:t>
            </a:r>
          </a:p>
        </p:txBody>
      </p:sp>
      <p:sp>
        <p:nvSpPr>
          <p:cNvPr id="8" name="矩形 7">
            <a:extLst>
              <a:ext uri="{FF2B5EF4-FFF2-40B4-BE49-F238E27FC236}">
                <a16:creationId xmlns:a16="http://schemas.microsoft.com/office/drawing/2014/main" id="{257BD3F2-2FE3-9A39-3A21-06C721567D6F}"/>
              </a:ext>
            </a:extLst>
          </p:cNvPr>
          <p:cNvSpPr/>
          <p:nvPr/>
        </p:nvSpPr>
        <p:spPr>
          <a:xfrm>
            <a:off x="3025887" y="488290"/>
            <a:ext cx="3545735"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CA3A4AB9-734C-15C6-544B-ED0E0D7DED34}"/>
              </a:ext>
            </a:extLst>
          </p:cNvPr>
          <p:cNvSpPr txBox="1"/>
          <p:nvPr/>
        </p:nvSpPr>
        <p:spPr>
          <a:xfrm>
            <a:off x="3137646" y="569873"/>
            <a:ext cx="3243057" cy="461665"/>
          </a:xfrm>
          <a:prstGeom prst="rect">
            <a:avLst/>
          </a:prstGeom>
          <a:noFill/>
        </p:spPr>
        <p:txBody>
          <a:bodyPr wrap="square" rtlCol="0">
            <a:spAutoFit/>
          </a:bodyPr>
          <a:lstStyle/>
          <a:p>
            <a:pPr algn="ctr"/>
            <a:r>
              <a:rPr lang="zh-CN" altLang="en-US" sz="2400" dirty="0">
                <a:solidFill>
                  <a:schemeClr val="bg1"/>
                </a:solidFill>
                <a:latin typeface="PingFang SC" panose="020B0600000000000000" pitchFamily="34" charset="-122"/>
                <a:ea typeface="PingFang SC" panose="020B0600000000000000" pitchFamily="34" charset="-122"/>
              </a:rPr>
              <a:t>误比特率与信噪比关系</a:t>
            </a:r>
          </a:p>
        </p:txBody>
      </p:sp>
      <p:grpSp>
        <p:nvGrpSpPr>
          <p:cNvPr id="2" name="组合 1">
            <a:extLst>
              <a:ext uri="{FF2B5EF4-FFF2-40B4-BE49-F238E27FC236}">
                <a16:creationId xmlns:a16="http://schemas.microsoft.com/office/drawing/2014/main" id="{777379DD-7214-3145-2BB3-B1A0E9AC1E88}"/>
              </a:ext>
            </a:extLst>
          </p:cNvPr>
          <p:cNvGrpSpPr/>
          <p:nvPr/>
        </p:nvGrpSpPr>
        <p:grpSpPr>
          <a:xfrm>
            <a:off x="211015" y="197615"/>
            <a:ext cx="11761577" cy="6484539"/>
            <a:chOff x="211015" y="197615"/>
            <a:chExt cx="11761577" cy="6484539"/>
          </a:xfrm>
        </p:grpSpPr>
        <p:cxnSp>
          <p:nvCxnSpPr>
            <p:cNvPr id="3" name="直接连接符 2">
              <a:extLst>
                <a:ext uri="{FF2B5EF4-FFF2-40B4-BE49-F238E27FC236}">
                  <a16:creationId xmlns:a16="http://schemas.microsoft.com/office/drawing/2014/main" id="{57554C17-A02C-DC18-2496-505BA3F104CF}"/>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69F38F1C-C261-6A15-D44A-B8B1F146FF07}"/>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F7CBE80-FA73-525E-AAF4-1D22B090E33E}"/>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40BB179-76A0-E046-F652-012B2E34A815}"/>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9600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AF9281F-9CC9-6A47-5244-9937AA4F9D62}"/>
                  </a:ext>
                </a:extLst>
              </p:cNvPr>
              <p:cNvSpPr txBox="1"/>
              <p:nvPr/>
            </p:nvSpPr>
            <p:spPr>
              <a:xfrm>
                <a:off x="4356982" y="2695688"/>
                <a:ext cx="3286392" cy="1705532"/>
              </a:xfrm>
              <a:prstGeom prst="rect">
                <a:avLst/>
              </a:prstGeom>
              <a:noFill/>
            </p:spPr>
            <p:txBody>
              <a:bodyPr wrap="square" rtlCol="0">
                <a:spAutoFit/>
              </a:bodyPr>
              <a:lstStyle/>
              <a:p>
                <a:pPr algn="ctr">
                  <a:lnSpc>
                    <a:spcPct val="150000"/>
                  </a:lnSpc>
                </a:pPr>
                <a14:m>
                  <m:oMath xmlns:m="http://schemas.openxmlformats.org/officeDocument/2006/math">
                    <m:f>
                      <m:fPr>
                        <m:type m:val="skw"/>
                        <m:ctrlPr>
                          <a:rPr lang="en-US" altLang="zh-CN" sz="2400" i="1">
                            <a:solidFill>
                              <a:schemeClr val="tx1">
                                <a:lumMod val="85000"/>
                                <a:lumOff val="15000"/>
                              </a:schemeClr>
                            </a:solidFill>
                            <a:latin typeface="Cambria Math" panose="02040503050406030204" pitchFamily="18" charset="0"/>
                            <a:ea typeface="微软雅黑" panose="020B0503020204020204" pitchFamily="34" charset="-122"/>
                          </a:rPr>
                        </m:ctrlPr>
                      </m:fPr>
                      <m:num>
                        <m:r>
                          <a:rPr lang="en-US" altLang="zh-CN" sz="2400" i="1">
                            <a:solidFill>
                              <a:schemeClr val="tx1">
                                <a:lumMod val="85000"/>
                                <a:lumOff val="15000"/>
                              </a:schemeClr>
                            </a:solidFill>
                            <a:latin typeface="Cambria Math" panose="02040503050406030204" pitchFamily="18" charset="0"/>
                            <a:ea typeface="微软雅黑" panose="020B0503020204020204" pitchFamily="34" charset="-122"/>
                          </a:rPr>
                          <m:t>1</m:t>
                        </m:r>
                      </m:num>
                      <m:den>
                        <m:r>
                          <a:rPr lang="en-US" altLang="zh-CN" sz="2400" i="1">
                            <a:solidFill>
                              <a:schemeClr val="tx1">
                                <a:lumMod val="85000"/>
                                <a:lumOff val="15000"/>
                              </a:schemeClr>
                            </a:solidFill>
                            <a:latin typeface="Cambria Math" panose="02040503050406030204" pitchFamily="18" charset="0"/>
                            <a:ea typeface="微软雅黑" panose="020B0503020204020204" pitchFamily="34" charset="-122"/>
                          </a:rPr>
                          <m:t>2</m:t>
                        </m:r>
                      </m:den>
                    </m:f>
                  </m:oMath>
                </a14:m>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 </a:t>
                </a:r>
                <a14:m>
                  <m:oMath xmlns:m="http://schemas.openxmlformats.org/officeDocument/2006/math">
                    <m:f>
                      <m:fPr>
                        <m:type m:val="skw"/>
                        <m:ctrlPr>
                          <a:rPr lang="en-US" altLang="zh-CN" sz="2400" i="1">
                            <a:solidFill>
                              <a:schemeClr val="tx1">
                                <a:lumMod val="85000"/>
                                <a:lumOff val="15000"/>
                              </a:schemeClr>
                            </a:solidFill>
                            <a:latin typeface="Cambria Math" panose="02040503050406030204" pitchFamily="18" charset="0"/>
                            <a:ea typeface="微软雅黑" panose="020B0503020204020204" pitchFamily="34" charset="-122"/>
                          </a:rPr>
                        </m:ctrlPr>
                      </m:fPr>
                      <m:num>
                        <m:r>
                          <a:rPr lang="en-US" altLang="zh-CN" sz="2400" i="1">
                            <a:solidFill>
                              <a:schemeClr val="tx1">
                                <a:lumMod val="85000"/>
                                <a:lumOff val="15000"/>
                              </a:schemeClr>
                            </a:solidFill>
                            <a:latin typeface="Cambria Math" panose="02040503050406030204" pitchFamily="18" charset="0"/>
                            <a:ea typeface="微软雅黑" panose="020B0503020204020204" pitchFamily="34" charset="-122"/>
                          </a:rPr>
                          <m:t>1</m:t>
                        </m:r>
                      </m:num>
                      <m:den>
                        <m:r>
                          <a:rPr lang="en-US" altLang="zh-CN" sz="2400" i="1">
                            <a:solidFill>
                              <a:schemeClr val="tx1">
                                <a:lumMod val="85000"/>
                                <a:lumOff val="15000"/>
                              </a:schemeClr>
                            </a:solidFill>
                            <a:latin typeface="Cambria Math" panose="02040503050406030204" pitchFamily="18" charset="0"/>
                            <a:ea typeface="微软雅黑" panose="020B0503020204020204" pitchFamily="34" charset="-122"/>
                          </a:rPr>
                          <m:t>3</m:t>
                        </m:r>
                      </m:den>
                    </m:f>
                  </m:oMath>
                </a14:m>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效率卷积码模块</a:t>
                </a:r>
                <a:endPar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rPr>
                  <a:t>Viterbi</a:t>
                </a:r>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硬判决译码器</a:t>
                </a:r>
                <a:endPar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rPr>
                  <a:t>Viterbi</a:t>
                </a:r>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软判决译码器</a:t>
                </a:r>
              </a:p>
            </p:txBody>
          </p:sp>
        </mc:Choice>
        <mc:Fallback xmlns="">
          <p:sp>
            <p:nvSpPr>
              <p:cNvPr id="10" name="文本框 9">
                <a:extLst>
                  <a:ext uri="{FF2B5EF4-FFF2-40B4-BE49-F238E27FC236}">
                    <a16:creationId xmlns:a16="http://schemas.microsoft.com/office/drawing/2014/main" id="{AAF9281F-9CC9-6A47-5244-9937AA4F9D62}"/>
                  </a:ext>
                </a:extLst>
              </p:cNvPr>
              <p:cNvSpPr txBox="1">
                <a:spLocks noRot="1" noChangeAspect="1" noMove="1" noResize="1" noEditPoints="1" noAdjustHandles="1" noChangeArrowheads="1" noChangeShapeType="1" noTextEdit="1"/>
              </p:cNvSpPr>
              <p:nvPr/>
            </p:nvSpPr>
            <p:spPr>
              <a:xfrm>
                <a:off x="4356982" y="2695688"/>
                <a:ext cx="3286392" cy="1705532"/>
              </a:xfrm>
              <a:prstGeom prst="rect">
                <a:avLst/>
              </a:prstGeom>
              <a:blipFill>
                <a:blip r:embed="rId3"/>
                <a:stretch>
                  <a:fillRect l="-9276" t="-26429" r="-1113" b="-750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99801A8-97CF-523A-0B95-1143A480699B}"/>
              </a:ext>
            </a:extLst>
          </p:cNvPr>
          <p:cNvSpPr txBox="1"/>
          <p:nvPr/>
        </p:nvSpPr>
        <p:spPr>
          <a:xfrm>
            <a:off x="4477416" y="1382982"/>
            <a:ext cx="2840442" cy="1446550"/>
          </a:xfrm>
          <a:prstGeom prst="rect">
            <a:avLst/>
          </a:prstGeom>
          <a:noFill/>
        </p:spPr>
        <p:txBody>
          <a:bodyPr wrap="square" rtlCol="0">
            <a:spAutoFit/>
          </a:bodyPr>
          <a:lstStyle/>
          <a:p>
            <a:pPr algn="ctr"/>
            <a:r>
              <a:rPr lang="en-US" altLang="zh-CN" sz="8800" b="1" dirty="0">
                <a:latin typeface="Open Sans" panose="020B0606030504020204" pitchFamily="34" charset="0"/>
                <a:ea typeface="Open Sans" panose="020B0606030504020204" pitchFamily="34" charset="0"/>
                <a:cs typeface="Open Sans" panose="020B0606030504020204" pitchFamily="34" charset="0"/>
              </a:rPr>
              <a:t>03</a:t>
            </a:r>
            <a:endParaRPr lang="zh-CN" altLang="en-US" sz="8800" b="1" dirty="0">
              <a:latin typeface="Open Sans" panose="020B0606030504020204" pitchFamily="34" charset="0"/>
              <a:cs typeface="Open Sans" panose="020B0606030504020204" pitchFamily="34" charset="0"/>
            </a:endParaRPr>
          </a:p>
        </p:txBody>
      </p:sp>
      <p:sp>
        <p:nvSpPr>
          <p:cNvPr id="13" name="矩形 12">
            <a:extLst>
              <a:ext uri="{FF2B5EF4-FFF2-40B4-BE49-F238E27FC236}">
                <a16:creationId xmlns:a16="http://schemas.microsoft.com/office/drawing/2014/main" id="{471E2008-9AFB-3AD4-1780-D4A675AB6CF0}"/>
              </a:ext>
            </a:extLst>
          </p:cNvPr>
          <p:cNvSpPr/>
          <p:nvPr/>
        </p:nvSpPr>
        <p:spPr>
          <a:xfrm>
            <a:off x="4327362" y="1247290"/>
            <a:ext cx="3316012" cy="408812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2B8FBF88-226B-8E1A-D28B-5BD2F1D28F00}"/>
              </a:ext>
            </a:extLst>
          </p:cNvPr>
          <p:cNvGrpSpPr/>
          <p:nvPr/>
        </p:nvGrpSpPr>
        <p:grpSpPr>
          <a:xfrm>
            <a:off x="4714414" y="3429000"/>
            <a:ext cx="3049396" cy="2054928"/>
            <a:chOff x="6501056" y="2340604"/>
            <a:chExt cx="2513635" cy="1642858"/>
          </a:xfrm>
        </p:grpSpPr>
        <p:cxnSp>
          <p:nvCxnSpPr>
            <p:cNvPr id="15" name="直接连接符 14">
              <a:extLst>
                <a:ext uri="{FF2B5EF4-FFF2-40B4-BE49-F238E27FC236}">
                  <a16:creationId xmlns:a16="http://schemas.microsoft.com/office/drawing/2014/main" id="{58667373-5448-438E-CB46-3A49059A792E}"/>
                </a:ext>
              </a:extLst>
            </p:cNvPr>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a:extLst>
                <a:ext uri="{FF2B5EF4-FFF2-40B4-BE49-F238E27FC236}">
                  <a16:creationId xmlns:a16="http://schemas.microsoft.com/office/drawing/2014/main" id="{D36DB487-C385-6D9E-83C3-2C62173F0C2C}"/>
                </a:ext>
              </a:extLst>
            </p:cNvPr>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17" name="文本框 16">
            <a:extLst>
              <a:ext uri="{FF2B5EF4-FFF2-40B4-BE49-F238E27FC236}">
                <a16:creationId xmlns:a16="http://schemas.microsoft.com/office/drawing/2014/main" id="{BC6AD7F1-AABC-8E2C-FB02-48DD0A83D573}"/>
              </a:ext>
            </a:extLst>
          </p:cNvPr>
          <p:cNvSpPr txBox="1"/>
          <p:nvPr/>
        </p:nvSpPr>
        <p:spPr>
          <a:xfrm>
            <a:off x="5526582" y="4825837"/>
            <a:ext cx="1078344" cy="369332"/>
          </a:xfrm>
          <a:prstGeom prst="rect">
            <a:avLst/>
          </a:prstGeom>
          <a:noFill/>
        </p:spPr>
        <p:txBody>
          <a:bodyPr wrap="square" rtlCol="0">
            <a:spAutoFit/>
          </a:bodyPr>
          <a:lstStyle/>
          <a:p>
            <a:r>
              <a:rPr lang="zh-CN" altLang="en-US" dirty="0">
                <a:latin typeface="PingFang SC" panose="020B0600000000000000" pitchFamily="34" charset="-122"/>
                <a:ea typeface="PingFang SC" panose="020B0600000000000000" pitchFamily="34" charset="-122"/>
              </a:rPr>
              <a:t>邵晨扬</a:t>
            </a:r>
          </a:p>
        </p:txBody>
      </p:sp>
      <p:sp>
        <p:nvSpPr>
          <p:cNvPr id="18" name="Freeform 5">
            <a:extLst>
              <a:ext uri="{FF2B5EF4-FFF2-40B4-BE49-F238E27FC236}">
                <a16:creationId xmlns:a16="http://schemas.microsoft.com/office/drawing/2014/main" id="{70A7E4FE-3D3C-DB0E-9A72-7BAF9CE77D41}"/>
              </a:ext>
            </a:extLst>
          </p:cNvPr>
          <p:cNvSpPr/>
          <p:nvPr/>
        </p:nvSpPr>
        <p:spPr>
          <a:xfrm>
            <a:off x="5872496" y="4315064"/>
            <a:ext cx="183210" cy="423472"/>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chemeClr val="tx1">
              <a:lumMod val="85000"/>
              <a:lumOff val="1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739124" rIns="947667" bIns="156210" numCol="1" spcCol="1270" anchor="ctr" anchorCtr="0">
            <a:noAutofit/>
          </a:bodyPr>
          <a:lstStyle/>
          <a:p>
            <a:pPr lvl="0" algn="ctr" defTabSz="1822450">
              <a:lnSpc>
                <a:spcPct val="90000"/>
              </a:lnSpc>
              <a:spcBef>
                <a:spcPct val="0"/>
              </a:spcBef>
              <a:spcAft>
                <a:spcPct val="35000"/>
              </a:spcAft>
            </a:pPr>
            <a:endParaRPr lang="en-US" sz="4100" kern="1200"/>
          </a:p>
        </p:txBody>
      </p:sp>
    </p:spTree>
    <p:extLst>
      <p:ext uri="{BB962C8B-B14F-4D97-AF65-F5344CB8AC3E}">
        <p14:creationId xmlns:p14="http://schemas.microsoft.com/office/powerpoint/2010/main" val="2954633013"/>
      </p:ext>
    </p:extLst>
  </p:cSld>
  <p:clrMapOvr>
    <a:masterClrMapping/>
  </p:clrMapOvr>
  <p:transition spd="med" advTm="5253">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ircle(in)">
                                      <p:cBhvr>
                                        <p:cTn id="11" dur="500"/>
                                        <p:tgtEl>
                                          <p:spTgt spid="1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in)">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E583D9-F5B7-7D4D-90E1-203FEB4DE9DC}"/>
              </a:ext>
            </a:extLst>
          </p:cNvPr>
          <p:cNvSpPr txBox="1"/>
          <p:nvPr/>
        </p:nvSpPr>
        <p:spPr>
          <a:xfrm>
            <a:off x="1011069" y="1863391"/>
            <a:ext cx="2659851" cy="461665"/>
          </a:xfrm>
          <a:prstGeom prst="rect">
            <a:avLst/>
          </a:prstGeom>
          <a:noFill/>
        </p:spPr>
        <p:txBody>
          <a:bodyPr wrap="square" rtlCol="0">
            <a:spAutoFit/>
          </a:bodyPr>
          <a:lstStyle/>
          <a:p>
            <a:r>
              <a:rPr lang="en-US" altLang="zh-CN" sz="2400" dirty="0">
                <a:latin typeface="PingFang SC" panose="020B0600000000000000" pitchFamily="34" charset="-122"/>
                <a:ea typeface="PingFang SC" panose="020B0600000000000000" pitchFamily="34" charset="-122"/>
              </a:rPr>
              <a:t>½</a:t>
            </a:r>
            <a:r>
              <a:rPr lang="zh-CN" altLang="en-US" sz="2400" dirty="0">
                <a:latin typeface="PingFang SC" panose="020B0600000000000000" pitchFamily="34" charset="-122"/>
                <a:ea typeface="PingFang SC" panose="020B0600000000000000" pitchFamily="34" charset="-122"/>
              </a:rPr>
              <a:t>效率卷积码模块</a:t>
            </a:r>
          </a:p>
        </p:txBody>
      </p:sp>
      <p:sp>
        <p:nvSpPr>
          <p:cNvPr id="5" name="矩形 4">
            <a:extLst>
              <a:ext uri="{FF2B5EF4-FFF2-40B4-BE49-F238E27FC236}">
                <a16:creationId xmlns:a16="http://schemas.microsoft.com/office/drawing/2014/main" id="{08A71B82-ED5C-9800-20F5-86A845E0B967}"/>
              </a:ext>
            </a:extLst>
          </p:cNvPr>
          <p:cNvSpPr/>
          <p:nvPr/>
        </p:nvSpPr>
        <p:spPr>
          <a:xfrm>
            <a:off x="5697557" y="1481540"/>
            <a:ext cx="4212076" cy="4631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FF1874B-1CD2-0EC2-DF0C-FEBCA64EC928}"/>
              </a:ext>
            </a:extLst>
          </p:cNvPr>
          <p:cNvSpPr/>
          <p:nvPr/>
        </p:nvSpPr>
        <p:spPr>
          <a:xfrm>
            <a:off x="5697557" y="3148904"/>
            <a:ext cx="4212077" cy="4631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C3B2E63-E823-97A4-426C-B4F6F590A9E1}"/>
              </a:ext>
            </a:extLst>
          </p:cNvPr>
          <p:cNvSpPr txBox="1"/>
          <p:nvPr/>
        </p:nvSpPr>
        <p:spPr>
          <a:xfrm>
            <a:off x="2436504" y="2697373"/>
            <a:ext cx="2659851" cy="461665"/>
          </a:xfrm>
          <a:prstGeom prst="rect">
            <a:avLst/>
          </a:prstGeom>
          <a:noFill/>
        </p:spPr>
        <p:txBody>
          <a:bodyPr wrap="square" rtlCol="0">
            <a:spAutoFit/>
          </a:bodyPr>
          <a:lstStyle/>
          <a:p>
            <a:r>
              <a:rPr lang="zh-CN" altLang="en-US" sz="2400" dirty="0">
                <a:latin typeface="PingFang SC" panose="020B0600000000000000" pitchFamily="34" charset="-122"/>
                <a:ea typeface="PingFang SC" panose="020B0600000000000000" pitchFamily="34" charset="-122"/>
              </a:rPr>
              <a:t>多项式</a:t>
            </a:r>
            <a:r>
              <a:rPr lang="en-US" altLang="zh-CN" sz="2400" dirty="0">
                <a:latin typeface="PingFang SC" panose="020B0600000000000000" pitchFamily="34" charset="-122"/>
                <a:ea typeface="PingFang SC" panose="020B0600000000000000" pitchFamily="34" charset="-122"/>
              </a:rPr>
              <a:t>(15,17)</a:t>
            </a:r>
            <a:endParaRPr lang="zh-CN" altLang="en-US" sz="2400" dirty="0">
              <a:latin typeface="PingFang SC" panose="020B0600000000000000" pitchFamily="34" charset="-122"/>
              <a:ea typeface="PingFang SC" panose="020B0600000000000000" pitchFamily="34" charset="-122"/>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5F3BD129-D5F1-D1BC-1CF3-97867806FDA4}"/>
                  </a:ext>
                </a:extLst>
              </p:cNvPr>
              <p:cNvSpPr txBox="1"/>
              <p:nvPr/>
            </p:nvSpPr>
            <p:spPr>
              <a:xfrm>
                <a:off x="2078747" y="3346023"/>
                <a:ext cx="2805248" cy="9342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15</m:t>
                          </m:r>
                        </m:e>
                        <m:sub>
                          <m:r>
                            <a:rPr lang="en-US" altLang="zh-CN" sz="2400" b="0" i="1" smtClean="0">
                              <a:latin typeface="Cambria Math" panose="02040503050406030204" pitchFamily="18" charset="0"/>
                              <a:ea typeface="PingFang SC" panose="020B0600000000000000" pitchFamily="34" charset="-122"/>
                            </a:rPr>
                            <m:t>(8)</m:t>
                          </m:r>
                        </m:sub>
                      </m:sSub>
                      <m:r>
                        <a:rPr lang="en-US" altLang="zh-CN" sz="2400" b="0" i="1" smtClean="0">
                          <a:latin typeface="Cambria Math" panose="02040503050406030204" pitchFamily="18" charset="0"/>
                          <a:ea typeface="PingFang SC" panose="020B0600000000000000" pitchFamily="34" charset="-122"/>
                        </a:rPr>
                        <m:t>→</m:t>
                      </m:r>
                      <m:sSub>
                        <m:sSubPr>
                          <m:ctrlPr>
                            <a:rPr lang="en-US" altLang="zh-CN" sz="2400" b="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1101</m:t>
                          </m:r>
                        </m:e>
                        <m:sub>
                          <m:r>
                            <a:rPr lang="en-US" altLang="zh-CN" sz="2400" b="0" i="1" smtClean="0">
                              <a:latin typeface="Cambria Math" panose="02040503050406030204" pitchFamily="18" charset="0"/>
                              <a:ea typeface="PingFang SC" panose="020B0600000000000000" pitchFamily="34" charset="-122"/>
                            </a:rPr>
                            <m:t>(2)</m:t>
                          </m:r>
                        </m:sub>
                      </m:sSub>
                      <m:r>
                        <a:rPr lang="en-US" altLang="zh-CN" sz="2400" b="0" i="1" smtClean="0">
                          <a:latin typeface="Cambria Math" panose="02040503050406030204" pitchFamily="18" charset="0"/>
                          <a:ea typeface="PingFang SC" panose="020B0600000000000000" pitchFamily="34" charset="-122"/>
                        </a:rPr>
                        <m:t> </m:t>
                      </m:r>
                    </m:oMath>
                  </m:oMathPara>
                </a14:m>
                <a:endParaRPr lang="en-US" altLang="zh-CN" sz="2400" b="0" i="1" dirty="0">
                  <a:latin typeface="Cambria Math" panose="02040503050406030204" pitchFamily="18" charset="0"/>
                  <a:ea typeface="PingFang SC" panose="020B0600000000000000"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17</m:t>
                          </m:r>
                        </m:e>
                        <m:sub>
                          <m:r>
                            <a:rPr lang="en-US" altLang="zh-CN" sz="2400" b="0" i="1" smtClean="0">
                              <a:latin typeface="Cambria Math" panose="02040503050406030204" pitchFamily="18" charset="0"/>
                              <a:ea typeface="PingFang SC" panose="020B0600000000000000" pitchFamily="34" charset="-122"/>
                            </a:rPr>
                            <m:t>(8)</m:t>
                          </m:r>
                        </m:sub>
                      </m:sSub>
                      <m:r>
                        <a:rPr lang="en-US" altLang="zh-CN" sz="2400" b="0" i="1" smtClean="0">
                          <a:latin typeface="Cambria Math" panose="02040503050406030204" pitchFamily="18" charset="0"/>
                          <a:ea typeface="PingFang SC" panose="020B0600000000000000" pitchFamily="34" charset="-122"/>
                        </a:rPr>
                        <m:t>→</m:t>
                      </m:r>
                      <m:sSub>
                        <m:sSubPr>
                          <m:ctrlPr>
                            <a:rPr lang="en-US" altLang="zh-CN" sz="2400" b="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1111</m:t>
                          </m:r>
                        </m:e>
                        <m:sub>
                          <m:r>
                            <a:rPr lang="en-US" altLang="zh-CN" sz="2400" b="0" i="1" smtClean="0">
                              <a:latin typeface="Cambria Math" panose="02040503050406030204" pitchFamily="18" charset="0"/>
                              <a:ea typeface="PingFang SC" panose="020B0600000000000000" pitchFamily="34" charset="-122"/>
                            </a:rPr>
                            <m:t>(2)</m:t>
                          </m:r>
                        </m:sub>
                      </m:sSub>
                    </m:oMath>
                  </m:oMathPara>
                </a14:m>
                <a:endParaRPr lang="zh-CN" altLang="en-US" sz="2400" dirty="0">
                  <a:latin typeface="PingFang SC" panose="020B0600000000000000" pitchFamily="34" charset="-122"/>
                  <a:ea typeface="PingFang SC" panose="020B0600000000000000" pitchFamily="34" charset="-122"/>
                </a:endParaRPr>
              </a:p>
            </p:txBody>
          </p:sp>
        </mc:Choice>
        <mc:Fallback>
          <p:sp>
            <p:nvSpPr>
              <p:cNvPr id="8" name="文本框 7">
                <a:extLst>
                  <a:ext uri="{FF2B5EF4-FFF2-40B4-BE49-F238E27FC236}">
                    <a16:creationId xmlns:a16="http://schemas.microsoft.com/office/drawing/2014/main" id="{5F3BD129-D5F1-D1BC-1CF3-97867806FDA4}"/>
                  </a:ext>
                </a:extLst>
              </p:cNvPr>
              <p:cNvSpPr txBox="1">
                <a:spLocks noRot="1" noChangeAspect="1" noMove="1" noResize="1" noEditPoints="1" noAdjustHandles="1" noChangeArrowheads="1" noChangeShapeType="1" noTextEdit="1"/>
              </p:cNvSpPr>
              <p:nvPr/>
            </p:nvSpPr>
            <p:spPr>
              <a:xfrm>
                <a:off x="2078747" y="3346023"/>
                <a:ext cx="2805248" cy="934230"/>
              </a:xfrm>
              <a:prstGeom prst="rect">
                <a:avLst/>
              </a:prstGeom>
              <a:blipFill>
                <a:blip r:embed="rId2"/>
                <a:stretch>
                  <a:fillRect b="-1961"/>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6384110C-4302-4FDA-FAAE-67F9CE464898}"/>
              </a:ext>
            </a:extLst>
          </p:cNvPr>
          <p:cNvCxnSpPr>
            <a:cxnSpLocks/>
          </p:cNvCxnSpPr>
          <p:nvPr/>
        </p:nvCxnSpPr>
        <p:spPr>
          <a:xfrm>
            <a:off x="4920426" y="2522949"/>
            <a:ext cx="11662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6B15407F-FE39-8D09-E9F4-E919580BFDE4}"/>
              </a:ext>
            </a:extLst>
          </p:cNvPr>
          <p:cNvSpPr/>
          <p:nvPr/>
        </p:nvSpPr>
        <p:spPr>
          <a:xfrm>
            <a:off x="6086664" y="2223824"/>
            <a:ext cx="700392" cy="59824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3C553D36-7F0A-A3AC-C813-E4ED3C30AC38}"/>
              </a:ext>
            </a:extLst>
          </p:cNvPr>
          <p:cNvCxnSpPr>
            <a:cxnSpLocks/>
          </p:cNvCxnSpPr>
          <p:nvPr/>
        </p:nvCxnSpPr>
        <p:spPr>
          <a:xfrm>
            <a:off x="6787056" y="2522949"/>
            <a:ext cx="59338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BC3C1EF9-398C-D4BE-2A03-59F7BAF143FD}"/>
              </a:ext>
            </a:extLst>
          </p:cNvPr>
          <p:cNvSpPr/>
          <p:nvPr/>
        </p:nvSpPr>
        <p:spPr>
          <a:xfrm>
            <a:off x="7395034" y="2223824"/>
            <a:ext cx="700392" cy="59824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076ABE68-7084-2394-CDED-A5FC17BC6A95}"/>
              </a:ext>
            </a:extLst>
          </p:cNvPr>
          <p:cNvCxnSpPr>
            <a:cxnSpLocks/>
          </p:cNvCxnSpPr>
          <p:nvPr/>
        </p:nvCxnSpPr>
        <p:spPr>
          <a:xfrm>
            <a:off x="8095426" y="2522948"/>
            <a:ext cx="59825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B4AFD3B0-45BA-9C96-90DD-BB8844794B35}"/>
              </a:ext>
            </a:extLst>
          </p:cNvPr>
          <p:cNvSpPr/>
          <p:nvPr/>
        </p:nvSpPr>
        <p:spPr>
          <a:xfrm>
            <a:off x="8693677" y="2223823"/>
            <a:ext cx="700392" cy="59824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BEA4BC16-10A5-89E4-4AC9-9B972A6FD659}"/>
              </a:ext>
            </a:extLst>
          </p:cNvPr>
          <p:cNvCxnSpPr>
            <a:cxnSpLocks/>
          </p:cNvCxnSpPr>
          <p:nvPr/>
        </p:nvCxnSpPr>
        <p:spPr>
          <a:xfrm>
            <a:off x="9394069" y="2522947"/>
            <a:ext cx="2893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51DDAB6-312F-FF83-056C-4C1BB7C7664D}"/>
              </a:ext>
            </a:extLst>
          </p:cNvPr>
          <p:cNvCxnSpPr/>
          <p:nvPr/>
        </p:nvCxnSpPr>
        <p:spPr>
          <a:xfrm flipV="1">
            <a:off x="9683434" y="1944653"/>
            <a:ext cx="0" cy="578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E7F982A-78F4-067B-8C1A-362C5E119209}"/>
              </a:ext>
            </a:extLst>
          </p:cNvPr>
          <p:cNvCxnSpPr/>
          <p:nvPr/>
        </p:nvCxnSpPr>
        <p:spPr>
          <a:xfrm>
            <a:off x="9683434" y="2522947"/>
            <a:ext cx="0" cy="625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D0EDD36-DE02-78DE-9439-E784E8BA283A}"/>
              </a:ext>
            </a:extLst>
          </p:cNvPr>
          <p:cNvCxnSpPr/>
          <p:nvPr/>
        </p:nvCxnSpPr>
        <p:spPr>
          <a:xfrm flipV="1">
            <a:off x="5881054" y="1930799"/>
            <a:ext cx="0" cy="578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BA767F2-D1B7-858C-C940-87E260541DBD}"/>
              </a:ext>
            </a:extLst>
          </p:cNvPr>
          <p:cNvCxnSpPr/>
          <p:nvPr/>
        </p:nvCxnSpPr>
        <p:spPr>
          <a:xfrm>
            <a:off x="5881054" y="2509093"/>
            <a:ext cx="0" cy="625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AA7BC30-3EAD-3265-D84C-8D9AC614B40A}"/>
              </a:ext>
            </a:extLst>
          </p:cNvPr>
          <p:cNvCxnSpPr/>
          <p:nvPr/>
        </p:nvCxnSpPr>
        <p:spPr>
          <a:xfrm flipV="1">
            <a:off x="7083749" y="1930799"/>
            <a:ext cx="0" cy="578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AC810DC-4A4E-21D1-0CAB-9A3A125D92DF}"/>
              </a:ext>
            </a:extLst>
          </p:cNvPr>
          <p:cNvCxnSpPr/>
          <p:nvPr/>
        </p:nvCxnSpPr>
        <p:spPr>
          <a:xfrm>
            <a:off x="8391082" y="2522947"/>
            <a:ext cx="0" cy="625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F712DE2-135A-2AA2-EB73-B4F0AEE3C33F}"/>
              </a:ext>
            </a:extLst>
          </p:cNvPr>
          <p:cNvCxnSpPr/>
          <p:nvPr/>
        </p:nvCxnSpPr>
        <p:spPr>
          <a:xfrm>
            <a:off x="7086538" y="2522947"/>
            <a:ext cx="0" cy="625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96ED5E1-CBAF-F41C-81B3-52BB19681544}"/>
              </a:ext>
            </a:extLst>
          </p:cNvPr>
          <p:cNvSpPr txBox="1"/>
          <p:nvPr/>
        </p:nvSpPr>
        <p:spPr>
          <a:xfrm>
            <a:off x="6269673" y="2324427"/>
            <a:ext cx="188976" cy="369332"/>
          </a:xfrm>
          <a:prstGeom prst="rect">
            <a:avLst/>
          </a:prstGeom>
          <a:noFill/>
        </p:spPr>
        <p:txBody>
          <a:bodyPr wrap="square" rtlCol="0">
            <a:spAutoFit/>
          </a:bodyPr>
          <a:lstStyle/>
          <a:p>
            <a:r>
              <a:rPr lang="en-US" altLang="zh-CN" b="1" dirty="0"/>
              <a:t>D</a:t>
            </a:r>
            <a:endParaRPr lang="zh-CN" altLang="en-US" b="1" dirty="0"/>
          </a:p>
        </p:txBody>
      </p:sp>
      <p:sp>
        <p:nvSpPr>
          <p:cNvPr id="32" name="文本框 31">
            <a:extLst>
              <a:ext uri="{FF2B5EF4-FFF2-40B4-BE49-F238E27FC236}">
                <a16:creationId xmlns:a16="http://schemas.microsoft.com/office/drawing/2014/main" id="{981A5195-02C7-1F93-72E7-5B360025327D}"/>
              </a:ext>
            </a:extLst>
          </p:cNvPr>
          <p:cNvSpPr txBox="1"/>
          <p:nvPr/>
        </p:nvSpPr>
        <p:spPr>
          <a:xfrm>
            <a:off x="7594645" y="2343973"/>
            <a:ext cx="188976" cy="369332"/>
          </a:xfrm>
          <a:prstGeom prst="rect">
            <a:avLst/>
          </a:prstGeom>
          <a:noFill/>
        </p:spPr>
        <p:txBody>
          <a:bodyPr wrap="square" rtlCol="0">
            <a:spAutoFit/>
          </a:bodyPr>
          <a:lstStyle/>
          <a:p>
            <a:r>
              <a:rPr lang="en-US" altLang="zh-CN" b="1" dirty="0"/>
              <a:t>D</a:t>
            </a:r>
            <a:endParaRPr lang="zh-CN" altLang="en-US" b="1" dirty="0"/>
          </a:p>
        </p:txBody>
      </p:sp>
      <p:sp>
        <p:nvSpPr>
          <p:cNvPr id="33" name="文本框 32">
            <a:extLst>
              <a:ext uri="{FF2B5EF4-FFF2-40B4-BE49-F238E27FC236}">
                <a16:creationId xmlns:a16="http://schemas.microsoft.com/office/drawing/2014/main" id="{A0F34BE1-8013-3F07-1705-68A1376C1AA6}"/>
              </a:ext>
            </a:extLst>
          </p:cNvPr>
          <p:cNvSpPr txBox="1"/>
          <p:nvPr/>
        </p:nvSpPr>
        <p:spPr>
          <a:xfrm>
            <a:off x="8880900" y="2324427"/>
            <a:ext cx="188976" cy="369332"/>
          </a:xfrm>
          <a:prstGeom prst="rect">
            <a:avLst/>
          </a:prstGeom>
          <a:noFill/>
        </p:spPr>
        <p:txBody>
          <a:bodyPr wrap="square" rtlCol="0">
            <a:spAutoFit/>
          </a:bodyPr>
          <a:lstStyle/>
          <a:p>
            <a:r>
              <a:rPr lang="en-US" altLang="zh-CN" b="1" dirty="0"/>
              <a:t>D</a:t>
            </a:r>
            <a:endParaRPr lang="zh-CN" altLang="en-US" b="1" dirty="0"/>
          </a:p>
        </p:txBody>
      </p:sp>
      <p:sp>
        <p:nvSpPr>
          <p:cNvPr id="34" name="文本框 33">
            <a:extLst>
              <a:ext uri="{FF2B5EF4-FFF2-40B4-BE49-F238E27FC236}">
                <a16:creationId xmlns:a16="http://schemas.microsoft.com/office/drawing/2014/main" id="{B7CF56AC-8959-EA7E-C97B-C6D4275649A9}"/>
              </a:ext>
            </a:extLst>
          </p:cNvPr>
          <p:cNvSpPr txBox="1"/>
          <p:nvPr/>
        </p:nvSpPr>
        <p:spPr>
          <a:xfrm>
            <a:off x="7544386" y="1540217"/>
            <a:ext cx="551040" cy="369332"/>
          </a:xfrm>
          <a:prstGeom prst="rect">
            <a:avLst/>
          </a:prstGeom>
          <a:noFill/>
        </p:spPr>
        <p:txBody>
          <a:bodyPr wrap="square" rtlCol="0">
            <a:spAutoFit/>
          </a:bodyPr>
          <a:lstStyle/>
          <a:p>
            <a:r>
              <a:rPr lang="zh-CN" altLang="en-US" b="1" dirty="0"/>
              <a:t>＋</a:t>
            </a:r>
          </a:p>
        </p:txBody>
      </p:sp>
      <p:sp>
        <p:nvSpPr>
          <p:cNvPr id="35" name="文本框 34">
            <a:extLst>
              <a:ext uri="{FF2B5EF4-FFF2-40B4-BE49-F238E27FC236}">
                <a16:creationId xmlns:a16="http://schemas.microsoft.com/office/drawing/2014/main" id="{EA1F5AFC-B0C0-9EB7-8F8F-FBE6FD31E952}"/>
              </a:ext>
            </a:extLst>
          </p:cNvPr>
          <p:cNvSpPr txBox="1"/>
          <p:nvPr/>
        </p:nvSpPr>
        <p:spPr>
          <a:xfrm>
            <a:off x="7528075" y="3229681"/>
            <a:ext cx="551040" cy="369332"/>
          </a:xfrm>
          <a:prstGeom prst="rect">
            <a:avLst/>
          </a:prstGeom>
          <a:noFill/>
        </p:spPr>
        <p:txBody>
          <a:bodyPr wrap="square" rtlCol="0">
            <a:spAutoFit/>
          </a:bodyPr>
          <a:lstStyle/>
          <a:p>
            <a:r>
              <a:rPr lang="zh-CN" altLang="en-US" b="1" dirty="0"/>
              <a:t>＋</a:t>
            </a:r>
          </a:p>
        </p:txBody>
      </p:sp>
      <p:cxnSp>
        <p:nvCxnSpPr>
          <p:cNvPr id="63" name="连接符: 肘形 62">
            <a:extLst>
              <a:ext uri="{FF2B5EF4-FFF2-40B4-BE49-F238E27FC236}">
                <a16:creationId xmlns:a16="http://schemas.microsoft.com/office/drawing/2014/main" id="{3EC5AAA8-1DFB-A7C0-9CC1-3566749546B5}"/>
              </a:ext>
            </a:extLst>
          </p:cNvPr>
          <p:cNvCxnSpPr>
            <a:cxnSpLocks/>
            <a:stCxn id="5" idx="3"/>
          </p:cNvCxnSpPr>
          <p:nvPr/>
        </p:nvCxnSpPr>
        <p:spPr>
          <a:xfrm>
            <a:off x="9909633" y="1713097"/>
            <a:ext cx="473672" cy="630876"/>
          </a:xfrm>
          <a:prstGeom prst="bentConnector2">
            <a:avLst/>
          </a:prstGeom>
          <a:ln w="254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连接符: 肘形 68">
            <a:extLst>
              <a:ext uri="{FF2B5EF4-FFF2-40B4-BE49-F238E27FC236}">
                <a16:creationId xmlns:a16="http://schemas.microsoft.com/office/drawing/2014/main" id="{D6265AD9-9EF6-D38C-46D2-596663FF2F53}"/>
              </a:ext>
            </a:extLst>
          </p:cNvPr>
          <p:cNvCxnSpPr>
            <a:cxnSpLocks/>
          </p:cNvCxnSpPr>
          <p:nvPr/>
        </p:nvCxnSpPr>
        <p:spPr>
          <a:xfrm>
            <a:off x="9909633" y="2719658"/>
            <a:ext cx="473672" cy="630876"/>
          </a:xfrm>
          <a:prstGeom prst="bentConnector2">
            <a:avLst/>
          </a:prstGeom>
          <a:ln w="25400">
            <a:solidFill>
              <a:srgbClr val="262626"/>
            </a:solidFill>
            <a:tailEnd type="triangle"/>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9D991842-5E83-F401-1F54-85FB0A9B5658}"/>
              </a:ext>
            </a:extLst>
          </p:cNvPr>
          <p:cNvSpPr txBox="1"/>
          <p:nvPr/>
        </p:nvSpPr>
        <p:spPr>
          <a:xfrm>
            <a:off x="10424919" y="1930799"/>
            <a:ext cx="540381" cy="369332"/>
          </a:xfrm>
          <a:prstGeom prst="rect">
            <a:avLst/>
          </a:prstGeom>
          <a:noFill/>
        </p:spPr>
        <p:txBody>
          <a:bodyPr wrap="square" rtlCol="0">
            <a:spAutoFit/>
          </a:bodyPr>
          <a:lstStyle/>
          <a:p>
            <a:r>
              <a:rPr lang="en-US" altLang="zh-CN" dirty="0">
                <a:latin typeface="PingFang SC" panose="020B0600000000000000" pitchFamily="34" charset="-122"/>
                <a:ea typeface="PingFang SC" panose="020B0600000000000000" pitchFamily="34" charset="-122"/>
              </a:rPr>
              <a:t>y1</a:t>
            </a:r>
            <a:endParaRPr lang="zh-CN" altLang="en-US" dirty="0">
              <a:latin typeface="PingFang SC" panose="020B0600000000000000" pitchFamily="34" charset="-122"/>
              <a:ea typeface="PingFang SC" panose="020B0600000000000000" pitchFamily="34" charset="-122"/>
            </a:endParaRPr>
          </a:p>
        </p:txBody>
      </p:sp>
      <p:sp>
        <p:nvSpPr>
          <p:cNvPr id="73" name="文本框 72">
            <a:extLst>
              <a:ext uri="{FF2B5EF4-FFF2-40B4-BE49-F238E27FC236}">
                <a16:creationId xmlns:a16="http://schemas.microsoft.com/office/drawing/2014/main" id="{61F77D8A-86B2-52BF-F4FB-4DF1B81D0F25}"/>
              </a:ext>
            </a:extLst>
          </p:cNvPr>
          <p:cNvSpPr txBox="1"/>
          <p:nvPr/>
        </p:nvSpPr>
        <p:spPr>
          <a:xfrm>
            <a:off x="10403204" y="2964238"/>
            <a:ext cx="540381" cy="369332"/>
          </a:xfrm>
          <a:prstGeom prst="rect">
            <a:avLst/>
          </a:prstGeom>
          <a:noFill/>
        </p:spPr>
        <p:txBody>
          <a:bodyPr wrap="square" rtlCol="0">
            <a:spAutoFit/>
          </a:bodyPr>
          <a:lstStyle/>
          <a:p>
            <a:r>
              <a:rPr lang="en-US" altLang="zh-CN" dirty="0">
                <a:latin typeface="PingFang SC" panose="020B0600000000000000" pitchFamily="34" charset="-122"/>
                <a:ea typeface="PingFang SC" panose="020B0600000000000000" pitchFamily="34" charset="-122"/>
              </a:rPr>
              <a:t>y2</a:t>
            </a:r>
            <a:endParaRPr lang="zh-CN" altLang="en-US" dirty="0">
              <a:latin typeface="PingFang SC" panose="020B0600000000000000" pitchFamily="34" charset="-122"/>
              <a:ea typeface="PingFang SC" panose="020B0600000000000000" pitchFamily="34" charset="-122"/>
            </a:endParaRPr>
          </a:p>
        </p:txBody>
      </p:sp>
      <p:sp>
        <p:nvSpPr>
          <p:cNvPr id="9" name="文本框 8">
            <a:extLst>
              <a:ext uri="{FF2B5EF4-FFF2-40B4-BE49-F238E27FC236}">
                <a16:creationId xmlns:a16="http://schemas.microsoft.com/office/drawing/2014/main" id="{11738584-652B-30D1-594F-E2E3B33650AF}"/>
              </a:ext>
            </a:extLst>
          </p:cNvPr>
          <p:cNvSpPr txBox="1"/>
          <p:nvPr/>
        </p:nvSpPr>
        <p:spPr>
          <a:xfrm>
            <a:off x="1855816" y="4532945"/>
            <a:ext cx="3630207" cy="400110"/>
          </a:xfrm>
          <a:prstGeom prst="rect">
            <a:avLst/>
          </a:prstGeom>
          <a:noFill/>
        </p:spPr>
        <p:txBody>
          <a:bodyPr wrap="square" rtlCol="0">
            <a:spAutoFit/>
          </a:bodyPr>
          <a:lstStyle/>
          <a:p>
            <a:r>
              <a:rPr lang="zh-CN" altLang="en-US" sz="2000" dirty="0"/>
              <a:t>对应三个寄存器的连接状态</a:t>
            </a:r>
          </a:p>
        </p:txBody>
      </p:sp>
      <p:sp>
        <p:nvSpPr>
          <p:cNvPr id="16" name="矩形 15">
            <a:extLst>
              <a:ext uri="{FF2B5EF4-FFF2-40B4-BE49-F238E27FC236}">
                <a16:creationId xmlns:a16="http://schemas.microsoft.com/office/drawing/2014/main" id="{AFA5894C-A6DD-AFE6-5FEC-ACA39CB7FAEA}"/>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D3591908-670B-2768-B51B-D4CFB33796BD}"/>
              </a:ext>
            </a:extLst>
          </p:cNvPr>
          <p:cNvSpPr txBox="1"/>
          <p:nvPr/>
        </p:nvSpPr>
        <p:spPr>
          <a:xfrm>
            <a:off x="587486" y="445700"/>
            <a:ext cx="2312896"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3.1.</a:t>
            </a:r>
            <a:r>
              <a:rPr lang="zh-CN" altLang="en-US" sz="2400" dirty="0">
                <a:solidFill>
                  <a:schemeClr val="bg1"/>
                </a:solidFill>
                <a:latin typeface="PingFang SC" panose="020B0600000000000000" pitchFamily="34" charset="-122"/>
                <a:ea typeface="PingFang SC" panose="020B0600000000000000" pitchFamily="34" charset="-122"/>
              </a:rPr>
              <a:t> 卷积码编码</a:t>
            </a:r>
          </a:p>
        </p:txBody>
      </p:sp>
      <p:sp>
        <p:nvSpPr>
          <p:cNvPr id="18" name="矩形 17">
            <a:extLst>
              <a:ext uri="{FF2B5EF4-FFF2-40B4-BE49-F238E27FC236}">
                <a16:creationId xmlns:a16="http://schemas.microsoft.com/office/drawing/2014/main" id="{3E9EC7EE-8085-D2FD-2B7F-7722CFAAE245}"/>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D5431F60-A83B-475F-A70E-B674C0779A1C}"/>
              </a:ext>
            </a:extLst>
          </p:cNvPr>
          <p:cNvSpPr txBox="1"/>
          <p:nvPr/>
        </p:nvSpPr>
        <p:spPr>
          <a:xfrm>
            <a:off x="3290752" y="525271"/>
            <a:ext cx="2805248"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1/2</a:t>
            </a:r>
            <a:r>
              <a:rPr lang="zh-CN" altLang="en-US" sz="2400" dirty="0">
                <a:solidFill>
                  <a:schemeClr val="bg1"/>
                </a:solidFill>
                <a:latin typeface="PingFang SC" panose="020B0600000000000000" pitchFamily="34" charset="-122"/>
                <a:ea typeface="PingFang SC" panose="020B0600000000000000" pitchFamily="34" charset="-122"/>
              </a:rPr>
              <a:t>效率卷积码模块</a:t>
            </a:r>
          </a:p>
        </p:txBody>
      </p:sp>
      <p:pic>
        <p:nvPicPr>
          <p:cNvPr id="22" name="图片 21">
            <a:extLst>
              <a:ext uri="{FF2B5EF4-FFF2-40B4-BE49-F238E27FC236}">
                <a16:creationId xmlns:a16="http://schemas.microsoft.com/office/drawing/2014/main" id="{E1ACFC8B-A974-2452-4660-0F72704AF548}"/>
              </a:ext>
            </a:extLst>
          </p:cNvPr>
          <p:cNvPicPr>
            <a:picLocks noChangeAspect="1"/>
          </p:cNvPicPr>
          <p:nvPr/>
        </p:nvPicPr>
        <p:blipFill>
          <a:blip r:embed="rId3"/>
          <a:stretch>
            <a:fillRect/>
          </a:stretch>
        </p:blipFill>
        <p:spPr>
          <a:xfrm>
            <a:off x="6099101" y="4085403"/>
            <a:ext cx="3810532" cy="2038635"/>
          </a:xfrm>
          <a:prstGeom prst="rect">
            <a:avLst/>
          </a:prstGeom>
          <a:effectLst>
            <a:outerShdw blurRad="127000" dist="38100" dir="5400000" algn="t" rotWithShape="0">
              <a:prstClr val="black">
                <a:alpha val="40000"/>
              </a:prstClr>
            </a:outerShdw>
          </a:effectLst>
        </p:spPr>
      </p:pic>
      <p:grpSp>
        <p:nvGrpSpPr>
          <p:cNvPr id="24" name="组合 23">
            <a:extLst>
              <a:ext uri="{FF2B5EF4-FFF2-40B4-BE49-F238E27FC236}">
                <a16:creationId xmlns:a16="http://schemas.microsoft.com/office/drawing/2014/main" id="{01C635CC-D6A9-77A8-781E-883027C5472F}"/>
              </a:ext>
            </a:extLst>
          </p:cNvPr>
          <p:cNvGrpSpPr/>
          <p:nvPr/>
        </p:nvGrpSpPr>
        <p:grpSpPr>
          <a:xfrm>
            <a:off x="211015" y="197615"/>
            <a:ext cx="11761577" cy="6484539"/>
            <a:chOff x="211015" y="197615"/>
            <a:chExt cx="11761577" cy="6484539"/>
          </a:xfrm>
        </p:grpSpPr>
        <p:cxnSp>
          <p:nvCxnSpPr>
            <p:cNvPr id="36" name="直接连接符 35">
              <a:extLst>
                <a:ext uri="{FF2B5EF4-FFF2-40B4-BE49-F238E27FC236}">
                  <a16:creationId xmlns:a16="http://schemas.microsoft.com/office/drawing/2014/main" id="{70553B32-2F43-A5C3-38CF-1EB67DC0B1A1}"/>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5795919-AFDA-FEEA-1AA9-B92DD25BA9B8}"/>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D7718E9-DFDD-F585-6E54-3D673974B442}"/>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F5ABD512-351B-4EA1-F0BE-C8C996E9185A}"/>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390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83709" y="3177309"/>
            <a:ext cx="4858327" cy="181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5D7AA720-18A9-947E-3AF6-0F7778E39275}"/>
              </a:ext>
            </a:extLst>
          </p:cNvPr>
          <p:cNvSpPr txBox="1"/>
          <p:nvPr/>
        </p:nvSpPr>
        <p:spPr>
          <a:xfrm>
            <a:off x="4707561" y="1309332"/>
            <a:ext cx="3042219" cy="1323439"/>
          </a:xfrm>
          <a:prstGeom prst="rect">
            <a:avLst/>
          </a:prstGeom>
          <a:noFill/>
        </p:spPr>
        <p:txBody>
          <a:bodyPr wrap="square" rtlCol="0">
            <a:spAutoFit/>
          </a:bodyPr>
          <a:lstStyle/>
          <a:p>
            <a:pPr algn="ctr"/>
            <a:r>
              <a:rPr lang="en-US" altLang="zh-CN" sz="8000" b="1" dirty="0">
                <a:latin typeface="Open Sans" panose="020B0606030504020204" pitchFamily="34" charset="0"/>
                <a:ea typeface="Open Sans" panose="020B0606030504020204" pitchFamily="34" charset="0"/>
                <a:cs typeface="Open Sans" panose="020B0606030504020204" pitchFamily="34" charset="0"/>
              </a:rPr>
              <a:t>01</a:t>
            </a:r>
            <a:endParaRPr lang="zh-CN" altLang="en-US" sz="8000" b="1" dirty="0">
              <a:latin typeface="Open Sans" panose="020B0606030504020204" pitchFamily="34" charset="0"/>
              <a:cs typeface="Open Sans" panose="020B0606030504020204" pitchFamily="34" charset="0"/>
            </a:endParaRPr>
          </a:p>
        </p:txBody>
      </p:sp>
      <p:sp>
        <p:nvSpPr>
          <p:cNvPr id="3" name="矩形 2">
            <a:extLst>
              <a:ext uri="{FF2B5EF4-FFF2-40B4-BE49-F238E27FC236}">
                <a16:creationId xmlns:a16="http://schemas.microsoft.com/office/drawing/2014/main" id="{E93102D1-D329-26DA-4D4D-BACAFD2EE56D}"/>
              </a:ext>
            </a:extLst>
          </p:cNvPr>
          <p:cNvSpPr/>
          <p:nvPr/>
        </p:nvSpPr>
        <p:spPr>
          <a:xfrm>
            <a:off x="4452346" y="1140975"/>
            <a:ext cx="3551571" cy="469711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7711F58-CD9A-F212-91AD-B2EFA8A516F7}"/>
              </a:ext>
            </a:extLst>
          </p:cNvPr>
          <p:cNvGrpSpPr/>
          <p:nvPr/>
        </p:nvGrpSpPr>
        <p:grpSpPr>
          <a:xfrm>
            <a:off x="4898615" y="3457944"/>
            <a:ext cx="3266016" cy="2548506"/>
            <a:chOff x="6501056" y="2340604"/>
            <a:chExt cx="2513635" cy="1642858"/>
          </a:xfrm>
        </p:grpSpPr>
        <p:cxnSp>
          <p:nvCxnSpPr>
            <p:cNvPr id="5" name="直接连接符 4">
              <a:extLst>
                <a:ext uri="{FF2B5EF4-FFF2-40B4-BE49-F238E27FC236}">
                  <a16:creationId xmlns:a16="http://schemas.microsoft.com/office/drawing/2014/main" id="{4F76FAA7-37E0-FDEB-DFA1-ABD829A4D08A}"/>
                </a:ext>
              </a:extLst>
            </p:cNvPr>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 name="直接连接符 5">
              <a:extLst>
                <a:ext uri="{FF2B5EF4-FFF2-40B4-BE49-F238E27FC236}">
                  <a16:creationId xmlns:a16="http://schemas.microsoft.com/office/drawing/2014/main" id="{D6DD8559-EBC1-0B8B-A6F4-2214012567B7}"/>
                </a:ext>
              </a:extLst>
            </p:cNvPr>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7" name="文本框 6">
            <a:extLst>
              <a:ext uri="{FF2B5EF4-FFF2-40B4-BE49-F238E27FC236}">
                <a16:creationId xmlns:a16="http://schemas.microsoft.com/office/drawing/2014/main" id="{41CABBA1-7FBF-7367-9BBF-3EA16B082113}"/>
              </a:ext>
            </a:extLst>
          </p:cNvPr>
          <p:cNvSpPr txBox="1"/>
          <p:nvPr/>
        </p:nvSpPr>
        <p:spPr>
          <a:xfrm>
            <a:off x="5748770" y="5145913"/>
            <a:ext cx="1154946" cy="369332"/>
          </a:xfrm>
          <a:prstGeom prst="rect">
            <a:avLst/>
          </a:prstGeom>
          <a:noFill/>
        </p:spPr>
        <p:txBody>
          <a:bodyPr wrap="square" rtlCol="0">
            <a:spAutoFit/>
          </a:bodyPr>
          <a:lstStyle/>
          <a:p>
            <a:r>
              <a:rPr lang="zh-CN" altLang="en-US" dirty="0">
                <a:latin typeface="PingFang SC" panose="020B0600000000000000" pitchFamily="34" charset="-122"/>
                <a:ea typeface="PingFang SC" panose="020B0600000000000000" pitchFamily="34" charset="-122"/>
              </a:rPr>
              <a:t>张鹤龄</a:t>
            </a:r>
          </a:p>
        </p:txBody>
      </p:sp>
      <p:sp>
        <p:nvSpPr>
          <p:cNvPr id="8" name="Freeform 5">
            <a:extLst>
              <a:ext uri="{FF2B5EF4-FFF2-40B4-BE49-F238E27FC236}">
                <a16:creationId xmlns:a16="http://schemas.microsoft.com/office/drawing/2014/main" id="{74B48ECD-7CFB-7BA4-B113-4C6B01D1BF2A}"/>
              </a:ext>
            </a:extLst>
          </p:cNvPr>
          <p:cNvSpPr/>
          <p:nvPr/>
        </p:nvSpPr>
        <p:spPr>
          <a:xfrm>
            <a:off x="6130018" y="4486199"/>
            <a:ext cx="196225" cy="525187"/>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chemeClr val="tx1">
              <a:lumMod val="85000"/>
              <a:lumOff val="1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739124" rIns="947667" bIns="156210" numCol="1" spcCol="1270" anchor="ctr" anchorCtr="0">
            <a:noAutofit/>
          </a:bodyPr>
          <a:lstStyle/>
          <a:p>
            <a:pPr lvl="0" algn="ctr" defTabSz="1822450">
              <a:lnSpc>
                <a:spcPct val="90000"/>
              </a:lnSpc>
              <a:spcBef>
                <a:spcPct val="0"/>
              </a:spcBef>
              <a:spcAft>
                <a:spcPct val="35000"/>
              </a:spcAft>
            </a:pPr>
            <a:endParaRPr lang="en-US" sz="4100" kern="1200"/>
          </a:p>
        </p:txBody>
      </p:sp>
      <p:sp>
        <p:nvSpPr>
          <p:cNvPr id="9" name="文本框 8">
            <a:extLst>
              <a:ext uri="{FF2B5EF4-FFF2-40B4-BE49-F238E27FC236}">
                <a16:creationId xmlns:a16="http://schemas.microsoft.com/office/drawing/2014/main" id="{6088CAC8-EE33-1762-4FEC-77424D3B34D5}"/>
              </a:ext>
            </a:extLst>
          </p:cNvPr>
          <p:cNvSpPr txBox="1"/>
          <p:nvPr/>
        </p:nvSpPr>
        <p:spPr>
          <a:xfrm>
            <a:off x="4613060" y="2792355"/>
            <a:ext cx="3230142" cy="1705532"/>
          </a:xfrm>
          <a:prstGeom prst="rect">
            <a:avLst/>
          </a:prstGeom>
          <a:noFill/>
        </p:spPr>
        <p:txBody>
          <a:bodyPr wrap="square" rtlCol="0">
            <a:spAutoFit/>
          </a:bodyPr>
          <a:lstStyle/>
          <a:p>
            <a:pPr algn="ctr">
              <a:lnSpc>
                <a:spcPct val="150000"/>
              </a:lnSpc>
            </a:pPr>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线性码编码</a:t>
            </a:r>
            <a:endPar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线性码解码</a:t>
            </a:r>
            <a:endPar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endParaRPr>
          </a:p>
          <a:p>
            <a:pPr algn="ctr">
              <a:lnSpc>
                <a:spcPct val="150000"/>
              </a:lnSpc>
            </a:pPr>
            <a:r>
              <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rPr>
              <a:t>CRC</a:t>
            </a:r>
            <a:r>
              <a:rPr lang="zh-CN" altLang="en-US" sz="2400" dirty="0">
                <a:solidFill>
                  <a:schemeClr val="tx1">
                    <a:lumMod val="85000"/>
                    <a:lumOff val="15000"/>
                  </a:schemeClr>
                </a:solidFill>
                <a:latin typeface="PingFang SC" panose="020B0600000000000000" pitchFamily="34" charset="-122"/>
                <a:ea typeface="PingFang SC" panose="020B0600000000000000" pitchFamily="34" charset="-122"/>
              </a:rPr>
              <a:t>校验</a:t>
            </a:r>
            <a:endParaRPr lang="en-US" altLang="zh-CN" sz="2400" dirty="0">
              <a:solidFill>
                <a:schemeClr val="tx1">
                  <a:lumMod val="85000"/>
                  <a:lumOff val="15000"/>
                </a:schemeClr>
              </a:solidFill>
              <a:latin typeface="PingFang SC" panose="020B0600000000000000" pitchFamily="34" charset="-122"/>
              <a:ea typeface="PingFang SC" panose="020B0600000000000000" pitchFamily="34" charset="-122"/>
            </a:endParaRPr>
          </a:p>
        </p:txBody>
      </p:sp>
    </p:spTree>
    <p:extLst>
      <p:ext uri="{BB962C8B-B14F-4D97-AF65-F5344CB8AC3E}">
        <p14:creationId xmlns:p14="http://schemas.microsoft.com/office/powerpoint/2010/main" val="4182772781"/>
      </p:ext>
    </p:extLst>
  </p:cSld>
  <p:clrMapOvr>
    <a:masterClrMapping/>
  </p:clrMapOvr>
  <p:transition spd="med" advTm="5253">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6"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500"/>
                                        <p:tgtEl>
                                          <p:spTgt spid="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1">
            <a:extLst>
              <a:ext uri="{FF2B5EF4-FFF2-40B4-BE49-F238E27FC236}">
                <a16:creationId xmlns:a16="http://schemas.microsoft.com/office/drawing/2014/main" id="{1188288B-68B7-8A2E-6710-08D39FE50ED6}"/>
              </a:ext>
            </a:extLst>
          </p:cNvPr>
          <p:cNvCxnSpPr>
            <a:cxnSpLocks/>
          </p:cNvCxnSpPr>
          <p:nvPr/>
        </p:nvCxnSpPr>
        <p:spPr>
          <a:xfrm>
            <a:off x="5696202" y="1229241"/>
            <a:ext cx="11662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498FA47A-0117-5EAC-E1BB-AB5A5FB586ED}"/>
              </a:ext>
            </a:extLst>
          </p:cNvPr>
          <p:cNvSpPr/>
          <p:nvPr/>
        </p:nvSpPr>
        <p:spPr>
          <a:xfrm>
            <a:off x="6862440" y="930116"/>
            <a:ext cx="700392" cy="59824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C5C7999C-735A-94EF-6390-50BC124F25C6}"/>
              </a:ext>
            </a:extLst>
          </p:cNvPr>
          <p:cNvCxnSpPr>
            <a:cxnSpLocks/>
          </p:cNvCxnSpPr>
          <p:nvPr/>
        </p:nvCxnSpPr>
        <p:spPr>
          <a:xfrm>
            <a:off x="7562832" y="1229241"/>
            <a:ext cx="59338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92C35758-D5F2-4BEF-669D-6956DE1F56DD}"/>
              </a:ext>
            </a:extLst>
          </p:cNvPr>
          <p:cNvSpPr/>
          <p:nvPr/>
        </p:nvSpPr>
        <p:spPr>
          <a:xfrm>
            <a:off x="8170810" y="930116"/>
            <a:ext cx="700392" cy="59824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C6416FAC-0F39-6365-9CA9-FECDAC7CC99B}"/>
              </a:ext>
            </a:extLst>
          </p:cNvPr>
          <p:cNvCxnSpPr>
            <a:cxnSpLocks/>
          </p:cNvCxnSpPr>
          <p:nvPr/>
        </p:nvCxnSpPr>
        <p:spPr>
          <a:xfrm>
            <a:off x="8871202" y="1229240"/>
            <a:ext cx="59825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748B4A08-FA5E-786B-3B9F-CCE83907AB70}"/>
              </a:ext>
            </a:extLst>
          </p:cNvPr>
          <p:cNvSpPr/>
          <p:nvPr/>
        </p:nvSpPr>
        <p:spPr>
          <a:xfrm>
            <a:off x="9469453" y="930115"/>
            <a:ext cx="700392" cy="59824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602E3FC8-75F6-0A74-E525-C3A122A03155}"/>
              </a:ext>
            </a:extLst>
          </p:cNvPr>
          <p:cNvCxnSpPr>
            <a:cxnSpLocks/>
          </p:cNvCxnSpPr>
          <p:nvPr/>
        </p:nvCxnSpPr>
        <p:spPr>
          <a:xfrm>
            <a:off x="10169845" y="1229239"/>
            <a:ext cx="2893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F66EEFDA-5D97-856E-D051-42F078E3B7CC}"/>
              </a:ext>
            </a:extLst>
          </p:cNvPr>
          <p:cNvCxnSpPr>
            <a:cxnSpLocks/>
            <a:endCxn id="17" idx="0"/>
          </p:cNvCxnSpPr>
          <p:nvPr/>
        </p:nvCxnSpPr>
        <p:spPr>
          <a:xfrm>
            <a:off x="6653489" y="1236108"/>
            <a:ext cx="0" cy="174148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ABC5E44-2DD7-DD5F-8161-A13B6BCDCDE1}"/>
              </a:ext>
            </a:extLst>
          </p:cNvPr>
          <p:cNvCxnSpPr>
            <a:cxnSpLocks/>
            <a:endCxn id="21" idx="0"/>
          </p:cNvCxnSpPr>
          <p:nvPr/>
        </p:nvCxnSpPr>
        <p:spPr>
          <a:xfrm>
            <a:off x="9165935" y="1229239"/>
            <a:ext cx="14049" cy="1765186"/>
          </a:xfrm>
          <a:prstGeom prst="straightConnector1">
            <a:avLst/>
          </a:prstGeom>
          <a:ln w="254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1AC5C90-E8F5-753E-D9C1-32230BDAB5DD}"/>
              </a:ext>
            </a:extLst>
          </p:cNvPr>
          <p:cNvCxnSpPr>
            <a:cxnSpLocks/>
            <a:endCxn id="19" idx="0"/>
          </p:cNvCxnSpPr>
          <p:nvPr/>
        </p:nvCxnSpPr>
        <p:spPr>
          <a:xfrm>
            <a:off x="7857684" y="1243098"/>
            <a:ext cx="0" cy="1741362"/>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385CDEC-CC3B-7B22-2EAB-1761D247A0F0}"/>
              </a:ext>
            </a:extLst>
          </p:cNvPr>
          <p:cNvSpPr txBox="1"/>
          <p:nvPr/>
        </p:nvSpPr>
        <p:spPr>
          <a:xfrm>
            <a:off x="7045449" y="1030719"/>
            <a:ext cx="188976" cy="369332"/>
          </a:xfrm>
          <a:prstGeom prst="rect">
            <a:avLst/>
          </a:prstGeom>
          <a:noFill/>
        </p:spPr>
        <p:txBody>
          <a:bodyPr wrap="square" rtlCol="0">
            <a:spAutoFit/>
          </a:bodyPr>
          <a:lstStyle/>
          <a:p>
            <a:r>
              <a:rPr lang="en-US" altLang="zh-CN" b="1" dirty="0"/>
              <a:t>D</a:t>
            </a:r>
            <a:endParaRPr lang="zh-CN" altLang="en-US" b="1" dirty="0"/>
          </a:p>
        </p:txBody>
      </p:sp>
      <p:sp>
        <p:nvSpPr>
          <p:cNvPr id="13" name="文本框 12">
            <a:extLst>
              <a:ext uri="{FF2B5EF4-FFF2-40B4-BE49-F238E27FC236}">
                <a16:creationId xmlns:a16="http://schemas.microsoft.com/office/drawing/2014/main" id="{411A8626-A51C-3E79-453F-810D90E670BB}"/>
              </a:ext>
            </a:extLst>
          </p:cNvPr>
          <p:cNvSpPr txBox="1"/>
          <p:nvPr/>
        </p:nvSpPr>
        <p:spPr>
          <a:xfrm>
            <a:off x="8370421" y="1050265"/>
            <a:ext cx="188976" cy="369332"/>
          </a:xfrm>
          <a:prstGeom prst="rect">
            <a:avLst/>
          </a:prstGeom>
          <a:noFill/>
        </p:spPr>
        <p:txBody>
          <a:bodyPr wrap="square" rtlCol="0">
            <a:spAutoFit/>
          </a:bodyPr>
          <a:lstStyle/>
          <a:p>
            <a:r>
              <a:rPr lang="en-US" altLang="zh-CN" b="1" dirty="0"/>
              <a:t>D</a:t>
            </a:r>
            <a:endParaRPr lang="zh-CN" altLang="en-US" b="1" dirty="0"/>
          </a:p>
        </p:txBody>
      </p:sp>
      <p:sp>
        <p:nvSpPr>
          <p:cNvPr id="14" name="文本框 13">
            <a:extLst>
              <a:ext uri="{FF2B5EF4-FFF2-40B4-BE49-F238E27FC236}">
                <a16:creationId xmlns:a16="http://schemas.microsoft.com/office/drawing/2014/main" id="{43DED86A-2B03-6CFF-8F9F-F1AAC01B6D60}"/>
              </a:ext>
            </a:extLst>
          </p:cNvPr>
          <p:cNvSpPr txBox="1"/>
          <p:nvPr/>
        </p:nvSpPr>
        <p:spPr>
          <a:xfrm>
            <a:off x="9656676" y="1030719"/>
            <a:ext cx="188976" cy="369332"/>
          </a:xfrm>
          <a:prstGeom prst="rect">
            <a:avLst/>
          </a:prstGeom>
          <a:noFill/>
        </p:spPr>
        <p:txBody>
          <a:bodyPr wrap="square" rtlCol="0">
            <a:spAutoFit/>
          </a:bodyPr>
          <a:lstStyle/>
          <a:p>
            <a:r>
              <a:rPr lang="en-US" altLang="zh-CN" b="1" dirty="0"/>
              <a:t>D</a:t>
            </a:r>
            <a:endParaRPr lang="zh-CN" altLang="en-US" b="1" dirty="0"/>
          </a:p>
        </p:txBody>
      </p:sp>
      <p:sp>
        <p:nvSpPr>
          <p:cNvPr id="15" name="文本框 14">
            <a:extLst>
              <a:ext uri="{FF2B5EF4-FFF2-40B4-BE49-F238E27FC236}">
                <a16:creationId xmlns:a16="http://schemas.microsoft.com/office/drawing/2014/main" id="{B738D101-2050-5795-E6BB-9E51931711F2}"/>
              </a:ext>
            </a:extLst>
          </p:cNvPr>
          <p:cNvSpPr txBox="1"/>
          <p:nvPr/>
        </p:nvSpPr>
        <p:spPr>
          <a:xfrm>
            <a:off x="2311029" y="2718084"/>
            <a:ext cx="2659851" cy="461665"/>
          </a:xfrm>
          <a:prstGeom prst="rect">
            <a:avLst/>
          </a:prstGeom>
          <a:noFill/>
        </p:spPr>
        <p:txBody>
          <a:bodyPr wrap="square" rtlCol="0">
            <a:spAutoFit/>
          </a:bodyPr>
          <a:lstStyle/>
          <a:p>
            <a:r>
              <a:rPr lang="zh-CN" altLang="en-US" sz="2400" dirty="0">
                <a:latin typeface="PingFang SC" panose="020B0600000000000000" pitchFamily="34" charset="-122"/>
                <a:ea typeface="PingFang SC" panose="020B0600000000000000" pitchFamily="34" charset="-122"/>
              </a:rPr>
              <a:t>多项式</a:t>
            </a:r>
            <a:r>
              <a:rPr lang="en-US" altLang="zh-CN" sz="2400" dirty="0">
                <a:latin typeface="PingFang SC" panose="020B0600000000000000" pitchFamily="34" charset="-122"/>
                <a:ea typeface="PingFang SC" panose="020B0600000000000000" pitchFamily="34" charset="-122"/>
              </a:rPr>
              <a:t>(13,15,17)</a:t>
            </a:r>
            <a:endParaRPr lang="zh-CN" altLang="en-US" sz="2400" dirty="0">
              <a:latin typeface="PingFang SC" panose="020B0600000000000000" pitchFamily="34" charset="-122"/>
              <a:ea typeface="PingFang SC" panose="020B0600000000000000" pitchFamily="34" charset="-122"/>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EE4EC6CE-33F6-BB7D-3569-18EBD4417A17}"/>
                  </a:ext>
                </a:extLst>
              </p:cNvPr>
              <p:cNvSpPr txBox="1"/>
              <p:nvPr/>
            </p:nvSpPr>
            <p:spPr>
              <a:xfrm>
                <a:off x="2306718" y="3229029"/>
                <a:ext cx="2805248" cy="130708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13</m:t>
                          </m:r>
                        </m:e>
                        <m:sub>
                          <m:r>
                            <a:rPr lang="en-US" altLang="zh-CN" sz="2400" b="0" i="1" smtClean="0">
                              <a:latin typeface="Cambria Math" panose="02040503050406030204" pitchFamily="18" charset="0"/>
                              <a:ea typeface="PingFang SC" panose="020B0600000000000000" pitchFamily="34" charset="-122"/>
                            </a:rPr>
                            <m:t>(8)</m:t>
                          </m:r>
                        </m:sub>
                      </m:sSub>
                      <m:r>
                        <a:rPr lang="en-US" altLang="zh-CN" sz="2400" b="0" i="1" smtClean="0">
                          <a:latin typeface="Cambria Math" panose="02040503050406030204" pitchFamily="18" charset="0"/>
                          <a:ea typeface="PingFang SC" panose="020B0600000000000000" pitchFamily="34" charset="-122"/>
                        </a:rPr>
                        <m:t>→</m:t>
                      </m:r>
                      <m:sSub>
                        <m:sSubPr>
                          <m:ctrlPr>
                            <a:rPr lang="en-US" altLang="zh-CN" sz="2400" b="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1011</m:t>
                          </m:r>
                        </m:e>
                        <m:sub>
                          <m:r>
                            <a:rPr lang="en-US" altLang="zh-CN" sz="2400" b="0" i="1" smtClean="0">
                              <a:latin typeface="Cambria Math" panose="02040503050406030204" pitchFamily="18" charset="0"/>
                              <a:ea typeface="PingFang SC" panose="020B0600000000000000" pitchFamily="34" charset="-122"/>
                            </a:rPr>
                            <m:t>(2)</m:t>
                          </m:r>
                        </m:sub>
                      </m:sSub>
                      <m:r>
                        <a:rPr lang="en-US" altLang="zh-CN" sz="2400" b="0" i="1" smtClean="0">
                          <a:latin typeface="Cambria Math" panose="02040503050406030204" pitchFamily="18" charset="0"/>
                          <a:ea typeface="PingFang SC" panose="020B0600000000000000" pitchFamily="34" charset="-122"/>
                        </a:rPr>
                        <m:t> </m:t>
                      </m:r>
                    </m:oMath>
                  </m:oMathPara>
                </a14:m>
                <a:endParaRPr lang="en-US" altLang="zh-CN" sz="2400" i="1" dirty="0">
                  <a:latin typeface="Cambria Math" panose="02040503050406030204" pitchFamily="18" charset="0"/>
                  <a:ea typeface="PingFang SC" panose="020B0600000000000000"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15</m:t>
                          </m:r>
                        </m:e>
                        <m:sub>
                          <m:r>
                            <a:rPr lang="en-US" altLang="zh-CN" sz="2400" b="0" i="1" smtClean="0">
                              <a:latin typeface="Cambria Math" panose="02040503050406030204" pitchFamily="18" charset="0"/>
                              <a:ea typeface="PingFang SC" panose="020B0600000000000000" pitchFamily="34" charset="-122"/>
                            </a:rPr>
                            <m:t>(8)</m:t>
                          </m:r>
                        </m:sub>
                      </m:sSub>
                      <m:r>
                        <a:rPr lang="en-US" altLang="zh-CN" sz="2400" b="0" i="1" smtClean="0">
                          <a:latin typeface="Cambria Math" panose="02040503050406030204" pitchFamily="18" charset="0"/>
                          <a:ea typeface="PingFang SC" panose="020B0600000000000000" pitchFamily="34" charset="-122"/>
                        </a:rPr>
                        <m:t>→</m:t>
                      </m:r>
                      <m:sSub>
                        <m:sSubPr>
                          <m:ctrlPr>
                            <a:rPr lang="en-US" altLang="zh-CN" sz="2400" b="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1101</m:t>
                          </m:r>
                        </m:e>
                        <m:sub>
                          <m:r>
                            <a:rPr lang="en-US" altLang="zh-CN" sz="2400" b="0" i="1" smtClean="0">
                              <a:latin typeface="Cambria Math" panose="02040503050406030204" pitchFamily="18" charset="0"/>
                              <a:ea typeface="PingFang SC" panose="020B0600000000000000" pitchFamily="34" charset="-122"/>
                            </a:rPr>
                            <m:t>(2)</m:t>
                          </m:r>
                        </m:sub>
                      </m:sSub>
                      <m:r>
                        <a:rPr lang="en-US" altLang="zh-CN" sz="2400" b="0" i="1" smtClean="0">
                          <a:latin typeface="Cambria Math" panose="02040503050406030204" pitchFamily="18" charset="0"/>
                          <a:ea typeface="PingFang SC" panose="020B0600000000000000" pitchFamily="34" charset="-122"/>
                        </a:rPr>
                        <m:t> </m:t>
                      </m:r>
                    </m:oMath>
                  </m:oMathPara>
                </a14:m>
                <a:endParaRPr lang="en-US" altLang="zh-CN" sz="2400" b="0" i="1" dirty="0">
                  <a:latin typeface="Cambria Math" panose="02040503050406030204" pitchFamily="18" charset="0"/>
                  <a:ea typeface="PingFang SC" panose="020B0600000000000000"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17</m:t>
                          </m:r>
                        </m:e>
                        <m:sub>
                          <m:r>
                            <a:rPr lang="en-US" altLang="zh-CN" sz="2400" b="0" i="1" smtClean="0">
                              <a:latin typeface="Cambria Math" panose="02040503050406030204" pitchFamily="18" charset="0"/>
                              <a:ea typeface="PingFang SC" panose="020B0600000000000000" pitchFamily="34" charset="-122"/>
                            </a:rPr>
                            <m:t>(8)</m:t>
                          </m:r>
                        </m:sub>
                      </m:sSub>
                      <m:r>
                        <a:rPr lang="en-US" altLang="zh-CN" sz="2400" b="0" i="1" smtClean="0">
                          <a:latin typeface="Cambria Math" panose="02040503050406030204" pitchFamily="18" charset="0"/>
                          <a:ea typeface="PingFang SC" panose="020B0600000000000000" pitchFamily="34" charset="-122"/>
                        </a:rPr>
                        <m:t>→</m:t>
                      </m:r>
                      <m:sSub>
                        <m:sSubPr>
                          <m:ctrlPr>
                            <a:rPr lang="en-US" altLang="zh-CN" sz="2400" b="0" i="1" smtClean="0">
                              <a:latin typeface="Cambria Math" panose="02040503050406030204" pitchFamily="18" charset="0"/>
                              <a:ea typeface="PingFang SC" panose="020B0600000000000000" pitchFamily="34" charset="-122"/>
                            </a:rPr>
                          </m:ctrlPr>
                        </m:sSubPr>
                        <m:e>
                          <m:r>
                            <a:rPr lang="en-US" altLang="zh-CN" sz="2400" b="0" i="1" smtClean="0">
                              <a:latin typeface="Cambria Math" panose="02040503050406030204" pitchFamily="18" charset="0"/>
                              <a:ea typeface="PingFang SC" panose="020B0600000000000000" pitchFamily="34" charset="-122"/>
                            </a:rPr>
                            <m:t>1111</m:t>
                          </m:r>
                        </m:e>
                        <m:sub>
                          <m:r>
                            <a:rPr lang="en-US" altLang="zh-CN" sz="2400" b="0" i="1" smtClean="0">
                              <a:latin typeface="Cambria Math" panose="02040503050406030204" pitchFamily="18" charset="0"/>
                              <a:ea typeface="PingFang SC" panose="020B0600000000000000" pitchFamily="34" charset="-122"/>
                            </a:rPr>
                            <m:t>(2)</m:t>
                          </m:r>
                        </m:sub>
                      </m:sSub>
                    </m:oMath>
                  </m:oMathPara>
                </a14:m>
                <a:endParaRPr lang="zh-CN" altLang="en-US" sz="2400" dirty="0">
                  <a:latin typeface="PingFang SC" panose="020B0600000000000000" pitchFamily="34" charset="-122"/>
                  <a:ea typeface="PingFang SC" panose="020B0600000000000000" pitchFamily="34" charset="-122"/>
                </a:endParaRPr>
              </a:p>
            </p:txBody>
          </p:sp>
        </mc:Choice>
        <mc:Fallback>
          <p:sp>
            <p:nvSpPr>
              <p:cNvPr id="16" name="文本框 15">
                <a:extLst>
                  <a:ext uri="{FF2B5EF4-FFF2-40B4-BE49-F238E27FC236}">
                    <a16:creationId xmlns:a16="http://schemas.microsoft.com/office/drawing/2014/main" id="{EE4EC6CE-33F6-BB7D-3569-18EBD4417A17}"/>
                  </a:ext>
                </a:extLst>
              </p:cNvPr>
              <p:cNvSpPr txBox="1">
                <a:spLocks noRot="1" noChangeAspect="1" noMove="1" noResize="1" noEditPoints="1" noAdjustHandles="1" noChangeArrowheads="1" noChangeShapeType="1" noTextEdit="1"/>
              </p:cNvSpPr>
              <p:nvPr/>
            </p:nvSpPr>
            <p:spPr>
              <a:xfrm>
                <a:off x="2306718" y="3229029"/>
                <a:ext cx="2805248" cy="1307089"/>
              </a:xfrm>
              <a:prstGeom prst="rect">
                <a:avLst/>
              </a:prstGeom>
              <a:blipFill>
                <a:blip r:embed="rId2"/>
                <a:stretch>
                  <a:fillRect b="-3738"/>
                </a:stretch>
              </a:blipFill>
            </p:spPr>
            <p:txBody>
              <a:bodyPr/>
              <a:lstStyle/>
              <a:p>
                <a:r>
                  <a:rPr lang="zh-CN" altLang="en-US">
                    <a:noFill/>
                  </a:rPr>
                  <a:t> </a:t>
                </a:r>
              </a:p>
            </p:txBody>
          </p:sp>
        </mc:Fallback>
      </mc:AlternateContent>
      <p:sp>
        <p:nvSpPr>
          <p:cNvPr id="17" name="椭圆 16">
            <a:extLst>
              <a:ext uri="{FF2B5EF4-FFF2-40B4-BE49-F238E27FC236}">
                <a16:creationId xmlns:a16="http://schemas.microsoft.com/office/drawing/2014/main" id="{AEBC1705-8D6D-C758-ECA6-080D00EC7998}"/>
              </a:ext>
            </a:extLst>
          </p:cNvPr>
          <p:cNvSpPr/>
          <p:nvPr/>
        </p:nvSpPr>
        <p:spPr>
          <a:xfrm>
            <a:off x="6377381" y="2977594"/>
            <a:ext cx="552216" cy="552216"/>
          </a:xfrm>
          <a:prstGeom prst="ellipse">
            <a:avLst/>
          </a:prstGeom>
          <a:noFill/>
          <a:ln w="254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BD9FF1DC-C9EC-50C7-CDE3-8412DDE41EE2}"/>
              </a:ext>
            </a:extLst>
          </p:cNvPr>
          <p:cNvSpPr txBox="1"/>
          <p:nvPr/>
        </p:nvSpPr>
        <p:spPr>
          <a:xfrm>
            <a:off x="6459417" y="3071731"/>
            <a:ext cx="551040" cy="369332"/>
          </a:xfrm>
          <a:prstGeom prst="rect">
            <a:avLst/>
          </a:prstGeom>
          <a:noFill/>
        </p:spPr>
        <p:txBody>
          <a:bodyPr wrap="square" rtlCol="0">
            <a:spAutoFit/>
          </a:bodyPr>
          <a:lstStyle/>
          <a:p>
            <a:r>
              <a:rPr lang="zh-CN" altLang="en-US" b="1" dirty="0"/>
              <a:t>＋</a:t>
            </a:r>
          </a:p>
        </p:txBody>
      </p:sp>
      <p:sp>
        <p:nvSpPr>
          <p:cNvPr id="19" name="椭圆 18">
            <a:extLst>
              <a:ext uri="{FF2B5EF4-FFF2-40B4-BE49-F238E27FC236}">
                <a16:creationId xmlns:a16="http://schemas.microsoft.com/office/drawing/2014/main" id="{E7F9202C-BA9C-4E2B-5578-AA98D6355A1B}"/>
              </a:ext>
            </a:extLst>
          </p:cNvPr>
          <p:cNvSpPr/>
          <p:nvPr/>
        </p:nvSpPr>
        <p:spPr>
          <a:xfrm>
            <a:off x="7581576" y="2984460"/>
            <a:ext cx="552216" cy="552216"/>
          </a:xfrm>
          <a:prstGeom prst="ellipse">
            <a:avLst/>
          </a:prstGeom>
          <a:noFill/>
          <a:ln w="254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C3A6D32-40E4-FF9D-3B2B-E9B47ACAB770}"/>
              </a:ext>
            </a:extLst>
          </p:cNvPr>
          <p:cNvSpPr txBox="1"/>
          <p:nvPr/>
        </p:nvSpPr>
        <p:spPr>
          <a:xfrm>
            <a:off x="7663612" y="3078597"/>
            <a:ext cx="551040" cy="369332"/>
          </a:xfrm>
          <a:prstGeom prst="rect">
            <a:avLst/>
          </a:prstGeom>
          <a:noFill/>
        </p:spPr>
        <p:txBody>
          <a:bodyPr wrap="square" rtlCol="0">
            <a:spAutoFit/>
          </a:bodyPr>
          <a:lstStyle/>
          <a:p>
            <a:r>
              <a:rPr lang="zh-CN" altLang="en-US" b="1" dirty="0"/>
              <a:t>＋</a:t>
            </a:r>
          </a:p>
        </p:txBody>
      </p:sp>
      <p:sp>
        <p:nvSpPr>
          <p:cNvPr id="21" name="椭圆 20">
            <a:extLst>
              <a:ext uri="{FF2B5EF4-FFF2-40B4-BE49-F238E27FC236}">
                <a16:creationId xmlns:a16="http://schemas.microsoft.com/office/drawing/2014/main" id="{ED7A7FC0-FF28-DFE3-5184-E28B9B26FB0A}"/>
              </a:ext>
            </a:extLst>
          </p:cNvPr>
          <p:cNvSpPr/>
          <p:nvPr/>
        </p:nvSpPr>
        <p:spPr>
          <a:xfrm>
            <a:off x="8903876" y="2994425"/>
            <a:ext cx="552216" cy="552216"/>
          </a:xfrm>
          <a:prstGeom prst="ellipse">
            <a:avLst/>
          </a:prstGeom>
          <a:noFill/>
          <a:ln w="254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7CE8D0FD-9CD1-C9D6-0E00-0A306B200E53}"/>
              </a:ext>
            </a:extLst>
          </p:cNvPr>
          <p:cNvSpPr txBox="1"/>
          <p:nvPr/>
        </p:nvSpPr>
        <p:spPr>
          <a:xfrm>
            <a:off x="8975752" y="3088562"/>
            <a:ext cx="551040" cy="369332"/>
          </a:xfrm>
          <a:prstGeom prst="rect">
            <a:avLst/>
          </a:prstGeom>
          <a:noFill/>
        </p:spPr>
        <p:txBody>
          <a:bodyPr wrap="square" rtlCol="0">
            <a:spAutoFit/>
          </a:bodyPr>
          <a:lstStyle/>
          <a:p>
            <a:r>
              <a:rPr lang="zh-CN" altLang="en-US" b="1" dirty="0"/>
              <a:t>＋</a:t>
            </a:r>
          </a:p>
        </p:txBody>
      </p:sp>
      <p:cxnSp>
        <p:nvCxnSpPr>
          <p:cNvPr id="23" name="直接箭头连接符 22">
            <a:extLst>
              <a:ext uri="{FF2B5EF4-FFF2-40B4-BE49-F238E27FC236}">
                <a16:creationId xmlns:a16="http://schemas.microsoft.com/office/drawing/2014/main" id="{01495BE0-CC2E-B76B-29A9-7BBC75877ACF}"/>
              </a:ext>
            </a:extLst>
          </p:cNvPr>
          <p:cNvCxnSpPr>
            <a:cxnSpLocks/>
          </p:cNvCxnSpPr>
          <p:nvPr/>
        </p:nvCxnSpPr>
        <p:spPr>
          <a:xfrm flipH="1">
            <a:off x="6626075" y="1608579"/>
            <a:ext cx="2539860" cy="319731"/>
          </a:xfrm>
          <a:prstGeom prst="straightConnector1">
            <a:avLst/>
          </a:prstGeom>
          <a:ln w="12700">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CFD0A582-D65A-2089-4C9A-2DA7A4C2B73D}"/>
              </a:ext>
            </a:extLst>
          </p:cNvPr>
          <p:cNvCxnSpPr>
            <a:cxnSpLocks/>
          </p:cNvCxnSpPr>
          <p:nvPr/>
        </p:nvCxnSpPr>
        <p:spPr>
          <a:xfrm flipH="1">
            <a:off x="6650913" y="1622434"/>
            <a:ext cx="3766148" cy="457296"/>
          </a:xfrm>
          <a:prstGeom prst="straightConnector1">
            <a:avLst/>
          </a:prstGeom>
          <a:ln w="12700">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EC955ABC-678A-5542-B3B1-8D661D310E66}"/>
              </a:ext>
            </a:extLst>
          </p:cNvPr>
          <p:cNvCxnSpPr>
            <a:cxnSpLocks/>
          </p:cNvCxnSpPr>
          <p:nvPr/>
        </p:nvCxnSpPr>
        <p:spPr>
          <a:xfrm>
            <a:off x="6650913" y="2228358"/>
            <a:ext cx="1206042" cy="234784"/>
          </a:xfrm>
          <a:prstGeom prst="straightConnector1">
            <a:avLst/>
          </a:prstGeom>
          <a:ln w="12700">
            <a:solidFill>
              <a:schemeClr val="accent5"/>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C6AEFE1-DDCB-95DB-A844-BAA22482E022}"/>
              </a:ext>
            </a:extLst>
          </p:cNvPr>
          <p:cNvCxnSpPr>
            <a:cxnSpLocks/>
          </p:cNvCxnSpPr>
          <p:nvPr/>
        </p:nvCxnSpPr>
        <p:spPr>
          <a:xfrm flipH="1">
            <a:off x="7856225" y="1955148"/>
            <a:ext cx="2574886" cy="511018"/>
          </a:xfrm>
          <a:prstGeom prst="straightConnector1">
            <a:avLst/>
          </a:prstGeom>
          <a:ln w="12700">
            <a:solidFill>
              <a:schemeClr val="accent5"/>
            </a:solidFill>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A414543C-0D85-3293-38B3-2349EF79F620}"/>
              </a:ext>
            </a:extLst>
          </p:cNvPr>
          <p:cNvCxnSpPr>
            <a:cxnSpLocks/>
          </p:cNvCxnSpPr>
          <p:nvPr/>
        </p:nvCxnSpPr>
        <p:spPr>
          <a:xfrm>
            <a:off x="6653489" y="2510384"/>
            <a:ext cx="2526495" cy="235709"/>
          </a:xfrm>
          <a:prstGeom prst="straightConnector1">
            <a:avLst/>
          </a:prstGeom>
          <a:ln w="127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C5ED4F78-2914-FC84-0E52-25518AD4C79C}"/>
              </a:ext>
            </a:extLst>
          </p:cNvPr>
          <p:cNvCxnSpPr>
            <a:cxnSpLocks/>
          </p:cNvCxnSpPr>
          <p:nvPr/>
        </p:nvCxnSpPr>
        <p:spPr>
          <a:xfrm>
            <a:off x="7856225" y="2741115"/>
            <a:ext cx="1309174" cy="113096"/>
          </a:xfrm>
          <a:prstGeom prst="straightConnector1">
            <a:avLst/>
          </a:prstGeom>
          <a:ln w="127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BEE0F8AC-781B-713E-F7EA-5672994B6B5F}"/>
              </a:ext>
            </a:extLst>
          </p:cNvPr>
          <p:cNvCxnSpPr>
            <a:cxnSpLocks/>
          </p:cNvCxnSpPr>
          <p:nvPr/>
        </p:nvCxnSpPr>
        <p:spPr>
          <a:xfrm flipH="1">
            <a:off x="9172959" y="2253345"/>
            <a:ext cx="1258152" cy="616914"/>
          </a:xfrm>
          <a:prstGeom prst="straightConnector1">
            <a:avLst/>
          </a:prstGeom>
          <a:ln w="127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6234BAD6-9D2D-F503-3329-0DBCE0ED23D0}"/>
              </a:ext>
            </a:extLst>
          </p:cNvPr>
          <p:cNvCxnSpPr/>
          <p:nvPr/>
        </p:nvCxnSpPr>
        <p:spPr>
          <a:xfrm>
            <a:off x="6653489" y="3536676"/>
            <a:ext cx="0" cy="625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823E4FD-9A38-B5E4-310E-394748F57D7E}"/>
              </a:ext>
            </a:extLst>
          </p:cNvPr>
          <p:cNvCxnSpPr/>
          <p:nvPr/>
        </p:nvCxnSpPr>
        <p:spPr>
          <a:xfrm>
            <a:off x="7857684" y="3529810"/>
            <a:ext cx="0" cy="625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674C68C-5F5F-6BAE-9962-C4A63B43B0FD}"/>
              </a:ext>
            </a:extLst>
          </p:cNvPr>
          <p:cNvCxnSpPr/>
          <p:nvPr/>
        </p:nvCxnSpPr>
        <p:spPr>
          <a:xfrm>
            <a:off x="9179984" y="3546641"/>
            <a:ext cx="0" cy="625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C254C3F5-0A66-0BFB-673D-2C48314CA889}"/>
              </a:ext>
            </a:extLst>
          </p:cNvPr>
          <p:cNvSpPr txBox="1"/>
          <p:nvPr/>
        </p:nvSpPr>
        <p:spPr>
          <a:xfrm>
            <a:off x="6654721" y="3574153"/>
            <a:ext cx="540381" cy="369332"/>
          </a:xfrm>
          <a:prstGeom prst="rect">
            <a:avLst/>
          </a:prstGeom>
          <a:noFill/>
        </p:spPr>
        <p:txBody>
          <a:bodyPr wrap="square" rtlCol="0">
            <a:spAutoFit/>
          </a:bodyPr>
          <a:lstStyle/>
          <a:p>
            <a:r>
              <a:rPr lang="en-US" altLang="zh-CN" dirty="0">
                <a:latin typeface="PingFang SC" panose="020B0600000000000000" pitchFamily="34" charset="-122"/>
                <a:ea typeface="PingFang SC" panose="020B0600000000000000" pitchFamily="34" charset="-122"/>
              </a:rPr>
              <a:t>y1</a:t>
            </a:r>
            <a:endParaRPr lang="zh-CN" altLang="en-US" dirty="0">
              <a:latin typeface="PingFang SC" panose="020B0600000000000000" pitchFamily="34" charset="-122"/>
              <a:ea typeface="PingFang SC" panose="020B0600000000000000" pitchFamily="34" charset="-122"/>
            </a:endParaRPr>
          </a:p>
        </p:txBody>
      </p:sp>
      <p:sp>
        <p:nvSpPr>
          <p:cNvPr id="34" name="文本框 33">
            <a:extLst>
              <a:ext uri="{FF2B5EF4-FFF2-40B4-BE49-F238E27FC236}">
                <a16:creationId xmlns:a16="http://schemas.microsoft.com/office/drawing/2014/main" id="{D7C932BA-3BE2-D33D-41B3-DE2476FCAD61}"/>
              </a:ext>
            </a:extLst>
          </p:cNvPr>
          <p:cNvSpPr txBox="1"/>
          <p:nvPr/>
        </p:nvSpPr>
        <p:spPr>
          <a:xfrm>
            <a:off x="7902873" y="3611006"/>
            <a:ext cx="540381" cy="369332"/>
          </a:xfrm>
          <a:prstGeom prst="rect">
            <a:avLst/>
          </a:prstGeom>
          <a:noFill/>
        </p:spPr>
        <p:txBody>
          <a:bodyPr wrap="square" rtlCol="0">
            <a:spAutoFit/>
          </a:bodyPr>
          <a:lstStyle/>
          <a:p>
            <a:r>
              <a:rPr lang="en-US" altLang="zh-CN" dirty="0">
                <a:latin typeface="PingFang SC" panose="020B0600000000000000" pitchFamily="34" charset="-122"/>
                <a:ea typeface="PingFang SC" panose="020B0600000000000000" pitchFamily="34" charset="-122"/>
              </a:rPr>
              <a:t>y2</a:t>
            </a:r>
            <a:endParaRPr lang="zh-CN" altLang="en-US" dirty="0">
              <a:latin typeface="PingFang SC" panose="020B0600000000000000" pitchFamily="34" charset="-122"/>
              <a:ea typeface="PingFang SC" panose="020B0600000000000000" pitchFamily="34" charset="-122"/>
            </a:endParaRPr>
          </a:p>
        </p:txBody>
      </p:sp>
      <p:sp>
        <p:nvSpPr>
          <p:cNvPr id="35" name="文本框 34">
            <a:extLst>
              <a:ext uri="{FF2B5EF4-FFF2-40B4-BE49-F238E27FC236}">
                <a16:creationId xmlns:a16="http://schemas.microsoft.com/office/drawing/2014/main" id="{C18715A2-FAF1-617E-579F-267209365D68}"/>
              </a:ext>
            </a:extLst>
          </p:cNvPr>
          <p:cNvSpPr txBox="1"/>
          <p:nvPr/>
        </p:nvSpPr>
        <p:spPr>
          <a:xfrm>
            <a:off x="9226274" y="3606522"/>
            <a:ext cx="540381" cy="646331"/>
          </a:xfrm>
          <a:prstGeom prst="rect">
            <a:avLst/>
          </a:prstGeom>
          <a:noFill/>
        </p:spPr>
        <p:txBody>
          <a:bodyPr wrap="square" rtlCol="0">
            <a:spAutoFit/>
          </a:bodyPr>
          <a:lstStyle/>
          <a:p>
            <a:r>
              <a:rPr lang="en-US" altLang="zh-CN" dirty="0">
                <a:latin typeface="PingFang SC" panose="020B0600000000000000" pitchFamily="34" charset="-122"/>
                <a:ea typeface="PingFang SC" panose="020B0600000000000000" pitchFamily="34" charset="-122"/>
              </a:rPr>
              <a:t>y3</a:t>
            </a:r>
          </a:p>
          <a:p>
            <a:endParaRPr lang="zh-CN" altLang="en-US" dirty="0">
              <a:latin typeface="PingFang SC" panose="020B0600000000000000" pitchFamily="34" charset="-122"/>
              <a:ea typeface="PingFang SC" panose="020B0600000000000000" pitchFamily="34" charset="-122"/>
            </a:endParaRPr>
          </a:p>
        </p:txBody>
      </p:sp>
      <p:sp>
        <p:nvSpPr>
          <p:cNvPr id="36" name="文本框 35">
            <a:extLst>
              <a:ext uri="{FF2B5EF4-FFF2-40B4-BE49-F238E27FC236}">
                <a16:creationId xmlns:a16="http://schemas.microsoft.com/office/drawing/2014/main" id="{03555711-20AB-8AB4-AA23-F4509A5D4DB6}"/>
              </a:ext>
            </a:extLst>
          </p:cNvPr>
          <p:cNvSpPr txBox="1"/>
          <p:nvPr/>
        </p:nvSpPr>
        <p:spPr>
          <a:xfrm>
            <a:off x="1082416" y="1855448"/>
            <a:ext cx="2805248" cy="461665"/>
          </a:xfrm>
          <a:prstGeom prst="rect">
            <a:avLst/>
          </a:prstGeom>
          <a:noFill/>
        </p:spPr>
        <p:txBody>
          <a:bodyPr wrap="square" rtlCol="0">
            <a:spAutoFit/>
          </a:bodyPr>
          <a:lstStyle/>
          <a:p>
            <a:r>
              <a:rPr lang="en-US" altLang="zh-CN" sz="2000" dirty="0">
                <a:latin typeface="PingFang SC" panose="020B0600000000000000" pitchFamily="34" charset="-122"/>
                <a:ea typeface="PingFang SC" panose="020B0600000000000000" pitchFamily="34" charset="-122"/>
              </a:rPr>
              <a:t>1/3</a:t>
            </a:r>
            <a:r>
              <a:rPr lang="zh-CN" altLang="en-US" sz="2400" dirty="0">
                <a:latin typeface="PingFang SC" panose="020B0600000000000000" pitchFamily="34" charset="-122"/>
                <a:ea typeface="PingFang SC" panose="020B0600000000000000" pitchFamily="34" charset="-122"/>
              </a:rPr>
              <a:t>效率卷积码模块</a:t>
            </a:r>
          </a:p>
        </p:txBody>
      </p:sp>
      <p:sp>
        <p:nvSpPr>
          <p:cNvPr id="37" name="文本框 36">
            <a:extLst>
              <a:ext uri="{FF2B5EF4-FFF2-40B4-BE49-F238E27FC236}">
                <a16:creationId xmlns:a16="http://schemas.microsoft.com/office/drawing/2014/main" id="{545D1464-1680-7DBA-D420-4ACD4D3B5260}"/>
              </a:ext>
            </a:extLst>
          </p:cNvPr>
          <p:cNvSpPr txBox="1"/>
          <p:nvPr/>
        </p:nvSpPr>
        <p:spPr>
          <a:xfrm>
            <a:off x="2493306" y="4671012"/>
            <a:ext cx="2286000" cy="369332"/>
          </a:xfrm>
          <a:prstGeom prst="rect">
            <a:avLst/>
          </a:prstGeom>
          <a:noFill/>
        </p:spPr>
        <p:txBody>
          <a:bodyPr wrap="square" rtlCol="0">
            <a:spAutoFit/>
          </a:bodyPr>
          <a:lstStyle/>
          <a:p>
            <a:r>
              <a:rPr lang="zh-CN" altLang="en-US" dirty="0"/>
              <a:t>对应寄存器连接状态</a:t>
            </a:r>
          </a:p>
        </p:txBody>
      </p:sp>
      <p:sp>
        <p:nvSpPr>
          <p:cNvPr id="38" name="矩形 37">
            <a:extLst>
              <a:ext uri="{FF2B5EF4-FFF2-40B4-BE49-F238E27FC236}">
                <a16:creationId xmlns:a16="http://schemas.microsoft.com/office/drawing/2014/main" id="{5D52CE5F-3F50-3314-4EB9-56E6D96DEF88}"/>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a:extLst>
              <a:ext uri="{FF2B5EF4-FFF2-40B4-BE49-F238E27FC236}">
                <a16:creationId xmlns:a16="http://schemas.microsoft.com/office/drawing/2014/main" id="{C3D41C48-6A52-27EA-5B90-E01B77F8290F}"/>
              </a:ext>
            </a:extLst>
          </p:cNvPr>
          <p:cNvSpPr txBox="1"/>
          <p:nvPr/>
        </p:nvSpPr>
        <p:spPr>
          <a:xfrm>
            <a:off x="587486" y="445700"/>
            <a:ext cx="2312896"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3.1.</a:t>
            </a:r>
            <a:r>
              <a:rPr lang="zh-CN" altLang="en-US" sz="2400" dirty="0">
                <a:solidFill>
                  <a:schemeClr val="bg1"/>
                </a:solidFill>
                <a:latin typeface="PingFang SC" panose="020B0600000000000000" pitchFamily="34" charset="-122"/>
                <a:ea typeface="PingFang SC" panose="020B0600000000000000" pitchFamily="34" charset="-122"/>
              </a:rPr>
              <a:t> 卷积码编码</a:t>
            </a:r>
          </a:p>
        </p:txBody>
      </p:sp>
      <p:sp>
        <p:nvSpPr>
          <p:cNvPr id="40" name="矩形 39">
            <a:extLst>
              <a:ext uri="{FF2B5EF4-FFF2-40B4-BE49-F238E27FC236}">
                <a16:creationId xmlns:a16="http://schemas.microsoft.com/office/drawing/2014/main" id="{36E683F3-5411-C09F-8328-5D9BCCA8A62A}"/>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id="{29C23C6D-E0D5-E14B-0422-B49996D53AB4}"/>
              </a:ext>
            </a:extLst>
          </p:cNvPr>
          <p:cNvSpPr txBox="1"/>
          <p:nvPr/>
        </p:nvSpPr>
        <p:spPr>
          <a:xfrm>
            <a:off x="3290752" y="525271"/>
            <a:ext cx="2805248"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1/3</a:t>
            </a:r>
            <a:r>
              <a:rPr lang="zh-CN" altLang="en-US" sz="2400" dirty="0">
                <a:solidFill>
                  <a:schemeClr val="bg1"/>
                </a:solidFill>
                <a:latin typeface="PingFang SC" panose="020B0600000000000000" pitchFamily="34" charset="-122"/>
                <a:ea typeface="PingFang SC" panose="020B0600000000000000" pitchFamily="34" charset="-122"/>
              </a:rPr>
              <a:t>效率卷积码模块</a:t>
            </a:r>
          </a:p>
        </p:txBody>
      </p:sp>
      <p:cxnSp>
        <p:nvCxnSpPr>
          <p:cNvPr id="49" name="直接箭头连接符 48">
            <a:extLst>
              <a:ext uri="{FF2B5EF4-FFF2-40B4-BE49-F238E27FC236}">
                <a16:creationId xmlns:a16="http://schemas.microsoft.com/office/drawing/2014/main" id="{F9815FEC-CB48-D59A-AD87-F631CE8F3E37}"/>
              </a:ext>
            </a:extLst>
          </p:cNvPr>
          <p:cNvCxnSpPr>
            <a:cxnSpLocks/>
          </p:cNvCxnSpPr>
          <p:nvPr/>
        </p:nvCxnSpPr>
        <p:spPr>
          <a:xfrm>
            <a:off x="10417061" y="1215385"/>
            <a:ext cx="21074" cy="10379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2" name="图片 61">
            <a:extLst>
              <a:ext uri="{FF2B5EF4-FFF2-40B4-BE49-F238E27FC236}">
                <a16:creationId xmlns:a16="http://schemas.microsoft.com/office/drawing/2014/main" id="{B11F78E6-8D3A-4209-1F5C-78AFE68095B0}"/>
              </a:ext>
            </a:extLst>
          </p:cNvPr>
          <p:cNvPicPr>
            <a:picLocks noChangeAspect="1"/>
          </p:cNvPicPr>
          <p:nvPr/>
        </p:nvPicPr>
        <p:blipFill>
          <a:blip r:embed="rId3"/>
          <a:stretch>
            <a:fillRect/>
          </a:stretch>
        </p:blipFill>
        <p:spPr>
          <a:xfrm>
            <a:off x="5459375" y="4374701"/>
            <a:ext cx="3713584" cy="2426331"/>
          </a:xfrm>
          <a:prstGeom prst="rect">
            <a:avLst/>
          </a:prstGeom>
          <a:effectLst>
            <a:outerShdw blurRad="127000" dist="38100" dir="5400000" algn="t" rotWithShape="0">
              <a:prstClr val="black">
                <a:alpha val="40000"/>
              </a:prstClr>
            </a:outerShdw>
          </a:effectLst>
        </p:spPr>
      </p:pic>
      <p:grpSp>
        <p:nvGrpSpPr>
          <p:cNvPr id="63" name="组合 62">
            <a:extLst>
              <a:ext uri="{FF2B5EF4-FFF2-40B4-BE49-F238E27FC236}">
                <a16:creationId xmlns:a16="http://schemas.microsoft.com/office/drawing/2014/main" id="{2CDDA746-6460-0BF6-9697-5A33C1DA5FDA}"/>
              </a:ext>
            </a:extLst>
          </p:cNvPr>
          <p:cNvGrpSpPr/>
          <p:nvPr/>
        </p:nvGrpSpPr>
        <p:grpSpPr>
          <a:xfrm>
            <a:off x="211015" y="197615"/>
            <a:ext cx="11761577" cy="6484539"/>
            <a:chOff x="211015" y="197615"/>
            <a:chExt cx="11761577" cy="6484539"/>
          </a:xfrm>
        </p:grpSpPr>
        <p:cxnSp>
          <p:nvCxnSpPr>
            <p:cNvPr id="64" name="直接连接符 63">
              <a:extLst>
                <a:ext uri="{FF2B5EF4-FFF2-40B4-BE49-F238E27FC236}">
                  <a16:creationId xmlns:a16="http://schemas.microsoft.com/office/drawing/2014/main" id="{8F99D7A1-C609-2C2E-C86D-228C9D1096C4}"/>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79E92EFB-8CBE-F6F0-6757-54FED6AD0BD0}"/>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6B5815DA-1D33-9289-C2DE-CC2A2E110C50}"/>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668AEAAE-4A8C-3FC3-698F-099C7ED03BFA}"/>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2329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832214-AAB6-7D7D-06DD-66B96F1F9357}"/>
              </a:ext>
            </a:extLst>
          </p:cNvPr>
          <p:cNvPicPr>
            <a:picLocks noChangeAspect="1"/>
          </p:cNvPicPr>
          <p:nvPr/>
        </p:nvPicPr>
        <p:blipFill>
          <a:blip r:embed="rId2"/>
          <a:stretch>
            <a:fillRect/>
          </a:stretch>
        </p:blipFill>
        <p:spPr>
          <a:xfrm>
            <a:off x="1750542" y="2705725"/>
            <a:ext cx="5915953" cy="3267219"/>
          </a:xfrm>
          <a:prstGeom prst="rect">
            <a:avLst/>
          </a:prstGeom>
          <a:effectLst>
            <a:outerShdw blurRad="127000" dist="38100" dir="5400000" algn="t" rotWithShape="0">
              <a:prstClr val="black">
                <a:alpha val="40000"/>
              </a:prstClr>
            </a:outerShdw>
          </a:effectLst>
        </p:spPr>
      </p:pic>
      <p:sp>
        <p:nvSpPr>
          <p:cNvPr id="9" name="文本框 8">
            <a:extLst>
              <a:ext uri="{FF2B5EF4-FFF2-40B4-BE49-F238E27FC236}">
                <a16:creationId xmlns:a16="http://schemas.microsoft.com/office/drawing/2014/main" id="{3C7BA555-3659-4FE8-D500-D90696353D3C}"/>
              </a:ext>
            </a:extLst>
          </p:cNvPr>
          <p:cNvSpPr txBox="1"/>
          <p:nvPr/>
        </p:nvSpPr>
        <p:spPr>
          <a:xfrm>
            <a:off x="8623300" y="2031081"/>
            <a:ext cx="1945640" cy="461665"/>
          </a:xfrm>
          <a:prstGeom prst="rect">
            <a:avLst/>
          </a:prstGeom>
          <a:noFill/>
        </p:spPr>
        <p:txBody>
          <a:bodyPr wrap="square" rtlCol="0">
            <a:spAutoFit/>
          </a:bodyPr>
          <a:lstStyle/>
          <a:p>
            <a:r>
              <a:rPr lang="zh-CN" altLang="en-US" sz="2400" dirty="0">
                <a:latin typeface="PingFang SC" panose="020B0600000000000000" pitchFamily="34" charset="-122"/>
                <a:ea typeface="PingFang SC" panose="020B0600000000000000" pitchFamily="34" charset="-122"/>
              </a:rPr>
              <a:t>卷积码编码：</a:t>
            </a:r>
            <a:endParaRPr lang="en-US" altLang="zh-CN" sz="2400" dirty="0">
              <a:latin typeface="PingFang SC" panose="020B0600000000000000" pitchFamily="34" charset="-122"/>
              <a:ea typeface="PingFang SC" panose="020B0600000000000000" pitchFamily="34" charset="-122"/>
            </a:endParaRPr>
          </a:p>
        </p:txBody>
      </p:sp>
      <p:sp>
        <p:nvSpPr>
          <p:cNvPr id="10" name="文本框 9">
            <a:extLst>
              <a:ext uri="{FF2B5EF4-FFF2-40B4-BE49-F238E27FC236}">
                <a16:creationId xmlns:a16="http://schemas.microsoft.com/office/drawing/2014/main" id="{ABC8247B-DB1E-8F44-1339-02E245A9494A}"/>
              </a:ext>
            </a:extLst>
          </p:cNvPr>
          <p:cNvSpPr txBox="1"/>
          <p:nvPr/>
        </p:nvSpPr>
        <p:spPr>
          <a:xfrm>
            <a:off x="8834120" y="2705725"/>
            <a:ext cx="1524000" cy="461665"/>
          </a:xfrm>
          <a:prstGeom prst="rect">
            <a:avLst/>
          </a:prstGeom>
          <a:noFill/>
        </p:spPr>
        <p:txBody>
          <a:bodyPr wrap="square" rtlCol="0">
            <a:spAutoFit/>
          </a:bodyPr>
          <a:lstStyle/>
          <a:p>
            <a:r>
              <a:rPr lang="zh-CN" altLang="en-US" sz="2400" dirty="0">
                <a:latin typeface="PingFang SC" panose="020B0600000000000000" pitchFamily="34" charset="-122"/>
                <a:ea typeface="PingFang SC" panose="020B0600000000000000" pitchFamily="34" charset="-122"/>
              </a:rPr>
              <a:t>逐帧计算</a:t>
            </a:r>
            <a:endParaRPr lang="en-US" altLang="zh-CN" sz="2400" dirty="0">
              <a:latin typeface="PingFang SC" panose="020B0600000000000000" pitchFamily="34" charset="-122"/>
              <a:ea typeface="PingFang SC" panose="020B0600000000000000" pitchFamily="34" charset="-122"/>
            </a:endParaRPr>
          </a:p>
        </p:txBody>
      </p:sp>
      <p:pic>
        <p:nvPicPr>
          <p:cNvPr id="12" name="图片 11">
            <a:extLst>
              <a:ext uri="{FF2B5EF4-FFF2-40B4-BE49-F238E27FC236}">
                <a16:creationId xmlns:a16="http://schemas.microsoft.com/office/drawing/2014/main" id="{5AA0DFA6-A863-D082-211E-87D3685802F3}"/>
              </a:ext>
            </a:extLst>
          </p:cNvPr>
          <p:cNvPicPr>
            <a:picLocks noChangeAspect="1"/>
          </p:cNvPicPr>
          <p:nvPr/>
        </p:nvPicPr>
        <p:blipFill>
          <a:blip r:embed="rId3"/>
          <a:stretch>
            <a:fillRect/>
          </a:stretch>
        </p:blipFill>
        <p:spPr>
          <a:xfrm>
            <a:off x="2385089" y="1254477"/>
            <a:ext cx="4298962" cy="1261210"/>
          </a:xfrm>
          <a:prstGeom prst="rect">
            <a:avLst/>
          </a:prstGeom>
          <a:effectLst>
            <a:outerShdw blurRad="127000" dist="38100" dir="5400000" algn="t" rotWithShape="0">
              <a:prstClr val="black">
                <a:alpha val="40000"/>
              </a:prstClr>
            </a:outerShdw>
          </a:effectLst>
        </p:spPr>
      </p:pic>
      <p:sp>
        <p:nvSpPr>
          <p:cNvPr id="13" name="文本框 12">
            <a:extLst>
              <a:ext uri="{FF2B5EF4-FFF2-40B4-BE49-F238E27FC236}">
                <a16:creationId xmlns:a16="http://schemas.microsoft.com/office/drawing/2014/main" id="{872D7927-9DCD-69B2-D4D9-E08670909269}"/>
              </a:ext>
            </a:extLst>
          </p:cNvPr>
          <p:cNvSpPr txBox="1"/>
          <p:nvPr/>
        </p:nvSpPr>
        <p:spPr>
          <a:xfrm>
            <a:off x="8280400" y="4003040"/>
            <a:ext cx="2631440" cy="1200329"/>
          </a:xfrm>
          <a:prstGeom prst="rect">
            <a:avLst/>
          </a:prstGeom>
          <a:noFill/>
        </p:spPr>
        <p:txBody>
          <a:bodyPr wrap="square" rtlCol="0">
            <a:spAutoFit/>
          </a:bodyPr>
          <a:lstStyle/>
          <a:p>
            <a:pPr algn="ctr"/>
            <a:r>
              <a:rPr lang="zh-CN" altLang="en-US" sz="2400" dirty="0">
                <a:latin typeface="PingFang SC" panose="020B0600000000000000" pitchFamily="34" charset="-122"/>
                <a:ea typeface="PingFang SC" panose="020B0600000000000000" pitchFamily="34" charset="-122"/>
              </a:rPr>
              <a:t>如有收尾要求</a:t>
            </a:r>
            <a:endParaRPr lang="en-US" altLang="zh-CN" sz="2400" dirty="0">
              <a:latin typeface="PingFang SC" panose="020B0600000000000000" pitchFamily="34" charset="-122"/>
              <a:ea typeface="PingFang SC" panose="020B0600000000000000" pitchFamily="34" charset="-122"/>
            </a:endParaRPr>
          </a:p>
          <a:p>
            <a:pPr algn="ctr"/>
            <a:r>
              <a:rPr lang="zh-CN" altLang="en-US" sz="2400" dirty="0">
                <a:latin typeface="PingFang SC" panose="020B0600000000000000" pitchFamily="34" charset="-122"/>
                <a:ea typeface="PingFang SC" panose="020B0600000000000000" pitchFamily="34" charset="-122"/>
              </a:rPr>
              <a:t>则在末尾加</a:t>
            </a:r>
            <a:r>
              <a:rPr lang="en-US" altLang="zh-CN" sz="2400" dirty="0">
                <a:latin typeface="PingFang SC" panose="020B0600000000000000" pitchFamily="34" charset="-122"/>
                <a:ea typeface="PingFang SC" panose="020B0600000000000000" pitchFamily="34" charset="-122"/>
              </a:rPr>
              <a:t>3</a:t>
            </a:r>
            <a:r>
              <a:rPr lang="zh-CN" altLang="en-US" sz="2400" dirty="0">
                <a:latin typeface="PingFang SC" panose="020B0600000000000000" pitchFamily="34" charset="-122"/>
                <a:ea typeface="PingFang SC" panose="020B0600000000000000" pitchFamily="34" charset="-122"/>
              </a:rPr>
              <a:t>个</a:t>
            </a:r>
            <a:r>
              <a:rPr lang="en-US" altLang="zh-CN" sz="2400" dirty="0">
                <a:latin typeface="PingFang SC" panose="020B0600000000000000" pitchFamily="34" charset="-122"/>
                <a:ea typeface="PingFang SC" panose="020B0600000000000000" pitchFamily="34" charset="-122"/>
              </a:rPr>
              <a:t>0</a:t>
            </a:r>
          </a:p>
          <a:p>
            <a:pPr algn="ctr"/>
            <a:r>
              <a:rPr lang="zh-CN" altLang="en-US" sz="2400" dirty="0">
                <a:latin typeface="PingFang SC" panose="020B0600000000000000" pitchFamily="34" charset="-122"/>
                <a:ea typeface="PingFang SC" panose="020B0600000000000000" pitchFamily="34" charset="-122"/>
              </a:rPr>
              <a:t>（三个寄存器）</a:t>
            </a:r>
          </a:p>
        </p:txBody>
      </p:sp>
      <p:sp>
        <p:nvSpPr>
          <p:cNvPr id="16" name="矩形 15">
            <a:extLst>
              <a:ext uri="{FF2B5EF4-FFF2-40B4-BE49-F238E27FC236}">
                <a16:creationId xmlns:a16="http://schemas.microsoft.com/office/drawing/2014/main" id="{D264045D-58C5-B085-4CDC-9DBFB8082E77}"/>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F2797E26-0EBD-50BE-BD59-9055A39B8D87}"/>
              </a:ext>
            </a:extLst>
          </p:cNvPr>
          <p:cNvSpPr txBox="1"/>
          <p:nvPr/>
        </p:nvSpPr>
        <p:spPr>
          <a:xfrm>
            <a:off x="527862" y="445700"/>
            <a:ext cx="2432143"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3.1.</a:t>
            </a:r>
            <a:r>
              <a:rPr lang="zh-CN" altLang="en-US" sz="2400" dirty="0">
                <a:solidFill>
                  <a:schemeClr val="bg1"/>
                </a:solidFill>
                <a:latin typeface="PingFang SC" panose="020B0600000000000000" pitchFamily="34" charset="-122"/>
                <a:ea typeface="PingFang SC" panose="020B0600000000000000" pitchFamily="34" charset="-122"/>
              </a:rPr>
              <a:t> 卷积码编码</a:t>
            </a:r>
          </a:p>
        </p:txBody>
      </p:sp>
      <p:sp>
        <p:nvSpPr>
          <p:cNvPr id="2" name="矩形 1">
            <a:extLst>
              <a:ext uri="{FF2B5EF4-FFF2-40B4-BE49-F238E27FC236}">
                <a16:creationId xmlns:a16="http://schemas.microsoft.com/office/drawing/2014/main" id="{59A2D44D-2BE7-D231-4EB3-68ECB0B2E06A}"/>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581EE5C-5450-E7BC-CA7F-E2E38E016BD7}"/>
              </a:ext>
            </a:extLst>
          </p:cNvPr>
          <p:cNvSpPr txBox="1"/>
          <p:nvPr/>
        </p:nvSpPr>
        <p:spPr>
          <a:xfrm>
            <a:off x="3716550" y="556389"/>
            <a:ext cx="1987012" cy="461665"/>
          </a:xfrm>
          <a:prstGeom prst="rect">
            <a:avLst/>
          </a:prstGeom>
          <a:noFill/>
        </p:spPr>
        <p:txBody>
          <a:bodyPr wrap="square" rtlCol="0">
            <a:spAutoFit/>
          </a:bodyPr>
          <a:lstStyle/>
          <a:p>
            <a:r>
              <a:rPr lang="zh-CN" altLang="en-US" sz="2400" dirty="0">
                <a:solidFill>
                  <a:schemeClr val="bg1"/>
                </a:solidFill>
                <a:latin typeface="PingFang SC" panose="020B0600000000000000" pitchFamily="34" charset="-122"/>
                <a:ea typeface="PingFang SC" panose="020B0600000000000000" pitchFamily="34" charset="-122"/>
              </a:rPr>
              <a:t>不收尾</a:t>
            </a:r>
            <a:r>
              <a:rPr lang="en-US" altLang="zh-CN" sz="2400" dirty="0">
                <a:solidFill>
                  <a:schemeClr val="bg1"/>
                </a:solidFill>
                <a:latin typeface="PingFang SC" panose="020B0600000000000000" pitchFamily="34" charset="-122"/>
                <a:ea typeface="PingFang SC" panose="020B0600000000000000" pitchFamily="34" charset="-122"/>
              </a:rPr>
              <a:t>/</a:t>
            </a:r>
            <a:r>
              <a:rPr lang="zh-CN" altLang="en-US" sz="2400" dirty="0">
                <a:solidFill>
                  <a:schemeClr val="bg1"/>
                </a:solidFill>
                <a:latin typeface="PingFang SC" panose="020B0600000000000000" pitchFamily="34" charset="-122"/>
                <a:ea typeface="PingFang SC" panose="020B0600000000000000" pitchFamily="34" charset="-122"/>
              </a:rPr>
              <a:t>收尾</a:t>
            </a:r>
          </a:p>
        </p:txBody>
      </p:sp>
      <p:grpSp>
        <p:nvGrpSpPr>
          <p:cNvPr id="5" name="组合 4">
            <a:extLst>
              <a:ext uri="{FF2B5EF4-FFF2-40B4-BE49-F238E27FC236}">
                <a16:creationId xmlns:a16="http://schemas.microsoft.com/office/drawing/2014/main" id="{34FFB33B-68EB-E12C-2CA4-20A799643EB3}"/>
              </a:ext>
            </a:extLst>
          </p:cNvPr>
          <p:cNvGrpSpPr/>
          <p:nvPr/>
        </p:nvGrpSpPr>
        <p:grpSpPr>
          <a:xfrm>
            <a:off x="211015" y="197615"/>
            <a:ext cx="11761577" cy="6484539"/>
            <a:chOff x="211015" y="197615"/>
            <a:chExt cx="11761577" cy="6484539"/>
          </a:xfrm>
        </p:grpSpPr>
        <p:cxnSp>
          <p:nvCxnSpPr>
            <p:cNvPr id="6" name="直接连接符 5">
              <a:extLst>
                <a:ext uri="{FF2B5EF4-FFF2-40B4-BE49-F238E27FC236}">
                  <a16:creationId xmlns:a16="http://schemas.microsoft.com/office/drawing/2014/main" id="{1FE456BB-E90F-E636-E508-E9A5D6E05822}"/>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4CBDF57-6D7C-D2BE-CB9A-29A06C84E7EE}"/>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212A0FB-EF94-C51C-7F6D-D5E26618D608}"/>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D1F5EB7-A82D-1022-6ACD-006468DF177B}"/>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2659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4E9ADA-D186-98B5-EAA2-82CD209E3A97}"/>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BDDBCFC9-2D4A-F83B-756E-4FD585BB25D0}"/>
              </a:ext>
            </a:extLst>
          </p:cNvPr>
          <p:cNvSpPr txBox="1"/>
          <p:nvPr/>
        </p:nvSpPr>
        <p:spPr>
          <a:xfrm>
            <a:off x="565076" y="445700"/>
            <a:ext cx="235771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3.2.</a:t>
            </a:r>
            <a:r>
              <a:rPr lang="zh-CN" altLang="en-US" sz="2400" dirty="0">
                <a:solidFill>
                  <a:schemeClr val="bg1"/>
                </a:solidFill>
                <a:latin typeface="PingFang SC" panose="020B0600000000000000" pitchFamily="34" charset="-122"/>
                <a:ea typeface="PingFang SC" panose="020B0600000000000000" pitchFamily="34" charset="-122"/>
              </a:rPr>
              <a:t> 卷积码译码</a:t>
            </a:r>
          </a:p>
        </p:txBody>
      </p:sp>
      <p:sp>
        <p:nvSpPr>
          <p:cNvPr id="5" name="矩形 4">
            <a:extLst>
              <a:ext uri="{FF2B5EF4-FFF2-40B4-BE49-F238E27FC236}">
                <a16:creationId xmlns:a16="http://schemas.microsoft.com/office/drawing/2014/main" id="{AD59A6B4-6261-CF66-0165-7B9AC3EF7620}"/>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8F17E44E-A2F9-0761-743A-9075A71EB0C4}"/>
              </a:ext>
            </a:extLst>
          </p:cNvPr>
          <p:cNvSpPr txBox="1"/>
          <p:nvPr/>
        </p:nvSpPr>
        <p:spPr>
          <a:xfrm>
            <a:off x="3137646" y="569873"/>
            <a:ext cx="314481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Viterbi</a:t>
            </a:r>
            <a:r>
              <a:rPr lang="zh-CN" altLang="en-US" sz="2400" dirty="0">
                <a:solidFill>
                  <a:schemeClr val="bg1"/>
                </a:solidFill>
                <a:latin typeface="PingFang SC" panose="020B0600000000000000" pitchFamily="34" charset="-122"/>
                <a:ea typeface="PingFang SC" panose="020B0600000000000000" pitchFamily="34" charset="-122"/>
              </a:rPr>
              <a:t>硬判决译码器</a:t>
            </a:r>
          </a:p>
        </p:txBody>
      </p:sp>
      <p:sp>
        <p:nvSpPr>
          <p:cNvPr id="7" name="文本框 6">
            <a:extLst>
              <a:ext uri="{FF2B5EF4-FFF2-40B4-BE49-F238E27FC236}">
                <a16:creationId xmlns:a16="http://schemas.microsoft.com/office/drawing/2014/main" id="{EDAD42AE-8204-1E50-3C7C-544204741F78}"/>
              </a:ext>
            </a:extLst>
          </p:cNvPr>
          <p:cNvSpPr txBox="1"/>
          <p:nvPr/>
        </p:nvSpPr>
        <p:spPr>
          <a:xfrm>
            <a:off x="1537744" y="2194560"/>
            <a:ext cx="5056095" cy="1323439"/>
          </a:xfrm>
          <a:prstGeom prst="rect">
            <a:avLst/>
          </a:prstGeom>
          <a:noFill/>
        </p:spPr>
        <p:txBody>
          <a:bodyPr wrap="square" rtlCol="0">
            <a:spAutoFit/>
          </a:bodyPr>
          <a:lstStyle/>
          <a:p>
            <a:r>
              <a:rPr lang="en-US" altLang="zh-CN" sz="2000" dirty="0">
                <a:latin typeface="PingFang SC" panose="020B0600000000000000" pitchFamily="34" charset="-122"/>
                <a:ea typeface="PingFang SC" panose="020B0600000000000000" pitchFamily="34" charset="-122"/>
              </a:rPr>
              <a:t>1. </a:t>
            </a:r>
            <a:r>
              <a:rPr lang="zh-CN" altLang="en-US" sz="2000" dirty="0">
                <a:latin typeface="PingFang SC" panose="020B0600000000000000" pitchFamily="34" charset="-122"/>
                <a:ea typeface="PingFang SC" panose="020B0600000000000000" pitchFamily="34" charset="-122"/>
              </a:rPr>
              <a:t>需要维护的信息：</a:t>
            </a:r>
            <a:endParaRPr lang="en-US" altLang="zh-CN" sz="2000" dirty="0">
              <a:latin typeface="PingFang SC" panose="020B0600000000000000" pitchFamily="34" charset="-122"/>
              <a:ea typeface="PingFang SC" panose="020B0600000000000000" pitchFamily="34" charset="-122"/>
            </a:endParaRPr>
          </a:p>
          <a:p>
            <a:r>
              <a:rPr lang="zh-CN" altLang="en-US" sz="2000" dirty="0">
                <a:latin typeface="PingFang SC" panose="020B0600000000000000" pitchFamily="34" charset="-122"/>
                <a:ea typeface="PingFang SC" panose="020B0600000000000000" pitchFamily="34" charset="-122"/>
              </a:rPr>
              <a:t>     对每个状态：存储回溯点（状态值）</a:t>
            </a:r>
            <a:endParaRPr lang="en-US" altLang="zh-CN" sz="2000" dirty="0">
              <a:latin typeface="PingFang SC" panose="020B0600000000000000" pitchFamily="34" charset="-122"/>
              <a:ea typeface="PingFang SC" panose="020B0600000000000000" pitchFamily="34" charset="-122"/>
            </a:endParaRPr>
          </a:p>
          <a:p>
            <a:r>
              <a:rPr lang="zh-CN" altLang="en-US" sz="2000" dirty="0">
                <a:latin typeface="PingFang SC" panose="020B0600000000000000" pitchFamily="34" charset="-122"/>
                <a:ea typeface="PingFang SC" panose="020B0600000000000000" pitchFamily="34" charset="-122"/>
              </a:rPr>
              <a:t>     前面的最优值无用，可动态更新</a:t>
            </a:r>
            <a:endParaRPr lang="en-US" altLang="zh-CN" sz="2000" dirty="0">
              <a:latin typeface="PingFang SC" panose="020B0600000000000000" pitchFamily="34" charset="-122"/>
              <a:ea typeface="PingFang SC" panose="020B0600000000000000" pitchFamily="34" charset="-122"/>
            </a:endParaRPr>
          </a:p>
          <a:p>
            <a:r>
              <a:rPr lang="zh-CN" altLang="en-US" sz="2000" dirty="0">
                <a:latin typeface="PingFang SC" panose="020B0600000000000000" pitchFamily="34" charset="-122"/>
                <a:ea typeface="PingFang SC" panose="020B0600000000000000" pitchFamily="34" charset="-122"/>
              </a:rPr>
              <a:t>   （最优值即为最小汉明距离）</a:t>
            </a:r>
          </a:p>
        </p:txBody>
      </p:sp>
      <p:sp>
        <p:nvSpPr>
          <p:cNvPr id="9" name="文本框 8">
            <a:extLst>
              <a:ext uri="{FF2B5EF4-FFF2-40B4-BE49-F238E27FC236}">
                <a16:creationId xmlns:a16="http://schemas.microsoft.com/office/drawing/2014/main" id="{F0859B24-DD51-B30C-69C0-75640A275552}"/>
              </a:ext>
            </a:extLst>
          </p:cNvPr>
          <p:cNvSpPr txBox="1"/>
          <p:nvPr/>
        </p:nvSpPr>
        <p:spPr>
          <a:xfrm>
            <a:off x="1513240" y="1608722"/>
            <a:ext cx="6096000" cy="461665"/>
          </a:xfrm>
          <a:prstGeom prst="rect">
            <a:avLst/>
          </a:prstGeom>
          <a:noFill/>
        </p:spPr>
        <p:txBody>
          <a:bodyPr wrap="square">
            <a:spAutoFit/>
          </a:bodyPr>
          <a:lstStyle/>
          <a:p>
            <a:r>
              <a:rPr lang="zh-CN" altLang="en-US" sz="2400" dirty="0">
                <a:latin typeface="PingFang SC" panose="020B0600000000000000" pitchFamily="34" charset="-122"/>
                <a:ea typeface="PingFang SC" panose="020B0600000000000000" pitchFamily="34" charset="-122"/>
              </a:rPr>
              <a:t>主要思路：</a:t>
            </a:r>
            <a:endParaRPr lang="en-US" altLang="zh-CN" sz="2400" dirty="0">
              <a:latin typeface="PingFang SC" panose="020B0600000000000000" pitchFamily="34" charset="-122"/>
              <a:ea typeface="PingFang SC" panose="020B0600000000000000" pitchFamily="34" charset="-122"/>
            </a:endParaRPr>
          </a:p>
        </p:txBody>
      </p:sp>
      <p:sp>
        <p:nvSpPr>
          <p:cNvPr id="10" name="文本框 9">
            <a:extLst>
              <a:ext uri="{FF2B5EF4-FFF2-40B4-BE49-F238E27FC236}">
                <a16:creationId xmlns:a16="http://schemas.microsoft.com/office/drawing/2014/main" id="{8936BADC-C18A-461F-21F6-111CB87F5B64}"/>
              </a:ext>
            </a:extLst>
          </p:cNvPr>
          <p:cNvSpPr txBox="1"/>
          <p:nvPr/>
        </p:nvSpPr>
        <p:spPr>
          <a:xfrm>
            <a:off x="1513240" y="3638489"/>
            <a:ext cx="7031320" cy="1631216"/>
          </a:xfrm>
          <a:prstGeom prst="rect">
            <a:avLst/>
          </a:prstGeom>
          <a:noFill/>
        </p:spPr>
        <p:txBody>
          <a:bodyPr wrap="square" rtlCol="0">
            <a:spAutoFit/>
          </a:bodyPr>
          <a:lstStyle/>
          <a:p>
            <a:r>
              <a:rPr lang="en-US" altLang="zh-CN" sz="2000" dirty="0">
                <a:latin typeface="PingFang SC" panose="020B0600000000000000" pitchFamily="34" charset="-122"/>
                <a:ea typeface="PingFang SC" panose="020B0600000000000000" pitchFamily="34" charset="-122"/>
              </a:rPr>
              <a:t>2. </a:t>
            </a:r>
            <a:r>
              <a:rPr lang="zh-CN" altLang="en-US" sz="2000" dirty="0">
                <a:latin typeface="PingFang SC" panose="020B0600000000000000" pitchFamily="34" charset="-122"/>
                <a:ea typeface="PingFang SC" panose="020B0600000000000000" pitchFamily="34" charset="-122"/>
              </a:rPr>
              <a:t>计算前置状态及输入符号：</a:t>
            </a:r>
            <a:endParaRPr lang="en-US" altLang="zh-CN" sz="2000" dirty="0">
              <a:latin typeface="PingFang SC" panose="020B0600000000000000" pitchFamily="34" charset="-122"/>
              <a:ea typeface="PingFang SC" panose="020B0600000000000000" pitchFamily="34" charset="-122"/>
            </a:endParaRPr>
          </a:p>
          <a:p>
            <a:pPr lvl="1"/>
            <a:r>
              <a:rPr lang="zh-CN" altLang="en-US" sz="2000" dirty="0">
                <a:latin typeface="PingFang SC" panose="020B0600000000000000" pitchFamily="34" charset="-122"/>
                <a:ea typeface="PingFang SC" panose="020B0600000000000000" pitchFamily="34" charset="-122"/>
              </a:rPr>
              <a:t>比如当前状态是</a:t>
            </a:r>
            <a:r>
              <a:rPr lang="en-US" altLang="zh-CN" sz="2000" dirty="0">
                <a:latin typeface="PingFang SC" panose="020B0600000000000000" pitchFamily="34" charset="-122"/>
                <a:ea typeface="PingFang SC" panose="020B0600000000000000" pitchFamily="34" charset="-122"/>
              </a:rPr>
              <a:t>000</a:t>
            </a:r>
            <a:r>
              <a:rPr lang="zh-CN" altLang="en-US" sz="2000" dirty="0">
                <a:latin typeface="PingFang SC" panose="020B0600000000000000" pitchFamily="34" charset="-122"/>
                <a:ea typeface="PingFang SC" panose="020B0600000000000000" pitchFamily="34" charset="-122"/>
              </a:rPr>
              <a:t>。（采用</a:t>
            </a:r>
            <a:r>
              <a:rPr lang="en-US" altLang="zh-CN" sz="2000" dirty="0">
                <a:latin typeface="PingFang SC" panose="020B0600000000000000" pitchFamily="34" charset="-122"/>
                <a:ea typeface="PingFang SC" panose="020B0600000000000000" pitchFamily="34" charset="-122"/>
              </a:rPr>
              <a:t>15,17</a:t>
            </a:r>
            <a:r>
              <a:rPr lang="zh-CN" altLang="en-US" sz="2000" dirty="0">
                <a:latin typeface="PingFang SC" panose="020B0600000000000000" pitchFamily="34" charset="-122"/>
                <a:ea typeface="PingFang SC" panose="020B0600000000000000" pitchFamily="34" charset="-122"/>
              </a:rPr>
              <a:t>编码方式）</a:t>
            </a:r>
            <a:endParaRPr lang="en-US" altLang="zh-CN" sz="2000" dirty="0">
              <a:latin typeface="PingFang SC" panose="020B0600000000000000" pitchFamily="34" charset="-122"/>
              <a:ea typeface="PingFang SC" panose="020B0600000000000000" pitchFamily="34" charset="-122"/>
            </a:endParaRPr>
          </a:p>
          <a:p>
            <a:pPr lvl="1"/>
            <a:r>
              <a:rPr lang="zh-CN" altLang="en-US" sz="2000" dirty="0">
                <a:latin typeface="PingFang SC" panose="020B0600000000000000" pitchFamily="34" charset="-122"/>
                <a:ea typeface="PingFang SC" panose="020B0600000000000000" pitchFamily="34" charset="-122"/>
              </a:rPr>
              <a:t>前置路径有两条：状态</a:t>
            </a:r>
            <a:r>
              <a:rPr lang="en-US" altLang="zh-CN" sz="2000" dirty="0">
                <a:latin typeface="PingFang SC" panose="020B0600000000000000" pitchFamily="34" charset="-122"/>
                <a:ea typeface="PingFang SC" panose="020B0600000000000000" pitchFamily="34" charset="-122"/>
              </a:rPr>
              <a:t>000-&gt;</a:t>
            </a:r>
            <a:r>
              <a:rPr lang="zh-CN" altLang="en-US" sz="2000" dirty="0">
                <a:latin typeface="PingFang SC" panose="020B0600000000000000" pitchFamily="34" charset="-122"/>
                <a:ea typeface="PingFang SC" panose="020B0600000000000000" pitchFamily="34" charset="-122"/>
              </a:rPr>
              <a:t>输入</a:t>
            </a:r>
            <a:r>
              <a:rPr lang="en-US" altLang="zh-CN" sz="2000" dirty="0">
                <a:latin typeface="PingFang SC" panose="020B0600000000000000" pitchFamily="34" charset="-122"/>
                <a:ea typeface="PingFang SC" panose="020B0600000000000000" pitchFamily="34" charset="-122"/>
              </a:rPr>
              <a:t>0 </a:t>
            </a:r>
            <a:r>
              <a:rPr lang="zh-CN" altLang="en-US" sz="2000" dirty="0">
                <a:latin typeface="PingFang SC" panose="020B0600000000000000" pitchFamily="34" charset="-122"/>
                <a:ea typeface="PingFang SC" panose="020B0600000000000000" pitchFamily="34" charset="-122"/>
              </a:rPr>
              <a:t>输出码值</a:t>
            </a:r>
            <a:r>
              <a:rPr lang="en-US" altLang="zh-CN" sz="2000" dirty="0">
                <a:latin typeface="PingFang SC" panose="020B0600000000000000" pitchFamily="34" charset="-122"/>
                <a:ea typeface="PingFang SC" panose="020B0600000000000000" pitchFamily="34" charset="-122"/>
              </a:rPr>
              <a:t>00</a:t>
            </a:r>
          </a:p>
          <a:p>
            <a:pPr lvl="1"/>
            <a:r>
              <a:rPr lang="en-US" altLang="zh-CN" sz="2000" dirty="0">
                <a:latin typeface="PingFang SC" panose="020B0600000000000000" pitchFamily="34" charset="-122"/>
                <a:ea typeface="PingFang SC" panose="020B0600000000000000" pitchFamily="34" charset="-122"/>
              </a:rPr>
              <a:t>		        </a:t>
            </a:r>
            <a:r>
              <a:rPr lang="zh-CN" altLang="en-US" sz="2000" dirty="0">
                <a:latin typeface="PingFang SC" panose="020B0600000000000000" pitchFamily="34" charset="-122"/>
                <a:ea typeface="PingFang SC" panose="020B0600000000000000" pitchFamily="34" charset="-122"/>
              </a:rPr>
              <a:t>状态</a:t>
            </a:r>
            <a:r>
              <a:rPr lang="en-US" altLang="zh-CN" sz="2000" dirty="0">
                <a:latin typeface="PingFang SC" panose="020B0600000000000000" pitchFamily="34" charset="-122"/>
                <a:ea typeface="PingFang SC" panose="020B0600000000000000" pitchFamily="34" charset="-122"/>
              </a:rPr>
              <a:t>100-&gt;</a:t>
            </a:r>
            <a:r>
              <a:rPr lang="zh-CN" altLang="en-US" sz="2000" dirty="0">
                <a:latin typeface="PingFang SC" panose="020B0600000000000000" pitchFamily="34" charset="-122"/>
                <a:ea typeface="PingFang SC" panose="020B0600000000000000" pitchFamily="34" charset="-122"/>
              </a:rPr>
              <a:t>输入</a:t>
            </a:r>
            <a:r>
              <a:rPr lang="en-US" altLang="zh-CN" sz="2000" dirty="0">
                <a:latin typeface="PingFang SC" panose="020B0600000000000000" pitchFamily="34" charset="-122"/>
                <a:ea typeface="PingFang SC" panose="020B0600000000000000" pitchFamily="34" charset="-122"/>
              </a:rPr>
              <a:t>0 </a:t>
            </a:r>
            <a:r>
              <a:rPr lang="zh-CN" altLang="en-US" sz="2000" dirty="0">
                <a:latin typeface="PingFang SC" panose="020B0600000000000000" pitchFamily="34" charset="-122"/>
                <a:ea typeface="PingFang SC" panose="020B0600000000000000" pitchFamily="34" charset="-122"/>
              </a:rPr>
              <a:t>输出码值</a:t>
            </a:r>
            <a:r>
              <a:rPr lang="en-US" altLang="zh-CN" sz="2000" dirty="0">
                <a:latin typeface="PingFang SC" panose="020B0600000000000000" pitchFamily="34" charset="-122"/>
                <a:ea typeface="PingFang SC" panose="020B0600000000000000" pitchFamily="34" charset="-122"/>
              </a:rPr>
              <a:t>11</a:t>
            </a:r>
          </a:p>
          <a:p>
            <a:pPr lvl="1"/>
            <a:r>
              <a:rPr lang="zh-CN" altLang="en-US" sz="2000" dirty="0">
                <a:latin typeface="PingFang SC" panose="020B0600000000000000" pitchFamily="34" charset="-122"/>
                <a:ea typeface="PingFang SC" panose="020B0600000000000000" pitchFamily="34" charset="-122"/>
              </a:rPr>
              <a:t>前置状态和输入符号可完全通过当前时刻的状态推导出</a:t>
            </a:r>
          </a:p>
        </p:txBody>
      </p:sp>
      <p:sp>
        <p:nvSpPr>
          <p:cNvPr id="11" name="箭头: 右 10">
            <a:extLst>
              <a:ext uri="{FF2B5EF4-FFF2-40B4-BE49-F238E27FC236}">
                <a16:creationId xmlns:a16="http://schemas.microsoft.com/office/drawing/2014/main" id="{5CC8D936-9C13-4018-273C-C6BCC93472F7}"/>
              </a:ext>
            </a:extLst>
          </p:cNvPr>
          <p:cNvSpPr/>
          <p:nvPr/>
        </p:nvSpPr>
        <p:spPr>
          <a:xfrm>
            <a:off x="5977666" y="2622826"/>
            <a:ext cx="833120" cy="159129"/>
          </a:xfrm>
          <a:prstGeom prst="rightArrow">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F7AA4ED-8816-626A-34FE-477CCE1272AD}"/>
              </a:ext>
            </a:extLst>
          </p:cNvPr>
          <p:cNvSpPr txBox="1"/>
          <p:nvPr/>
        </p:nvSpPr>
        <p:spPr>
          <a:xfrm>
            <a:off x="6939280" y="2123470"/>
            <a:ext cx="4724401" cy="707886"/>
          </a:xfrm>
          <a:prstGeom prst="rect">
            <a:avLst/>
          </a:prstGeom>
          <a:noFill/>
        </p:spPr>
        <p:txBody>
          <a:bodyPr wrap="square" rtlCol="0">
            <a:spAutoFit/>
          </a:bodyPr>
          <a:lstStyle/>
          <a:p>
            <a:r>
              <a:rPr lang="en-US" altLang="zh-CN" sz="2000" dirty="0">
                <a:latin typeface="PingFang SC" panose="020B0600000000000000" pitchFamily="34" charset="-122"/>
                <a:ea typeface="PingFang SC" panose="020B0600000000000000" pitchFamily="34" charset="-122"/>
              </a:rPr>
              <a:t>3</a:t>
            </a:r>
            <a:r>
              <a:rPr lang="zh-CN" altLang="en-US" sz="2000" dirty="0">
                <a:latin typeface="PingFang SC" panose="020B0600000000000000" pitchFamily="34" charset="-122"/>
                <a:ea typeface="PingFang SC" panose="020B0600000000000000" pitchFamily="34" charset="-122"/>
              </a:rPr>
              <a:t>个寄存器，</a:t>
            </a:r>
            <a:r>
              <a:rPr lang="en-US" altLang="zh-CN" sz="2000" dirty="0">
                <a:latin typeface="PingFang SC" panose="020B0600000000000000" pitchFamily="34" charset="-122"/>
                <a:ea typeface="PingFang SC" panose="020B0600000000000000" pitchFamily="34" charset="-122"/>
              </a:rPr>
              <a:t>8</a:t>
            </a:r>
            <a:r>
              <a:rPr lang="zh-CN" altLang="en-US" sz="2000" dirty="0">
                <a:latin typeface="PingFang SC" panose="020B0600000000000000" pitchFamily="34" charset="-122"/>
                <a:ea typeface="PingFang SC" panose="020B0600000000000000" pitchFamily="34" charset="-122"/>
              </a:rPr>
              <a:t>个状态</a:t>
            </a:r>
            <a:endParaRPr lang="en-US" altLang="zh-CN" sz="2000" dirty="0">
              <a:latin typeface="PingFang SC" panose="020B0600000000000000" pitchFamily="34" charset="-122"/>
              <a:ea typeface="PingFang SC" panose="020B0600000000000000" pitchFamily="34" charset="-122"/>
            </a:endParaRPr>
          </a:p>
          <a:p>
            <a:r>
              <a:rPr lang="zh-CN" altLang="en-US" sz="2000" dirty="0">
                <a:latin typeface="PingFang SC" panose="020B0600000000000000" pitchFamily="34" charset="-122"/>
                <a:ea typeface="PingFang SC" panose="020B0600000000000000" pitchFamily="34" charset="-122"/>
              </a:rPr>
              <a:t>回溯点矩阵</a:t>
            </a:r>
            <a:r>
              <a:rPr lang="en-US" altLang="zh-CN" sz="2000" dirty="0">
                <a:latin typeface="PingFang SC" panose="020B0600000000000000" pitchFamily="34" charset="-122"/>
                <a:ea typeface="PingFang SC" panose="020B0600000000000000" pitchFamily="34" charset="-122"/>
              </a:rPr>
              <a:t>size</a:t>
            </a:r>
            <a:r>
              <a:rPr lang="zh-CN" altLang="en-US" sz="2000" dirty="0">
                <a:latin typeface="PingFang SC" panose="020B0600000000000000" pitchFamily="34" charset="-122"/>
                <a:ea typeface="PingFang SC" panose="020B0600000000000000" pitchFamily="34" charset="-122"/>
              </a:rPr>
              <a:t>：</a:t>
            </a:r>
            <a:r>
              <a:rPr lang="en-US" altLang="zh-CN" sz="2000" dirty="0">
                <a:latin typeface="PingFang SC" panose="020B0600000000000000" pitchFamily="34" charset="-122"/>
                <a:ea typeface="PingFang SC" panose="020B0600000000000000" pitchFamily="34" charset="-122"/>
              </a:rPr>
              <a:t>8×length(info)</a:t>
            </a:r>
            <a:endParaRPr lang="zh-CN" altLang="en-US" sz="2000" dirty="0">
              <a:latin typeface="PingFang SC" panose="020B0600000000000000" pitchFamily="34" charset="-122"/>
              <a:ea typeface="PingFang SC" panose="020B0600000000000000" pitchFamily="34" charset="-122"/>
            </a:endParaRPr>
          </a:p>
        </p:txBody>
      </p:sp>
      <p:sp>
        <p:nvSpPr>
          <p:cNvPr id="13" name="文本框 12">
            <a:extLst>
              <a:ext uri="{FF2B5EF4-FFF2-40B4-BE49-F238E27FC236}">
                <a16:creationId xmlns:a16="http://schemas.microsoft.com/office/drawing/2014/main" id="{B28F5496-8FCF-11CE-6790-A18A2CD4B1B9}"/>
              </a:ext>
            </a:extLst>
          </p:cNvPr>
          <p:cNvSpPr txBox="1"/>
          <p:nvPr/>
        </p:nvSpPr>
        <p:spPr>
          <a:xfrm>
            <a:off x="6939280" y="2873285"/>
            <a:ext cx="4724401" cy="400110"/>
          </a:xfrm>
          <a:prstGeom prst="rect">
            <a:avLst/>
          </a:prstGeom>
          <a:noFill/>
        </p:spPr>
        <p:txBody>
          <a:bodyPr wrap="square" rtlCol="0">
            <a:spAutoFit/>
          </a:bodyPr>
          <a:lstStyle/>
          <a:p>
            <a:r>
              <a:rPr lang="zh-CN" altLang="en-US" sz="2000" dirty="0">
                <a:latin typeface="PingFang SC" panose="020B0600000000000000" pitchFamily="34" charset="-122"/>
                <a:ea typeface="PingFang SC" panose="020B0600000000000000" pitchFamily="34" charset="-122"/>
              </a:rPr>
              <a:t>最优值</a:t>
            </a:r>
            <a:r>
              <a:rPr lang="en-US" altLang="zh-CN" sz="2000" dirty="0">
                <a:latin typeface="PingFang SC" panose="020B0600000000000000" pitchFamily="34" charset="-122"/>
                <a:ea typeface="PingFang SC" panose="020B0600000000000000" pitchFamily="34" charset="-122"/>
              </a:rPr>
              <a:t>record</a:t>
            </a:r>
            <a:r>
              <a:rPr lang="zh-CN" altLang="en-US" sz="2000" dirty="0">
                <a:latin typeface="PingFang SC" panose="020B0600000000000000" pitchFamily="34" charset="-122"/>
                <a:ea typeface="PingFang SC" panose="020B0600000000000000" pitchFamily="34" charset="-122"/>
              </a:rPr>
              <a:t>：</a:t>
            </a:r>
            <a:r>
              <a:rPr lang="en-US" altLang="zh-CN" sz="2000" dirty="0">
                <a:latin typeface="PingFang SC" panose="020B0600000000000000" pitchFamily="34" charset="-122"/>
                <a:ea typeface="PingFang SC" panose="020B0600000000000000" pitchFamily="34" charset="-122"/>
              </a:rPr>
              <a:t>8×1 </a:t>
            </a:r>
            <a:r>
              <a:rPr lang="zh-CN" altLang="en-US" sz="2000" dirty="0">
                <a:latin typeface="PingFang SC" panose="020B0600000000000000" pitchFamily="34" charset="-122"/>
                <a:ea typeface="PingFang SC" panose="020B0600000000000000" pitchFamily="34" charset="-122"/>
              </a:rPr>
              <a:t>向量即可</a:t>
            </a:r>
          </a:p>
        </p:txBody>
      </p:sp>
      <p:sp>
        <p:nvSpPr>
          <p:cNvPr id="14" name="文本框 13">
            <a:extLst>
              <a:ext uri="{FF2B5EF4-FFF2-40B4-BE49-F238E27FC236}">
                <a16:creationId xmlns:a16="http://schemas.microsoft.com/office/drawing/2014/main" id="{BA2A810D-69A6-C72F-4303-2AB46EA2EBF5}"/>
              </a:ext>
            </a:extLst>
          </p:cNvPr>
          <p:cNvSpPr txBox="1"/>
          <p:nvPr/>
        </p:nvSpPr>
        <p:spPr>
          <a:xfrm>
            <a:off x="1513240" y="5269705"/>
            <a:ext cx="7031320" cy="1015663"/>
          </a:xfrm>
          <a:prstGeom prst="rect">
            <a:avLst/>
          </a:prstGeom>
          <a:noFill/>
        </p:spPr>
        <p:txBody>
          <a:bodyPr wrap="square" rtlCol="0">
            <a:spAutoFit/>
          </a:bodyPr>
          <a:lstStyle/>
          <a:p>
            <a:r>
              <a:rPr lang="en-US" altLang="zh-CN" sz="2000" dirty="0">
                <a:latin typeface="PingFang SC" panose="020B0600000000000000" pitchFamily="34" charset="-122"/>
                <a:ea typeface="PingFang SC" panose="020B0600000000000000" pitchFamily="34" charset="-122"/>
              </a:rPr>
              <a:t>3. </a:t>
            </a:r>
            <a:r>
              <a:rPr lang="zh-CN" altLang="en-US" sz="2000" dirty="0">
                <a:latin typeface="PingFang SC" panose="020B0600000000000000" pitchFamily="34" charset="-122"/>
                <a:ea typeface="PingFang SC" panose="020B0600000000000000" pitchFamily="34" charset="-122"/>
              </a:rPr>
              <a:t>回溯过程：</a:t>
            </a:r>
            <a:endParaRPr lang="en-US" altLang="zh-CN" sz="2000" dirty="0">
              <a:latin typeface="PingFang SC" panose="020B0600000000000000" pitchFamily="34" charset="-122"/>
              <a:ea typeface="PingFang SC" panose="020B0600000000000000" pitchFamily="34" charset="-122"/>
            </a:endParaRPr>
          </a:p>
          <a:p>
            <a:pPr lvl="1"/>
            <a:r>
              <a:rPr lang="zh-CN" altLang="en-US" sz="2000" dirty="0">
                <a:latin typeface="PingFang SC" panose="020B0600000000000000" pitchFamily="34" charset="-122"/>
                <a:ea typeface="PingFang SC" panose="020B0600000000000000" pitchFamily="34" charset="-122"/>
              </a:rPr>
              <a:t>从最后的最优时刻开始，依次取出前置状态值。通过状态值提取出输入序列值。</a:t>
            </a:r>
          </a:p>
        </p:txBody>
      </p:sp>
      <p:grpSp>
        <p:nvGrpSpPr>
          <p:cNvPr id="4" name="组合 3">
            <a:extLst>
              <a:ext uri="{FF2B5EF4-FFF2-40B4-BE49-F238E27FC236}">
                <a16:creationId xmlns:a16="http://schemas.microsoft.com/office/drawing/2014/main" id="{F1924F4C-8036-2309-2BE0-72D7446BA26E}"/>
              </a:ext>
            </a:extLst>
          </p:cNvPr>
          <p:cNvGrpSpPr/>
          <p:nvPr/>
        </p:nvGrpSpPr>
        <p:grpSpPr>
          <a:xfrm>
            <a:off x="211015" y="197615"/>
            <a:ext cx="11761577" cy="6484539"/>
            <a:chOff x="211015" y="197615"/>
            <a:chExt cx="11761577" cy="6484539"/>
          </a:xfrm>
        </p:grpSpPr>
        <p:cxnSp>
          <p:nvCxnSpPr>
            <p:cNvPr id="8" name="直接连接符 7">
              <a:extLst>
                <a:ext uri="{FF2B5EF4-FFF2-40B4-BE49-F238E27FC236}">
                  <a16:creationId xmlns:a16="http://schemas.microsoft.com/office/drawing/2014/main" id="{61125507-2506-8BA8-D8D6-ACE79B13A398}"/>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BC59A0E-536C-2EE2-1486-451E334E25FE}"/>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497B0EE-7AEB-3546-BC22-772EFBC9B5C2}"/>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968EE8A-DCB6-7397-A8A5-11F7D7CAE096}"/>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1185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A2722C-BCA4-000F-EE3D-605D65768CE1}"/>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7C1EF6F5-5DE1-AEF8-F26A-05A466867E98}"/>
              </a:ext>
            </a:extLst>
          </p:cNvPr>
          <p:cNvSpPr txBox="1"/>
          <p:nvPr/>
        </p:nvSpPr>
        <p:spPr>
          <a:xfrm>
            <a:off x="565076" y="488290"/>
            <a:ext cx="235771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3.2.</a:t>
            </a:r>
            <a:r>
              <a:rPr lang="zh-CN" altLang="en-US" sz="2400" dirty="0">
                <a:solidFill>
                  <a:schemeClr val="bg1"/>
                </a:solidFill>
                <a:latin typeface="PingFang SC" panose="020B0600000000000000" pitchFamily="34" charset="-122"/>
                <a:ea typeface="PingFang SC" panose="020B0600000000000000" pitchFamily="34" charset="-122"/>
              </a:rPr>
              <a:t> 卷积码译码</a:t>
            </a:r>
          </a:p>
        </p:txBody>
      </p:sp>
      <p:sp>
        <p:nvSpPr>
          <p:cNvPr id="4" name="矩形 3">
            <a:extLst>
              <a:ext uri="{FF2B5EF4-FFF2-40B4-BE49-F238E27FC236}">
                <a16:creationId xmlns:a16="http://schemas.microsoft.com/office/drawing/2014/main" id="{F17B75C0-8BAC-1D74-DE0F-4683CA09A72B}"/>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97A58168-A1E9-8851-5FBA-2BD5A86C2499}"/>
              </a:ext>
            </a:extLst>
          </p:cNvPr>
          <p:cNvSpPr txBox="1"/>
          <p:nvPr/>
        </p:nvSpPr>
        <p:spPr>
          <a:xfrm>
            <a:off x="3137646" y="569873"/>
            <a:ext cx="314481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Viterbi</a:t>
            </a:r>
            <a:r>
              <a:rPr lang="zh-CN" altLang="en-US" sz="2400" dirty="0">
                <a:solidFill>
                  <a:schemeClr val="bg1"/>
                </a:solidFill>
                <a:latin typeface="PingFang SC" panose="020B0600000000000000" pitchFamily="34" charset="-122"/>
                <a:ea typeface="PingFang SC" panose="020B0600000000000000" pitchFamily="34" charset="-122"/>
              </a:rPr>
              <a:t>硬判决译码器</a:t>
            </a:r>
          </a:p>
        </p:txBody>
      </p:sp>
      <p:pic>
        <p:nvPicPr>
          <p:cNvPr id="10" name="图片 9">
            <a:extLst>
              <a:ext uri="{FF2B5EF4-FFF2-40B4-BE49-F238E27FC236}">
                <a16:creationId xmlns:a16="http://schemas.microsoft.com/office/drawing/2014/main" id="{EE99DCE2-46C1-2AF0-A967-0CC282D0DB77}"/>
              </a:ext>
            </a:extLst>
          </p:cNvPr>
          <p:cNvPicPr>
            <a:picLocks noChangeAspect="1"/>
          </p:cNvPicPr>
          <p:nvPr/>
        </p:nvPicPr>
        <p:blipFill>
          <a:blip r:embed="rId2"/>
          <a:stretch>
            <a:fillRect/>
          </a:stretch>
        </p:blipFill>
        <p:spPr>
          <a:xfrm>
            <a:off x="1743934" y="2499843"/>
            <a:ext cx="9678751" cy="3343742"/>
          </a:xfrm>
          <a:prstGeom prst="rect">
            <a:avLst/>
          </a:prstGeom>
          <a:effectLst>
            <a:outerShdw blurRad="127000" dist="38100" dir="5400000" algn="t" rotWithShape="0">
              <a:prstClr val="black">
                <a:alpha val="40000"/>
              </a:prstClr>
            </a:outerShdw>
          </a:effectLst>
        </p:spPr>
      </p:pic>
      <p:sp>
        <p:nvSpPr>
          <p:cNvPr id="11" name="文本框 10">
            <a:extLst>
              <a:ext uri="{FF2B5EF4-FFF2-40B4-BE49-F238E27FC236}">
                <a16:creationId xmlns:a16="http://schemas.microsoft.com/office/drawing/2014/main" id="{442C71F6-3E35-F48C-4896-7C4FEF547950}"/>
              </a:ext>
            </a:extLst>
          </p:cNvPr>
          <p:cNvSpPr txBox="1"/>
          <p:nvPr/>
        </p:nvSpPr>
        <p:spPr>
          <a:xfrm>
            <a:off x="2468020" y="1308099"/>
            <a:ext cx="7530089" cy="1015663"/>
          </a:xfrm>
          <a:prstGeom prst="rect">
            <a:avLst/>
          </a:prstGeom>
          <a:noFill/>
        </p:spPr>
        <p:txBody>
          <a:bodyPr wrap="square" rtlCol="0">
            <a:spAutoFit/>
          </a:bodyPr>
          <a:lstStyle/>
          <a:p>
            <a:r>
              <a:rPr lang="zh-CN" altLang="en-US" sz="2000" dirty="0">
                <a:latin typeface="PingFang SC" panose="020B0600000000000000" pitchFamily="34" charset="-122"/>
                <a:ea typeface="PingFang SC" panose="020B0600000000000000" pitchFamily="34" charset="-122"/>
              </a:rPr>
              <a:t>主体更新过程：</a:t>
            </a:r>
            <a:endParaRPr lang="en-US" altLang="zh-CN" sz="2000" dirty="0">
              <a:latin typeface="PingFang SC" panose="020B0600000000000000" pitchFamily="34" charset="-122"/>
              <a:ea typeface="PingFang SC" panose="020B0600000000000000" pitchFamily="34" charset="-122"/>
            </a:endParaRPr>
          </a:p>
          <a:p>
            <a:r>
              <a:rPr lang="en-US" altLang="zh-CN" sz="2000" dirty="0">
                <a:latin typeface="PingFang SC" panose="020B0600000000000000" pitchFamily="34" charset="-122"/>
                <a:ea typeface="PingFang SC" panose="020B0600000000000000" pitchFamily="34" charset="-122"/>
              </a:rPr>
              <a:t>     </a:t>
            </a:r>
            <a:r>
              <a:rPr lang="zh-CN" altLang="en-US" sz="2000" dirty="0">
                <a:latin typeface="PingFang SC" panose="020B0600000000000000" pitchFamily="34" charset="-122"/>
                <a:ea typeface="PingFang SC" panose="020B0600000000000000" pitchFamily="34" charset="-122"/>
              </a:rPr>
              <a:t>对每一帧，计算所有状态的前置状态及输入值。</a:t>
            </a:r>
            <a:endParaRPr lang="en-US" altLang="zh-CN" sz="2000" dirty="0">
              <a:latin typeface="PingFang SC" panose="020B0600000000000000" pitchFamily="34" charset="-122"/>
              <a:ea typeface="PingFang SC" panose="020B0600000000000000" pitchFamily="34" charset="-122"/>
            </a:endParaRPr>
          </a:p>
          <a:p>
            <a:r>
              <a:rPr lang="en-US" altLang="zh-CN" sz="2000" dirty="0">
                <a:latin typeface="PingFang SC" panose="020B0600000000000000" pitchFamily="34" charset="-122"/>
                <a:ea typeface="PingFang SC" panose="020B0600000000000000" pitchFamily="34" charset="-122"/>
              </a:rPr>
              <a:t>     </a:t>
            </a:r>
            <a:r>
              <a:rPr lang="zh-CN" altLang="en-US" sz="2000" dirty="0">
                <a:latin typeface="PingFang SC" panose="020B0600000000000000" pitchFamily="34" charset="-122"/>
                <a:ea typeface="PingFang SC" panose="020B0600000000000000" pitchFamily="34" charset="-122"/>
              </a:rPr>
              <a:t>从两路径选择最优，更新最优值向量，记录回溯点。</a:t>
            </a:r>
          </a:p>
        </p:txBody>
      </p:sp>
      <p:grpSp>
        <p:nvGrpSpPr>
          <p:cNvPr id="6" name="组合 5">
            <a:extLst>
              <a:ext uri="{FF2B5EF4-FFF2-40B4-BE49-F238E27FC236}">
                <a16:creationId xmlns:a16="http://schemas.microsoft.com/office/drawing/2014/main" id="{18E93866-6663-1B33-2994-A7ADA72856ED}"/>
              </a:ext>
            </a:extLst>
          </p:cNvPr>
          <p:cNvGrpSpPr/>
          <p:nvPr/>
        </p:nvGrpSpPr>
        <p:grpSpPr>
          <a:xfrm>
            <a:off x="211015" y="197615"/>
            <a:ext cx="11761577" cy="6484539"/>
            <a:chOff x="211015" y="197615"/>
            <a:chExt cx="11761577" cy="6484539"/>
          </a:xfrm>
        </p:grpSpPr>
        <p:cxnSp>
          <p:nvCxnSpPr>
            <p:cNvPr id="7" name="直接连接符 6">
              <a:extLst>
                <a:ext uri="{FF2B5EF4-FFF2-40B4-BE49-F238E27FC236}">
                  <a16:creationId xmlns:a16="http://schemas.microsoft.com/office/drawing/2014/main" id="{859EFD18-4CE3-885D-1BED-61AA9CE9258B}"/>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592AC1A-093C-6941-6697-5947AEC3BE25}"/>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F23741B-0126-55C0-EEBA-4C3A665B9D57}"/>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EB647B2-2E87-A909-1825-6051B9019BED}"/>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8727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E28C90C-5C92-05DE-FE7D-78A5C27271F8}"/>
              </a:ext>
            </a:extLst>
          </p:cNvPr>
          <p:cNvPicPr>
            <a:picLocks noChangeAspect="1"/>
          </p:cNvPicPr>
          <p:nvPr/>
        </p:nvPicPr>
        <p:blipFill rotWithShape="1">
          <a:blip r:embed="rId2"/>
          <a:srcRect b="50117"/>
          <a:stretch/>
        </p:blipFill>
        <p:spPr>
          <a:xfrm>
            <a:off x="957130" y="2005678"/>
            <a:ext cx="5233896" cy="4146572"/>
          </a:xfrm>
          <a:prstGeom prst="rect">
            <a:avLst/>
          </a:prstGeom>
          <a:effectLst>
            <a:outerShdw blurRad="127000" dist="38100" dir="5400000" algn="t" rotWithShape="0">
              <a:prstClr val="black">
                <a:alpha val="40000"/>
              </a:prstClr>
            </a:outerShdw>
          </a:effectLst>
        </p:spPr>
      </p:pic>
      <p:sp>
        <p:nvSpPr>
          <p:cNvPr id="3" name="文本框 2">
            <a:extLst>
              <a:ext uri="{FF2B5EF4-FFF2-40B4-BE49-F238E27FC236}">
                <a16:creationId xmlns:a16="http://schemas.microsoft.com/office/drawing/2014/main" id="{75528279-AC6E-7C14-C804-3740584E2E5B}"/>
              </a:ext>
            </a:extLst>
          </p:cNvPr>
          <p:cNvSpPr txBox="1"/>
          <p:nvPr/>
        </p:nvSpPr>
        <p:spPr>
          <a:xfrm>
            <a:off x="2019510" y="1481395"/>
            <a:ext cx="3994652" cy="400110"/>
          </a:xfrm>
          <a:prstGeom prst="rect">
            <a:avLst/>
          </a:prstGeom>
          <a:noFill/>
        </p:spPr>
        <p:txBody>
          <a:bodyPr wrap="square" rtlCol="0">
            <a:spAutoFit/>
          </a:bodyPr>
          <a:lstStyle/>
          <a:p>
            <a:r>
              <a:rPr lang="zh-CN" altLang="en-US" sz="2000" dirty="0">
                <a:latin typeface="PingFang SC" panose="020B0600000000000000" pitchFamily="34" charset="-122"/>
                <a:ea typeface="PingFang SC" panose="020B0600000000000000" pitchFamily="34" charset="-122"/>
              </a:rPr>
              <a:t>计算前置状态和输入序列值</a:t>
            </a:r>
          </a:p>
        </p:txBody>
      </p:sp>
      <p:sp>
        <p:nvSpPr>
          <p:cNvPr id="4" name="矩形 3">
            <a:extLst>
              <a:ext uri="{FF2B5EF4-FFF2-40B4-BE49-F238E27FC236}">
                <a16:creationId xmlns:a16="http://schemas.microsoft.com/office/drawing/2014/main" id="{1E7BC7C1-CB3C-A793-1DDA-18F9DA18578A}"/>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05FEE384-EFA5-FA38-AC0A-863EA7D1BCAC}"/>
              </a:ext>
            </a:extLst>
          </p:cNvPr>
          <p:cNvSpPr txBox="1"/>
          <p:nvPr/>
        </p:nvSpPr>
        <p:spPr>
          <a:xfrm>
            <a:off x="565075" y="445700"/>
            <a:ext cx="235771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3.2.</a:t>
            </a:r>
            <a:r>
              <a:rPr lang="zh-CN" altLang="en-US" sz="2400" dirty="0">
                <a:solidFill>
                  <a:schemeClr val="bg1"/>
                </a:solidFill>
                <a:latin typeface="PingFang SC" panose="020B0600000000000000" pitchFamily="34" charset="-122"/>
                <a:ea typeface="PingFang SC" panose="020B0600000000000000" pitchFamily="34" charset="-122"/>
              </a:rPr>
              <a:t> 卷积码译码</a:t>
            </a:r>
          </a:p>
        </p:txBody>
      </p:sp>
      <p:sp>
        <p:nvSpPr>
          <p:cNvPr id="6" name="矩形 5">
            <a:extLst>
              <a:ext uri="{FF2B5EF4-FFF2-40B4-BE49-F238E27FC236}">
                <a16:creationId xmlns:a16="http://schemas.microsoft.com/office/drawing/2014/main" id="{DA5C244B-E9E1-4913-D59C-C556E5F22075}"/>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E2A5D001-1A42-56FF-9530-B7211C6F2317}"/>
              </a:ext>
            </a:extLst>
          </p:cNvPr>
          <p:cNvSpPr txBox="1"/>
          <p:nvPr/>
        </p:nvSpPr>
        <p:spPr>
          <a:xfrm>
            <a:off x="3137646" y="569873"/>
            <a:ext cx="314481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Viterbi</a:t>
            </a:r>
            <a:r>
              <a:rPr lang="zh-CN" altLang="en-US" sz="2400" dirty="0">
                <a:solidFill>
                  <a:schemeClr val="bg1"/>
                </a:solidFill>
                <a:latin typeface="PingFang SC" panose="020B0600000000000000" pitchFamily="34" charset="-122"/>
                <a:ea typeface="PingFang SC" panose="020B0600000000000000" pitchFamily="34" charset="-122"/>
              </a:rPr>
              <a:t>硬判决译码器</a:t>
            </a:r>
          </a:p>
        </p:txBody>
      </p:sp>
      <p:sp>
        <p:nvSpPr>
          <p:cNvPr id="8" name="文本框 7">
            <a:extLst>
              <a:ext uri="{FF2B5EF4-FFF2-40B4-BE49-F238E27FC236}">
                <a16:creationId xmlns:a16="http://schemas.microsoft.com/office/drawing/2014/main" id="{F3CF108A-4152-41DE-2EE3-45E775883195}"/>
              </a:ext>
            </a:extLst>
          </p:cNvPr>
          <p:cNvSpPr txBox="1"/>
          <p:nvPr/>
        </p:nvSpPr>
        <p:spPr>
          <a:xfrm>
            <a:off x="8066154" y="1907714"/>
            <a:ext cx="2338572" cy="400110"/>
          </a:xfrm>
          <a:prstGeom prst="rect">
            <a:avLst/>
          </a:prstGeom>
          <a:noFill/>
        </p:spPr>
        <p:txBody>
          <a:bodyPr wrap="square" rtlCol="0">
            <a:spAutoFit/>
          </a:bodyPr>
          <a:lstStyle/>
          <a:p>
            <a:r>
              <a:rPr lang="en-US" altLang="zh-CN" sz="2000" dirty="0">
                <a:latin typeface="PingFang SC" panose="020B0600000000000000" pitchFamily="34" charset="-122"/>
                <a:ea typeface="PingFang SC" panose="020B0600000000000000" pitchFamily="34" charset="-122"/>
              </a:rPr>
              <a:t>Viterbi</a:t>
            </a:r>
            <a:r>
              <a:rPr lang="zh-CN" altLang="en-US" sz="2000" dirty="0">
                <a:latin typeface="PingFang SC" panose="020B0600000000000000" pitchFamily="34" charset="-122"/>
                <a:ea typeface="PingFang SC" panose="020B0600000000000000" pitchFamily="34" charset="-122"/>
              </a:rPr>
              <a:t>回溯过程</a:t>
            </a:r>
          </a:p>
        </p:txBody>
      </p:sp>
      <p:pic>
        <p:nvPicPr>
          <p:cNvPr id="10" name="图片 9">
            <a:extLst>
              <a:ext uri="{FF2B5EF4-FFF2-40B4-BE49-F238E27FC236}">
                <a16:creationId xmlns:a16="http://schemas.microsoft.com/office/drawing/2014/main" id="{D5F22453-8637-8FC2-805F-0A8603DCE920}"/>
              </a:ext>
            </a:extLst>
          </p:cNvPr>
          <p:cNvPicPr>
            <a:picLocks noChangeAspect="1"/>
          </p:cNvPicPr>
          <p:nvPr/>
        </p:nvPicPr>
        <p:blipFill>
          <a:blip r:embed="rId3"/>
          <a:stretch>
            <a:fillRect/>
          </a:stretch>
        </p:blipFill>
        <p:spPr>
          <a:xfrm>
            <a:off x="6568068" y="3090318"/>
            <a:ext cx="5334744" cy="1905266"/>
          </a:xfrm>
          <a:prstGeom prst="rect">
            <a:avLst/>
          </a:prstGeom>
          <a:effectLst>
            <a:outerShdw blurRad="101600" dist="38100" dir="5400000" algn="t" rotWithShape="0">
              <a:prstClr val="black">
                <a:alpha val="40000"/>
              </a:prstClr>
            </a:outerShdw>
          </a:effectLst>
        </p:spPr>
      </p:pic>
      <p:sp>
        <p:nvSpPr>
          <p:cNvPr id="9" name="文本框 8">
            <a:extLst>
              <a:ext uri="{FF2B5EF4-FFF2-40B4-BE49-F238E27FC236}">
                <a16:creationId xmlns:a16="http://schemas.microsoft.com/office/drawing/2014/main" id="{65F1EC40-7BD6-19A0-F3B9-40C9ECCAECEA}"/>
              </a:ext>
            </a:extLst>
          </p:cNvPr>
          <p:cNvSpPr txBox="1"/>
          <p:nvPr/>
        </p:nvSpPr>
        <p:spPr>
          <a:xfrm>
            <a:off x="7300966" y="2514405"/>
            <a:ext cx="3868948" cy="369332"/>
          </a:xfrm>
          <a:prstGeom prst="rect">
            <a:avLst/>
          </a:prstGeom>
          <a:noFill/>
        </p:spPr>
        <p:txBody>
          <a:bodyPr wrap="square" rtlCol="0">
            <a:spAutoFit/>
          </a:bodyPr>
          <a:lstStyle/>
          <a:p>
            <a:r>
              <a:rPr lang="zh-CN" altLang="en-US" dirty="0"/>
              <a:t>状态</a:t>
            </a:r>
            <a:r>
              <a:rPr lang="en-US" altLang="zh-CN" dirty="0"/>
              <a:t>01</a:t>
            </a:r>
            <a:r>
              <a:rPr lang="zh-CN" altLang="en-US" dirty="0"/>
              <a:t>编码 隐含</a:t>
            </a:r>
            <a:r>
              <a:rPr lang="en-US" altLang="zh-CN" dirty="0"/>
              <a:t>1</a:t>
            </a:r>
            <a:r>
              <a:rPr lang="zh-CN" altLang="en-US" dirty="0"/>
              <a:t>位信息序列输入值</a:t>
            </a:r>
          </a:p>
        </p:txBody>
      </p:sp>
      <p:grpSp>
        <p:nvGrpSpPr>
          <p:cNvPr id="11" name="组合 10">
            <a:extLst>
              <a:ext uri="{FF2B5EF4-FFF2-40B4-BE49-F238E27FC236}">
                <a16:creationId xmlns:a16="http://schemas.microsoft.com/office/drawing/2014/main" id="{C7ADDC7A-83BF-DAFA-2645-101D7F382967}"/>
              </a:ext>
            </a:extLst>
          </p:cNvPr>
          <p:cNvGrpSpPr/>
          <p:nvPr/>
        </p:nvGrpSpPr>
        <p:grpSpPr>
          <a:xfrm>
            <a:off x="211015" y="197615"/>
            <a:ext cx="11761577" cy="6484539"/>
            <a:chOff x="211015" y="197615"/>
            <a:chExt cx="11761577" cy="6484539"/>
          </a:xfrm>
        </p:grpSpPr>
        <p:cxnSp>
          <p:nvCxnSpPr>
            <p:cNvPr id="12" name="直接连接符 11">
              <a:extLst>
                <a:ext uri="{FF2B5EF4-FFF2-40B4-BE49-F238E27FC236}">
                  <a16:creationId xmlns:a16="http://schemas.microsoft.com/office/drawing/2014/main" id="{8DB932E1-CDC4-F3C0-8193-88C9FA442C66}"/>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0002897-7ACD-7FD1-BA96-8D2B134F908C}"/>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21B5846-B892-4615-7057-115DDEEBB431}"/>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2249E58-01CD-880C-2335-1D966A483363}"/>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1851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D89E48-F726-437F-2BEE-7D35C92B7A2A}"/>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170AF84A-A825-AA0D-C03D-7FB6220F50C1}"/>
              </a:ext>
            </a:extLst>
          </p:cNvPr>
          <p:cNvSpPr txBox="1"/>
          <p:nvPr/>
        </p:nvSpPr>
        <p:spPr>
          <a:xfrm>
            <a:off x="565075" y="445700"/>
            <a:ext cx="235771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3.2.</a:t>
            </a:r>
            <a:r>
              <a:rPr lang="zh-CN" altLang="en-US" sz="2400" dirty="0">
                <a:solidFill>
                  <a:schemeClr val="bg1"/>
                </a:solidFill>
                <a:latin typeface="PingFang SC" panose="020B0600000000000000" pitchFamily="34" charset="-122"/>
                <a:ea typeface="PingFang SC" panose="020B0600000000000000" pitchFamily="34" charset="-122"/>
              </a:rPr>
              <a:t> 卷积码译码</a:t>
            </a:r>
          </a:p>
        </p:txBody>
      </p:sp>
      <p:sp>
        <p:nvSpPr>
          <p:cNvPr id="4" name="矩形 3">
            <a:extLst>
              <a:ext uri="{FF2B5EF4-FFF2-40B4-BE49-F238E27FC236}">
                <a16:creationId xmlns:a16="http://schemas.microsoft.com/office/drawing/2014/main" id="{A01F0D45-B14B-7B24-6C12-DE9864F908BE}"/>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592BE4B5-544F-BAC7-3A81-F4D999CE3A72}"/>
              </a:ext>
            </a:extLst>
          </p:cNvPr>
          <p:cNvSpPr txBox="1"/>
          <p:nvPr/>
        </p:nvSpPr>
        <p:spPr>
          <a:xfrm>
            <a:off x="3137646" y="569873"/>
            <a:ext cx="314481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Viterbi</a:t>
            </a:r>
            <a:r>
              <a:rPr lang="zh-CN" altLang="en-US" sz="2400" dirty="0">
                <a:solidFill>
                  <a:schemeClr val="bg1"/>
                </a:solidFill>
                <a:latin typeface="PingFang SC" panose="020B0600000000000000" pitchFamily="34" charset="-122"/>
                <a:ea typeface="PingFang SC" panose="020B0600000000000000" pitchFamily="34" charset="-122"/>
              </a:rPr>
              <a:t>软判决译码器</a:t>
            </a:r>
          </a:p>
        </p:txBody>
      </p:sp>
      <p:sp>
        <p:nvSpPr>
          <p:cNvPr id="6" name="文本框 5">
            <a:extLst>
              <a:ext uri="{FF2B5EF4-FFF2-40B4-BE49-F238E27FC236}">
                <a16:creationId xmlns:a16="http://schemas.microsoft.com/office/drawing/2014/main" id="{6925AF1F-0289-6FAC-7DBB-ABB0F62E3DD9}"/>
              </a:ext>
            </a:extLst>
          </p:cNvPr>
          <p:cNvSpPr txBox="1"/>
          <p:nvPr/>
        </p:nvSpPr>
        <p:spPr>
          <a:xfrm>
            <a:off x="1442791" y="1849120"/>
            <a:ext cx="5056095" cy="707886"/>
          </a:xfrm>
          <a:prstGeom prst="rect">
            <a:avLst/>
          </a:prstGeom>
          <a:noFill/>
        </p:spPr>
        <p:txBody>
          <a:bodyPr wrap="square" rtlCol="0">
            <a:spAutoFit/>
          </a:bodyPr>
          <a:lstStyle/>
          <a:p>
            <a:r>
              <a:rPr lang="zh-CN" altLang="en-US" sz="2000" dirty="0">
                <a:latin typeface="PingFang SC" panose="020B0600000000000000" pitchFamily="34" charset="-122"/>
                <a:ea typeface="PingFang SC" panose="020B0600000000000000" pitchFamily="34" charset="-122"/>
              </a:rPr>
              <a:t>输入为实数序列</a:t>
            </a:r>
            <a:endParaRPr lang="en-US" altLang="zh-CN" sz="2000" dirty="0">
              <a:latin typeface="PingFang SC" panose="020B0600000000000000" pitchFamily="34" charset="-122"/>
              <a:ea typeface="PingFang SC" panose="020B0600000000000000" pitchFamily="34" charset="-122"/>
            </a:endParaRPr>
          </a:p>
          <a:p>
            <a:r>
              <a:rPr lang="zh-CN" altLang="en-US" sz="2000" dirty="0">
                <a:latin typeface="PingFang SC" panose="020B0600000000000000" pitchFamily="34" charset="-122"/>
                <a:ea typeface="PingFang SC" panose="020B0600000000000000" pitchFamily="34" charset="-122"/>
              </a:rPr>
              <a:t>软判和硬判其实只是在距离计算上有所区别</a:t>
            </a:r>
          </a:p>
        </p:txBody>
      </p:sp>
      <p:pic>
        <p:nvPicPr>
          <p:cNvPr id="8" name="图片 7">
            <a:extLst>
              <a:ext uri="{FF2B5EF4-FFF2-40B4-BE49-F238E27FC236}">
                <a16:creationId xmlns:a16="http://schemas.microsoft.com/office/drawing/2014/main" id="{88794BF2-D278-F415-E343-8B098439F8AC}"/>
              </a:ext>
            </a:extLst>
          </p:cNvPr>
          <p:cNvPicPr>
            <a:picLocks noChangeAspect="1"/>
          </p:cNvPicPr>
          <p:nvPr/>
        </p:nvPicPr>
        <p:blipFill>
          <a:blip r:embed="rId2"/>
          <a:stretch>
            <a:fillRect/>
          </a:stretch>
        </p:blipFill>
        <p:spPr>
          <a:xfrm>
            <a:off x="1547451" y="2832669"/>
            <a:ext cx="4846774" cy="2936651"/>
          </a:xfrm>
          <a:prstGeom prst="rect">
            <a:avLst/>
          </a:prstGeom>
          <a:effectLst>
            <a:outerShdw blurRad="101600" dist="38100" dir="5400000" algn="t" rotWithShape="0">
              <a:prstClr val="black">
                <a:alpha val="40000"/>
              </a:prstClr>
            </a:outerShdw>
          </a:effectLst>
        </p:spPr>
      </p:pic>
      <p:sp>
        <p:nvSpPr>
          <p:cNvPr id="9" name="文本框 8">
            <a:extLst>
              <a:ext uri="{FF2B5EF4-FFF2-40B4-BE49-F238E27FC236}">
                <a16:creationId xmlns:a16="http://schemas.microsoft.com/office/drawing/2014/main" id="{D6582FD4-F002-8898-FF94-E4CBF3286A50}"/>
              </a:ext>
            </a:extLst>
          </p:cNvPr>
          <p:cNvSpPr txBox="1"/>
          <p:nvPr/>
        </p:nvSpPr>
        <p:spPr>
          <a:xfrm>
            <a:off x="6858071" y="2557006"/>
            <a:ext cx="5056095" cy="1938992"/>
          </a:xfrm>
          <a:prstGeom prst="rect">
            <a:avLst/>
          </a:prstGeom>
          <a:noFill/>
        </p:spPr>
        <p:txBody>
          <a:bodyPr wrap="square" rtlCol="0">
            <a:spAutoFit/>
          </a:bodyPr>
          <a:lstStyle/>
          <a:p>
            <a:r>
              <a:rPr lang="zh-CN" altLang="en-US" sz="2000" dirty="0">
                <a:latin typeface="PingFang SC" panose="020B0600000000000000" pitchFamily="34" charset="-122"/>
                <a:ea typeface="PingFang SC" panose="020B0600000000000000" pitchFamily="34" charset="-122"/>
              </a:rPr>
              <a:t>其余部分完全相同。</a:t>
            </a:r>
            <a:endParaRPr lang="en-US" altLang="zh-CN" sz="2000" dirty="0">
              <a:latin typeface="PingFang SC" panose="020B0600000000000000" pitchFamily="34" charset="-122"/>
              <a:ea typeface="PingFang SC" panose="020B0600000000000000" pitchFamily="34" charset="-122"/>
            </a:endParaRPr>
          </a:p>
          <a:p>
            <a:endParaRPr lang="en-US" altLang="zh-CN" sz="2000" dirty="0">
              <a:latin typeface="PingFang SC" panose="020B0600000000000000" pitchFamily="34" charset="-122"/>
              <a:ea typeface="PingFang SC" panose="020B0600000000000000" pitchFamily="34" charset="-122"/>
            </a:endParaRPr>
          </a:p>
          <a:p>
            <a:r>
              <a:rPr lang="zh-CN" altLang="en-US" sz="2000" dirty="0">
                <a:latin typeface="PingFang SC" panose="020B0600000000000000" pitchFamily="34" charset="-122"/>
                <a:ea typeface="PingFang SC" panose="020B0600000000000000" pitchFamily="34" charset="-122"/>
              </a:rPr>
              <a:t>课件上软判最优值是取最大值，而硬判最优值是取最小值。</a:t>
            </a:r>
            <a:endParaRPr lang="en-US" altLang="zh-CN" sz="2000" dirty="0">
              <a:latin typeface="PingFang SC" panose="020B0600000000000000" pitchFamily="34" charset="-122"/>
              <a:ea typeface="PingFang SC" panose="020B0600000000000000" pitchFamily="34" charset="-122"/>
            </a:endParaRPr>
          </a:p>
          <a:p>
            <a:r>
              <a:rPr lang="zh-CN" altLang="en-US" sz="2000" dirty="0">
                <a:latin typeface="PingFang SC" panose="020B0600000000000000" pitchFamily="34" charset="-122"/>
                <a:ea typeface="PingFang SC" panose="020B0600000000000000" pitchFamily="34" charset="-122"/>
              </a:rPr>
              <a:t>可对软判决的距离度量加一个负号来使二者统一。</a:t>
            </a:r>
            <a:endParaRPr lang="en-US" altLang="zh-CN" sz="2000" dirty="0">
              <a:latin typeface="PingFang SC" panose="020B0600000000000000" pitchFamily="34" charset="-122"/>
              <a:ea typeface="PingFang SC" panose="020B0600000000000000" pitchFamily="34" charset="-122"/>
            </a:endParaRPr>
          </a:p>
        </p:txBody>
      </p:sp>
      <p:grpSp>
        <p:nvGrpSpPr>
          <p:cNvPr id="7" name="组合 6">
            <a:extLst>
              <a:ext uri="{FF2B5EF4-FFF2-40B4-BE49-F238E27FC236}">
                <a16:creationId xmlns:a16="http://schemas.microsoft.com/office/drawing/2014/main" id="{06C320FF-6643-3E46-3D05-9C67E40DD79B}"/>
              </a:ext>
            </a:extLst>
          </p:cNvPr>
          <p:cNvGrpSpPr/>
          <p:nvPr/>
        </p:nvGrpSpPr>
        <p:grpSpPr>
          <a:xfrm>
            <a:off x="211015" y="197615"/>
            <a:ext cx="11761577" cy="6484539"/>
            <a:chOff x="211015" y="197615"/>
            <a:chExt cx="11761577" cy="6484539"/>
          </a:xfrm>
        </p:grpSpPr>
        <p:cxnSp>
          <p:nvCxnSpPr>
            <p:cNvPr id="10" name="直接连接符 9">
              <a:extLst>
                <a:ext uri="{FF2B5EF4-FFF2-40B4-BE49-F238E27FC236}">
                  <a16:creationId xmlns:a16="http://schemas.microsoft.com/office/drawing/2014/main" id="{1CEC58C6-C96C-DEF0-6D05-7AC0B6446453}"/>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21FDF3F-BEE2-ED6F-B534-19E645AC3AD1}"/>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E28CDEB-275E-CC8B-E3E4-22D4CD86CECD}"/>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892C95E-EB2C-5075-0D66-4C7915D33E01}"/>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2654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213159-AEEC-F53B-4A72-B9F52B09F5E3}"/>
              </a:ext>
            </a:extLst>
          </p:cNvPr>
          <p:cNvSpPr/>
          <p:nvPr/>
        </p:nvSpPr>
        <p:spPr>
          <a:xfrm>
            <a:off x="461981" y="326910"/>
            <a:ext cx="256390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BF3357DE-2DE4-E301-A5C5-2E241FC10A1A}"/>
              </a:ext>
            </a:extLst>
          </p:cNvPr>
          <p:cNvSpPr txBox="1"/>
          <p:nvPr/>
        </p:nvSpPr>
        <p:spPr>
          <a:xfrm>
            <a:off x="565076" y="445700"/>
            <a:ext cx="235771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3.2.</a:t>
            </a:r>
            <a:r>
              <a:rPr lang="zh-CN" altLang="en-US" sz="2400" dirty="0">
                <a:solidFill>
                  <a:schemeClr val="bg1"/>
                </a:solidFill>
                <a:latin typeface="PingFang SC" panose="020B0600000000000000" pitchFamily="34" charset="-122"/>
                <a:ea typeface="PingFang SC" panose="020B0600000000000000" pitchFamily="34" charset="-122"/>
              </a:rPr>
              <a:t> 卷积码译码</a:t>
            </a:r>
          </a:p>
        </p:txBody>
      </p:sp>
      <p:sp>
        <p:nvSpPr>
          <p:cNvPr id="4" name="矩形 3">
            <a:extLst>
              <a:ext uri="{FF2B5EF4-FFF2-40B4-BE49-F238E27FC236}">
                <a16:creationId xmlns:a16="http://schemas.microsoft.com/office/drawing/2014/main" id="{D7D918C8-394D-1F87-0202-5DC5898A5ADB}"/>
              </a:ext>
            </a:extLst>
          </p:cNvPr>
          <p:cNvSpPr/>
          <p:nvPr/>
        </p:nvSpPr>
        <p:spPr>
          <a:xfrm>
            <a:off x="3025887" y="488290"/>
            <a:ext cx="3368339" cy="5356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36D7294C-0C5B-BE10-A263-820C8D503A42}"/>
              </a:ext>
            </a:extLst>
          </p:cNvPr>
          <p:cNvSpPr txBox="1"/>
          <p:nvPr/>
        </p:nvSpPr>
        <p:spPr>
          <a:xfrm>
            <a:off x="3645646" y="562253"/>
            <a:ext cx="3144819" cy="461665"/>
          </a:xfrm>
          <a:prstGeom prst="rect">
            <a:avLst/>
          </a:prstGeom>
          <a:noFill/>
        </p:spPr>
        <p:txBody>
          <a:bodyPr wrap="square" rtlCol="0">
            <a:spAutoFit/>
          </a:bodyPr>
          <a:lstStyle/>
          <a:p>
            <a:r>
              <a:rPr lang="zh-CN" altLang="en-US" sz="2400" dirty="0">
                <a:solidFill>
                  <a:schemeClr val="bg1"/>
                </a:solidFill>
                <a:latin typeface="PingFang SC" panose="020B0600000000000000" pitchFamily="34" charset="-122"/>
                <a:ea typeface="PingFang SC" panose="020B0600000000000000" pitchFamily="34" charset="-122"/>
              </a:rPr>
              <a:t>效果单独测试</a:t>
            </a:r>
          </a:p>
        </p:txBody>
      </p:sp>
      <p:sp>
        <p:nvSpPr>
          <p:cNvPr id="6" name="文本框 5">
            <a:extLst>
              <a:ext uri="{FF2B5EF4-FFF2-40B4-BE49-F238E27FC236}">
                <a16:creationId xmlns:a16="http://schemas.microsoft.com/office/drawing/2014/main" id="{6CDEADCA-A4CB-5AD6-A0E4-025E80A7213F}"/>
              </a:ext>
            </a:extLst>
          </p:cNvPr>
          <p:cNvSpPr txBox="1"/>
          <p:nvPr/>
        </p:nvSpPr>
        <p:spPr>
          <a:xfrm>
            <a:off x="1319041" y="1554480"/>
            <a:ext cx="5075185" cy="1015663"/>
          </a:xfrm>
          <a:prstGeom prst="rect">
            <a:avLst/>
          </a:prstGeom>
          <a:noFill/>
        </p:spPr>
        <p:txBody>
          <a:bodyPr wrap="square" rtlCol="0">
            <a:spAutoFit/>
          </a:bodyPr>
          <a:lstStyle/>
          <a:p>
            <a:r>
              <a:rPr lang="zh-CN" altLang="en-US" sz="2000" dirty="0">
                <a:latin typeface="PingFang SC" panose="020B0600000000000000" pitchFamily="34" charset="-122"/>
                <a:ea typeface="PingFang SC" panose="020B0600000000000000" pitchFamily="34" charset="-122"/>
              </a:rPr>
              <a:t>对卷积码的译码效率单独进行测试：</a:t>
            </a:r>
            <a:endParaRPr lang="en-US" altLang="zh-CN" sz="2000" dirty="0">
              <a:latin typeface="PingFang SC" panose="020B0600000000000000" pitchFamily="34" charset="-122"/>
              <a:ea typeface="PingFang SC" panose="020B0600000000000000" pitchFamily="34" charset="-122"/>
            </a:endParaRPr>
          </a:p>
          <a:p>
            <a:r>
              <a:rPr lang="zh-CN" altLang="en-US" sz="2000" dirty="0">
                <a:latin typeface="PingFang SC" panose="020B0600000000000000" pitchFamily="34" charset="-122"/>
                <a:ea typeface="PingFang SC" panose="020B0600000000000000" pitchFamily="34" charset="-122"/>
              </a:rPr>
              <a:t>随机生成</a:t>
            </a:r>
            <a:r>
              <a:rPr lang="en-US" altLang="zh-CN" sz="2000" dirty="0">
                <a:latin typeface="PingFang SC" panose="020B0600000000000000" pitchFamily="34" charset="-122"/>
                <a:ea typeface="PingFang SC" panose="020B0600000000000000" pitchFamily="34" charset="-122"/>
              </a:rPr>
              <a:t>10000</a:t>
            </a:r>
            <a:r>
              <a:rPr lang="zh-CN" altLang="en-US" sz="2000" dirty="0">
                <a:latin typeface="PingFang SC" panose="020B0600000000000000" pitchFamily="34" charset="-122"/>
                <a:ea typeface="PingFang SC" panose="020B0600000000000000" pitchFamily="34" charset="-122"/>
              </a:rPr>
              <a:t>长度的</a:t>
            </a:r>
            <a:r>
              <a:rPr lang="en-US" altLang="zh-CN" sz="2000" dirty="0">
                <a:latin typeface="PingFang SC" panose="020B0600000000000000" pitchFamily="34" charset="-122"/>
                <a:ea typeface="PingFang SC" panose="020B0600000000000000" pitchFamily="34" charset="-122"/>
              </a:rPr>
              <a:t>01</a:t>
            </a:r>
            <a:r>
              <a:rPr lang="zh-CN" altLang="en-US" sz="2000" dirty="0">
                <a:latin typeface="PingFang SC" panose="020B0600000000000000" pitchFamily="34" charset="-122"/>
                <a:ea typeface="PingFang SC" panose="020B0600000000000000" pitchFamily="34" charset="-122"/>
              </a:rPr>
              <a:t>序列，先进行编码，然后再译码。测量译码时间，计算错误</a:t>
            </a:r>
            <a:r>
              <a:rPr lang="en-US" altLang="zh-CN" sz="2000" dirty="0">
                <a:latin typeface="PingFang SC" panose="020B0600000000000000" pitchFamily="34" charset="-122"/>
                <a:ea typeface="PingFang SC" panose="020B0600000000000000" pitchFamily="34" charset="-122"/>
              </a:rPr>
              <a:t>bit</a:t>
            </a:r>
            <a:r>
              <a:rPr lang="zh-CN" altLang="en-US" sz="2000" dirty="0">
                <a:latin typeface="PingFang SC" panose="020B0600000000000000" pitchFamily="34" charset="-122"/>
                <a:ea typeface="PingFang SC" panose="020B0600000000000000" pitchFamily="34" charset="-122"/>
              </a:rPr>
              <a:t>数。</a:t>
            </a:r>
          </a:p>
        </p:txBody>
      </p:sp>
      <p:pic>
        <p:nvPicPr>
          <p:cNvPr id="8" name="图片 7">
            <a:extLst>
              <a:ext uri="{FF2B5EF4-FFF2-40B4-BE49-F238E27FC236}">
                <a16:creationId xmlns:a16="http://schemas.microsoft.com/office/drawing/2014/main" id="{048964FD-BA8C-2471-4112-959194B71E63}"/>
              </a:ext>
            </a:extLst>
          </p:cNvPr>
          <p:cNvPicPr>
            <a:picLocks noChangeAspect="1"/>
          </p:cNvPicPr>
          <p:nvPr/>
        </p:nvPicPr>
        <p:blipFill>
          <a:blip r:embed="rId2"/>
          <a:stretch>
            <a:fillRect/>
          </a:stretch>
        </p:blipFill>
        <p:spPr>
          <a:xfrm>
            <a:off x="1792957" y="2924613"/>
            <a:ext cx="4189341" cy="987643"/>
          </a:xfrm>
          <a:prstGeom prst="rect">
            <a:avLst/>
          </a:prstGeom>
          <a:effectLst>
            <a:outerShdw blurRad="101600" dist="38100" dir="5400000" algn="t" rotWithShape="0">
              <a:prstClr val="black">
                <a:alpha val="40000"/>
              </a:prstClr>
            </a:outerShdw>
          </a:effectLst>
        </p:spPr>
      </p:pic>
      <p:pic>
        <p:nvPicPr>
          <p:cNvPr id="10" name="图片 9">
            <a:extLst>
              <a:ext uri="{FF2B5EF4-FFF2-40B4-BE49-F238E27FC236}">
                <a16:creationId xmlns:a16="http://schemas.microsoft.com/office/drawing/2014/main" id="{D25CB641-A5C7-6713-B9C9-5A6ED17230FB}"/>
              </a:ext>
            </a:extLst>
          </p:cNvPr>
          <p:cNvPicPr>
            <a:picLocks noChangeAspect="1"/>
          </p:cNvPicPr>
          <p:nvPr/>
        </p:nvPicPr>
        <p:blipFill>
          <a:blip r:embed="rId3"/>
          <a:stretch>
            <a:fillRect/>
          </a:stretch>
        </p:blipFill>
        <p:spPr>
          <a:xfrm>
            <a:off x="1054449" y="4035197"/>
            <a:ext cx="5850167" cy="2375650"/>
          </a:xfrm>
          <a:prstGeom prst="rect">
            <a:avLst/>
          </a:prstGeom>
          <a:effectLst>
            <a:outerShdw blurRad="50800" dist="38100" dir="5400000" algn="t" rotWithShape="0">
              <a:prstClr val="black">
                <a:alpha val="40000"/>
              </a:prstClr>
            </a:outerShdw>
          </a:effectLst>
        </p:spPr>
      </p:pic>
      <p:pic>
        <p:nvPicPr>
          <p:cNvPr id="12" name="图片 11">
            <a:extLst>
              <a:ext uri="{FF2B5EF4-FFF2-40B4-BE49-F238E27FC236}">
                <a16:creationId xmlns:a16="http://schemas.microsoft.com/office/drawing/2014/main" id="{EC61086E-3737-6075-87E1-ECE4FFF66960}"/>
              </a:ext>
            </a:extLst>
          </p:cNvPr>
          <p:cNvPicPr>
            <a:picLocks noChangeAspect="1"/>
          </p:cNvPicPr>
          <p:nvPr/>
        </p:nvPicPr>
        <p:blipFill>
          <a:blip r:embed="rId4"/>
          <a:stretch>
            <a:fillRect/>
          </a:stretch>
        </p:blipFill>
        <p:spPr>
          <a:xfrm>
            <a:off x="7678312" y="2180639"/>
            <a:ext cx="3537445" cy="2424540"/>
          </a:xfrm>
          <a:prstGeom prst="rect">
            <a:avLst/>
          </a:prstGeom>
          <a:effectLst>
            <a:outerShdw blurRad="50800" dist="38100" dir="5400000" algn="t" rotWithShape="0">
              <a:prstClr val="black">
                <a:alpha val="40000"/>
              </a:prstClr>
            </a:outerShdw>
          </a:effectLst>
        </p:spPr>
      </p:pic>
      <p:sp>
        <p:nvSpPr>
          <p:cNvPr id="13" name="文本框 12">
            <a:extLst>
              <a:ext uri="{FF2B5EF4-FFF2-40B4-BE49-F238E27FC236}">
                <a16:creationId xmlns:a16="http://schemas.microsoft.com/office/drawing/2014/main" id="{35E7FD52-83AF-3F95-1EDE-277102187BEC}"/>
              </a:ext>
            </a:extLst>
          </p:cNvPr>
          <p:cNvSpPr txBox="1"/>
          <p:nvPr/>
        </p:nvSpPr>
        <p:spPr>
          <a:xfrm>
            <a:off x="7770635" y="1554480"/>
            <a:ext cx="3415525" cy="400110"/>
          </a:xfrm>
          <a:prstGeom prst="rect">
            <a:avLst/>
          </a:prstGeom>
          <a:noFill/>
        </p:spPr>
        <p:txBody>
          <a:bodyPr wrap="square" rtlCol="0">
            <a:spAutoFit/>
          </a:bodyPr>
          <a:lstStyle/>
          <a:p>
            <a:r>
              <a:rPr lang="zh-CN" altLang="en-US" sz="2000" dirty="0">
                <a:latin typeface="PingFang SC" panose="020B0600000000000000" pitchFamily="34" charset="-122"/>
                <a:ea typeface="PingFang SC" panose="020B0600000000000000" pitchFamily="34" charset="-122"/>
              </a:rPr>
              <a:t>耗时约为</a:t>
            </a:r>
            <a:r>
              <a:rPr lang="en-US" altLang="zh-CN" sz="2000" dirty="0">
                <a:latin typeface="PingFang SC" panose="020B0600000000000000" pitchFamily="34" charset="-122"/>
                <a:ea typeface="PingFang SC" panose="020B0600000000000000" pitchFamily="34" charset="-122"/>
              </a:rPr>
              <a:t>1s</a:t>
            </a:r>
            <a:r>
              <a:rPr lang="zh-CN" altLang="en-US" sz="2000" dirty="0">
                <a:latin typeface="PingFang SC" panose="020B0600000000000000" pitchFamily="34" charset="-122"/>
                <a:ea typeface="PingFang SC" panose="020B0600000000000000" pitchFamily="34" charset="-122"/>
              </a:rPr>
              <a:t>，且完全正确。</a:t>
            </a:r>
          </a:p>
        </p:txBody>
      </p:sp>
      <p:grpSp>
        <p:nvGrpSpPr>
          <p:cNvPr id="7" name="组合 6">
            <a:extLst>
              <a:ext uri="{FF2B5EF4-FFF2-40B4-BE49-F238E27FC236}">
                <a16:creationId xmlns:a16="http://schemas.microsoft.com/office/drawing/2014/main" id="{9444D500-8761-20AA-0CE9-7DD7ED7606C9}"/>
              </a:ext>
            </a:extLst>
          </p:cNvPr>
          <p:cNvGrpSpPr/>
          <p:nvPr/>
        </p:nvGrpSpPr>
        <p:grpSpPr>
          <a:xfrm>
            <a:off x="211015" y="197615"/>
            <a:ext cx="11761577" cy="6484539"/>
            <a:chOff x="211015" y="197615"/>
            <a:chExt cx="11761577" cy="6484539"/>
          </a:xfrm>
        </p:grpSpPr>
        <p:cxnSp>
          <p:nvCxnSpPr>
            <p:cNvPr id="9" name="直接连接符 8">
              <a:extLst>
                <a:ext uri="{FF2B5EF4-FFF2-40B4-BE49-F238E27FC236}">
                  <a16:creationId xmlns:a16="http://schemas.microsoft.com/office/drawing/2014/main" id="{7FC22442-457A-333A-0B9F-490037587701}"/>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7D4580E-B368-C70A-4E35-8ADB4C6C4785}"/>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C0DA6C5-1FEC-5FBA-E747-F21DD693D286}"/>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7F5AC9C-27FD-E4A0-D6C7-77A5F1E64FFD}"/>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2983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15768" y="2601596"/>
            <a:ext cx="5160462" cy="1323439"/>
          </a:xfrm>
          <a:prstGeom prst="rect">
            <a:avLst/>
          </a:prstGeom>
          <a:noFill/>
        </p:spPr>
        <p:txBody>
          <a:bodyPr wrap="square" rtlCol="0">
            <a:spAutoFit/>
          </a:bodyPr>
          <a:lstStyle/>
          <a:p>
            <a:pPr algn="ctr"/>
            <a:r>
              <a:rPr lang="en-US" altLang="zh-CN" sz="8000" spc="6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THANKS</a:t>
            </a:r>
            <a:endParaRPr lang="zh-CN" altLang="en-US" sz="8000" spc="600" dirty="0">
              <a:solidFill>
                <a:schemeClr val="tx1">
                  <a:lumMod val="85000"/>
                  <a:lumOff val="15000"/>
                </a:schemeClr>
              </a:solidFill>
              <a:latin typeface="Open Sans" panose="020B0606030504020204" pitchFamily="34" charset="0"/>
              <a:ea typeface="造字工房尚雅准宋 G0v1 常规体" pitchFamily="2" charset="-122"/>
              <a:cs typeface="Open Sans" panose="020B0606030504020204" pitchFamily="34" charset="0"/>
            </a:endParaRPr>
          </a:p>
        </p:txBody>
      </p:sp>
      <p:sp>
        <p:nvSpPr>
          <p:cNvPr id="5" name="矩形 4"/>
          <p:cNvSpPr/>
          <p:nvPr/>
        </p:nvSpPr>
        <p:spPr>
          <a:xfrm>
            <a:off x="3306617" y="2372999"/>
            <a:ext cx="5578764" cy="17806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754255" y="6262253"/>
            <a:ext cx="683490" cy="138546"/>
            <a:chOff x="5754255" y="6262253"/>
            <a:chExt cx="683490" cy="138546"/>
          </a:xfrm>
        </p:grpSpPr>
        <p:sp>
          <p:nvSpPr>
            <p:cNvPr id="19" name="椭圆 18"/>
            <p:cNvSpPr/>
            <p:nvPr/>
          </p:nvSpPr>
          <p:spPr>
            <a:xfrm>
              <a:off x="5754255"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026727"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299199" y="6262253"/>
              <a:ext cx="138546" cy="1385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391889" y="925501"/>
            <a:ext cx="3362038" cy="1"/>
            <a:chOff x="4391889" y="925501"/>
            <a:chExt cx="3362038" cy="1"/>
          </a:xfrm>
        </p:grpSpPr>
        <p:cxnSp>
          <p:nvCxnSpPr>
            <p:cNvPr id="14" name="直接连接符 13"/>
            <p:cNvCxnSpPr/>
            <p:nvPr/>
          </p:nvCxnSpPr>
          <p:spPr>
            <a:xfrm>
              <a:off x="4391889" y="925502"/>
              <a:ext cx="4064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7347527" y="925501"/>
              <a:ext cx="406400"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16" name="文本框 15"/>
          <p:cNvSpPr txBox="1"/>
          <p:nvPr/>
        </p:nvSpPr>
        <p:spPr>
          <a:xfrm>
            <a:off x="4618181" y="756224"/>
            <a:ext cx="2909454" cy="461665"/>
          </a:xfrm>
          <a:prstGeom prst="rect">
            <a:avLst/>
          </a:prstGeom>
          <a:noFill/>
        </p:spPr>
        <p:txBody>
          <a:bodyPr wrap="square" rtlCol="0">
            <a:spAutoFit/>
          </a:bodyPr>
          <a:lstStyle/>
          <a:p>
            <a:pPr algn="ctr"/>
            <a:r>
              <a:rPr lang="zh-CN" altLang="en-US" sz="2400" b="1" spc="300" dirty="0">
                <a:latin typeface="+mj-lt"/>
                <a:ea typeface="微软雅黑" panose="020B0503020204020204" pitchFamily="34" charset="-122"/>
                <a:cs typeface="Open Sans" panose="020B0606030504020204" pitchFamily="34" charset="0"/>
              </a:rPr>
              <a:t>编码引论</a:t>
            </a:r>
          </a:p>
        </p:txBody>
      </p:sp>
      <p:sp>
        <p:nvSpPr>
          <p:cNvPr id="2" name="文本框 1">
            <a:extLst>
              <a:ext uri="{FF2B5EF4-FFF2-40B4-BE49-F238E27FC236}">
                <a16:creationId xmlns:a16="http://schemas.microsoft.com/office/drawing/2014/main" id="{0608E5F0-4CA1-409F-84BF-AC93AC8A3067}"/>
              </a:ext>
            </a:extLst>
          </p:cNvPr>
          <p:cNvSpPr txBox="1"/>
          <p:nvPr/>
        </p:nvSpPr>
        <p:spPr>
          <a:xfrm>
            <a:off x="3744261" y="4428154"/>
            <a:ext cx="4564931" cy="923330"/>
          </a:xfrm>
          <a:prstGeom prst="rect">
            <a:avLst/>
          </a:prstGeom>
          <a:noFill/>
        </p:spPr>
        <p:txBody>
          <a:bodyPr wrap="square" rtlCol="0">
            <a:spAutoFit/>
          </a:bodyPr>
          <a:lstStyle/>
          <a:p>
            <a:pPr algn="ctr"/>
            <a:r>
              <a:rPr lang="zh-CN" altLang="en-US" dirty="0">
                <a:latin typeface="PingFang SC" panose="020B0600000000000000" pitchFamily="34" charset="-122"/>
                <a:ea typeface="PingFang SC" panose="020B0600000000000000" pitchFamily="34" charset="-122"/>
              </a:rPr>
              <a:t>小组成员</a:t>
            </a:r>
            <a:endParaRPr lang="en-US" altLang="zh-CN" dirty="0">
              <a:latin typeface="PingFang SC" panose="020B0600000000000000" pitchFamily="34" charset="-122"/>
              <a:ea typeface="PingFang SC" panose="020B0600000000000000" pitchFamily="34" charset="-122"/>
            </a:endParaRPr>
          </a:p>
          <a:p>
            <a:pPr algn="ctr"/>
            <a:endParaRPr lang="en-US" altLang="zh-CN" dirty="0">
              <a:latin typeface="PingFang SC" panose="020B0600000000000000" pitchFamily="34" charset="-122"/>
              <a:ea typeface="PingFang SC" panose="020B0600000000000000" pitchFamily="34" charset="-122"/>
            </a:endParaRPr>
          </a:p>
          <a:p>
            <a:pPr algn="ctr"/>
            <a:r>
              <a:rPr lang="zh-CN" altLang="en-US" dirty="0">
                <a:latin typeface="PingFang SC" panose="020B0600000000000000" pitchFamily="34" charset="-122"/>
                <a:ea typeface="PingFang SC" panose="020B0600000000000000" pitchFamily="34" charset="-122"/>
              </a:rPr>
              <a:t>邵晨扬 唐钰凯 张鹤龄</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469">
        <p15:prstTrans prst="drape"/>
      </p:transition>
    </mc:Choice>
    <mc:Fallback xmlns="">
      <p:transition spd="slow" advTm="246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anim calcmode="lin" valueType="num">
                                      <p:cBhvr>
                                        <p:cTn id="8"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375"/>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875"/>
                            </p:stCondLst>
                            <p:childTnLst>
                              <p:par>
                                <p:cTn id="15" presetID="37"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900" decel="100000" fill="hold"/>
                                        <p:tgtEl>
                                          <p:spTgt spid="18"/>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par>
                          <p:cTn id="21" fill="hold">
                            <p:stCondLst>
                              <p:cond delay="1875"/>
                            </p:stCondLst>
                            <p:childTnLst>
                              <p:par>
                                <p:cTn id="22" presetID="5" presetClass="entr" presetSubtype="1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heckerboard(across)">
                                      <p:cBhvr>
                                        <p:cTn id="24" dur="500"/>
                                        <p:tgtEl>
                                          <p:spTgt spid="16"/>
                                        </p:tgtEl>
                                      </p:cBhvr>
                                    </p:animEffect>
                                  </p:childTnLst>
                                </p:cTn>
                              </p:par>
                            </p:childTnLst>
                          </p:cTn>
                        </p:par>
                        <p:par>
                          <p:cTn id="25" fill="hold">
                            <p:stCondLst>
                              <p:cond delay="2375"/>
                            </p:stCondLst>
                            <p:childTnLst>
                              <p:par>
                                <p:cTn id="26" presetID="6" presetClass="entr" presetSubtype="32"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ircle(ou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EED91D-3A58-3E79-1C7E-6AADE1234003}"/>
              </a:ext>
            </a:extLst>
          </p:cNvPr>
          <p:cNvSpPr txBox="1"/>
          <p:nvPr/>
        </p:nvSpPr>
        <p:spPr>
          <a:xfrm>
            <a:off x="902042" y="1103231"/>
            <a:ext cx="8353167" cy="511935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利用课件中给出的基向量进行</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3bit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到</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8bit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的映射：</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映射矩阵</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G=[0,1,0,1,0,1,0,1;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        0,0,1,1,0,0,1,1;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        0,0,0,0,1,1,1,1];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将原码流按</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3bit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一组拆分</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若不足</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3bit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则补到</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3bit)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，对每一组码字</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d</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分别进行编码得到码字</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c</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，表达式为</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c=</a:t>
            </a:r>
            <a:r>
              <a:rPr kumimoji="0" lang="en-US" altLang="zh-CN" sz="2800" b="0" i="0" u="none" strike="noStrike" kern="1200" cap="none" spc="0" normalizeH="0" baseline="0" noProof="0" dirty="0" err="1">
                <a:ln>
                  <a:noFill/>
                </a:ln>
                <a:solidFill>
                  <a:prstClr val="black"/>
                </a:solidFill>
                <a:effectLst/>
                <a:uLnTx/>
                <a:uFillTx/>
                <a:latin typeface="Cambria Math" panose="02040503050406030204" pitchFamily="18" charset="0"/>
                <a:ea typeface="等线" panose="02010600030101010101" pitchFamily="2" charset="-122"/>
                <a:cs typeface="+mn-cs"/>
              </a:rPr>
              <a:t>dG</a:t>
            </a:r>
            <a:r>
              <a:rPr kumimoji="0" lang="en-US" altLang="zh-CN" sz="2800" b="0" i="0" u="none" strike="noStrike" kern="1200" cap="none" spc="0" normalizeH="0" baseline="30000" noProof="0" dirty="0" err="1">
                <a:ln>
                  <a:noFill/>
                </a:ln>
                <a:solidFill>
                  <a:prstClr val="black"/>
                </a:solidFill>
                <a:effectLst/>
                <a:uLnTx/>
                <a:uFillTx/>
                <a:latin typeface="Cambria Math" panose="02040503050406030204" pitchFamily="18" charset="0"/>
                <a:ea typeface="等线" panose="02010600030101010101" pitchFamily="2" charset="-122"/>
                <a:cs typeface="+mn-cs"/>
              </a:rPr>
              <a:t>T</a:t>
            </a:r>
            <a:endParaRPr kumimoji="0" lang="en-US" altLang="zh-CN" sz="28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最后将</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c</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逐个拼接，得到编码后码流</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p:sp>
        <p:nvSpPr>
          <p:cNvPr id="3" name="副标题 2">
            <a:extLst>
              <a:ext uri="{FF2B5EF4-FFF2-40B4-BE49-F238E27FC236}">
                <a16:creationId xmlns:a16="http://schemas.microsoft.com/office/drawing/2014/main" id="{A6D942C2-CDF6-381D-E3FD-38C86EB3257C}"/>
              </a:ext>
            </a:extLst>
          </p:cNvPr>
          <p:cNvSpPr>
            <a:spLocks noGrp="1"/>
          </p:cNvSpPr>
          <p:nvPr>
            <p:ph type="subTitle" idx="1"/>
          </p:nvPr>
        </p:nvSpPr>
        <p:spPr>
          <a:xfrm>
            <a:off x="535459" y="265714"/>
            <a:ext cx="3900617" cy="982318"/>
          </a:xfrm>
        </p:spPr>
        <p:txBody>
          <a:bodyPr/>
          <a:lstStyle/>
          <a:p>
            <a:pPr algn="l"/>
            <a:r>
              <a:rPr lang="zh-CN" altLang="en-US" sz="4400" dirty="0">
                <a:latin typeface="+mj-lt"/>
                <a:ea typeface="+mj-ea"/>
                <a:cs typeface="+mj-cs"/>
              </a:rPr>
              <a:t>卷积解码：</a:t>
            </a:r>
          </a:p>
        </p:txBody>
      </p:sp>
      <p:sp>
        <p:nvSpPr>
          <p:cNvPr id="6" name="矩形 5">
            <a:extLst>
              <a:ext uri="{FF2B5EF4-FFF2-40B4-BE49-F238E27FC236}">
                <a16:creationId xmlns:a16="http://schemas.microsoft.com/office/drawing/2014/main" id="{68805D09-45AA-3B39-8D95-FBC175059410}"/>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3F3BBE95-6A22-CD0B-808D-23845409791F}"/>
              </a:ext>
            </a:extLst>
          </p:cNvPr>
          <p:cNvSpPr txBox="1"/>
          <p:nvPr/>
        </p:nvSpPr>
        <p:spPr>
          <a:xfrm>
            <a:off x="611758" y="445700"/>
            <a:ext cx="2866548"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1.1. </a:t>
            </a:r>
            <a:r>
              <a:rPr lang="zh-CN" altLang="en-US" sz="2400" dirty="0">
                <a:solidFill>
                  <a:schemeClr val="bg1"/>
                </a:solidFill>
                <a:latin typeface="PingFang SC" panose="020B0600000000000000" pitchFamily="34" charset="-122"/>
                <a:ea typeface="PingFang SC" panose="020B0600000000000000" pitchFamily="34" charset="-122"/>
              </a:rPr>
              <a:t>线性分组码编码</a:t>
            </a:r>
          </a:p>
        </p:txBody>
      </p:sp>
      <p:grpSp>
        <p:nvGrpSpPr>
          <p:cNvPr id="9" name="组合 8">
            <a:extLst>
              <a:ext uri="{FF2B5EF4-FFF2-40B4-BE49-F238E27FC236}">
                <a16:creationId xmlns:a16="http://schemas.microsoft.com/office/drawing/2014/main" id="{73C64D53-A8E3-A8B9-1969-F93020DBAD99}"/>
              </a:ext>
            </a:extLst>
          </p:cNvPr>
          <p:cNvGrpSpPr/>
          <p:nvPr/>
        </p:nvGrpSpPr>
        <p:grpSpPr>
          <a:xfrm>
            <a:off x="211015" y="197615"/>
            <a:ext cx="11761577" cy="6484539"/>
            <a:chOff x="211015" y="197615"/>
            <a:chExt cx="11761577" cy="6484539"/>
          </a:xfrm>
        </p:grpSpPr>
        <p:cxnSp>
          <p:nvCxnSpPr>
            <p:cNvPr id="10" name="直接连接符 9">
              <a:extLst>
                <a:ext uri="{FF2B5EF4-FFF2-40B4-BE49-F238E27FC236}">
                  <a16:creationId xmlns:a16="http://schemas.microsoft.com/office/drawing/2014/main" id="{8AA12BAC-FD34-6C5E-CD08-B068BC36ECF4}"/>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DFB61D6-D6C2-7B9D-16D2-B1A28C5149D8}"/>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E6515AC-11C5-A2EF-0BF9-4C2E7E4A8F70}"/>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C45E020-6AE2-FE2E-D86C-3316535830F7}"/>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235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799D313-28E1-FA47-3A7C-6A1A7A117748}"/>
              </a:ext>
            </a:extLst>
          </p:cNvPr>
          <p:cNvSpPr>
            <a:spLocks noGrp="1"/>
          </p:cNvSpPr>
          <p:nvPr>
            <p:ph type="subTitle" idx="1"/>
          </p:nvPr>
        </p:nvSpPr>
        <p:spPr>
          <a:xfrm>
            <a:off x="535459" y="265714"/>
            <a:ext cx="3900617" cy="982318"/>
          </a:xfrm>
        </p:spPr>
        <p:txBody>
          <a:bodyPr/>
          <a:lstStyle/>
          <a:p>
            <a:pPr algn="l"/>
            <a:r>
              <a:rPr lang="zh-CN" altLang="en-US" sz="4400" dirty="0">
                <a:latin typeface="+mj-lt"/>
                <a:ea typeface="+mj-ea"/>
                <a:cs typeface="+mj-cs"/>
              </a:rPr>
              <a:t>卷积解码：</a:t>
            </a:r>
          </a:p>
        </p:txBody>
      </p:sp>
      <p:sp>
        <p:nvSpPr>
          <p:cNvPr id="4" name="文本框 3">
            <a:extLst>
              <a:ext uri="{FF2B5EF4-FFF2-40B4-BE49-F238E27FC236}">
                <a16:creationId xmlns:a16="http://schemas.microsoft.com/office/drawing/2014/main" id="{E2EED91D-3A58-3E79-1C7E-6AADE1234003}"/>
              </a:ext>
            </a:extLst>
          </p:cNvPr>
          <p:cNvSpPr txBox="1"/>
          <p:nvPr/>
        </p:nvSpPr>
        <p:spPr>
          <a:xfrm>
            <a:off x="902042" y="1165984"/>
            <a:ext cx="9218142" cy="511935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生成校正子表：校正子</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s</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和错误图案</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e</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之间满足</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s=</a:t>
            </a:r>
            <a:r>
              <a:rPr kumimoji="0" lang="en-US" altLang="zh-CN" sz="2800" b="0" i="0" u="none" strike="noStrike" kern="1200" cap="none" spc="0" normalizeH="0" baseline="0" noProof="0" dirty="0" err="1">
                <a:ln>
                  <a:noFill/>
                </a:ln>
                <a:solidFill>
                  <a:prstClr val="black"/>
                </a:solidFill>
                <a:effectLst/>
                <a:uLnTx/>
                <a:uFillTx/>
                <a:latin typeface="Cambria Math" panose="02040503050406030204" pitchFamily="18" charset="0"/>
                <a:ea typeface="等线" panose="02010600030101010101" pitchFamily="2" charset="-122"/>
                <a:cs typeface="+mn-cs"/>
              </a:rPr>
              <a:t>eH</a:t>
            </a:r>
            <a:r>
              <a:rPr kumimoji="0" lang="en-US" altLang="zh-CN" sz="2800" b="0" i="0" u="none" strike="noStrike" kern="1200" cap="none" spc="0" normalizeH="0" baseline="30000" noProof="0" dirty="0" err="1">
                <a:ln>
                  <a:noFill/>
                </a:ln>
                <a:solidFill>
                  <a:prstClr val="black"/>
                </a:solidFill>
                <a:effectLst/>
                <a:uLnTx/>
                <a:uFillTx/>
                <a:latin typeface="Cambria Math" panose="02040503050406030204" pitchFamily="18" charset="0"/>
                <a:ea typeface="等线" panose="02010600030101010101" pitchFamily="2" charset="-122"/>
                <a:cs typeface="+mn-cs"/>
              </a:rPr>
              <a:t>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。要生成校正子表，首先生成各种可能的错误图案，并算出对应的校正子。</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实验中使用的校正矩阵</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H</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列满秩，因此：</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每一个</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e</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对应一个</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s</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，可以生成错误图案表，进而运算生成对应的校正子表；</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同一个</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s</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可能有多个</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e</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与之对应：由于我们只能通过</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s</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查找</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e</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，因此需要找到最有可能的</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e</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校正子表和错误图案表按照错误图案重量从轻到重的次序排列。这样在从上到下查表时，总能按照最大似然准则找到</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e</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p:sp>
        <p:nvSpPr>
          <p:cNvPr id="2" name="矩形 1">
            <a:extLst>
              <a:ext uri="{FF2B5EF4-FFF2-40B4-BE49-F238E27FC236}">
                <a16:creationId xmlns:a16="http://schemas.microsoft.com/office/drawing/2014/main" id="{D50032C4-15EA-E6E2-B040-D6625C1DBA13}"/>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E6EC387A-DD4D-7400-FA3D-9A92FDBE4497}"/>
              </a:ext>
            </a:extLst>
          </p:cNvPr>
          <p:cNvSpPr txBox="1"/>
          <p:nvPr/>
        </p:nvSpPr>
        <p:spPr>
          <a:xfrm>
            <a:off x="611757" y="445700"/>
            <a:ext cx="305656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1.2. </a:t>
            </a:r>
            <a:r>
              <a:rPr lang="zh-CN" altLang="en-US" sz="2400" dirty="0">
                <a:solidFill>
                  <a:schemeClr val="bg1"/>
                </a:solidFill>
                <a:latin typeface="PingFang SC" panose="020B0600000000000000" pitchFamily="34" charset="-122"/>
                <a:ea typeface="PingFang SC" panose="020B0600000000000000" pitchFamily="34" charset="-122"/>
              </a:rPr>
              <a:t>线性分组码解码</a:t>
            </a:r>
          </a:p>
        </p:txBody>
      </p:sp>
      <p:grpSp>
        <p:nvGrpSpPr>
          <p:cNvPr id="6" name="组合 5">
            <a:extLst>
              <a:ext uri="{FF2B5EF4-FFF2-40B4-BE49-F238E27FC236}">
                <a16:creationId xmlns:a16="http://schemas.microsoft.com/office/drawing/2014/main" id="{32C23E79-616D-512C-65C8-38910CA5B46A}"/>
              </a:ext>
            </a:extLst>
          </p:cNvPr>
          <p:cNvGrpSpPr/>
          <p:nvPr/>
        </p:nvGrpSpPr>
        <p:grpSpPr>
          <a:xfrm>
            <a:off x="211015" y="197615"/>
            <a:ext cx="11761577" cy="6484539"/>
            <a:chOff x="211015" y="197615"/>
            <a:chExt cx="11761577" cy="6484539"/>
          </a:xfrm>
        </p:grpSpPr>
        <p:cxnSp>
          <p:nvCxnSpPr>
            <p:cNvPr id="7" name="直接连接符 6">
              <a:extLst>
                <a:ext uri="{FF2B5EF4-FFF2-40B4-BE49-F238E27FC236}">
                  <a16:creationId xmlns:a16="http://schemas.microsoft.com/office/drawing/2014/main" id="{D430A68C-458B-58EE-F704-990570C9C223}"/>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BF28F03-9A22-1E54-0A2F-F087E19740BC}"/>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B12E7D2-91EC-8A23-D4B3-2D9AED637D7F}"/>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078B3B9-C620-7085-19F2-B3651BA99D0A}"/>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203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EED91D-3A58-3E79-1C7E-6AADE1234003}"/>
              </a:ext>
            </a:extLst>
          </p:cNvPr>
          <p:cNvSpPr txBox="1"/>
          <p:nvPr/>
        </p:nvSpPr>
        <p:spPr>
          <a:xfrm>
            <a:off x="902042" y="1103231"/>
            <a:ext cx="9218142" cy="517064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限于编码方式，我们只能通过查表的方法找到校正子对应的错误图案。本小组在完成实验的过程中，试图从理论层面论证这种解码方式的优缺点。</a:t>
            </a:r>
            <a:endParaRPr kumimoji="0" lang="en-US" altLang="zh-CN" sz="28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线性码解码，有如下三种方式：</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蛮力法</a:t>
            </a:r>
            <a:endParaRPr kumimoji="0" lang="en-US" altLang="zh-CN" sz="20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校正矩阵法</a:t>
            </a:r>
            <a:endParaRPr kumimoji="0" lang="en-US" altLang="zh-CN" sz="20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循环码法</a:t>
            </a:r>
            <a:endParaRPr kumimoji="0" lang="en-US" altLang="zh-CN" sz="20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考虑到线性编码的纠错能力，若解码方发现错误图案过重，则不应继续纠错，并通知编码方使其重传。在此基础上估计这三种方法的时间复杂度。</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p:sp>
        <p:nvSpPr>
          <p:cNvPr id="6" name="矩形 5">
            <a:extLst>
              <a:ext uri="{FF2B5EF4-FFF2-40B4-BE49-F238E27FC236}">
                <a16:creationId xmlns:a16="http://schemas.microsoft.com/office/drawing/2014/main" id="{A2F85AB4-F13E-81D0-D4D6-A0ACA1DC1BB3}"/>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886E93A2-B74A-0ADD-CC93-B1E0E91E5F48}"/>
              </a:ext>
            </a:extLst>
          </p:cNvPr>
          <p:cNvSpPr txBox="1"/>
          <p:nvPr/>
        </p:nvSpPr>
        <p:spPr>
          <a:xfrm>
            <a:off x="890975" y="445700"/>
            <a:ext cx="240803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1.3. </a:t>
            </a:r>
            <a:r>
              <a:rPr lang="zh-CN" altLang="en-US" sz="2400" dirty="0">
                <a:solidFill>
                  <a:schemeClr val="bg1"/>
                </a:solidFill>
                <a:latin typeface="PingFang SC" panose="020B0600000000000000" pitchFamily="34" charset="-122"/>
                <a:ea typeface="PingFang SC" panose="020B0600000000000000" pitchFamily="34" charset="-122"/>
              </a:rPr>
              <a:t>复杂度讨论</a:t>
            </a:r>
          </a:p>
        </p:txBody>
      </p:sp>
      <p:grpSp>
        <p:nvGrpSpPr>
          <p:cNvPr id="8" name="组合 7">
            <a:extLst>
              <a:ext uri="{FF2B5EF4-FFF2-40B4-BE49-F238E27FC236}">
                <a16:creationId xmlns:a16="http://schemas.microsoft.com/office/drawing/2014/main" id="{9F7F034A-9C90-8F83-E55D-4484721CC00E}"/>
              </a:ext>
            </a:extLst>
          </p:cNvPr>
          <p:cNvGrpSpPr/>
          <p:nvPr/>
        </p:nvGrpSpPr>
        <p:grpSpPr>
          <a:xfrm>
            <a:off x="211015" y="197615"/>
            <a:ext cx="11761577" cy="6484539"/>
            <a:chOff x="211015" y="197615"/>
            <a:chExt cx="11761577" cy="6484539"/>
          </a:xfrm>
        </p:grpSpPr>
        <p:cxnSp>
          <p:nvCxnSpPr>
            <p:cNvPr id="9" name="直接连接符 8">
              <a:extLst>
                <a:ext uri="{FF2B5EF4-FFF2-40B4-BE49-F238E27FC236}">
                  <a16:creationId xmlns:a16="http://schemas.microsoft.com/office/drawing/2014/main" id="{48638835-FB29-673A-BC9B-1F12214D3107}"/>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94B1769-39EA-4D2C-6D18-F7B725F813E1}"/>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D446F6E-77B7-A656-2CAC-7208D8F89584}"/>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91E5C40-3244-F518-0852-3A2A49DD4814}"/>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574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EED91D-3A58-3E79-1C7E-6AADE1234003}"/>
              </a:ext>
            </a:extLst>
          </p:cNvPr>
          <p:cNvSpPr txBox="1"/>
          <p:nvPr/>
        </p:nvSpPr>
        <p:spPr>
          <a:xfrm>
            <a:off x="1655805" y="2297959"/>
            <a:ext cx="8353167" cy="210314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直接生成原码</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编码键值对</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r>
              <a:rPr kumimoji="0" lang="en-US" altLang="zh-CN" sz="2800" b="0" i="0" u="none" strike="noStrike" kern="1200" cap="none" spc="0" normalizeH="0" baseline="0" noProof="0" dirty="0" err="1">
                <a:ln>
                  <a:noFill/>
                </a:ln>
                <a:solidFill>
                  <a:prstClr val="black"/>
                </a:solidFill>
                <a:effectLst/>
                <a:uLnTx/>
                <a:uFillTx/>
                <a:latin typeface="Cambria Math" panose="02040503050406030204" pitchFamily="18" charset="0"/>
                <a:ea typeface="等线" panose="02010600030101010101" pitchFamily="2" charset="-122"/>
                <a:cs typeface="+mn-cs"/>
              </a:rPr>
              <a:t>c,d</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，通过接收到的</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r</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和每个</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d</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的汉明距离判断最可能的</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c;</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设原码长度</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m</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，则时间复杂度为</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O(2</a:t>
            </a:r>
            <a:r>
              <a:rPr kumimoji="0" lang="en-US" altLang="zh-CN" sz="28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mn-cs"/>
              </a:rPr>
              <a:t>m</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。空间复杂度相同。</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p:sp>
        <p:nvSpPr>
          <p:cNvPr id="6" name="矩形 5">
            <a:extLst>
              <a:ext uri="{FF2B5EF4-FFF2-40B4-BE49-F238E27FC236}">
                <a16:creationId xmlns:a16="http://schemas.microsoft.com/office/drawing/2014/main" id="{B841909A-ED1C-260C-B3D3-25154E4F0740}"/>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1FF137BA-5C59-E75D-5189-E352F6AF8598}"/>
              </a:ext>
            </a:extLst>
          </p:cNvPr>
          <p:cNvSpPr txBox="1"/>
          <p:nvPr/>
        </p:nvSpPr>
        <p:spPr>
          <a:xfrm>
            <a:off x="1061960" y="445700"/>
            <a:ext cx="1932907"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1.4.1. </a:t>
            </a:r>
            <a:r>
              <a:rPr lang="zh-CN" altLang="en-US" sz="2400" dirty="0">
                <a:solidFill>
                  <a:schemeClr val="bg1"/>
                </a:solidFill>
                <a:latin typeface="PingFang SC" panose="020B0600000000000000" pitchFamily="34" charset="-122"/>
                <a:ea typeface="PingFang SC" panose="020B0600000000000000" pitchFamily="34" charset="-122"/>
              </a:rPr>
              <a:t>蛮力法</a:t>
            </a:r>
          </a:p>
        </p:txBody>
      </p:sp>
      <p:grpSp>
        <p:nvGrpSpPr>
          <p:cNvPr id="8" name="组合 7">
            <a:extLst>
              <a:ext uri="{FF2B5EF4-FFF2-40B4-BE49-F238E27FC236}">
                <a16:creationId xmlns:a16="http://schemas.microsoft.com/office/drawing/2014/main" id="{94D844CA-E6DE-BE5E-AB9B-83E5781A2427}"/>
              </a:ext>
            </a:extLst>
          </p:cNvPr>
          <p:cNvGrpSpPr/>
          <p:nvPr/>
        </p:nvGrpSpPr>
        <p:grpSpPr>
          <a:xfrm>
            <a:off x="211015" y="197615"/>
            <a:ext cx="11761577" cy="6484539"/>
            <a:chOff x="211015" y="197615"/>
            <a:chExt cx="11761577" cy="6484539"/>
          </a:xfrm>
        </p:grpSpPr>
        <p:cxnSp>
          <p:nvCxnSpPr>
            <p:cNvPr id="9" name="直接连接符 8">
              <a:extLst>
                <a:ext uri="{FF2B5EF4-FFF2-40B4-BE49-F238E27FC236}">
                  <a16:creationId xmlns:a16="http://schemas.microsoft.com/office/drawing/2014/main" id="{C94448E7-8D58-8232-CC7B-82079A08B051}"/>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CF2DF47-26DD-5216-1B3A-4177B5808C8F}"/>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F86D515-9B01-6626-9D91-02C0071AF5E8}"/>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6F42306-52C6-C564-DA54-FCC31E414CC5}"/>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14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EED91D-3A58-3E79-1C7E-6AADE1234003}"/>
              </a:ext>
            </a:extLst>
          </p:cNvPr>
          <p:cNvSpPr txBox="1"/>
          <p:nvPr/>
        </p:nvSpPr>
        <p:spPr>
          <a:xfrm>
            <a:off x="1655805" y="1625605"/>
            <a:ext cx="8353167" cy="440120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原理略</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校正矩阵的行数为</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n-m</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。因此，不重不漏地列举所有校正子和它们对应的最轻码字，复杂度不可能超过</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O(2</a:t>
            </a:r>
            <a:r>
              <a:rPr kumimoji="0" lang="en-US" altLang="zh-CN" sz="28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mn-cs"/>
              </a:rPr>
              <a:t>n-m</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就我们的实验采取的策略，为每个错误图案计算对应的校正子并保存，复杂度为             ，同样优于蛮力法</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(w</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是纠错能力极限</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p:pic>
        <p:nvPicPr>
          <p:cNvPr id="10" name="图片 9">
            <a:extLst>
              <a:ext uri="{FF2B5EF4-FFF2-40B4-BE49-F238E27FC236}">
                <a16:creationId xmlns:a16="http://schemas.microsoft.com/office/drawing/2014/main" id="{1AF6888D-755C-3C82-4B8A-BDC633B6A0F9}"/>
              </a:ext>
            </a:extLst>
          </p:cNvPr>
          <p:cNvPicPr>
            <a:picLocks noChangeAspect="1"/>
          </p:cNvPicPr>
          <p:nvPr/>
        </p:nvPicPr>
        <p:blipFill>
          <a:blip r:embed="rId2"/>
          <a:stretch>
            <a:fillRect/>
          </a:stretch>
        </p:blipFill>
        <p:spPr>
          <a:xfrm>
            <a:off x="6775623" y="4633186"/>
            <a:ext cx="811426" cy="566308"/>
          </a:xfrm>
          <a:prstGeom prst="rect">
            <a:avLst/>
          </a:prstGeom>
        </p:spPr>
      </p:pic>
      <p:sp>
        <p:nvSpPr>
          <p:cNvPr id="8" name="矩形 7">
            <a:extLst>
              <a:ext uri="{FF2B5EF4-FFF2-40B4-BE49-F238E27FC236}">
                <a16:creationId xmlns:a16="http://schemas.microsoft.com/office/drawing/2014/main" id="{8C3E7122-C84D-239B-3E34-C0F4883F0CD9}"/>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9F09DDA3-E514-B541-D9B7-6FEACA0106DD}"/>
              </a:ext>
            </a:extLst>
          </p:cNvPr>
          <p:cNvSpPr txBox="1"/>
          <p:nvPr/>
        </p:nvSpPr>
        <p:spPr>
          <a:xfrm>
            <a:off x="761970" y="430790"/>
            <a:ext cx="262668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1.4.2. </a:t>
            </a:r>
            <a:r>
              <a:rPr lang="zh-CN" altLang="en-US" sz="2400" dirty="0">
                <a:solidFill>
                  <a:schemeClr val="bg1"/>
                </a:solidFill>
                <a:latin typeface="PingFang SC" panose="020B0600000000000000" pitchFamily="34" charset="-122"/>
                <a:ea typeface="PingFang SC" panose="020B0600000000000000" pitchFamily="34" charset="-122"/>
              </a:rPr>
              <a:t>校正矩阵法</a:t>
            </a:r>
          </a:p>
        </p:txBody>
      </p:sp>
      <p:grpSp>
        <p:nvGrpSpPr>
          <p:cNvPr id="11" name="组合 10">
            <a:extLst>
              <a:ext uri="{FF2B5EF4-FFF2-40B4-BE49-F238E27FC236}">
                <a16:creationId xmlns:a16="http://schemas.microsoft.com/office/drawing/2014/main" id="{DC88DB04-204D-18B6-8DA0-AE232AC2E3E2}"/>
              </a:ext>
            </a:extLst>
          </p:cNvPr>
          <p:cNvGrpSpPr/>
          <p:nvPr/>
        </p:nvGrpSpPr>
        <p:grpSpPr>
          <a:xfrm>
            <a:off x="211015" y="197615"/>
            <a:ext cx="11761577" cy="6484539"/>
            <a:chOff x="211015" y="197615"/>
            <a:chExt cx="11761577" cy="6484539"/>
          </a:xfrm>
        </p:grpSpPr>
        <p:cxnSp>
          <p:nvCxnSpPr>
            <p:cNvPr id="12" name="直接连接符 11">
              <a:extLst>
                <a:ext uri="{FF2B5EF4-FFF2-40B4-BE49-F238E27FC236}">
                  <a16:creationId xmlns:a16="http://schemas.microsoft.com/office/drawing/2014/main" id="{3B924A74-C4F1-4D64-AA45-B7153CEEE528}"/>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75AE261-3D8A-6AEF-A327-970D9EEE5005}"/>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A0ADDF3-CA36-764E-8DBC-0830020395A6}"/>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6EB5E33-A3A5-6221-DF02-310DE4CC45F3}"/>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183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EED91D-3A58-3E79-1C7E-6AADE1234003}"/>
              </a:ext>
            </a:extLst>
          </p:cNvPr>
          <p:cNvSpPr txBox="1"/>
          <p:nvPr/>
        </p:nvSpPr>
        <p:spPr>
          <a:xfrm>
            <a:off x="1376491" y="1686817"/>
            <a:ext cx="8353167"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设每种错误图案的出现可能性都相等。对于一个重量为</a:t>
            </a:r>
            <a:r>
              <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ω</a:t>
            </a: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的错误图案，需要查表的次数期望为：</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这种错误图案重量出现的机率正比于</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此时查表次数的期望值正比于</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rPr>
              <a:t>综合考虑所有错误图案的可能性，则得出期望正比于</a:t>
            </a:r>
            <a:endParaRPr kumimoji="0" lang="en-US" altLang="zh-CN" sz="28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p:pic>
        <p:nvPicPr>
          <p:cNvPr id="7" name="图片 6">
            <a:extLst>
              <a:ext uri="{FF2B5EF4-FFF2-40B4-BE49-F238E27FC236}">
                <a16:creationId xmlns:a16="http://schemas.microsoft.com/office/drawing/2014/main" id="{DF17F1BB-AADF-DCA2-DFBF-311EC9529A97}"/>
              </a:ext>
            </a:extLst>
          </p:cNvPr>
          <p:cNvPicPr>
            <a:picLocks noChangeAspect="1"/>
          </p:cNvPicPr>
          <p:nvPr/>
        </p:nvPicPr>
        <p:blipFill>
          <a:blip r:embed="rId2"/>
          <a:stretch>
            <a:fillRect/>
          </a:stretch>
        </p:blipFill>
        <p:spPr>
          <a:xfrm>
            <a:off x="8739462" y="2113005"/>
            <a:ext cx="681277" cy="611402"/>
          </a:xfrm>
          <a:prstGeom prst="rect">
            <a:avLst/>
          </a:prstGeom>
        </p:spPr>
      </p:pic>
      <p:pic>
        <p:nvPicPr>
          <p:cNvPr id="13" name="图片 12">
            <a:extLst>
              <a:ext uri="{FF2B5EF4-FFF2-40B4-BE49-F238E27FC236}">
                <a16:creationId xmlns:a16="http://schemas.microsoft.com/office/drawing/2014/main" id="{2E16772D-DE75-E31A-57E2-1430C5D84D44}"/>
              </a:ext>
            </a:extLst>
          </p:cNvPr>
          <p:cNvPicPr>
            <a:picLocks noChangeAspect="1"/>
          </p:cNvPicPr>
          <p:nvPr/>
        </p:nvPicPr>
        <p:blipFill>
          <a:blip r:embed="rId3"/>
          <a:stretch>
            <a:fillRect/>
          </a:stretch>
        </p:blipFill>
        <p:spPr>
          <a:xfrm>
            <a:off x="6594132" y="3764819"/>
            <a:ext cx="1771650" cy="638175"/>
          </a:xfrm>
          <a:prstGeom prst="rect">
            <a:avLst/>
          </a:prstGeom>
        </p:spPr>
      </p:pic>
      <p:pic>
        <p:nvPicPr>
          <p:cNvPr id="15" name="图片 14">
            <a:extLst>
              <a:ext uri="{FF2B5EF4-FFF2-40B4-BE49-F238E27FC236}">
                <a16:creationId xmlns:a16="http://schemas.microsoft.com/office/drawing/2014/main" id="{76AE80EF-BC01-C3F0-4095-3AE2317B2100}"/>
              </a:ext>
            </a:extLst>
          </p:cNvPr>
          <p:cNvPicPr>
            <a:picLocks noChangeAspect="1"/>
          </p:cNvPicPr>
          <p:nvPr/>
        </p:nvPicPr>
        <p:blipFill>
          <a:blip r:embed="rId4"/>
          <a:stretch>
            <a:fillRect/>
          </a:stretch>
        </p:blipFill>
        <p:spPr>
          <a:xfrm>
            <a:off x="7508532" y="2916777"/>
            <a:ext cx="1714500" cy="628650"/>
          </a:xfrm>
          <a:prstGeom prst="rect">
            <a:avLst/>
          </a:prstGeom>
        </p:spPr>
      </p:pic>
      <p:pic>
        <p:nvPicPr>
          <p:cNvPr id="17" name="图片 16">
            <a:extLst>
              <a:ext uri="{FF2B5EF4-FFF2-40B4-BE49-F238E27FC236}">
                <a16:creationId xmlns:a16="http://schemas.microsoft.com/office/drawing/2014/main" id="{9834A00E-EF10-17F4-F4F4-69AD7A253E93}"/>
              </a:ext>
            </a:extLst>
          </p:cNvPr>
          <p:cNvPicPr>
            <a:picLocks noChangeAspect="1"/>
          </p:cNvPicPr>
          <p:nvPr/>
        </p:nvPicPr>
        <p:blipFill>
          <a:blip r:embed="rId5"/>
          <a:stretch>
            <a:fillRect/>
          </a:stretch>
        </p:blipFill>
        <p:spPr>
          <a:xfrm>
            <a:off x="4739202" y="5519339"/>
            <a:ext cx="2219325" cy="714375"/>
          </a:xfrm>
          <a:prstGeom prst="rect">
            <a:avLst/>
          </a:prstGeom>
        </p:spPr>
      </p:pic>
      <p:sp>
        <p:nvSpPr>
          <p:cNvPr id="6" name="矩形 5">
            <a:extLst>
              <a:ext uri="{FF2B5EF4-FFF2-40B4-BE49-F238E27FC236}">
                <a16:creationId xmlns:a16="http://schemas.microsoft.com/office/drawing/2014/main" id="{A4FBCAD3-07FB-F3AB-32C7-739338444AE1}"/>
              </a:ext>
            </a:extLst>
          </p:cNvPr>
          <p:cNvSpPr/>
          <p:nvPr/>
        </p:nvSpPr>
        <p:spPr>
          <a:xfrm>
            <a:off x="461981" y="326910"/>
            <a:ext cx="3132866" cy="6992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3C4218FA-35C7-1ABA-F94E-FF2A33FD8953}"/>
              </a:ext>
            </a:extLst>
          </p:cNvPr>
          <p:cNvSpPr txBox="1"/>
          <p:nvPr/>
        </p:nvSpPr>
        <p:spPr>
          <a:xfrm>
            <a:off x="761970" y="430790"/>
            <a:ext cx="2626689" cy="461665"/>
          </a:xfrm>
          <a:prstGeom prst="rect">
            <a:avLst/>
          </a:prstGeom>
          <a:noFill/>
        </p:spPr>
        <p:txBody>
          <a:bodyPr wrap="square" rtlCol="0">
            <a:spAutoFit/>
          </a:bodyPr>
          <a:lstStyle/>
          <a:p>
            <a:r>
              <a:rPr lang="en-US" altLang="zh-CN" sz="2400" dirty="0">
                <a:solidFill>
                  <a:schemeClr val="bg1"/>
                </a:solidFill>
                <a:latin typeface="PingFang SC" panose="020B0600000000000000" pitchFamily="34" charset="-122"/>
                <a:ea typeface="PingFang SC" panose="020B0600000000000000" pitchFamily="34" charset="-122"/>
              </a:rPr>
              <a:t>1.4.2. </a:t>
            </a:r>
            <a:r>
              <a:rPr lang="zh-CN" altLang="en-US" sz="2400" dirty="0">
                <a:solidFill>
                  <a:schemeClr val="bg1"/>
                </a:solidFill>
                <a:latin typeface="PingFang SC" panose="020B0600000000000000" pitchFamily="34" charset="-122"/>
                <a:ea typeface="PingFang SC" panose="020B0600000000000000" pitchFamily="34" charset="-122"/>
              </a:rPr>
              <a:t>校正矩阵法</a:t>
            </a:r>
          </a:p>
        </p:txBody>
      </p:sp>
      <p:grpSp>
        <p:nvGrpSpPr>
          <p:cNvPr id="9" name="组合 8">
            <a:extLst>
              <a:ext uri="{FF2B5EF4-FFF2-40B4-BE49-F238E27FC236}">
                <a16:creationId xmlns:a16="http://schemas.microsoft.com/office/drawing/2014/main" id="{4137DCED-9980-F642-D2A6-88F269B93F61}"/>
              </a:ext>
            </a:extLst>
          </p:cNvPr>
          <p:cNvGrpSpPr/>
          <p:nvPr/>
        </p:nvGrpSpPr>
        <p:grpSpPr>
          <a:xfrm>
            <a:off x="211015" y="197615"/>
            <a:ext cx="11761577" cy="6484539"/>
            <a:chOff x="211015" y="197615"/>
            <a:chExt cx="11761577" cy="6484539"/>
          </a:xfrm>
        </p:grpSpPr>
        <p:cxnSp>
          <p:nvCxnSpPr>
            <p:cNvPr id="10" name="直接连接符 9">
              <a:extLst>
                <a:ext uri="{FF2B5EF4-FFF2-40B4-BE49-F238E27FC236}">
                  <a16:creationId xmlns:a16="http://schemas.microsoft.com/office/drawing/2014/main" id="{1044188A-CE32-AF5D-02DC-D0CFA32C60FD}"/>
                </a:ext>
              </a:extLst>
            </p:cNvPr>
            <p:cNvCxnSpPr>
              <a:cxnSpLocks/>
            </p:cNvCxnSpPr>
            <p:nvPr/>
          </p:nvCxnSpPr>
          <p:spPr>
            <a:xfrm>
              <a:off x="211015" y="5647174"/>
              <a:ext cx="0" cy="103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0CAB1BB-D102-0D21-DC2E-BD0B056580DC}"/>
                </a:ext>
              </a:extLst>
            </p:cNvPr>
            <p:cNvCxnSpPr/>
            <p:nvPr/>
          </p:nvCxnSpPr>
          <p:spPr>
            <a:xfrm>
              <a:off x="211015" y="6682154"/>
              <a:ext cx="9847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38DF7FC-1773-FE90-ADD7-205025F27CED}"/>
                </a:ext>
              </a:extLst>
            </p:cNvPr>
            <p:cNvCxnSpPr>
              <a:cxnSpLocks/>
            </p:cNvCxnSpPr>
            <p:nvPr/>
          </p:nvCxnSpPr>
          <p:spPr>
            <a:xfrm rot="16200000">
              <a:off x="11455102" y="-319874"/>
              <a:ext cx="0" cy="103498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E650256-F737-794A-2269-FBAABAFA0907}"/>
                </a:ext>
              </a:extLst>
            </p:cNvPr>
            <p:cNvCxnSpPr>
              <a:cxnSpLocks/>
            </p:cNvCxnSpPr>
            <p:nvPr/>
          </p:nvCxnSpPr>
          <p:spPr>
            <a:xfrm rot="16200000">
              <a:off x="11480203" y="689985"/>
              <a:ext cx="984739"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518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3|2.1|1.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PingFang SC"/>
        <a:ea typeface="PingFang SC"/>
        <a:cs typeface=""/>
      </a:majorFont>
      <a:minorFont>
        <a:latin typeface="PingFang SC"/>
        <a:ea typeface="PingFang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2610</Words>
  <Application>Microsoft Office PowerPoint</Application>
  <PresentationFormat>宽屏</PresentationFormat>
  <Paragraphs>270</Paragraphs>
  <Slides>37</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37</vt:i4>
      </vt:variant>
    </vt:vector>
  </HeadingPairs>
  <TitlesOfParts>
    <vt:vector size="46" baseType="lpstr">
      <vt:lpstr>Wingdings</vt:lpstr>
      <vt:lpstr>等线</vt:lpstr>
      <vt:lpstr>Open Sans</vt:lpstr>
      <vt:lpstr>Arial</vt:lpstr>
      <vt:lpstr>Cambria Math</vt:lpstr>
      <vt:lpstr>PingFang SC</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10116.pptx</dc:title>
  <dc:subject>BOSSPPT 2017-2018</dc:subject>
  <dc:creator/>
  <dc:description>BOSSPPT致力于提供高质量，有品质的模板，拒绝垃圾模板！_x000d_
本模板由bossppt设计师制作或制作师二次制作整理，bossppt为此花费了大量心血。_x000d_
如果非本店购买，请直接向倒卖的店进行索赔。_x000d_
本店淘宝唯一购买网址：https://chinappt.taobao.com</dc:description>
  <cp:lastModifiedBy/>
  <cp:revision>3</cp:revision>
  <dcterms:created xsi:type="dcterms:W3CDTF">2017-02-24T08:35:00Z</dcterms:created>
  <dcterms:modified xsi:type="dcterms:W3CDTF">2022-10-11T10:24:27Z</dcterms:modified>
  <cp:category>https://chinappt.taobao.com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