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454" r:id="rId3"/>
    <p:sldId id="455" r:id="rId4"/>
    <p:sldId id="456" r:id="rId5"/>
    <p:sldId id="457" r:id="rId6"/>
    <p:sldId id="458" r:id="rId7"/>
    <p:sldId id="459"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291" r:id="rId23"/>
    <p:sldId id="532" r:id="rId24"/>
    <p:sldId id="533" r:id="rId25"/>
    <p:sldId id="534" r:id="rId26"/>
    <p:sldId id="599" r:id="rId27"/>
    <p:sldId id="535" r:id="rId28"/>
    <p:sldId id="536" r:id="rId29"/>
    <p:sldId id="537" r:id="rId30"/>
    <p:sldId id="538" r:id="rId31"/>
    <p:sldId id="539" r:id="rId32"/>
    <p:sldId id="540" r:id="rId33"/>
    <p:sldId id="541" r:id="rId34"/>
    <p:sldId id="574" r:id="rId35"/>
    <p:sldId id="542" r:id="rId36"/>
    <p:sldId id="543" r:id="rId37"/>
    <p:sldId id="544" r:id="rId38"/>
    <p:sldId id="545" r:id="rId39"/>
    <p:sldId id="546" r:id="rId40"/>
    <p:sldId id="547" r:id="rId41"/>
    <p:sldId id="548" r:id="rId42"/>
    <p:sldId id="549" r:id="rId43"/>
    <p:sldId id="550" r:id="rId44"/>
    <p:sldId id="551" r:id="rId45"/>
    <p:sldId id="552" r:id="rId46"/>
    <p:sldId id="553" r:id="rId47"/>
    <p:sldId id="554" r:id="rId48"/>
    <p:sldId id="555" r:id="rId49"/>
    <p:sldId id="556" r:id="rId50"/>
    <p:sldId id="557" r:id="rId51"/>
    <p:sldId id="558" r:id="rId52"/>
    <p:sldId id="559" r:id="rId53"/>
    <p:sldId id="560" r:id="rId54"/>
    <p:sldId id="561" r:id="rId55"/>
    <p:sldId id="562" r:id="rId56"/>
    <p:sldId id="563" r:id="rId57"/>
    <p:sldId id="564" r:id="rId58"/>
    <p:sldId id="565" r:id="rId59"/>
    <p:sldId id="566" r:id="rId60"/>
    <p:sldId id="567" r:id="rId61"/>
    <p:sldId id="568" r:id="rId62"/>
    <p:sldId id="569" r:id="rId63"/>
    <p:sldId id="598" r:id="rId64"/>
    <p:sldId id="573" r:id="rId65"/>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5184" autoAdjust="0"/>
  </p:normalViewPr>
  <p:slideViewPr>
    <p:cSldViewPr>
      <p:cViewPr>
        <p:scale>
          <a:sx n="83" d="100"/>
          <a:sy n="83" d="100"/>
        </p:scale>
        <p:origin x="1378" y="1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3992" y="1"/>
            <a:ext cx="3078427" cy="511731"/>
          </a:xfrm>
          <a:prstGeom prst="rect">
            <a:avLst/>
          </a:prstGeom>
        </p:spPr>
        <p:txBody>
          <a:bodyPr vert="horz" lIns="99048" tIns="49524" rIns="99048" bIns="49524" rtlCol="0"/>
          <a:lstStyle>
            <a:lvl1pPr algn="r">
              <a:defRPr sz="1300"/>
            </a:lvl1pPr>
          </a:lstStyle>
          <a:p>
            <a:fld id="{1DCD380D-58F0-4AA5-86AE-2626D15F86E0}" type="datetimeFigureOut">
              <a:rPr lang="en-US" smtClean="0"/>
              <a:t>10/19/2022</a:t>
            </a:fld>
            <a:endParaRPr lang="en-US"/>
          </a:p>
        </p:txBody>
      </p:sp>
      <p:sp>
        <p:nvSpPr>
          <p:cNvPr id="4" name="Slide Image Placeholder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1731"/>
          </a:xfrm>
          <a:prstGeom prst="rect">
            <a:avLst/>
          </a:prstGeom>
        </p:spPr>
        <p:txBody>
          <a:bodyPr vert="horz" lIns="99048" tIns="49524" rIns="99048" bIns="49524" rtlCol="0" anchor="b"/>
          <a:lstStyle>
            <a:lvl1pPr algn="r">
              <a:defRPr sz="1300"/>
            </a:lvl1pPr>
          </a:lstStyle>
          <a:p>
            <a:fld id="{06CD4E96-B9D3-4485-B91A-467035B146F7}" type="slidenum">
              <a:rPr lang="en-US" smtClean="0"/>
              <a:t>‹#›</a:t>
            </a:fld>
            <a:endParaRPr lang="en-US"/>
          </a:p>
        </p:txBody>
      </p:sp>
    </p:spTree>
    <p:extLst>
      <p:ext uri="{BB962C8B-B14F-4D97-AF65-F5344CB8AC3E}">
        <p14:creationId xmlns:p14="http://schemas.microsoft.com/office/powerpoint/2010/main" val="121548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949A50-4641-4517-A2F0-84155A44B96A}" type="datetime1">
              <a:rPr lang="zh-CN" altLang="en-US" smtClean="0"/>
              <a:t>2022/10/19</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FC7CBC-225C-46B5-AE83-01569749C701}" type="datetime1">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928EB5-EA0E-4B36-A3D8-12D260C95B34}" type="datetime1">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EA802A83-D1A5-4178-926F-D9DE0C82023E}" type="slidenum">
              <a:rPr lang="en-US" altLang="zh-CN"/>
              <a:pPr>
                <a:defRPr/>
              </a:pPr>
              <a:t>‹#›</a:t>
            </a:fld>
            <a:endParaRPr lang="en-US" altLang="zh-CN"/>
          </a:p>
        </p:txBody>
      </p:sp>
    </p:spTree>
    <p:extLst>
      <p:ext uri="{BB962C8B-B14F-4D97-AF65-F5344CB8AC3E}">
        <p14:creationId xmlns:p14="http://schemas.microsoft.com/office/powerpoint/2010/main" val="280479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B008B4-6BB5-49E8-9D90-4C940673DD25}" type="datetime1">
              <a:rPr lang="zh-CN" altLang="en-US" smtClean="0"/>
              <a:t>2022/10/19</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E205F7-AA98-487B-AD64-916C454E4055}" type="datetime1">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9441DD0-F322-468B-A1AA-02B78CB7AA5E}" type="datetime1">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199CA4-E4BA-4C32-8577-88E790558205}" type="datetime1">
              <a:rPr lang="zh-CN" altLang="en-US" smtClean="0"/>
              <a:t>2022/10/19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581E0-0482-465D-A28C-B991DC0C16E3}" type="datetime1">
              <a:rPr lang="zh-CN" altLang="en-US" smtClean="0"/>
              <a:t>2022/10/19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F1D246-FB97-4E8B-B9D1-89FBD85C2C15}" type="datetime1">
              <a:rPr lang="zh-CN" altLang="en-US" smtClean="0"/>
              <a:t>2022/10/19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E0A2903-C951-4277-ACD9-3648FDB1A294}" type="datetime1">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896CF7-8114-4966-B230-73AC74A35071}" type="datetime1">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32068-9EDC-4D54-B920-CF2CA7300E3F}" type="datetime1">
              <a:rPr lang="zh-CN" altLang="en-US" smtClean="0"/>
              <a:t>2022/10/19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C7D3848-D46B-4A5C-9356-D588AAC92BC7}" type="slidenum">
              <a:rPr lang="zh-CN" altLang="en-US" smtClean="0"/>
              <a:t>‹#›</a:t>
            </a:fld>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7" name="TextBox 6"/>
          <p:cNvSpPr txBox="1"/>
          <p:nvPr userDrawn="1"/>
        </p:nvSpPr>
        <p:spPr>
          <a:xfrm>
            <a:off x="2286000" y="6441322"/>
            <a:ext cx="3751348" cy="276999"/>
          </a:xfrm>
          <a:prstGeom prst="rect">
            <a:avLst/>
          </a:prstGeom>
          <a:noFill/>
        </p:spPr>
        <p:txBody>
          <a:bodyPr wrap="none" rtlCol="0">
            <a:spAutoFit/>
          </a:bodyPr>
          <a:lstStyle/>
          <a:p>
            <a:r>
              <a:rPr lang="zh-CN" altLang="en-US" sz="1200" dirty="0"/>
              <a:t>清华大学电子工程系</a:t>
            </a:r>
            <a:r>
              <a:rPr lang="en-US" altLang="zh-CN" sz="1200" baseline="0" dirty="0"/>
              <a:t>《</a:t>
            </a:r>
            <a:r>
              <a:rPr lang="zh-CN" altLang="en-US" sz="1200" baseline="0" dirty="0"/>
              <a:t>编码引论</a:t>
            </a:r>
            <a:r>
              <a:rPr lang="en-US" altLang="zh-CN" sz="1200" baseline="0" dirty="0"/>
              <a:t>》</a:t>
            </a:r>
            <a:r>
              <a:rPr lang="zh-CN" altLang="en-US" sz="1200" baseline="0" dirty="0"/>
              <a:t>    周世东   </a:t>
            </a:r>
            <a:r>
              <a:rPr lang="en-US" altLang="zh-CN" sz="1200" baseline="0" dirty="0"/>
              <a:t>2022</a:t>
            </a:r>
            <a:r>
              <a:rPr lang="zh-CN" altLang="en-US" sz="1200" baseline="0" dirty="0"/>
              <a:t>秋</a:t>
            </a:r>
            <a:endParaRPr lang="zh-CN" altLang="en-US" sz="12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8.bin"/><Relationship Id="rId1" Type="http://schemas.openxmlformats.org/officeDocument/2006/relationships/slideLayout" Target="../slideLayouts/slideLayout2.xml"/><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6.bin"/><Relationship Id="rId1" Type="http://schemas.openxmlformats.org/officeDocument/2006/relationships/slideLayout" Target="../slideLayouts/slideLayout12.xml"/><Relationship Id="rId6" Type="http://schemas.openxmlformats.org/officeDocument/2006/relationships/oleObject" Target="../embeddings/oleObject18.bin"/><Relationship Id="rId5" Type="http://schemas.openxmlformats.org/officeDocument/2006/relationships/image" Target="../media/image13.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9.bin"/><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4.bin"/><Relationship Id="rId1" Type="http://schemas.openxmlformats.org/officeDocument/2006/relationships/slideLayout" Target="../slideLayouts/slideLayout12.xml"/><Relationship Id="rId5" Type="http://schemas.openxmlformats.org/officeDocument/2006/relationships/image" Target="../media/image20.w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6.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24.wmf"/><Relationship Id="rId4" Type="http://schemas.openxmlformats.org/officeDocument/2006/relationships/oleObject" Target="../embeddings/oleObject29.bin"/><Relationship Id="rId9" Type="http://schemas.openxmlformats.org/officeDocument/2006/relationships/image" Target="../media/image26.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image" Target="../media/image28.wmf"/><Relationship Id="rId4" Type="http://schemas.openxmlformats.org/officeDocument/2006/relationships/oleObject" Target="../embeddings/oleObject33.bin"/><Relationship Id="rId9" Type="http://schemas.openxmlformats.org/officeDocument/2006/relationships/image" Target="../media/image30.wmf"/></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42.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4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44.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45.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9.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53.bin"/><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oleObject" Target="../embeddings/oleObject5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卷积码</a:t>
            </a:r>
          </a:p>
        </p:txBody>
      </p:sp>
      <p:sp>
        <p:nvSpPr>
          <p:cNvPr id="3" name="副标题 2"/>
          <p:cNvSpPr>
            <a:spLocks noGrp="1"/>
          </p:cNvSpPr>
          <p:nvPr>
            <p:ph type="subTitle" idx="1"/>
          </p:nvPr>
        </p:nvSpPr>
        <p:spPr/>
        <p:txBody>
          <a:bodyPr/>
          <a:lstStyle/>
          <a:p>
            <a:r>
              <a:rPr lang="zh-CN" altLang="en-US" dirty="0"/>
              <a:t>周</a:t>
            </a:r>
            <a:r>
              <a:rPr lang="zh-CN" altLang="en-US"/>
              <a:t>世东</a:t>
            </a:r>
            <a:endParaRPr lang="en-US" altLang="zh-CN" dirty="0"/>
          </a:p>
          <a:p>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Footer Placeholder 4"/>
          <p:cNvSpPr>
            <a:spLocks noGrp="1"/>
          </p:cNvSpPr>
          <p:nvPr>
            <p:ph type="ftr" sz="quarter" idx="4294967295"/>
          </p:nvPr>
        </p:nvSpPr>
        <p:spPr>
          <a:xfrm>
            <a:off x="3124200" y="6356350"/>
            <a:ext cx="2895600" cy="365125"/>
          </a:xfrm>
        </p:spPr>
        <p:txBody>
          <a:bodyPr/>
          <a:lstStyle/>
          <a:p>
            <a:endParaRPr lang="zh-CN" altLang="en-US" dirty="0"/>
          </a:p>
        </p:txBody>
      </p:sp>
    </p:spTree>
    <p:extLst>
      <p:ext uri="{BB962C8B-B14F-4D97-AF65-F5344CB8AC3E}">
        <p14:creationId xmlns:p14="http://schemas.microsoft.com/office/powerpoint/2010/main" val="25653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卷积码的多项式表示：例</a:t>
            </a:r>
          </a:p>
        </p:txBody>
      </p:sp>
      <p:sp>
        <p:nvSpPr>
          <p:cNvPr id="12291" name="Rectangle 3"/>
          <p:cNvSpPr>
            <a:spLocks noGrp="1" noChangeArrowheads="1"/>
          </p:cNvSpPr>
          <p:nvPr>
            <p:ph type="body" idx="1"/>
          </p:nvPr>
        </p:nvSpPr>
        <p:spPr>
          <a:xfrm>
            <a:off x="304800" y="4648200"/>
            <a:ext cx="8229600" cy="1371600"/>
          </a:xfrm>
        </p:spPr>
        <p:txBody>
          <a:bodyPr>
            <a:normAutofit fontScale="92500" lnSpcReduction="20000"/>
          </a:bodyPr>
          <a:lstStyle/>
          <a:p>
            <a:r>
              <a:rPr lang="en-US" altLang="zh-CN" sz="2400" b="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k-i</a:t>
            </a:r>
            <a:r>
              <a:rPr lang="en-US" altLang="zh-CN" sz="2400" b="1" dirty="0" err="1">
                <a:latin typeface="Times New Roman" panose="02020603050405020304" pitchFamily="18" charset="0"/>
                <a:cs typeface="Times New Roman" panose="02020603050405020304" pitchFamily="18" charset="0"/>
              </a:rPr>
              <a:t>A</a:t>
            </a:r>
            <a:r>
              <a:rPr lang="en-US" altLang="zh-CN" sz="2400" i="1"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i="1" dirty="0" err="1">
                <a:latin typeface="Times New Roman" panose="02020603050405020304" pitchFamily="18" charset="0"/>
                <a:cs typeface="Times New Roman" panose="02020603050405020304" pitchFamily="18" charset="0"/>
              </a:rPr>
              <a:t>D</a:t>
            </a:r>
            <a:r>
              <a:rPr lang="en-US" altLang="zh-CN" sz="2400" i="1" baseline="30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a:t>
            </a:r>
            <a:r>
              <a:rPr lang="en-US" altLang="zh-CN" sz="2400" i="1"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其中</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为</a:t>
            </a:r>
            <a:r>
              <a:rPr lang="en-US" altLang="zh-CN" sz="2400" i="1" dirty="0">
                <a:latin typeface="Times New Roman" panose="02020603050405020304" pitchFamily="18" charset="0"/>
                <a:cs typeface="Times New Roman" panose="02020603050405020304" pitchFamily="18" charset="0"/>
              </a:rPr>
              <a:t>k</a:t>
            </a:r>
            <a:r>
              <a:rPr lang="zh-CN" altLang="zh-CN" sz="2400" dirty="0">
                <a:latin typeface="Times New Roman" panose="02020603050405020304" pitchFamily="18" charset="0"/>
                <a:cs typeface="Times New Roman" panose="02020603050405020304" pitchFamily="18" charset="0"/>
              </a:rPr>
              <a:t>行</a:t>
            </a:r>
            <a:r>
              <a:rPr lang="en-US" altLang="zh-CN" sz="2400" i="1"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列矩阵</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当</a:t>
            </a:r>
            <a:r>
              <a:rPr lang="zh-CN" altLang="zh-CN" sz="2400" i="1" dirty="0">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=(1 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 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 1)</a:t>
            </a:r>
            <a:r>
              <a:rPr lang="zh-CN" altLang="en-US" sz="2400" dirty="0">
                <a:latin typeface="Times New Roman" panose="02020603050405020304" pitchFamily="18" charset="0"/>
                <a:cs typeface="Times New Roman" panose="02020603050405020304" pitchFamily="18" charset="0"/>
              </a:rPr>
              <a:t>时（</a:t>
            </a:r>
            <a:r>
              <a:rPr lang="en-US" altLang="zh-CN" sz="2400" dirty="0">
                <a:latin typeface="Times New Roman" panose="02020603050405020304" pitchFamily="18" charset="0"/>
                <a:cs typeface="Times New Roman" panose="02020603050405020304" pitchFamily="18" charset="0"/>
              </a:rPr>
              <a:t>(2,1,3)</a:t>
            </a:r>
            <a:r>
              <a:rPr lang="zh-CN" altLang="en-US" sz="2400" dirty="0">
                <a:latin typeface="Times New Roman" panose="02020603050405020304" pitchFamily="18" charset="0"/>
                <a:cs typeface="Times New Roman" panose="02020603050405020304" pitchFamily="18" charset="0"/>
              </a:rPr>
              <a:t>码），</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常用</a:t>
            </a:r>
            <a:r>
              <a:rPr lang="en-US" altLang="zh-CN" sz="2400" b="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的各路对应的加权系数从左到右（低阶到高阶）序列表示该多项式：如图系数为（</a:t>
            </a:r>
            <a:r>
              <a:rPr lang="en-US" altLang="zh-CN" sz="2400" dirty="0">
                <a:latin typeface="Times New Roman" panose="02020603050405020304" pitchFamily="18" charset="0"/>
                <a:cs typeface="Times New Roman" panose="02020603050405020304" pitchFamily="18" charset="0"/>
              </a:rPr>
              <a:t>101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111</a:t>
            </a:r>
            <a:r>
              <a:rPr lang="zh-CN" altLang="en-US" sz="2400" dirty="0">
                <a:latin typeface="Times New Roman" panose="02020603050405020304" pitchFamily="18" charset="0"/>
                <a:cs typeface="Times New Roman" panose="02020603050405020304" pitchFamily="18" charset="0"/>
              </a:rPr>
              <a:t>），用</a:t>
            </a:r>
            <a:r>
              <a:rPr lang="en-US" altLang="zh-CN" sz="2400" dirty="0">
                <a:latin typeface="Times New Roman" panose="02020603050405020304" pitchFamily="18" charset="0"/>
                <a:cs typeface="Times New Roman" panose="02020603050405020304" pitchFamily="18" charset="0"/>
              </a:rPr>
              <a:t>8</a:t>
            </a:r>
            <a:r>
              <a:rPr lang="zh-CN" altLang="en-US" sz="2400" dirty="0">
                <a:latin typeface="Times New Roman" panose="02020603050405020304" pitchFamily="18" charset="0"/>
                <a:cs typeface="Times New Roman" panose="02020603050405020304" pitchFamily="18" charset="0"/>
              </a:rPr>
              <a:t>进制表示为（</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7</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eaLnBrk="1" hangingPunct="1"/>
            <a:endParaRPr lang="zh-CN" altLang="en-US" sz="2400" dirty="0">
              <a:latin typeface="Times New Roman" panose="02020603050405020304" pitchFamily="18" charset="0"/>
              <a:cs typeface="Times New Roman" panose="02020603050405020304" pitchFamily="18" charset="0"/>
            </a:endParaRPr>
          </a:p>
        </p:txBody>
      </p:sp>
      <p:graphicFrame>
        <p:nvGraphicFramePr>
          <p:cNvPr id="12292" name="Object 4"/>
          <p:cNvGraphicFramePr>
            <a:graphicFrameLocks noChangeAspect="1"/>
          </p:cNvGraphicFramePr>
          <p:nvPr/>
        </p:nvGraphicFramePr>
        <p:xfrm>
          <a:off x="152400" y="1600200"/>
          <a:ext cx="4194175" cy="2549525"/>
        </p:xfrm>
        <a:graphic>
          <a:graphicData uri="http://schemas.openxmlformats.org/presentationml/2006/ole">
            <mc:AlternateContent xmlns:mc="http://schemas.openxmlformats.org/markup-compatibility/2006">
              <mc:Choice xmlns:v="urn:schemas-microsoft-com:vml" Requires="v">
                <p:oleObj name="Visio" r:id="rId2" imgW="2413000" imgH="1460500" progId="Visio.Drawing.11">
                  <p:embed/>
                </p:oleObj>
              </mc:Choice>
              <mc:Fallback>
                <p:oleObj name="Visio" r:id="rId2" imgW="2413000" imgH="1460500" progId="Visio.Drawing.11">
                  <p:embed/>
                  <p:pic>
                    <p:nvPicPr>
                      <p:cNvPr id="122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4194175"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4572000" y="1719942"/>
          <a:ext cx="4572000" cy="2394857"/>
        </p:xfrm>
        <a:graphic>
          <a:graphicData uri="http://schemas.openxmlformats.org/presentationml/2006/ole">
            <mc:AlternateContent xmlns:mc="http://schemas.openxmlformats.org/markup-compatibility/2006">
              <mc:Choice xmlns:v="urn:schemas-microsoft-com:vml" Requires="v">
                <p:oleObj name="Visio" r:id="rId4" imgW="4013200" imgH="2108200" progId="Visio.Drawing.11">
                  <p:embed/>
                </p:oleObj>
              </mc:Choice>
              <mc:Fallback>
                <p:oleObj name="Visio" r:id="rId4" imgW="4013200" imgH="2108200" progId="Visio.Drawing.11">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719942"/>
                        <a:ext cx="4572000" cy="2394857"/>
                      </a:xfrm>
                      <a:prstGeom prst="rect">
                        <a:avLst/>
                      </a:prstGeom>
                      <a:noFill/>
                    </p:spPr>
                  </p:pic>
                </p:oleObj>
              </mc:Fallback>
            </mc:AlternateContent>
          </a:graphicData>
        </a:graphic>
      </p:graphicFrame>
      <p:sp>
        <p:nvSpPr>
          <p:cNvPr id="7" name="五角星 6"/>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编码实例（输入</a:t>
            </a:r>
            <a:r>
              <a:rPr lang="en-US" altLang="zh-CN" dirty="0"/>
              <a:t>110</a:t>
            </a:r>
            <a:r>
              <a:rPr lang="zh-CN" altLang="en-US" dirty="0"/>
              <a:t>）</a:t>
            </a:r>
          </a:p>
        </p:txBody>
      </p:sp>
      <p:sp>
        <p:nvSpPr>
          <p:cNvPr id="12291" name="Rectangle 3"/>
          <p:cNvSpPr>
            <a:spLocks noGrp="1" noChangeArrowheads="1"/>
          </p:cNvSpPr>
          <p:nvPr>
            <p:ph type="body" idx="1"/>
          </p:nvPr>
        </p:nvSpPr>
        <p:spPr>
          <a:xfrm>
            <a:off x="304800" y="4114800"/>
            <a:ext cx="8229600" cy="2362200"/>
          </a:xfrm>
        </p:spPr>
        <p:txBody>
          <a:bodyPr>
            <a:normAutofit fontScale="62500" lnSpcReduction="20000"/>
          </a:bodyPr>
          <a:lstStyle/>
          <a:p>
            <a:pPr eaLnBrk="1" hangingPunct="1"/>
            <a:r>
              <a:rPr lang="zh-CN" altLang="en-US" sz="2400" dirty="0">
                <a:latin typeface="Times New Roman" panose="02020603050405020304" pitchFamily="18" charset="0"/>
                <a:cs typeface="Times New Roman" panose="02020603050405020304" pitchFamily="18" charset="0"/>
              </a:rPr>
              <a:t>初状态为两个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触发器全</a:t>
            </a:r>
            <a:r>
              <a:rPr lang="en-US" altLang="zh-CN" sz="2400" dirty="0">
                <a:latin typeface="Times New Roman" panose="02020603050405020304" pitchFamily="18" charset="0"/>
                <a:cs typeface="Times New Roman" panose="02020603050405020304" pitchFamily="18" charset="0"/>
              </a:rPr>
              <a:t>0</a:t>
            </a:r>
          </a:p>
          <a:p>
            <a:pPr eaLnBrk="1" hangingPunct="1"/>
            <a:r>
              <a:rPr lang="zh-CN" altLang="en-US" sz="2400" dirty="0">
                <a:latin typeface="Times New Roman" panose="02020603050405020304" pitchFamily="18" charset="0"/>
                <a:cs typeface="Times New Roman" panose="02020603050405020304" pitchFamily="18" charset="0"/>
              </a:rPr>
              <a:t>在全局同步时钟控制下，</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变</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（输入第一个“</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”）后</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在下一个时钟沿到来前，</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触发器状态仍为全</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，此时转动开关将</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个求和支路结果输出：分别为“</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”，即</a:t>
            </a:r>
            <a:r>
              <a:rPr lang="en-US" altLang="zh-CN" sz="2400" dirty="0">
                <a:latin typeface="Times New Roman" panose="02020603050405020304" pitchFamily="18" charset="0"/>
                <a:cs typeface="Times New Roman" panose="02020603050405020304" pitchFamily="18" charset="0"/>
              </a:rPr>
              <a:t>11</a:t>
            </a:r>
          </a:p>
          <a:p>
            <a:pPr eaLnBrk="1" hangingPunct="1"/>
            <a:r>
              <a:rPr lang="zh-CN" altLang="en-US" sz="2400" dirty="0">
                <a:latin typeface="Times New Roman" panose="02020603050405020304" pitchFamily="18" charset="0"/>
                <a:cs typeface="Times New Roman" panose="02020603050405020304" pitchFamily="18" charset="0"/>
              </a:rPr>
              <a:t>下一个时钟到来时，两个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触发器状态（从右到左，即从高到低）变成“</a:t>
            </a:r>
            <a:r>
              <a:rPr lang="en-US" altLang="zh-CN" sz="2400" dirty="0">
                <a:latin typeface="Times New Roman" panose="02020603050405020304" pitchFamily="18" charset="0"/>
                <a:cs typeface="Times New Roman" panose="02020603050405020304" pitchFamily="18" charset="0"/>
              </a:rPr>
              <a:t>01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呈现第</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输出</a:t>
            </a:r>
            <a:r>
              <a:rPr lang="en-US" altLang="zh-CN" sz="2400" dirty="0">
                <a:latin typeface="Times New Roman" panose="02020603050405020304" pitchFamily="18" charset="0"/>
                <a:cs typeface="Times New Roman" panose="02020603050405020304" pitchFamily="18" charset="0"/>
              </a:rPr>
              <a:t>10</a:t>
            </a:r>
          </a:p>
          <a:p>
            <a:r>
              <a:rPr lang="zh-CN" altLang="en-US" sz="2400" dirty="0">
                <a:latin typeface="Times New Roman" panose="02020603050405020304" pitchFamily="18" charset="0"/>
                <a:cs typeface="Times New Roman" panose="02020603050405020304" pitchFamily="18" charset="0"/>
              </a:rPr>
              <a:t>再下一个时钟到来时，两个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触发器状态（从右到左，即从高到低）变成“</a:t>
            </a:r>
            <a:r>
              <a:rPr lang="en-US" altLang="zh-CN" sz="2400" dirty="0">
                <a:latin typeface="Times New Roman" panose="02020603050405020304" pitchFamily="18" charset="0"/>
                <a:cs typeface="Times New Roman" panose="02020603050405020304" pitchFamily="18" charset="0"/>
              </a:rPr>
              <a:t>01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呈现第</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输出</a:t>
            </a:r>
            <a:r>
              <a:rPr lang="en-US" altLang="zh-CN" sz="2400" dirty="0">
                <a:latin typeface="Times New Roman" panose="02020603050405020304" pitchFamily="18" charset="0"/>
                <a:cs typeface="Times New Roman" panose="02020603050405020304" pitchFamily="18" charset="0"/>
              </a:rPr>
              <a:t>10</a:t>
            </a:r>
          </a:p>
          <a:p>
            <a:r>
              <a:rPr lang="zh-CN" altLang="en-US" sz="2400" dirty="0">
                <a:latin typeface="Times New Roman" panose="02020603050405020304" pitchFamily="18" charset="0"/>
                <a:cs typeface="Times New Roman" panose="02020603050405020304" pitchFamily="18" charset="0"/>
              </a:rPr>
              <a:t>注意，此时每个输入时钟内，有</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个输出，因此输出时钟应该是输入时钟的</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倍，相当于做了一个并串变换</a:t>
            </a:r>
            <a:endParaRPr lang="en-US" altLang="zh-CN" sz="2400" dirty="0">
              <a:latin typeface="Times New Roman" panose="02020603050405020304" pitchFamily="18" charset="0"/>
              <a:cs typeface="Times New Roman" panose="02020603050405020304" pitchFamily="18" charset="0"/>
            </a:endParaRPr>
          </a:p>
          <a:p>
            <a:pPr eaLnBrk="1" hangingPunct="1"/>
            <a:endParaRPr lang="zh-CN" altLang="en-US" sz="2400" dirty="0">
              <a:latin typeface="Times New Roman" panose="02020603050405020304" pitchFamily="18" charset="0"/>
              <a:cs typeface="Times New Roman" panose="02020603050405020304" pitchFamily="18" charset="0"/>
            </a:endParaRPr>
          </a:p>
        </p:txBody>
      </p:sp>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457200" y="1676400"/>
          <a:ext cx="4218709" cy="2209800"/>
        </p:xfrm>
        <a:graphic>
          <a:graphicData uri="http://schemas.openxmlformats.org/presentationml/2006/ole">
            <mc:AlternateContent xmlns:mc="http://schemas.openxmlformats.org/markup-compatibility/2006">
              <mc:Choice xmlns:v="urn:schemas-microsoft-com:vml" Requires="v">
                <p:oleObj name="Visio" r:id="rId2" imgW="4013200" imgH="2108200" progId="Visio.Drawing.11">
                  <p:embed/>
                </p:oleObj>
              </mc:Choice>
              <mc:Fallback>
                <p:oleObj name="Visio" r:id="rId2" imgW="4013200" imgH="2108200" progId="Visio.Drawing.11">
                  <p:embed/>
                  <p:pic>
                    <p:nvPicPr>
                      <p:cNvPr id="3"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4218709" cy="2209800"/>
                      </a:xfrm>
                      <a:prstGeom prst="rect">
                        <a:avLst/>
                      </a:prstGeom>
                      <a:noFill/>
                    </p:spPr>
                  </p:pic>
                </p:oleObj>
              </mc:Fallback>
            </mc:AlternateContent>
          </a:graphicData>
        </a:graphic>
      </p:graphicFrame>
      <p:sp>
        <p:nvSpPr>
          <p:cNvPr id="4" name="TextBox 3"/>
          <p:cNvSpPr txBox="1"/>
          <p:nvPr/>
        </p:nvSpPr>
        <p:spPr>
          <a:xfrm>
            <a:off x="834147" y="2406134"/>
            <a:ext cx="312906" cy="369332"/>
          </a:xfrm>
          <a:prstGeom prst="rect">
            <a:avLst/>
          </a:prstGeom>
          <a:noFill/>
        </p:spPr>
        <p:txBody>
          <a:bodyPr wrap="none" rtlCol="0">
            <a:spAutoFit/>
          </a:bodyPr>
          <a:lstStyle/>
          <a:p>
            <a:r>
              <a:rPr lang="en-US" altLang="zh-CN" dirty="0"/>
              <a:t>1</a:t>
            </a:r>
            <a:endParaRPr lang="zh-CN" altLang="en-US" dirty="0"/>
          </a:p>
        </p:txBody>
      </p:sp>
      <p:sp>
        <p:nvSpPr>
          <p:cNvPr id="8" name="TextBox 7"/>
          <p:cNvSpPr txBox="1"/>
          <p:nvPr/>
        </p:nvSpPr>
        <p:spPr>
          <a:xfrm>
            <a:off x="1865586" y="2400144"/>
            <a:ext cx="312906" cy="369332"/>
          </a:xfrm>
          <a:prstGeom prst="rect">
            <a:avLst/>
          </a:prstGeom>
          <a:noFill/>
        </p:spPr>
        <p:txBody>
          <a:bodyPr wrap="none" rtlCol="0">
            <a:spAutoFit/>
          </a:bodyPr>
          <a:lstStyle/>
          <a:p>
            <a:r>
              <a:rPr lang="en-US" altLang="zh-CN" dirty="0"/>
              <a:t>0</a:t>
            </a:r>
            <a:endParaRPr lang="zh-CN" altLang="en-US" dirty="0"/>
          </a:p>
        </p:txBody>
      </p:sp>
      <p:sp>
        <p:nvSpPr>
          <p:cNvPr id="9" name="TextBox 8"/>
          <p:cNvSpPr txBox="1"/>
          <p:nvPr/>
        </p:nvSpPr>
        <p:spPr>
          <a:xfrm>
            <a:off x="2978481" y="2406134"/>
            <a:ext cx="312906" cy="369332"/>
          </a:xfrm>
          <a:prstGeom prst="rect">
            <a:avLst/>
          </a:prstGeom>
          <a:noFill/>
        </p:spPr>
        <p:txBody>
          <a:bodyPr wrap="none" rtlCol="0">
            <a:spAutoFit/>
          </a:bodyPr>
          <a:lstStyle/>
          <a:p>
            <a:r>
              <a:rPr lang="en-US" altLang="zh-CN" dirty="0"/>
              <a:t>0</a:t>
            </a:r>
            <a:endParaRPr lang="zh-CN" altLang="en-US" dirty="0"/>
          </a:p>
        </p:txBody>
      </p:sp>
      <p:sp>
        <p:nvSpPr>
          <p:cNvPr id="10" name="TextBox 9"/>
          <p:cNvSpPr txBox="1"/>
          <p:nvPr/>
        </p:nvSpPr>
        <p:spPr>
          <a:xfrm>
            <a:off x="3810000" y="1752600"/>
            <a:ext cx="312906" cy="369332"/>
          </a:xfrm>
          <a:prstGeom prst="rect">
            <a:avLst/>
          </a:prstGeom>
          <a:noFill/>
        </p:spPr>
        <p:txBody>
          <a:bodyPr wrap="none" rtlCol="0">
            <a:spAutoFit/>
          </a:bodyPr>
          <a:lstStyle/>
          <a:p>
            <a:r>
              <a:rPr lang="en-US" altLang="zh-CN" dirty="0"/>
              <a:t>1</a:t>
            </a:r>
            <a:endParaRPr lang="zh-CN" altLang="en-US" dirty="0"/>
          </a:p>
        </p:txBody>
      </p:sp>
      <p:sp>
        <p:nvSpPr>
          <p:cNvPr id="11" name="TextBox 10"/>
          <p:cNvSpPr txBox="1"/>
          <p:nvPr/>
        </p:nvSpPr>
        <p:spPr>
          <a:xfrm>
            <a:off x="3810000" y="3429000"/>
            <a:ext cx="312906" cy="369332"/>
          </a:xfrm>
          <a:prstGeom prst="rect">
            <a:avLst/>
          </a:prstGeom>
          <a:noFill/>
        </p:spPr>
        <p:txBody>
          <a:bodyPr wrap="none" rtlCol="0">
            <a:spAutoFit/>
          </a:bodyPr>
          <a:lstStyle/>
          <a:p>
            <a:r>
              <a:rPr lang="en-US" altLang="zh-CN" dirty="0"/>
              <a:t>1</a:t>
            </a:r>
            <a:endParaRPr lang="zh-CN" altLang="en-US" dirty="0"/>
          </a:p>
        </p:txBody>
      </p:sp>
      <p:sp>
        <p:nvSpPr>
          <p:cNvPr id="5" name="TextBox 4"/>
          <p:cNvSpPr txBox="1"/>
          <p:nvPr/>
        </p:nvSpPr>
        <p:spPr>
          <a:xfrm>
            <a:off x="76201" y="1582341"/>
            <a:ext cx="457200" cy="1754326"/>
          </a:xfrm>
          <a:prstGeom prst="rect">
            <a:avLst/>
          </a:prstGeom>
          <a:noFill/>
        </p:spPr>
        <p:txBody>
          <a:bodyPr wrap="square" rtlCol="0">
            <a:spAutoFit/>
          </a:bodyPr>
          <a:lstStyle/>
          <a:p>
            <a:r>
              <a:rPr lang="zh-CN" altLang="en-US" dirty="0"/>
              <a:t>第</a:t>
            </a:r>
            <a:r>
              <a:rPr lang="en-US" altLang="zh-CN" dirty="0"/>
              <a:t>1</a:t>
            </a:r>
            <a:r>
              <a:rPr lang="zh-CN" altLang="en-US" dirty="0"/>
              <a:t>个</a:t>
            </a:r>
            <a:r>
              <a:rPr lang="en-US" altLang="zh-CN" dirty="0"/>
              <a:t>1</a:t>
            </a:r>
            <a:r>
              <a:rPr lang="zh-CN" altLang="en-US" dirty="0"/>
              <a:t>到达</a:t>
            </a:r>
          </a:p>
        </p:txBody>
      </p:sp>
      <p:sp>
        <p:nvSpPr>
          <p:cNvPr id="13" name="TextBox 12"/>
          <p:cNvSpPr txBox="1"/>
          <p:nvPr/>
        </p:nvSpPr>
        <p:spPr>
          <a:xfrm>
            <a:off x="3970506" y="2967335"/>
            <a:ext cx="601494" cy="923330"/>
          </a:xfrm>
          <a:prstGeom prst="rect">
            <a:avLst/>
          </a:prstGeom>
          <a:noFill/>
        </p:spPr>
        <p:txBody>
          <a:bodyPr wrap="square" rtlCol="0">
            <a:spAutoFit/>
          </a:bodyPr>
          <a:lstStyle/>
          <a:p>
            <a:r>
              <a:rPr lang="zh-CN" altLang="en-US" dirty="0"/>
              <a:t>输出</a:t>
            </a:r>
            <a:r>
              <a:rPr lang="en-US" altLang="zh-CN" dirty="0"/>
              <a:t>11</a:t>
            </a:r>
            <a:endParaRPr lang="zh-CN" altLang="en-US" dirty="0"/>
          </a:p>
        </p:txBody>
      </p:sp>
      <p:graphicFrame>
        <p:nvGraphicFramePr>
          <p:cNvPr id="14" name="对象 13"/>
          <p:cNvGraphicFramePr>
            <a:graphicFrameLocks noChangeAspect="1"/>
          </p:cNvGraphicFramePr>
          <p:nvPr/>
        </p:nvGraphicFramePr>
        <p:xfrm>
          <a:off x="5152697" y="1680865"/>
          <a:ext cx="4218709" cy="2209800"/>
        </p:xfrm>
        <a:graphic>
          <a:graphicData uri="http://schemas.openxmlformats.org/presentationml/2006/ole">
            <mc:AlternateContent xmlns:mc="http://schemas.openxmlformats.org/markup-compatibility/2006">
              <mc:Choice xmlns:v="urn:schemas-microsoft-com:vml" Requires="v">
                <p:oleObj name="Visio" r:id="rId4" imgW="4013200" imgH="2108200" progId="Visio.Drawing.11">
                  <p:embed/>
                </p:oleObj>
              </mc:Choice>
              <mc:Fallback>
                <p:oleObj name="Visio" r:id="rId4" imgW="4013200" imgH="2108200" progId="Visio.Drawing.11">
                  <p:embed/>
                  <p:pic>
                    <p:nvPicPr>
                      <p:cNvPr id="14" name="对象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697" y="1680865"/>
                        <a:ext cx="4218709" cy="2209800"/>
                      </a:xfrm>
                      <a:prstGeom prst="rect">
                        <a:avLst/>
                      </a:prstGeom>
                      <a:noFill/>
                    </p:spPr>
                  </p:pic>
                </p:oleObj>
              </mc:Fallback>
            </mc:AlternateContent>
          </a:graphicData>
        </a:graphic>
      </p:graphicFrame>
      <p:sp>
        <p:nvSpPr>
          <p:cNvPr id="15" name="TextBox 14"/>
          <p:cNvSpPr txBox="1"/>
          <p:nvPr/>
        </p:nvSpPr>
        <p:spPr>
          <a:xfrm>
            <a:off x="4953000" y="1528971"/>
            <a:ext cx="457200" cy="1754326"/>
          </a:xfrm>
          <a:prstGeom prst="rect">
            <a:avLst/>
          </a:prstGeom>
          <a:noFill/>
        </p:spPr>
        <p:txBody>
          <a:bodyPr wrap="square" rtlCol="0">
            <a:spAutoFit/>
          </a:bodyPr>
          <a:lstStyle/>
          <a:p>
            <a:r>
              <a:rPr lang="zh-CN" altLang="en-US" dirty="0"/>
              <a:t>第</a:t>
            </a:r>
            <a:r>
              <a:rPr lang="en-US" altLang="zh-CN" dirty="0"/>
              <a:t>2</a:t>
            </a:r>
            <a:r>
              <a:rPr lang="zh-CN" altLang="en-US" dirty="0"/>
              <a:t>个</a:t>
            </a:r>
            <a:r>
              <a:rPr lang="en-US" altLang="zh-CN" dirty="0"/>
              <a:t>1</a:t>
            </a:r>
            <a:r>
              <a:rPr lang="zh-CN" altLang="en-US" dirty="0"/>
              <a:t>到达</a:t>
            </a:r>
          </a:p>
        </p:txBody>
      </p:sp>
      <p:sp>
        <p:nvSpPr>
          <p:cNvPr id="16" name="TextBox 15"/>
          <p:cNvSpPr txBox="1"/>
          <p:nvPr/>
        </p:nvSpPr>
        <p:spPr>
          <a:xfrm>
            <a:off x="6629400" y="2406134"/>
            <a:ext cx="312906" cy="369332"/>
          </a:xfrm>
          <a:prstGeom prst="rect">
            <a:avLst/>
          </a:prstGeom>
          <a:noFill/>
        </p:spPr>
        <p:txBody>
          <a:bodyPr wrap="none" rtlCol="0">
            <a:spAutoFit/>
          </a:bodyPr>
          <a:lstStyle/>
          <a:p>
            <a:r>
              <a:rPr lang="en-US" altLang="zh-CN" dirty="0"/>
              <a:t>1</a:t>
            </a:r>
            <a:endParaRPr lang="zh-CN" altLang="en-US" dirty="0"/>
          </a:p>
        </p:txBody>
      </p:sp>
      <p:sp>
        <p:nvSpPr>
          <p:cNvPr id="17" name="TextBox 16"/>
          <p:cNvSpPr txBox="1"/>
          <p:nvPr/>
        </p:nvSpPr>
        <p:spPr>
          <a:xfrm>
            <a:off x="7660839" y="2400144"/>
            <a:ext cx="312906" cy="369332"/>
          </a:xfrm>
          <a:prstGeom prst="rect">
            <a:avLst/>
          </a:prstGeom>
          <a:noFill/>
        </p:spPr>
        <p:txBody>
          <a:bodyPr wrap="none" rtlCol="0">
            <a:spAutoFit/>
          </a:bodyPr>
          <a:lstStyle/>
          <a:p>
            <a:r>
              <a:rPr lang="en-US" altLang="zh-CN" dirty="0"/>
              <a:t>0</a:t>
            </a:r>
            <a:endParaRPr lang="zh-CN" altLang="en-US" dirty="0"/>
          </a:p>
        </p:txBody>
      </p:sp>
      <p:sp>
        <p:nvSpPr>
          <p:cNvPr id="18" name="TextBox 17"/>
          <p:cNvSpPr txBox="1"/>
          <p:nvPr/>
        </p:nvSpPr>
        <p:spPr>
          <a:xfrm>
            <a:off x="5554494" y="2450068"/>
            <a:ext cx="312906" cy="369332"/>
          </a:xfrm>
          <a:prstGeom prst="rect">
            <a:avLst/>
          </a:prstGeom>
          <a:noFill/>
        </p:spPr>
        <p:txBody>
          <a:bodyPr wrap="none" rtlCol="0">
            <a:spAutoFit/>
          </a:bodyPr>
          <a:lstStyle/>
          <a:p>
            <a:r>
              <a:rPr lang="en-US" altLang="zh-CN" dirty="0"/>
              <a:t>1</a:t>
            </a:r>
            <a:endParaRPr lang="zh-CN" altLang="en-US" dirty="0"/>
          </a:p>
        </p:txBody>
      </p:sp>
      <p:sp>
        <p:nvSpPr>
          <p:cNvPr id="19" name="TextBox 18"/>
          <p:cNvSpPr txBox="1"/>
          <p:nvPr/>
        </p:nvSpPr>
        <p:spPr>
          <a:xfrm>
            <a:off x="8534400" y="1755228"/>
            <a:ext cx="312906" cy="369332"/>
          </a:xfrm>
          <a:prstGeom prst="rect">
            <a:avLst/>
          </a:prstGeom>
          <a:noFill/>
        </p:spPr>
        <p:txBody>
          <a:bodyPr wrap="none" rtlCol="0">
            <a:spAutoFit/>
          </a:bodyPr>
          <a:lstStyle/>
          <a:p>
            <a:r>
              <a:rPr lang="en-US" altLang="zh-CN" dirty="0"/>
              <a:t>1</a:t>
            </a:r>
            <a:endParaRPr lang="zh-CN" altLang="en-US" dirty="0"/>
          </a:p>
        </p:txBody>
      </p:sp>
      <p:sp>
        <p:nvSpPr>
          <p:cNvPr id="20" name="TextBox 19"/>
          <p:cNvSpPr txBox="1"/>
          <p:nvPr/>
        </p:nvSpPr>
        <p:spPr>
          <a:xfrm>
            <a:off x="8534400" y="3429000"/>
            <a:ext cx="312906" cy="369332"/>
          </a:xfrm>
          <a:prstGeom prst="rect">
            <a:avLst/>
          </a:prstGeom>
          <a:noFill/>
        </p:spPr>
        <p:txBody>
          <a:bodyPr wrap="none" rtlCol="0">
            <a:spAutoFit/>
          </a:bodyPr>
          <a:lstStyle/>
          <a:p>
            <a:r>
              <a:rPr lang="en-US" altLang="zh-CN" dirty="0"/>
              <a:t>0</a:t>
            </a:r>
            <a:endParaRPr lang="zh-CN" altLang="en-US" dirty="0"/>
          </a:p>
        </p:txBody>
      </p:sp>
      <p:sp>
        <p:nvSpPr>
          <p:cNvPr id="21" name="五角星 20"/>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编码实例（输入</a:t>
            </a:r>
            <a:r>
              <a:rPr lang="en-US" altLang="zh-CN" dirty="0"/>
              <a:t>110</a:t>
            </a:r>
            <a:r>
              <a:rPr lang="zh-CN" altLang="en-US" dirty="0"/>
              <a:t>）</a:t>
            </a:r>
          </a:p>
        </p:txBody>
      </p:sp>
      <p:sp>
        <p:nvSpPr>
          <p:cNvPr id="12291" name="Rectangle 3"/>
          <p:cNvSpPr>
            <a:spLocks noGrp="1" noChangeArrowheads="1"/>
          </p:cNvSpPr>
          <p:nvPr>
            <p:ph type="body" idx="1"/>
          </p:nvPr>
        </p:nvSpPr>
        <p:spPr>
          <a:xfrm>
            <a:off x="304800" y="4114800"/>
            <a:ext cx="8229600" cy="2362200"/>
          </a:xfrm>
        </p:spPr>
        <p:txBody>
          <a:bodyPr>
            <a:normAutofit/>
          </a:bodyPr>
          <a:lstStyle/>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下一个时钟到来时，两个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触发器状态（从右到左，即从高到低）变成“</a:t>
            </a:r>
            <a:r>
              <a:rPr lang="en-US" altLang="zh-CN" sz="2400" dirty="0">
                <a:latin typeface="Times New Roman" panose="02020603050405020304" pitchFamily="18" charset="0"/>
                <a:cs typeface="Times New Roman" panose="02020603050405020304" pitchFamily="18" charset="0"/>
              </a:rPr>
              <a:t>11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呈现第</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个数“</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输出</a:t>
            </a:r>
            <a:r>
              <a:rPr lang="en-US" altLang="zh-CN" sz="2400" dirty="0">
                <a:latin typeface="Times New Roman" panose="02020603050405020304" pitchFamily="18" charset="0"/>
                <a:cs typeface="Times New Roman" panose="02020603050405020304" pitchFamily="18" charset="0"/>
              </a:rPr>
              <a:t>10</a:t>
            </a:r>
          </a:p>
          <a:p>
            <a:pPr eaLnBrk="1" hangingPunct="1"/>
            <a:r>
              <a:rPr lang="zh-CN" altLang="en-US" sz="2400" dirty="0">
                <a:latin typeface="Times New Roman" panose="02020603050405020304" pitchFamily="18" charset="0"/>
                <a:cs typeface="Times New Roman" panose="02020603050405020304" pitchFamily="18" charset="0"/>
              </a:rPr>
              <a:t>即前三组编码输出比特按顺序为</a:t>
            </a:r>
            <a:r>
              <a:rPr lang="en-US" altLang="zh-CN" sz="2400" dirty="0">
                <a:latin typeface="Times New Roman" panose="02020603050405020304" pitchFamily="18" charset="0"/>
                <a:cs typeface="Times New Roman" panose="02020603050405020304" pitchFamily="18" charset="0"/>
              </a:rPr>
              <a:t>111010</a:t>
            </a:r>
          </a:p>
          <a:p>
            <a:pPr eaLnBrk="1" hangingPunct="1"/>
            <a:endParaRPr lang="zh-CN" altLang="en-US" sz="2400" dirty="0">
              <a:latin typeface="Times New Roman" panose="02020603050405020304" pitchFamily="18" charset="0"/>
              <a:cs typeface="Times New Roman" panose="02020603050405020304" pitchFamily="18" charset="0"/>
            </a:endParaRPr>
          </a:p>
        </p:txBody>
      </p:sp>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5152697" y="1680865"/>
          <a:ext cx="4218709" cy="2209800"/>
        </p:xfrm>
        <a:graphic>
          <a:graphicData uri="http://schemas.openxmlformats.org/presentationml/2006/ole">
            <mc:AlternateContent xmlns:mc="http://schemas.openxmlformats.org/markup-compatibility/2006">
              <mc:Choice xmlns:v="urn:schemas-microsoft-com:vml" Requires="v">
                <p:oleObj name="Visio" r:id="rId2" imgW="4013200" imgH="2108200" progId="Visio.Drawing.11">
                  <p:embed/>
                </p:oleObj>
              </mc:Choice>
              <mc:Fallback>
                <p:oleObj name="Visio" r:id="rId2" imgW="4013200" imgH="2108200" progId="Visio.Drawing.11">
                  <p:embed/>
                  <p:pic>
                    <p:nvPicPr>
                      <p:cNvPr id="14" name="对象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697" y="1680865"/>
                        <a:ext cx="4218709" cy="2209800"/>
                      </a:xfrm>
                      <a:prstGeom prst="rect">
                        <a:avLst/>
                      </a:prstGeom>
                      <a:noFill/>
                    </p:spPr>
                  </p:pic>
                </p:oleObj>
              </mc:Fallback>
            </mc:AlternateContent>
          </a:graphicData>
        </a:graphic>
      </p:graphicFrame>
      <p:sp>
        <p:nvSpPr>
          <p:cNvPr id="15" name="TextBox 14"/>
          <p:cNvSpPr txBox="1"/>
          <p:nvPr/>
        </p:nvSpPr>
        <p:spPr>
          <a:xfrm>
            <a:off x="4953000" y="1528971"/>
            <a:ext cx="457200" cy="2031325"/>
          </a:xfrm>
          <a:prstGeom prst="rect">
            <a:avLst/>
          </a:prstGeom>
          <a:noFill/>
        </p:spPr>
        <p:txBody>
          <a:bodyPr wrap="square" rtlCol="0">
            <a:spAutoFit/>
          </a:bodyPr>
          <a:lstStyle/>
          <a:p>
            <a:r>
              <a:rPr lang="zh-CN" altLang="en-US" dirty="0"/>
              <a:t>第</a:t>
            </a:r>
            <a:r>
              <a:rPr lang="en-US" altLang="zh-CN" dirty="0"/>
              <a:t>3</a:t>
            </a:r>
            <a:r>
              <a:rPr lang="zh-CN" altLang="en-US" dirty="0"/>
              <a:t>个数</a:t>
            </a:r>
            <a:r>
              <a:rPr lang="en-US" altLang="zh-CN" dirty="0"/>
              <a:t>0</a:t>
            </a:r>
            <a:r>
              <a:rPr lang="zh-CN" altLang="en-US" dirty="0"/>
              <a:t>到达</a:t>
            </a:r>
          </a:p>
        </p:txBody>
      </p:sp>
      <p:sp>
        <p:nvSpPr>
          <p:cNvPr id="16" name="TextBox 15"/>
          <p:cNvSpPr txBox="1"/>
          <p:nvPr/>
        </p:nvSpPr>
        <p:spPr>
          <a:xfrm>
            <a:off x="6629400" y="2406134"/>
            <a:ext cx="312906" cy="369332"/>
          </a:xfrm>
          <a:prstGeom prst="rect">
            <a:avLst/>
          </a:prstGeom>
          <a:noFill/>
        </p:spPr>
        <p:txBody>
          <a:bodyPr wrap="none" rtlCol="0">
            <a:spAutoFit/>
          </a:bodyPr>
          <a:lstStyle/>
          <a:p>
            <a:r>
              <a:rPr lang="en-US" altLang="zh-CN" dirty="0"/>
              <a:t>1</a:t>
            </a:r>
            <a:endParaRPr lang="zh-CN" altLang="en-US" dirty="0"/>
          </a:p>
        </p:txBody>
      </p:sp>
      <p:sp>
        <p:nvSpPr>
          <p:cNvPr id="17" name="TextBox 16"/>
          <p:cNvSpPr txBox="1"/>
          <p:nvPr/>
        </p:nvSpPr>
        <p:spPr>
          <a:xfrm>
            <a:off x="7660839" y="2400144"/>
            <a:ext cx="312906" cy="369332"/>
          </a:xfrm>
          <a:prstGeom prst="rect">
            <a:avLst/>
          </a:prstGeom>
          <a:noFill/>
        </p:spPr>
        <p:txBody>
          <a:bodyPr wrap="none" rtlCol="0">
            <a:spAutoFit/>
          </a:bodyPr>
          <a:lstStyle/>
          <a:p>
            <a:r>
              <a:rPr lang="en-US" altLang="zh-CN" dirty="0"/>
              <a:t>1</a:t>
            </a:r>
            <a:endParaRPr lang="zh-CN" altLang="en-US" dirty="0"/>
          </a:p>
        </p:txBody>
      </p:sp>
      <p:sp>
        <p:nvSpPr>
          <p:cNvPr id="18" name="TextBox 17"/>
          <p:cNvSpPr txBox="1"/>
          <p:nvPr/>
        </p:nvSpPr>
        <p:spPr>
          <a:xfrm>
            <a:off x="5554494" y="2450068"/>
            <a:ext cx="312906" cy="369332"/>
          </a:xfrm>
          <a:prstGeom prst="rect">
            <a:avLst/>
          </a:prstGeom>
          <a:noFill/>
        </p:spPr>
        <p:txBody>
          <a:bodyPr wrap="none" rtlCol="0">
            <a:spAutoFit/>
          </a:bodyPr>
          <a:lstStyle/>
          <a:p>
            <a:r>
              <a:rPr lang="en-US" altLang="zh-CN" dirty="0"/>
              <a:t>0</a:t>
            </a:r>
            <a:endParaRPr lang="zh-CN" altLang="en-US" dirty="0"/>
          </a:p>
        </p:txBody>
      </p:sp>
      <p:sp>
        <p:nvSpPr>
          <p:cNvPr id="19" name="TextBox 18"/>
          <p:cNvSpPr txBox="1"/>
          <p:nvPr/>
        </p:nvSpPr>
        <p:spPr>
          <a:xfrm>
            <a:off x="8534400" y="1755228"/>
            <a:ext cx="312906" cy="369332"/>
          </a:xfrm>
          <a:prstGeom prst="rect">
            <a:avLst/>
          </a:prstGeom>
          <a:noFill/>
        </p:spPr>
        <p:txBody>
          <a:bodyPr wrap="none" rtlCol="0">
            <a:spAutoFit/>
          </a:bodyPr>
          <a:lstStyle/>
          <a:p>
            <a:r>
              <a:rPr lang="en-US" altLang="zh-CN" dirty="0"/>
              <a:t>1</a:t>
            </a:r>
            <a:endParaRPr lang="zh-CN" altLang="en-US" dirty="0"/>
          </a:p>
        </p:txBody>
      </p:sp>
      <p:sp>
        <p:nvSpPr>
          <p:cNvPr id="20" name="TextBox 19"/>
          <p:cNvSpPr txBox="1"/>
          <p:nvPr/>
        </p:nvSpPr>
        <p:spPr>
          <a:xfrm>
            <a:off x="8534400" y="3429000"/>
            <a:ext cx="312906" cy="369332"/>
          </a:xfrm>
          <a:prstGeom prst="rect">
            <a:avLst/>
          </a:prstGeom>
          <a:noFill/>
        </p:spPr>
        <p:txBody>
          <a:bodyPr wrap="none" rtlCol="0">
            <a:spAutoFit/>
          </a:bodyPr>
          <a:lstStyle/>
          <a:p>
            <a:r>
              <a:rPr lang="en-US" altLang="zh-CN" dirty="0"/>
              <a:t>0</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卷积码的矩阵表示</a:t>
            </a:r>
          </a:p>
        </p:txBody>
      </p:sp>
      <p:sp>
        <p:nvSpPr>
          <p:cNvPr id="13315" name="Rectangle 3"/>
          <p:cNvSpPr>
            <a:spLocks noGrp="1" noChangeArrowheads="1"/>
          </p:cNvSpPr>
          <p:nvPr>
            <p:ph type="body" idx="1"/>
          </p:nvPr>
        </p:nvSpPr>
        <p:spPr>
          <a:xfrm>
            <a:off x="395288" y="5373688"/>
            <a:ext cx="8153400" cy="381000"/>
          </a:xfrm>
        </p:spPr>
        <p:txBody>
          <a:bodyPr>
            <a:noAutofit/>
          </a:bodyPr>
          <a:lstStyle/>
          <a:p>
            <a:pPr eaLnBrk="1" hangingPunct="1">
              <a:lnSpc>
                <a:spcPct val="90000"/>
              </a:lnSpc>
            </a:pPr>
            <a:r>
              <a:rPr lang="zh-CN" altLang="en-US" sz="2000" dirty="0">
                <a:latin typeface="Times New Roman" panose="02020603050405020304" pitchFamily="18" charset="0"/>
                <a:cs typeface="Times New Roman" panose="02020603050405020304" pitchFamily="18" charset="0"/>
              </a:rPr>
              <a:t>当</a:t>
            </a:r>
            <a:r>
              <a:rPr lang="zh-CN" altLang="zh-CN" sz="2000" i="1" dirty="0">
                <a:latin typeface="Times New Roman" panose="02020603050405020304" pitchFamily="18" charset="0"/>
                <a:cs typeface="Times New Roman" panose="02020603050405020304" pitchFamily="18" charset="0"/>
              </a:rPr>
              <a:t>m</a:t>
            </a:r>
            <a:r>
              <a:rPr lang="zh-CN" altLang="zh-CN" sz="2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=(1 1)</a:t>
            </a:r>
            <a:r>
              <a:rPr lang="zh-CN" altLang="en-US"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=(0 1)</a:t>
            </a:r>
            <a:r>
              <a:rPr lang="zh-CN" altLang="en-US"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=(1 1)</a:t>
            </a:r>
            <a:r>
              <a:rPr lang="zh-CN" altLang="en-US" sz="2000" dirty="0">
                <a:latin typeface="Times New Roman" panose="02020603050405020304" pitchFamily="18" charset="0"/>
                <a:cs typeface="Times New Roman" panose="02020603050405020304" pitchFamily="18" charset="0"/>
              </a:rPr>
              <a:t>时（</a:t>
            </a:r>
            <a:r>
              <a:rPr lang="en-US" altLang="zh-CN" sz="2000" dirty="0">
                <a:latin typeface="Times New Roman" panose="02020603050405020304" pitchFamily="18" charset="0"/>
                <a:cs typeface="Times New Roman" panose="02020603050405020304" pitchFamily="18" charset="0"/>
              </a:rPr>
              <a:t>(2,1,3)</a:t>
            </a:r>
            <a:r>
              <a:rPr lang="zh-CN" altLang="en-US" sz="2000" dirty="0">
                <a:latin typeface="Times New Roman" panose="02020603050405020304" pitchFamily="18" charset="0"/>
                <a:cs typeface="Times New Roman" panose="02020603050405020304" pitchFamily="18" charset="0"/>
              </a:rPr>
              <a:t>码），</a:t>
            </a:r>
            <a:endParaRPr lang="en-US" altLang="zh-CN" sz="20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000" dirty="0">
                <a:latin typeface="Times New Roman" panose="02020603050405020304" pitchFamily="18" charset="0"/>
                <a:cs typeface="Times New Roman" panose="02020603050405020304" pitchFamily="18" charset="0"/>
              </a:rPr>
              <a:t>如果前</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个输入为</a:t>
            </a:r>
            <a:r>
              <a:rPr lang="en-US" altLang="zh-CN" sz="2000" dirty="0">
                <a:latin typeface="Times New Roman" panose="02020603050405020304" pitchFamily="18" charset="0"/>
                <a:cs typeface="Times New Roman" panose="02020603050405020304" pitchFamily="18" charset="0"/>
              </a:rPr>
              <a:t>110</a:t>
            </a:r>
            <a:r>
              <a:rPr lang="zh-CN" altLang="en-US" sz="2000" dirty="0">
                <a:latin typeface="Times New Roman" panose="02020603050405020304" pitchFamily="18" charset="0"/>
                <a:cs typeface="Times New Roman" panose="02020603050405020304" pitchFamily="18" charset="0"/>
              </a:rPr>
              <a:t>，则前</a:t>
            </a:r>
            <a:r>
              <a:rPr lang="en-US" altLang="zh-CN" sz="2000" dirty="0">
                <a:latin typeface="Times New Roman" panose="02020603050405020304" pitchFamily="18" charset="0"/>
                <a:cs typeface="Times New Roman" panose="02020603050405020304" pitchFamily="18" charset="0"/>
              </a:rPr>
              <a:t>6</a:t>
            </a:r>
            <a:r>
              <a:rPr lang="zh-CN" altLang="en-US" sz="2000" dirty="0">
                <a:latin typeface="Times New Roman" panose="02020603050405020304" pitchFamily="18" charset="0"/>
                <a:cs typeface="Times New Roman" panose="02020603050405020304" pitchFamily="18" charset="0"/>
              </a:rPr>
              <a:t>个输出为</a:t>
            </a:r>
            <a:r>
              <a:rPr lang="en-US" altLang="zh-CN" sz="2000" dirty="0">
                <a:latin typeface="Times New Roman" panose="02020603050405020304" pitchFamily="18" charset="0"/>
                <a:cs typeface="Times New Roman" panose="02020603050405020304" pitchFamily="18" charset="0"/>
              </a:rPr>
              <a:t>111010</a:t>
            </a:r>
          </a:p>
        </p:txBody>
      </p:sp>
      <p:graphicFrame>
        <p:nvGraphicFramePr>
          <p:cNvPr id="13316" name="Object 4"/>
          <p:cNvGraphicFramePr>
            <a:graphicFrameLocks noChangeAspect="1"/>
          </p:cNvGraphicFramePr>
          <p:nvPr/>
        </p:nvGraphicFramePr>
        <p:xfrm>
          <a:off x="606425" y="2165350"/>
          <a:ext cx="7704138" cy="2765425"/>
        </p:xfrm>
        <a:graphic>
          <a:graphicData uri="http://schemas.openxmlformats.org/presentationml/2006/ole">
            <mc:AlternateContent xmlns:mc="http://schemas.openxmlformats.org/markup-compatibility/2006">
              <mc:Choice xmlns:v="urn:schemas-microsoft-com:vml" Requires="v">
                <p:oleObj name="Equation" r:id="rId2" imgW="80467200" imgH="28651200" progId="Equation.DSMT4">
                  <p:embed/>
                </p:oleObj>
              </mc:Choice>
              <mc:Fallback>
                <p:oleObj name="Equation" r:id="rId2" imgW="80467200" imgH="28651200" progId="Equation.DSMT4">
                  <p:embed/>
                  <p:pic>
                    <p:nvPicPr>
                      <p:cNvPr id="13316" name="Object 4"/>
                      <p:cNvPicPr>
                        <a:picLocks noChangeAspect="1" noChangeArrowheads="1"/>
                      </p:cNvPicPr>
                      <p:nvPr/>
                    </p:nvPicPr>
                    <p:blipFill>
                      <a:blip r:embed="rId3"/>
                      <a:srcRect/>
                      <a:stretch>
                        <a:fillRect/>
                      </a:stretch>
                    </p:blipFill>
                    <p:spPr bwMode="auto">
                      <a:xfrm>
                        <a:off x="606425" y="2165350"/>
                        <a:ext cx="7704138"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TextBox 1"/>
          <p:cNvSpPr txBox="1">
            <a:spLocks noChangeArrowheads="1"/>
          </p:cNvSpPr>
          <p:nvPr/>
        </p:nvSpPr>
        <p:spPr bwMode="auto">
          <a:xfrm>
            <a:off x="4343400" y="2216150"/>
            <a:ext cx="4800600" cy="461963"/>
          </a:xfrm>
          <a:prstGeom prst="rect">
            <a:avLst/>
          </a:prstGeom>
          <a:solidFill>
            <a:schemeClr val="accent2">
              <a:lumMod val="40000"/>
              <a:lumOff val="60000"/>
            </a:schemeClr>
          </a:solidFill>
          <a:ln>
            <a:noFill/>
          </a:ln>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dirty="0"/>
              <a:t>每一行对应于相应延时的冲激响应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ChangeAspect="1"/>
          </p:cNvGraphicFramePr>
          <p:nvPr/>
        </p:nvGraphicFramePr>
        <p:xfrm>
          <a:off x="3657600" y="1600200"/>
          <a:ext cx="5143500" cy="5035550"/>
        </p:xfrm>
        <a:graphic>
          <a:graphicData uri="http://schemas.openxmlformats.org/presentationml/2006/ole">
            <mc:AlternateContent xmlns:mc="http://schemas.openxmlformats.org/markup-compatibility/2006">
              <mc:Choice xmlns:v="urn:schemas-microsoft-com:vml" Requires="v">
                <p:oleObj name="VISIO" r:id="rId2" imgW="3937000" imgH="3848100" progId="Visio.Drawing.4">
                  <p:embed/>
                </p:oleObj>
              </mc:Choice>
              <mc:Fallback>
                <p:oleObj name="VISIO" r:id="rId2" imgW="3937000" imgH="3848100" progId="Visio.Drawing.4">
                  <p:embed/>
                  <p:pic>
                    <p:nvPicPr>
                      <p:cNvPr id="1433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椭圆 9"/>
          <p:cNvSpPr>
            <a:spLocks noChangeArrowheads="1"/>
          </p:cNvSpPr>
          <p:nvPr/>
        </p:nvSpPr>
        <p:spPr bwMode="auto">
          <a:xfrm>
            <a:off x="6227763" y="1628775"/>
            <a:ext cx="647700" cy="2232025"/>
          </a:xfrm>
          <a:prstGeom prst="ellipse">
            <a:avLst/>
          </a:prstGeom>
          <a:noFill/>
          <a:ln w="952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40" name="Rectangle 2"/>
          <p:cNvSpPr>
            <a:spLocks noGrp="1" noChangeArrowheads="1"/>
          </p:cNvSpPr>
          <p:nvPr>
            <p:ph type="title"/>
          </p:nvPr>
        </p:nvSpPr>
        <p:spPr>
          <a:xfrm>
            <a:off x="457200" y="274638"/>
            <a:ext cx="6418263" cy="1143000"/>
          </a:xfrm>
        </p:spPr>
        <p:txBody>
          <a:bodyPr/>
          <a:lstStyle/>
          <a:p>
            <a:pPr eaLnBrk="1" hangingPunct="1"/>
            <a:r>
              <a:rPr lang="zh-CN" altLang="en-US" dirty="0"/>
              <a:t>卷积码的树形图表示</a:t>
            </a:r>
          </a:p>
        </p:txBody>
      </p:sp>
      <p:sp>
        <p:nvSpPr>
          <p:cNvPr id="14341" name="Rectangle 3"/>
          <p:cNvSpPr>
            <a:spLocks noGrp="1" noChangeArrowheads="1"/>
          </p:cNvSpPr>
          <p:nvPr>
            <p:ph type="body" idx="1"/>
          </p:nvPr>
        </p:nvSpPr>
        <p:spPr>
          <a:xfrm>
            <a:off x="611188" y="2349500"/>
            <a:ext cx="3429000" cy="4114800"/>
          </a:xfrm>
        </p:spPr>
        <p:txBody>
          <a:bodyPr/>
          <a:lstStyle/>
          <a:p>
            <a:r>
              <a:rPr lang="zh-CN" altLang="en-US" sz="2800" dirty="0">
                <a:latin typeface="Times New Roman" panose="02020603050405020304" pitchFamily="18" charset="0"/>
                <a:cs typeface="Times New Roman" panose="02020603050405020304" pitchFamily="18" charset="0"/>
              </a:rPr>
              <a:t>当</a:t>
            </a:r>
            <a:r>
              <a:rPr lang="zh-CN" altLang="zh-CN" sz="2800" i="1" dirty="0">
                <a:latin typeface="Times New Roman" panose="02020603050405020304" pitchFamily="18" charset="0"/>
                <a:cs typeface="Times New Roman" panose="02020603050405020304" pitchFamily="18" charset="0"/>
              </a:rPr>
              <a:t>m</a:t>
            </a:r>
            <a:r>
              <a:rPr lang="zh-CN" altLang="zh-CN" sz="28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=(1 1)</a:t>
            </a:r>
            <a:r>
              <a:rPr lang="zh-CN" altLang="en-US"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=(0 1)</a:t>
            </a:r>
            <a:r>
              <a:rPr lang="zh-CN" altLang="en-US"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=(1 1)</a:t>
            </a:r>
            <a:r>
              <a:rPr lang="zh-CN" altLang="en-US" sz="2800" dirty="0">
                <a:latin typeface="Times New Roman" panose="02020603050405020304" pitchFamily="18" charset="0"/>
                <a:cs typeface="Times New Roman" panose="02020603050405020304" pitchFamily="18" charset="0"/>
              </a:rPr>
              <a:t>时（</a:t>
            </a:r>
            <a:r>
              <a:rPr lang="en-US" altLang="zh-CN" sz="2800" dirty="0">
                <a:latin typeface="Times New Roman" panose="02020603050405020304" pitchFamily="18" charset="0"/>
                <a:cs typeface="Times New Roman" panose="02020603050405020304" pitchFamily="18" charset="0"/>
              </a:rPr>
              <a:t>(2,1,3)</a:t>
            </a:r>
            <a:r>
              <a:rPr lang="zh-CN" altLang="en-US" sz="2800" dirty="0">
                <a:latin typeface="Times New Roman" panose="02020603050405020304" pitchFamily="18" charset="0"/>
                <a:cs typeface="Times New Roman" panose="02020603050405020304" pitchFamily="18" charset="0"/>
              </a:rPr>
              <a:t>码），</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如果前</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个输入为</a:t>
            </a:r>
            <a:r>
              <a:rPr lang="en-US" altLang="zh-CN" sz="2800" dirty="0">
                <a:latin typeface="Times New Roman" panose="02020603050405020304" pitchFamily="18" charset="0"/>
                <a:cs typeface="Times New Roman" panose="02020603050405020304" pitchFamily="18" charset="0"/>
              </a:rPr>
              <a:t>110</a:t>
            </a:r>
            <a:r>
              <a:rPr lang="zh-CN" altLang="en-US" sz="2800" dirty="0">
                <a:latin typeface="Times New Roman" panose="02020603050405020304" pitchFamily="18" charset="0"/>
                <a:cs typeface="Times New Roman" panose="02020603050405020304" pitchFamily="18" charset="0"/>
              </a:rPr>
              <a:t>，则前</a:t>
            </a:r>
            <a:r>
              <a:rPr lang="en-US" altLang="zh-CN" sz="28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个输出为</a:t>
            </a:r>
            <a:r>
              <a:rPr lang="en-US" altLang="zh-CN" sz="2800" dirty="0">
                <a:latin typeface="Times New Roman" panose="02020603050405020304" pitchFamily="18" charset="0"/>
                <a:cs typeface="Times New Roman" panose="02020603050405020304" pitchFamily="18" charset="0"/>
              </a:rPr>
              <a:t>111010</a:t>
            </a:r>
          </a:p>
          <a:p>
            <a:pPr eaLnBrk="1" hangingPunct="1"/>
            <a:endParaRPr lang="en-US" altLang="zh-CN" sz="2800" dirty="0"/>
          </a:p>
        </p:txBody>
      </p:sp>
      <p:sp>
        <p:nvSpPr>
          <p:cNvPr id="14342" name="TextBox 1"/>
          <p:cNvSpPr txBox="1">
            <a:spLocks noChangeArrowheads="1"/>
          </p:cNvSpPr>
          <p:nvPr/>
        </p:nvSpPr>
        <p:spPr bwMode="auto">
          <a:xfrm>
            <a:off x="2195513" y="5078413"/>
            <a:ext cx="18716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t>每一时刻产生</a:t>
            </a:r>
            <a:r>
              <a:rPr lang="en-US" altLang="zh-CN" dirty="0">
                <a:latin typeface="Times New Roman" panose="02020603050405020304" pitchFamily="18" charset="0"/>
                <a:cs typeface="Times New Roman" panose="02020603050405020304" pitchFamily="18" charset="0"/>
              </a:rPr>
              <a:t>2</a:t>
            </a:r>
            <a:r>
              <a:rPr lang="en-US" altLang="zh-CN" i="1" baseline="30000" dirty="0">
                <a:latin typeface="Times New Roman" panose="02020603050405020304" pitchFamily="18" charset="0"/>
                <a:cs typeface="Times New Roman" panose="02020603050405020304" pitchFamily="18" charset="0"/>
              </a:rPr>
              <a:t>k</a:t>
            </a:r>
            <a:r>
              <a:rPr lang="zh-CN" altLang="en-US" dirty="0"/>
              <a:t>个分支</a:t>
            </a:r>
          </a:p>
        </p:txBody>
      </p:sp>
      <p:cxnSp>
        <p:nvCxnSpPr>
          <p:cNvPr id="14343" name="直接箭头连接符 3"/>
          <p:cNvCxnSpPr>
            <a:cxnSpLocks noChangeShapeType="1"/>
          </p:cNvCxnSpPr>
          <p:nvPr/>
        </p:nvCxnSpPr>
        <p:spPr bwMode="auto">
          <a:xfrm flipV="1">
            <a:off x="3779838" y="3644900"/>
            <a:ext cx="1260475" cy="1404938"/>
          </a:xfrm>
          <a:prstGeom prst="straightConnector1">
            <a:avLst/>
          </a:prstGeom>
          <a:noFill/>
          <a:ln w="9525" algn="ctr">
            <a:solidFill>
              <a:srgbClr val="CC0066"/>
            </a:solidFill>
            <a:miter lim="800000"/>
            <a:tailEnd type="arrow" w="med" len="med"/>
          </a:ln>
          <a:extLst>
            <a:ext uri="{909E8E84-426E-40DD-AFC4-6F175D3DCCD1}">
              <a14:hiddenFill xmlns:a14="http://schemas.microsoft.com/office/drawing/2010/main">
                <a:noFill/>
              </a14:hiddenFill>
            </a:ext>
          </a:extLst>
        </p:spPr>
      </p:cxnSp>
      <p:sp>
        <p:nvSpPr>
          <p:cNvPr id="14344" name="TextBox 8"/>
          <p:cNvSpPr txBox="1">
            <a:spLocks noChangeArrowheads="1"/>
          </p:cNvSpPr>
          <p:nvPr/>
        </p:nvSpPr>
        <p:spPr bwMode="auto">
          <a:xfrm>
            <a:off x="3490913" y="5730356"/>
            <a:ext cx="1871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t>不同分支的输出不同</a:t>
            </a:r>
          </a:p>
        </p:txBody>
      </p:sp>
      <p:cxnSp>
        <p:nvCxnSpPr>
          <p:cNvPr id="14345" name="直接箭头连接符 6"/>
          <p:cNvCxnSpPr>
            <a:cxnSpLocks noChangeShapeType="1"/>
          </p:cNvCxnSpPr>
          <p:nvPr/>
        </p:nvCxnSpPr>
        <p:spPr bwMode="auto">
          <a:xfrm flipV="1">
            <a:off x="4392613" y="3068638"/>
            <a:ext cx="1258887" cy="2841625"/>
          </a:xfrm>
          <a:prstGeom prst="straightConnector1">
            <a:avLst/>
          </a:prstGeom>
          <a:noFill/>
          <a:ln w="28575" algn="ctr">
            <a:solidFill>
              <a:srgbClr val="0070C0"/>
            </a:solidFill>
            <a:miter lim="800000"/>
            <a:tailEnd type="arrow" w="med" len="med"/>
          </a:ln>
          <a:extLst>
            <a:ext uri="{909E8E84-426E-40DD-AFC4-6F175D3DCCD1}">
              <a14:hiddenFill xmlns:a14="http://schemas.microsoft.com/office/drawing/2010/main">
                <a:noFill/>
              </a14:hiddenFill>
            </a:ext>
          </a:extLst>
        </p:spPr>
      </p:cxnSp>
      <p:cxnSp>
        <p:nvCxnSpPr>
          <p:cNvPr id="14346" name="直接箭头连接符 11"/>
          <p:cNvCxnSpPr>
            <a:cxnSpLocks noChangeShapeType="1"/>
          </p:cNvCxnSpPr>
          <p:nvPr/>
        </p:nvCxnSpPr>
        <p:spPr bwMode="auto">
          <a:xfrm flipV="1">
            <a:off x="4572000" y="5494338"/>
            <a:ext cx="936625" cy="431800"/>
          </a:xfrm>
          <a:prstGeom prst="straightConnector1">
            <a:avLst/>
          </a:prstGeom>
          <a:noFill/>
          <a:ln w="28575" algn="ctr">
            <a:solidFill>
              <a:srgbClr val="0070C0"/>
            </a:solidFill>
            <a:miter lim="800000"/>
            <a:tailEnd type="arrow" w="med" len="med"/>
          </a:ln>
          <a:extLst>
            <a:ext uri="{909E8E84-426E-40DD-AFC4-6F175D3DCCD1}">
              <a14:hiddenFill xmlns:a14="http://schemas.microsoft.com/office/drawing/2010/main">
                <a:noFill/>
              </a14:hiddenFill>
            </a:ext>
          </a:extLst>
        </p:spPr>
      </p:cxnSp>
      <p:sp>
        <p:nvSpPr>
          <p:cNvPr id="14347" name="TextBox 13"/>
          <p:cNvSpPr txBox="1">
            <a:spLocks noChangeArrowheads="1"/>
          </p:cNvSpPr>
          <p:nvPr/>
        </p:nvSpPr>
        <p:spPr bwMode="auto">
          <a:xfrm>
            <a:off x="6732588" y="260350"/>
            <a:ext cx="201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a:t>前次分支的不同导致后续分支输出的不同</a:t>
            </a:r>
          </a:p>
        </p:txBody>
      </p:sp>
      <p:sp>
        <p:nvSpPr>
          <p:cNvPr id="14348" name="椭圆 15"/>
          <p:cNvSpPr>
            <a:spLocks noChangeArrowheads="1"/>
          </p:cNvSpPr>
          <p:nvPr/>
        </p:nvSpPr>
        <p:spPr bwMode="auto">
          <a:xfrm>
            <a:off x="6227763" y="4108450"/>
            <a:ext cx="647700" cy="2232025"/>
          </a:xfrm>
          <a:prstGeom prst="ellipse">
            <a:avLst/>
          </a:prstGeom>
          <a:noFill/>
          <a:ln w="952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14349" name="直接箭头连接符 12"/>
          <p:cNvCxnSpPr>
            <a:cxnSpLocks noChangeShapeType="1"/>
          </p:cNvCxnSpPr>
          <p:nvPr/>
        </p:nvCxnSpPr>
        <p:spPr bwMode="auto">
          <a:xfrm flipH="1">
            <a:off x="6732588" y="1460500"/>
            <a:ext cx="142875" cy="312738"/>
          </a:xfrm>
          <a:prstGeom prst="straightConnector1">
            <a:avLst/>
          </a:prstGeom>
          <a:noFill/>
          <a:ln w="28575" algn="ctr">
            <a:solidFill>
              <a:srgbClr val="33CC33"/>
            </a:solidFill>
            <a:miter lim="800000"/>
            <a:tailEnd type="arrow" w="med" len="med"/>
          </a:ln>
          <a:extLst>
            <a:ext uri="{909E8E84-426E-40DD-AFC4-6F175D3DCCD1}">
              <a14:hiddenFill xmlns:a14="http://schemas.microsoft.com/office/drawing/2010/main">
                <a:noFill/>
              </a14:hiddenFill>
            </a:ext>
          </a:extLst>
        </p:spPr>
      </p:cxnSp>
      <p:cxnSp>
        <p:nvCxnSpPr>
          <p:cNvPr id="14350" name="直接箭头连接符 16"/>
          <p:cNvCxnSpPr>
            <a:cxnSpLocks noChangeShapeType="1"/>
          </p:cNvCxnSpPr>
          <p:nvPr/>
        </p:nvCxnSpPr>
        <p:spPr bwMode="auto">
          <a:xfrm flipH="1">
            <a:off x="6804025" y="1460500"/>
            <a:ext cx="288925" cy="2832100"/>
          </a:xfrm>
          <a:prstGeom prst="straightConnector1">
            <a:avLst/>
          </a:prstGeom>
          <a:noFill/>
          <a:ln w="28575" algn="ctr">
            <a:solidFill>
              <a:srgbClr val="33CC33"/>
            </a:solidFill>
            <a:miter lim="800000"/>
            <a:tailEnd type="arrow" w="med" len="med"/>
          </a:ln>
          <a:extLst>
            <a:ext uri="{909E8E84-426E-40DD-AFC4-6F175D3DCCD1}">
              <a14:hiddenFill xmlns:a14="http://schemas.microsoft.com/office/drawing/2010/main">
                <a:noFill/>
              </a14:hiddenFill>
            </a:ext>
          </a:extLst>
        </p:spPr>
      </p:cxnSp>
      <p:cxnSp>
        <p:nvCxnSpPr>
          <p:cNvPr id="14351" name="直接箭头连接符 21"/>
          <p:cNvCxnSpPr>
            <a:cxnSpLocks noChangeShapeType="1"/>
          </p:cNvCxnSpPr>
          <p:nvPr/>
        </p:nvCxnSpPr>
        <p:spPr bwMode="auto">
          <a:xfrm flipV="1">
            <a:off x="3779838" y="4792663"/>
            <a:ext cx="1260475" cy="431800"/>
          </a:xfrm>
          <a:prstGeom prst="straightConnector1">
            <a:avLst/>
          </a:prstGeom>
          <a:noFill/>
          <a:ln w="9525" algn="ctr">
            <a:solidFill>
              <a:srgbClr val="CC0066"/>
            </a:solidFill>
            <a:miter lim="800000"/>
            <a:tailEnd type="arrow" w="med" len="med"/>
          </a:ln>
          <a:extLst>
            <a:ext uri="{909E8E84-426E-40DD-AFC4-6F175D3DCCD1}">
              <a14:hiddenFill xmlns:a14="http://schemas.microsoft.com/office/drawing/2010/main">
                <a:noFill/>
              </a14:hiddenFill>
            </a:ext>
          </a:extLst>
        </p:spPr>
      </p:cxnSp>
      <p:sp>
        <p:nvSpPr>
          <p:cNvPr id="16" name="五角星 15"/>
          <p:cNvSpPr/>
          <p:nvPr/>
        </p:nvSpPr>
        <p:spPr bwMode="auto">
          <a:xfrm>
            <a:off x="8662987" y="-22860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1" grpId="0" build="p"/>
      <p:bldP spid="14342" grpId="0"/>
      <p:bldP spid="14344" grpId="0"/>
      <p:bldP spid="14347" grpId="0"/>
      <p:bldP spid="143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树形图表示了什么？</a:t>
            </a:r>
          </a:p>
        </p:txBody>
      </p:sp>
      <p:sp>
        <p:nvSpPr>
          <p:cNvPr id="15363" name="内容占位符 2"/>
          <p:cNvSpPr>
            <a:spLocks noGrp="1"/>
          </p:cNvSpPr>
          <p:nvPr>
            <p:ph idx="1"/>
          </p:nvPr>
        </p:nvSpPr>
        <p:spPr/>
        <p:txBody>
          <a:bodyPr/>
          <a:lstStyle/>
          <a:p>
            <a:r>
              <a:rPr lang="zh-CN" altLang="en-US" sz="2800"/>
              <a:t>树一旦分了叉，就再也不会交叉，意味着</a:t>
            </a:r>
            <a:endParaRPr lang="en-US" altLang="zh-CN" sz="2800"/>
          </a:p>
          <a:p>
            <a:pPr lvl="1"/>
            <a:r>
              <a:rPr lang="zh-CN" altLang="en-US" sz="2400"/>
              <a:t>一失足成千古恨</a:t>
            </a:r>
            <a:endParaRPr lang="en-US" altLang="zh-CN" sz="2400"/>
          </a:p>
          <a:p>
            <a:pPr lvl="1"/>
            <a:r>
              <a:rPr lang="zh-CN" altLang="en-US" sz="2400"/>
              <a:t>所有的叶子都有一条唯一的独特的回家路</a:t>
            </a:r>
            <a:endParaRPr lang="en-US" altLang="zh-CN" sz="2400"/>
          </a:p>
          <a:p>
            <a:pPr lvl="1"/>
            <a:r>
              <a:rPr lang="zh-CN" altLang="en-US" sz="2400"/>
              <a:t>这条路对应于到达该叶子的编码序列（进而对应于信息序列）</a:t>
            </a:r>
            <a:endParaRPr lang="en-US" altLang="zh-CN" sz="2400"/>
          </a:p>
          <a:p>
            <a:pPr lvl="1"/>
            <a:r>
              <a:rPr lang="zh-CN" altLang="en-US" sz="2400"/>
              <a:t>两个不同的序列，其汉明距离可以无限大</a:t>
            </a:r>
            <a:endParaRPr lang="en-US" altLang="zh-CN" sz="2400"/>
          </a:p>
          <a:p>
            <a:r>
              <a:rPr lang="zh-CN" altLang="en-US"/>
              <a:t>但是，当约束长度有限，即记忆深度有限时，树图又长什么样？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前面用过的</a:t>
            </a:r>
            <a:r>
              <a:rPr lang="en-US" altLang="zh-CN"/>
              <a:t>(2,1,3)</a:t>
            </a:r>
            <a:r>
              <a:rPr lang="zh-CN" altLang="en-US"/>
              <a:t>码的例子</a:t>
            </a:r>
          </a:p>
        </p:txBody>
      </p:sp>
      <p:sp>
        <p:nvSpPr>
          <p:cNvPr id="3" name="内容占位符 2"/>
          <p:cNvSpPr>
            <a:spLocks noGrp="1"/>
          </p:cNvSpPr>
          <p:nvPr>
            <p:ph idx="1"/>
          </p:nvPr>
        </p:nvSpPr>
        <p:spPr>
          <a:xfrm>
            <a:off x="9222" y="2209800"/>
            <a:ext cx="3598862" cy="4114800"/>
          </a:xfrm>
        </p:spPr>
        <p:txBody>
          <a:bodyPr>
            <a:normAutofit lnSpcReduction="10000"/>
          </a:bodyPr>
          <a:lstStyle/>
          <a:p>
            <a:r>
              <a:rPr lang="zh-CN" altLang="en-US" sz="2800" dirty="0"/>
              <a:t>到第四级分支就出现重复了</a:t>
            </a:r>
            <a:endParaRPr lang="en-US" altLang="zh-CN" sz="2800" dirty="0"/>
          </a:p>
          <a:p>
            <a:r>
              <a:rPr lang="zh-CN" altLang="en-US" sz="2800" dirty="0"/>
              <a:t>于是这些分支就可以合并</a:t>
            </a:r>
            <a:endParaRPr lang="en-US" altLang="zh-CN" sz="2800" dirty="0"/>
          </a:p>
          <a:p>
            <a:r>
              <a:rPr lang="zh-CN" altLang="en-US" sz="2800" dirty="0"/>
              <a:t>出现一些不同的序列，而它们只在前</a:t>
            </a:r>
            <a:r>
              <a:rPr lang="en-US" altLang="zh-CN" sz="2800" dirty="0"/>
              <a:t>3</a:t>
            </a:r>
            <a:r>
              <a:rPr lang="zh-CN" altLang="en-US" sz="2800" dirty="0"/>
              <a:t>组的编码有所不同</a:t>
            </a:r>
            <a:endParaRPr lang="en-US" altLang="zh-CN" sz="2800" dirty="0"/>
          </a:p>
          <a:p>
            <a:r>
              <a:rPr lang="zh-CN" altLang="en-US" sz="2800" dirty="0"/>
              <a:t>原因在于编码记忆深度只有</a:t>
            </a:r>
            <a:r>
              <a:rPr lang="en-US" altLang="zh-CN" sz="2800" dirty="0"/>
              <a:t>3</a:t>
            </a:r>
            <a:endParaRPr lang="zh-CN" altLang="en-US" sz="2800" dirty="0"/>
          </a:p>
        </p:txBody>
      </p:sp>
      <p:graphicFrame>
        <p:nvGraphicFramePr>
          <p:cNvPr id="16388" name="对象 3"/>
          <p:cNvGraphicFramePr>
            <a:graphicFrameLocks noChangeAspect="1"/>
          </p:cNvGraphicFramePr>
          <p:nvPr/>
        </p:nvGraphicFramePr>
        <p:xfrm>
          <a:off x="3124200" y="1676400"/>
          <a:ext cx="6364288" cy="5024438"/>
        </p:xfrm>
        <a:graphic>
          <a:graphicData uri="http://schemas.openxmlformats.org/presentationml/2006/ole">
            <mc:AlternateContent xmlns:mc="http://schemas.openxmlformats.org/markup-compatibility/2006">
              <mc:Choice xmlns:v="urn:schemas-microsoft-com:vml" Requires="v">
                <p:oleObj name="Visio" r:id="rId2" imgW="5549900" imgH="4381500" progId="Visio.Drawing.11">
                  <p:embed/>
                </p:oleObj>
              </mc:Choice>
              <mc:Fallback>
                <p:oleObj name="Visio" r:id="rId2" imgW="5549900" imgH="4381500" progId="Visio.Drawing.11">
                  <p:embed/>
                  <p:pic>
                    <p:nvPicPr>
                      <p:cNvPr id="16388" name="对象 3"/>
                      <p:cNvPicPr>
                        <a:picLocks noChangeAspect="1" noChangeArrowheads="1"/>
                      </p:cNvPicPr>
                      <p:nvPr/>
                    </p:nvPicPr>
                    <p:blipFill>
                      <a:blip r:embed="rId3"/>
                      <a:srcRect/>
                      <a:stretch>
                        <a:fillRect/>
                      </a:stretch>
                    </p:blipFill>
                    <p:spPr bwMode="auto">
                      <a:xfrm>
                        <a:off x="3124200" y="1676400"/>
                        <a:ext cx="6364288"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有限记忆卷积码的网格图表示</a:t>
            </a:r>
          </a:p>
        </p:txBody>
      </p:sp>
      <p:sp>
        <p:nvSpPr>
          <p:cNvPr id="17411" name="Rectangle 3"/>
          <p:cNvSpPr>
            <a:spLocks noGrp="1" noChangeArrowheads="1"/>
          </p:cNvSpPr>
          <p:nvPr>
            <p:ph type="body" idx="1"/>
          </p:nvPr>
        </p:nvSpPr>
        <p:spPr>
          <a:xfrm>
            <a:off x="381000" y="1981200"/>
            <a:ext cx="8763000" cy="4114800"/>
          </a:xfrm>
        </p:spPr>
        <p:txBody>
          <a:bodyPr/>
          <a:lstStyle/>
          <a:p>
            <a:pPr eaLnBrk="1" hangingPunct="1">
              <a:spcAft>
                <a:spcPts val="600"/>
              </a:spcAft>
            </a:pPr>
            <a:r>
              <a:rPr lang="zh-CN" altLang="en-US" sz="2800" dirty="0">
                <a:latin typeface="Times New Roman" panose="02020603050405020304" pitchFamily="18" charset="0"/>
                <a:cs typeface="Times New Roman" panose="02020603050405020304" pitchFamily="18" charset="0"/>
              </a:rPr>
              <a:t>有限记忆卷积码的输出取决于</a:t>
            </a: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触发器的取值和当前的输入</a:t>
            </a:r>
            <a:endParaRPr lang="en-US" altLang="zh-CN" sz="2800" dirty="0">
              <a:latin typeface="Times New Roman" panose="02020603050405020304" pitchFamily="18" charset="0"/>
              <a:cs typeface="Times New Roman" panose="02020603050405020304" pitchFamily="18" charset="0"/>
            </a:endParaRPr>
          </a:p>
          <a:p>
            <a:pPr eaLnBrk="1" hangingPunct="1">
              <a:spcAft>
                <a:spcPts val="600"/>
              </a:spcAft>
            </a:pP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触发器的取值称为状态，对于二进制的</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卷积码，状态个数为</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=2</a:t>
            </a:r>
            <a:r>
              <a:rPr lang="en-US" altLang="zh-CN" sz="2800" i="1" baseline="30000" dirty="0">
                <a:latin typeface="Times New Roman" panose="02020603050405020304" pitchFamily="18" charset="0"/>
                <a:cs typeface="Times New Roman" panose="02020603050405020304" pitchFamily="18" charset="0"/>
              </a:rPr>
              <a:t>k</a:t>
            </a:r>
            <a:r>
              <a:rPr lang="en-US" altLang="zh-CN" sz="2800" baseline="30000" dirty="0">
                <a:latin typeface="Times New Roman" panose="02020603050405020304" pitchFamily="18" charset="0"/>
                <a:cs typeface="Times New Roman" panose="02020603050405020304" pitchFamily="18" charset="0"/>
              </a:rPr>
              <a:t>(</a:t>
            </a:r>
            <a:r>
              <a:rPr lang="en-US" altLang="zh-CN" sz="2800" i="1" baseline="30000" dirty="0">
                <a:latin typeface="Times New Roman" panose="02020603050405020304" pitchFamily="18" charset="0"/>
                <a:cs typeface="Times New Roman" panose="02020603050405020304" pitchFamily="18" charset="0"/>
              </a:rPr>
              <a:t>N</a:t>
            </a:r>
            <a:r>
              <a:rPr lang="en-US" altLang="zh-CN" sz="2800" baseline="30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eaLnBrk="1" hangingPunct="1">
              <a:spcAft>
                <a:spcPts val="600"/>
              </a:spcAft>
            </a:pPr>
            <a:r>
              <a:rPr lang="zh-CN" altLang="en-US" sz="2800" dirty="0">
                <a:latin typeface="Times New Roman" panose="02020603050405020304" pitchFamily="18" charset="0"/>
                <a:cs typeface="Times New Roman" panose="02020603050405020304" pitchFamily="18" charset="0"/>
              </a:rPr>
              <a:t>以两个</a:t>
            </a: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触发器的组合值为状态，如</a:t>
            </a:r>
            <a:r>
              <a:rPr lang="en-US" altLang="zh-CN" sz="2800" dirty="0">
                <a:latin typeface="Times New Roman" panose="02020603050405020304" pitchFamily="18" charset="0"/>
                <a:cs typeface="Times New Roman" panose="02020603050405020304" pitchFamily="18" charset="0"/>
              </a:rPr>
              <a:t>D</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D</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，描述从当前状态在不同的输入时的输出及将到达的状态，每个分支上的</a:t>
            </a:r>
            <a:r>
              <a:rPr lang="zh-CN" altLang="en-US" sz="2800" dirty="0">
                <a:solidFill>
                  <a:srgbClr val="FF0000"/>
                </a:solidFill>
                <a:latin typeface="Times New Roman" panose="02020603050405020304" pitchFamily="18" charset="0"/>
                <a:cs typeface="Times New Roman" panose="02020603050405020304" pitchFamily="18" charset="0"/>
              </a:rPr>
              <a:t>标注为</a:t>
            </a:r>
            <a:r>
              <a:rPr lang="en-US" altLang="zh-CN" sz="2800" b="1" dirty="0">
                <a:solidFill>
                  <a:srgbClr val="FF0000"/>
                </a:solidFill>
                <a:latin typeface="Times New Roman" panose="02020603050405020304" pitchFamily="18" charset="0"/>
                <a:cs typeface="Times New Roman" panose="02020603050405020304" pitchFamily="18" charset="0"/>
              </a:rPr>
              <a:t>x</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y</a:t>
            </a:r>
            <a:r>
              <a:rPr lang="zh-CN" altLang="en-US" sz="2800" dirty="0">
                <a:latin typeface="Times New Roman" panose="02020603050405020304" pitchFamily="18" charset="0"/>
                <a:cs typeface="Times New Roman" panose="02020603050405020304" pitchFamily="18" charset="0"/>
              </a:rPr>
              <a:t>，分别表示</a:t>
            </a:r>
            <a:r>
              <a:rPr lang="zh-CN" altLang="en-US" sz="2800" dirty="0">
                <a:solidFill>
                  <a:srgbClr val="FF0000"/>
                </a:solidFill>
                <a:latin typeface="Times New Roman" panose="02020603050405020304" pitchFamily="18" charset="0"/>
                <a:cs typeface="Times New Roman" panose="02020603050405020304" pitchFamily="18" charset="0"/>
              </a:rPr>
              <a:t>当前的输入矢量</a:t>
            </a:r>
            <a:r>
              <a:rPr lang="zh-CN" altLang="en-US" sz="2800" dirty="0">
                <a:latin typeface="Times New Roman" panose="02020603050405020304" pitchFamily="18" charset="0"/>
                <a:cs typeface="Times New Roman" panose="02020603050405020304" pitchFamily="18" charset="0"/>
              </a:rPr>
              <a:t>（符号）和编码</a:t>
            </a:r>
            <a:r>
              <a:rPr lang="zh-CN" altLang="en-US" sz="2800" dirty="0">
                <a:solidFill>
                  <a:srgbClr val="FF0000"/>
                </a:solidFill>
                <a:latin typeface="Times New Roman" panose="02020603050405020304" pitchFamily="18" charset="0"/>
                <a:cs typeface="Times New Roman" panose="02020603050405020304" pitchFamily="18" charset="0"/>
              </a:rPr>
              <a:t>输出矢量</a:t>
            </a:r>
            <a:r>
              <a:rPr lang="zh-CN" altLang="en-US" sz="2800" dirty="0">
                <a:latin typeface="Times New Roman" panose="02020603050405020304" pitchFamily="18" charset="0"/>
                <a:cs typeface="Times New Roman" panose="02020603050405020304" pitchFamily="18" charset="0"/>
              </a:rPr>
              <a:t>（符号）</a:t>
            </a:r>
            <a:endParaRPr lang="zh-CN" altLang="en-US" sz="2400" dirty="0">
              <a:latin typeface="Times New Roman" panose="02020603050405020304" pitchFamily="18" charset="0"/>
              <a:cs typeface="Times New Roman" panose="02020603050405020304" pitchFamily="18" charset="0"/>
            </a:endParaRPr>
          </a:p>
        </p:txBody>
      </p:sp>
      <p:sp>
        <p:nvSpPr>
          <p:cNvPr id="4" name="五角星 3"/>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网格图表示举例</a:t>
            </a:r>
          </a:p>
        </p:txBody>
      </p:sp>
      <p:sp>
        <p:nvSpPr>
          <p:cNvPr id="18435" name="Rectangle 3"/>
          <p:cNvSpPr>
            <a:spLocks noGrp="1" noChangeArrowheads="1"/>
          </p:cNvSpPr>
          <p:nvPr>
            <p:ph type="body" idx="1"/>
          </p:nvPr>
        </p:nvSpPr>
        <p:spPr/>
        <p:txBody>
          <a:bodyPr/>
          <a:lstStyle/>
          <a:p>
            <a:pPr>
              <a:spcAft>
                <a:spcPts val="600"/>
              </a:spcAft>
            </a:pPr>
            <a:r>
              <a:rPr lang="zh-CN" altLang="en-US" sz="2800" dirty="0"/>
              <a:t>以</a:t>
            </a:r>
            <a:r>
              <a:rPr lang="zh-CN" altLang="zh-CN" sz="2800" i="1" dirty="0">
                <a:latin typeface="Times New Roman" panose="02020603050405020304" pitchFamily="18" charset="0"/>
                <a:cs typeface="Times New Roman" panose="02020603050405020304" pitchFamily="18" charset="0"/>
              </a:rPr>
              <a:t>m</a:t>
            </a:r>
            <a:r>
              <a:rPr lang="zh-CN" altLang="zh-CN" sz="28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=(1 1)</a:t>
            </a:r>
            <a:r>
              <a:rPr lang="zh-CN" altLang="en-US"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=(0 1)</a:t>
            </a:r>
            <a:r>
              <a:rPr lang="zh-CN" altLang="en-US"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=(1 1)</a:t>
            </a:r>
            <a:r>
              <a:rPr lang="zh-CN" altLang="en-US" sz="2800" dirty="0"/>
              <a:t>为例，</a:t>
            </a:r>
            <a:r>
              <a:rPr lang="zh-CN" altLang="en-US" sz="2800" dirty="0">
                <a:latin typeface="Times New Roman" panose="02020603050405020304" pitchFamily="18" charset="0"/>
                <a:cs typeface="Times New Roman" panose="02020603050405020304" pitchFamily="18" charset="0"/>
              </a:rPr>
              <a:t>如前</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个输入为</a:t>
            </a:r>
            <a:r>
              <a:rPr lang="en-US" altLang="zh-CN" sz="2800" dirty="0">
                <a:latin typeface="Times New Roman" panose="02020603050405020304" pitchFamily="18" charset="0"/>
                <a:cs typeface="Times New Roman" panose="02020603050405020304" pitchFamily="18" charset="0"/>
              </a:rPr>
              <a:t>110</a:t>
            </a:r>
            <a:r>
              <a:rPr lang="zh-CN" altLang="en-US" sz="2800" dirty="0">
                <a:latin typeface="Times New Roman" panose="02020603050405020304" pitchFamily="18" charset="0"/>
                <a:cs typeface="Times New Roman" panose="02020603050405020304" pitchFamily="18" charset="0"/>
              </a:rPr>
              <a:t>，则前</a:t>
            </a:r>
            <a:r>
              <a:rPr lang="en-US" altLang="zh-CN" sz="28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个输出为</a:t>
            </a:r>
            <a:r>
              <a:rPr lang="en-US" altLang="zh-CN" sz="2800" dirty="0">
                <a:latin typeface="Times New Roman" panose="02020603050405020304" pitchFamily="18" charset="0"/>
                <a:cs typeface="Times New Roman" panose="02020603050405020304" pitchFamily="18" charset="0"/>
              </a:rPr>
              <a:t>111010</a:t>
            </a:r>
            <a:br>
              <a:rPr lang="en-US" altLang="zh-CN" sz="2800" dirty="0"/>
            </a:br>
            <a:endParaRPr lang="en-US" altLang="zh-CN" sz="2800" dirty="0"/>
          </a:p>
        </p:txBody>
      </p:sp>
      <p:graphicFrame>
        <p:nvGraphicFramePr>
          <p:cNvPr id="18436" name="Object 4"/>
          <p:cNvGraphicFramePr>
            <a:graphicFrameLocks noChangeAspect="1"/>
          </p:cNvGraphicFramePr>
          <p:nvPr/>
        </p:nvGraphicFramePr>
        <p:xfrm>
          <a:off x="0" y="3376613"/>
          <a:ext cx="9144000" cy="3476625"/>
        </p:xfrm>
        <a:graphic>
          <a:graphicData uri="http://schemas.openxmlformats.org/presentationml/2006/ole">
            <mc:AlternateContent xmlns:mc="http://schemas.openxmlformats.org/markup-compatibility/2006">
              <mc:Choice xmlns:v="urn:schemas-microsoft-com:vml" Requires="v">
                <p:oleObj name="Visio" r:id="rId2" imgW="20624800" imgH="7823200" progId="Visio.Drawing.6">
                  <p:embed/>
                </p:oleObj>
              </mc:Choice>
              <mc:Fallback>
                <p:oleObj name="Visio" r:id="rId2" imgW="20624800" imgH="7823200" progId="Visio.Drawing.6">
                  <p:embed/>
                  <p:pic>
                    <p:nvPicPr>
                      <p:cNvPr id="184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76613"/>
                        <a:ext cx="91440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五角星 4"/>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网格图里可以看到的信息</a:t>
            </a:r>
          </a:p>
        </p:txBody>
      </p:sp>
      <p:sp>
        <p:nvSpPr>
          <p:cNvPr id="3" name="内容占位符 2"/>
          <p:cNvSpPr>
            <a:spLocks noGrp="1"/>
          </p:cNvSpPr>
          <p:nvPr>
            <p:ph idx="1"/>
          </p:nvPr>
        </p:nvSpPr>
        <p:spPr>
          <a:xfrm>
            <a:off x="914400" y="1676400"/>
            <a:ext cx="7983538" cy="4114800"/>
          </a:xfrm>
        </p:spPr>
        <p:txBody>
          <a:bodyPr>
            <a:normAutofit fontScale="92500" lnSpcReduction="10000"/>
          </a:bodyPr>
          <a:lstStyle/>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有多少个状态（能根据每组信息长度</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和状态数进一步推出约束长度吗？）</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每个时刻的每个状态在下一时刻会变成几个状态（与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有关，什么关系？）</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每个状态在什么条件下会在下一时刻到达哪个状态（状态间的联线，与当前的编码输入信息比特组合有关）</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发生该次状态转移的同时，编码器会输出什么？</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网格图还能用于描述时变卷积码，即每个时刻的状态数、联线（分支）、分支对应的输入、分支对应的输出都可以随不同的时刻而不同。</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五角星 3"/>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a:t>
            </a:r>
          </a:p>
        </p:txBody>
      </p:sp>
      <p:sp>
        <p:nvSpPr>
          <p:cNvPr id="3" name="内容占位符 2"/>
          <p:cNvSpPr>
            <a:spLocks noGrp="1"/>
          </p:cNvSpPr>
          <p:nvPr>
            <p:ph idx="1"/>
          </p:nvPr>
        </p:nvSpPr>
        <p:spPr/>
        <p:txBody>
          <a:bodyPr/>
          <a:lstStyle/>
          <a:p>
            <a:r>
              <a:rPr lang="zh-CN" altLang="en-US" dirty="0"/>
              <a:t>卷积码基本思路</a:t>
            </a:r>
            <a:endParaRPr lang="en-US" altLang="zh-CN" dirty="0"/>
          </a:p>
          <a:p>
            <a:r>
              <a:rPr lang="zh-CN" altLang="en-US" dirty="0"/>
              <a:t>卷积码的表示形式</a:t>
            </a:r>
            <a:endParaRPr lang="en-US" altLang="zh-CN" dirty="0"/>
          </a:p>
          <a:p>
            <a:r>
              <a:rPr lang="zh-CN" altLang="en-US" dirty="0"/>
              <a:t>卷积码的译码</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spcAft>
                <a:spcPts val="600"/>
              </a:spcAft>
            </a:pPr>
            <a:r>
              <a:rPr lang="zh-CN" altLang="en-US" sz="4000"/>
              <a:t>非时变卷积码的状态图表示</a:t>
            </a:r>
          </a:p>
        </p:txBody>
      </p:sp>
      <p:sp>
        <p:nvSpPr>
          <p:cNvPr id="20483" name="Rectangle 3"/>
          <p:cNvSpPr>
            <a:spLocks noGrp="1" noChangeArrowheads="1"/>
          </p:cNvSpPr>
          <p:nvPr>
            <p:ph type="body" idx="1"/>
          </p:nvPr>
        </p:nvSpPr>
        <p:spPr/>
        <p:txBody>
          <a:bodyPr/>
          <a:lstStyle/>
          <a:p>
            <a:pPr eaLnBrk="1" hangingPunct="1"/>
            <a:r>
              <a:rPr lang="zh-CN" altLang="en-US"/>
              <a:t>对非时变卷积码，其网格图的每一拍都是一致的</a:t>
            </a:r>
            <a:endParaRPr lang="en-US" altLang="zh-CN"/>
          </a:p>
          <a:p>
            <a:pPr eaLnBrk="1" hangingPunct="1"/>
            <a:r>
              <a:rPr lang="zh-CN" altLang="en-US"/>
              <a:t>可以将网格图画成状态转移图。</a:t>
            </a:r>
            <a:br>
              <a:rPr lang="zh-CN" altLang="en-US"/>
            </a:br>
            <a:endParaRPr lang="zh-CN" altLang="en-US"/>
          </a:p>
        </p:txBody>
      </p:sp>
      <p:graphicFrame>
        <p:nvGraphicFramePr>
          <p:cNvPr id="2" name="对象 1"/>
          <p:cNvGraphicFramePr>
            <a:graphicFrameLocks noChangeAspect="1"/>
          </p:cNvGraphicFramePr>
          <p:nvPr/>
        </p:nvGraphicFramePr>
        <p:xfrm>
          <a:off x="1763713" y="3644900"/>
          <a:ext cx="4752975" cy="2925763"/>
        </p:xfrm>
        <a:graphic>
          <a:graphicData uri="http://schemas.openxmlformats.org/presentationml/2006/ole">
            <mc:AlternateContent xmlns:mc="http://schemas.openxmlformats.org/markup-compatibility/2006">
              <mc:Choice xmlns:v="urn:schemas-microsoft-com:vml" Requires="v">
                <p:oleObj name="Visio" r:id="rId2" imgW="3784600" imgH="2324100" progId="Visio.Drawing.11">
                  <p:embed/>
                </p:oleObj>
              </mc:Choice>
              <mc:Fallback>
                <p:oleObj name="Visio" r:id="rId2" imgW="3784600" imgH="2324100" progId="Visio.Drawing.11">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644900"/>
                        <a:ext cx="47529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五角星 4"/>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卷积码与分组码的比较</a:t>
            </a:r>
          </a:p>
        </p:txBody>
      </p:sp>
      <p:sp>
        <p:nvSpPr>
          <p:cNvPr id="51203" name="Rectangle 3"/>
          <p:cNvSpPr>
            <a:spLocks noGrp="1" noChangeArrowheads="1"/>
          </p:cNvSpPr>
          <p:nvPr>
            <p:ph type="body" idx="1"/>
          </p:nvPr>
        </p:nvSpPr>
        <p:spPr/>
        <p:txBody>
          <a:bodyPr/>
          <a:lstStyle/>
          <a:p>
            <a:pPr eaLnBrk="1" hangingPunct="1">
              <a:lnSpc>
                <a:spcPct val="90000"/>
              </a:lnSpc>
            </a:pPr>
            <a:r>
              <a:rPr lang="zh-CN" altLang="en-US" sz="2800" dirty="0"/>
              <a:t>卷积码适合于流的编码、而分组码适合于数据块的编码</a:t>
            </a:r>
          </a:p>
          <a:p>
            <a:pPr eaLnBrk="1" hangingPunct="1">
              <a:lnSpc>
                <a:spcPct val="90000"/>
              </a:lnSpc>
            </a:pPr>
            <a:r>
              <a:rPr lang="zh-CN" altLang="en-US" sz="2800" dirty="0"/>
              <a:t>卷积码更看重误比特率，而分组码更看重误字率</a:t>
            </a:r>
          </a:p>
          <a:p>
            <a:pPr eaLnBrk="1" hangingPunct="1">
              <a:lnSpc>
                <a:spcPct val="90000"/>
              </a:lnSpc>
            </a:pPr>
            <a:r>
              <a:rPr lang="zh-CN" altLang="en-US" sz="2800" dirty="0"/>
              <a:t>卷积码是有记忆的分组码，且截短的或收尾的卷积码就是分组码。</a:t>
            </a:r>
          </a:p>
          <a:p>
            <a:pPr eaLnBrk="1" hangingPunct="1">
              <a:lnSpc>
                <a:spcPct val="90000"/>
              </a:lnSpc>
            </a:pPr>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600200"/>
            <a:ext cx="8291264" cy="4525963"/>
          </a:xfrm>
        </p:spPr>
        <p:txBody>
          <a:bodyPr>
            <a:normAutofit/>
          </a:bodyPr>
          <a:lstStyle/>
          <a:p>
            <a:r>
              <a:rPr lang="zh-CN" altLang="en-US" dirty="0"/>
              <a:t>卷积码译码</a:t>
            </a:r>
            <a:endParaRPr lang="en-US" altLang="zh-CN" dirty="0"/>
          </a:p>
          <a:p>
            <a:r>
              <a:rPr lang="zh-CN" altLang="en-US" dirty="0"/>
              <a:t>循环码初步</a:t>
            </a:r>
            <a:endParaRPr lang="en-US" altLang="zh-CN" dirty="0"/>
          </a:p>
          <a:p>
            <a:endParaRPr lang="en-US" altLang="zh-CN" dirty="0"/>
          </a:p>
          <a:p>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5" name="Footer Placeholder 4"/>
          <p:cNvSpPr>
            <a:spLocks noGrp="1"/>
          </p:cNvSpPr>
          <p:nvPr>
            <p:ph type="ftr" sz="quarter" idx="4294967295"/>
          </p:nvPr>
        </p:nvSpPr>
        <p:spPr>
          <a:xfrm>
            <a:off x="3657600" y="6248400"/>
            <a:ext cx="2895600" cy="365125"/>
          </a:xfrm>
        </p:spPr>
        <p:txBody>
          <a:bodyPr/>
          <a:lstStyle/>
          <a:p>
            <a:endParaRPr lang="zh-CN" altLang="en-US" dirty="0"/>
          </a:p>
        </p:txBody>
      </p:sp>
    </p:spTree>
    <p:extLst>
      <p:ext uri="{BB962C8B-B14F-4D97-AF65-F5344CB8AC3E}">
        <p14:creationId xmlns:p14="http://schemas.microsoft.com/office/powerpoint/2010/main" val="373437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译码准则</a:t>
            </a:r>
          </a:p>
        </p:txBody>
      </p:sp>
      <p:sp>
        <p:nvSpPr>
          <p:cNvPr id="37891" name="Rectangle 3"/>
          <p:cNvSpPr>
            <a:spLocks noGrp="1" noChangeArrowheads="1"/>
          </p:cNvSpPr>
          <p:nvPr>
            <p:ph type="body" idx="1"/>
          </p:nvPr>
        </p:nvSpPr>
        <p:spPr/>
        <p:txBody>
          <a:bodyPr/>
          <a:lstStyle/>
          <a:p>
            <a:pPr eaLnBrk="1" hangingPunct="1"/>
            <a:r>
              <a:rPr lang="zh-CN" altLang="en-US" dirty="0"/>
              <a:t>首先说明，译码本身是一种信息处理，肯定会引入一定的信息损失，但最重要的是尽量正确地恢复原始信息。</a:t>
            </a:r>
          </a:p>
          <a:p>
            <a:r>
              <a:rPr lang="zh-CN" altLang="en-US" dirty="0"/>
              <a:t>最大后验概率（</a:t>
            </a:r>
            <a:r>
              <a:rPr lang="en-US" altLang="zh-CN" dirty="0"/>
              <a:t>MAP</a:t>
            </a:r>
            <a:r>
              <a:rPr lang="zh-CN" altLang="en-US" dirty="0"/>
              <a:t>）准则</a:t>
            </a:r>
          </a:p>
          <a:p>
            <a:pPr eaLnBrk="1" hangingPunct="1"/>
            <a:r>
              <a:rPr lang="zh-CN" altLang="en-US" dirty="0"/>
              <a:t>最大似然（</a:t>
            </a:r>
            <a:r>
              <a:rPr lang="en-US" altLang="zh-CN" dirty="0"/>
              <a:t>ML</a:t>
            </a:r>
            <a:r>
              <a:rPr lang="zh-CN" altLang="en-US" dirty="0"/>
              <a:t>）准则</a:t>
            </a:r>
          </a:p>
          <a:p>
            <a:pPr eaLnBrk="1" hangingPunct="1"/>
            <a:r>
              <a:rPr lang="zh-CN" altLang="en-US" dirty="0"/>
              <a:t>序列译码准则</a:t>
            </a:r>
          </a:p>
          <a:p>
            <a:pPr eaLnBrk="1" hangingPunct="1"/>
            <a:r>
              <a:rPr lang="zh-CN" altLang="en-US" dirty="0"/>
              <a:t>软输出译码，可供信源信道联合译码</a:t>
            </a:r>
            <a:endParaRPr lang="en-US" altLang="zh-CN" dirty="0"/>
          </a:p>
          <a:p>
            <a:pPr lvl="1"/>
            <a:r>
              <a:rPr lang="zh-CN" altLang="en-US" dirty="0"/>
              <a:t>（迭代译码中常用到）</a:t>
            </a:r>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u="sng">
                <a:solidFill>
                  <a:schemeClr val="tx1"/>
                </a:solidFill>
                <a:latin typeface="Tahoma" pitchFamily="34" charset="0"/>
                <a:ea typeface="宋体" charset="-122"/>
              </a:defRPr>
            </a:lvl1pPr>
            <a:lvl2pPr marL="742950" indent="-285750" eaLnBrk="0" hangingPunct="0">
              <a:defRPr b="1" u="sng">
                <a:solidFill>
                  <a:schemeClr val="tx1"/>
                </a:solidFill>
                <a:latin typeface="Tahoma" pitchFamily="34" charset="0"/>
                <a:ea typeface="宋体" charset="-122"/>
              </a:defRPr>
            </a:lvl2pPr>
            <a:lvl3pPr marL="1143000" indent="-228600" eaLnBrk="0" hangingPunct="0">
              <a:defRPr b="1" u="sng">
                <a:solidFill>
                  <a:schemeClr val="tx1"/>
                </a:solidFill>
                <a:latin typeface="Tahoma" pitchFamily="34" charset="0"/>
                <a:ea typeface="宋体" charset="-122"/>
              </a:defRPr>
            </a:lvl3pPr>
            <a:lvl4pPr marL="1600200" indent="-228600" eaLnBrk="0" hangingPunct="0">
              <a:defRPr b="1" u="sng">
                <a:solidFill>
                  <a:schemeClr val="tx1"/>
                </a:solidFill>
                <a:latin typeface="Tahoma" pitchFamily="34" charset="0"/>
                <a:ea typeface="宋体" charset="-122"/>
              </a:defRPr>
            </a:lvl4pPr>
            <a:lvl5pPr marL="2057400" indent="-228600" eaLnBrk="0" hangingPunct="0">
              <a:defRPr b="1" u="sng">
                <a:solidFill>
                  <a:schemeClr val="tx1"/>
                </a:solidFill>
                <a:latin typeface="Tahoma" pitchFamily="34" charset="0"/>
                <a:ea typeface="宋体" charset="-122"/>
              </a:defRPr>
            </a:lvl5pPr>
            <a:lvl6pPr marL="2514600" indent="-228600" eaLnBrk="0" fontAlgn="base" hangingPunct="0">
              <a:spcBef>
                <a:spcPct val="0"/>
              </a:spcBef>
              <a:spcAft>
                <a:spcPct val="0"/>
              </a:spcAft>
              <a:defRPr b="1" u="sng">
                <a:solidFill>
                  <a:schemeClr val="tx1"/>
                </a:solidFill>
                <a:latin typeface="Tahoma" pitchFamily="34" charset="0"/>
                <a:ea typeface="宋体" charset="-122"/>
              </a:defRPr>
            </a:lvl6pPr>
            <a:lvl7pPr marL="2971800" indent="-228600" eaLnBrk="0" fontAlgn="base" hangingPunct="0">
              <a:spcBef>
                <a:spcPct val="0"/>
              </a:spcBef>
              <a:spcAft>
                <a:spcPct val="0"/>
              </a:spcAft>
              <a:defRPr b="1" u="sng">
                <a:solidFill>
                  <a:schemeClr val="tx1"/>
                </a:solidFill>
                <a:latin typeface="Tahoma" pitchFamily="34" charset="0"/>
                <a:ea typeface="宋体" charset="-122"/>
              </a:defRPr>
            </a:lvl7pPr>
            <a:lvl8pPr marL="3429000" indent="-228600" eaLnBrk="0" fontAlgn="base" hangingPunct="0">
              <a:spcBef>
                <a:spcPct val="0"/>
              </a:spcBef>
              <a:spcAft>
                <a:spcPct val="0"/>
              </a:spcAft>
              <a:defRPr b="1" u="sng">
                <a:solidFill>
                  <a:schemeClr val="tx1"/>
                </a:solidFill>
                <a:latin typeface="Tahoma" pitchFamily="34" charset="0"/>
                <a:ea typeface="宋体" charset="-122"/>
              </a:defRPr>
            </a:lvl8pPr>
            <a:lvl9pPr marL="3886200" indent="-228600" eaLnBrk="0" fontAlgn="base" hangingPunct="0">
              <a:spcBef>
                <a:spcPct val="0"/>
              </a:spcBef>
              <a:spcAft>
                <a:spcPct val="0"/>
              </a:spcAft>
              <a:defRPr b="1" u="sng">
                <a:solidFill>
                  <a:schemeClr val="tx1"/>
                </a:solidFill>
                <a:latin typeface="Tahoma" pitchFamily="34" charset="0"/>
                <a:ea typeface="宋体" charset="-122"/>
              </a:defRPr>
            </a:lvl9pPr>
          </a:lstStyle>
          <a:p>
            <a:pPr eaLnBrk="1" hangingPunct="1"/>
            <a:fld id="{B20098CC-C93E-4E5E-A4CC-AF099DC2F791}" type="slidenum">
              <a:rPr lang="en-US" altLang="zh-CN" b="0" u="none" smtClean="0"/>
              <a:pPr eaLnBrk="1" hangingPunct="1"/>
              <a:t>23</a:t>
            </a:fld>
            <a:endParaRPr lang="en-US" altLang="zh-CN" b="0" u="none"/>
          </a:p>
        </p:txBody>
      </p:sp>
    </p:spTree>
    <p:extLst>
      <p:ext uri="{BB962C8B-B14F-4D97-AF65-F5344CB8AC3E}">
        <p14:creationId xmlns:p14="http://schemas.microsoft.com/office/powerpoint/2010/main" val="4116284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0938" y="214313"/>
            <a:ext cx="7793037" cy="1000125"/>
          </a:xfrm>
        </p:spPr>
        <p:txBody>
          <a:bodyPr/>
          <a:lstStyle/>
          <a:p>
            <a:pPr eaLnBrk="1" hangingPunct="1"/>
            <a:r>
              <a:rPr lang="zh-CN" altLang="en-US"/>
              <a:t>最大似然准则（</a:t>
            </a:r>
            <a:r>
              <a:rPr lang="en-US" altLang="zh-CN"/>
              <a:t>ML</a:t>
            </a:r>
            <a:r>
              <a:rPr lang="zh-CN" altLang="en-US"/>
              <a:t>）</a:t>
            </a:r>
          </a:p>
        </p:txBody>
      </p:sp>
      <p:sp>
        <p:nvSpPr>
          <p:cNvPr id="58371" name="Rectangle 3"/>
          <p:cNvSpPr>
            <a:spLocks noGrp="1" noChangeArrowheads="1"/>
          </p:cNvSpPr>
          <p:nvPr>
            <p:ph type="body" sz="half" idx="1"/>
          </p:nvPr>
        </p:nvSpPr>
        <p:spPr>
          <a:xfrm>
            <a:off x="539750" y="1849438"/>
            <a:ext cx="8353425" cy="4114800"/>
          </a:xfrm>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对于给定的接收序列</a:t>
            </a:r>
            <a:r>
              <a:rPr lang="en-US" altLang="zh-CN" sz="2400" b="1" dirty="0">
                <a:latin typeface="Times New Roman" panose="02020603050405020304" pitchFamily="18" charset="0"/>
                <a:cs typeface="Times New Roman" panose="02020603050405020304" pitchFamily="18" charset="0"/>
              </a:rPr>
              <a:t>y</a:t>
            </a:r>
            <a:r>
              <a:rPr lang="zh-CN" altLang="en-US" sz="2400" b="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有后验概率</a:t>
            </a:r>
          </a:p>
          <a:p>
            <a:pPr lvl="1" eaLnBrk="1" hangingPunct="1">
              <a:lnSpc>
                <a:spcPct val="90000"/>
              </a:lnSpc>
            </a:pPr>
            <a:endParaRPr lang="zh-CN" altLang="en-US" sz="20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当所有可能的</a:t>
            </a:r>
            <a:r>
              <a:rPr lang="zh-CN" altLang="en-US" sz="2400" dirty="0">
                <a:solidFill>
                  <a:srgbClr val="FF0000"/>
                </a:solidFill>
                <a:latin typeface="Times New Roman" panose="02020603050405020304" pitchFamily="18" charset="0"/>
                <a:cs typeface="Times New Roman" panose="02020603050405020304" pitchFamily="18" charset="0"/>
              </a:rPr>
              <a:t>消息出现的概率都相同</a:t>
            </a:r>
            <a:r>
              <a:rPr lang="zh-CN" altLang="en-US" sz="2400" dirty="0">
                <a:latin typeface="Times New Roman" panose="02020603050405020304" pitchFamily="18" charset="0"/>
                <a:cs typeface="Times New Roman" panose="02020603050405020304" pitchFamily="18" charset="0"/>
              </a:rPr>
              <a:t>时，也就是说各许用码字</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等概时，</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为常数</a:t>
            </a:r>
          </a:p>
          <a:p>
            <a:pPr>
              <a:lnSpc>
                <a:spcPct val="90000"/>
              </a:lnSpc>
            </a:pPr>
            <a:r>
              <a:rPr lang="zh-CN" altLang="en-US" sz="2400" dirty="0">
                <a:solidFill>
                  <a:srgbClr val="FF0000"/>
                </a:solidFill>
                <a:latin typeface="Times New Roman" panose="02020603050405020304" pitchFamily="18" charset="0"/>
                <a:cs typeface="Times New Roman" panose="02020603050405020304" pitchFamily="18" charset="0"/>
              </a:rPr>
              <a:t>此时</a:t>
            </a:r>
            <a:r>
              <a:rPr lang="en-US" altLang="zh-CN" sz="2400" b="1" u="sng" dirty="0">
                <a:latin typeface="Times New Roman" panose="02020603050405020304" pitchFamily="18" charset="0"/>
                <a:cs typeface="Times New Roman" panose="02020603050405020304" pitchFamily="18" charset="0"/>
              </a:rPr>
              <a:t>MAP</a:t>
            </a:r>
            <a:r>
              <a:rPr lang="zh-CN" altLang="en-US" sz="2400" b="1" u="sng" dirty="0">
                <a:latin typeface="Times New Roman" panose="02020603050405020304" pitchFamily="18" charset="0"/>
                <a:cs typeface="Times New Roman" panose="02020603050405020304" pitchFamily="18" charset="0"/>
              </a:rPr>
              <a:t>准则等价于</a:t>
            </a:r>
            <a:r>
              <a:rPr lang="zh-CN" altLang="en-US" sz="2400" dirty="0">
                <a:latin typeface="Times New Roman" panose="02020603050405020304" pitchFamily="18" charset="0"/>
                <a:cs typeface="Times New Roman" panose="02020603050405020304" pitchFamily="18" charset="0"/>
              </a:rPr>
              <a:t>寻找</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（称为</a:t>
            </a:r>
            <a:r>
              <a:rPr lang="zh-CN" altLang="en-US" sz="2400" b="1" u="sng" dirty="0">
                <a:latin typeface="Times New Roman" panose="02020603050405020304" pitchFamily="18" charset="0"/>
                <a:cs typeface="Times New Roman" panose="02020603050405020304" pitchFamily="18" charset="0"/>
              </a:rPr>
              <a:t>似然度量</a:t>
            </a:r>
            <a:r>
              <a:rPr lang="zh-CN" altLang="en-US" sz="2400" dirty="0">
                <a:latin typeface="Times New Roman" panose="02020603050405020304" pitchFamily="18" charset="0"/>
                <a:cs typeface="Times New Roman" panose="02020603050405020304" pitchFamily="18" charset="0"/>
              </a:rPr>
              <a:t>）最大的</a:t>
            </a:r>
            <a:r>
              <a:rPr lang="zh-CN" altLang="en-US" sz="2400" dirty="0">
                <a:solidFill>
                  <a:srgbClr val="0000FF"/>
                </a:solidFill>
                <a:latin typeface="Times New Roman" panose="02020603050405020304" pitchFamily="18" charset="0"/>
                <a:cs typeface="Times New Roman" panose="02020603050405020304" pitchFamily="18" charset="0"/>
              </a:rPr>
              <a:t>许用码字</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作为</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的估计判断，即</a:t>
            </a:r>
            <a:r>
              <a:rPr lang="zh-CN" altLang="en-US" sz="2400" b="1" u="sng" dirty="0">
                <a:latin typeface="Times New Roman" panose="02020603050405020304" pitchFamily="18" charset="0"/>
                <a:cs typeface="Times New Roman" panose="02020603050405020304" pitchFamily="18" charset="0"/>
              </a:rPr>
              <a:t>最大似然准则（</a:t>
            </a:r>
            <a:r>
              <a:rPr lang="en-US" altLang="zh-CN" sz="2400" b="1" u="sng" dirty="0">
                <a:latin typeface="Times New Roman" panose="02020603050405020304" pitchFamily="18" charset="0"/>
                <a:cs typeface="Times New Roman" panose="02020603050405020304" pitchFamily="18" charset="0"/>
              </a:rPr>
              <a:t>ML</a:t>
            </a:r>
            <a:r>
              <a:rPr lang="zh-CN" altLang="en-US" sz="2400" b="1" u="sng"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，也就是找与接收序列</a:t>
            </a:r>
            <a:r>
              <a:rPr lang="zh-CN" altLang="en-US" sz="2400" dirty="0">
                <a:solidFill>
                  <a:srgbClr val="FF0000"/>
                </a:solidFill>
                <a:latin typeface="Times New Roman" panose="02020603050405020304" pitchFamily="18" charset="0"/>
                <a:cs typeface="Times New Roman" panose="02020603050405020304" pitchFamily="18" charset="0"/>
              </a:rPr>
              <a:t>最像</a:t>
            </a:r>
            <a:r>
              <a:rPr lang="zh-CN" altLang="en-US" sz="2400" dirty="0">
                <a:latin typeface="Times New Roman" panose="02020603050405020304" pitchFamily="18" charset="0"/>
                <a:cs typeface="Times New Roman" panose="02020603050405020304" pitchFamily="18" charset="0"/>
              </a:rPr>
              <a:t>的许用码字序列。</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而</a:t>
            </a:r>
            <a:r>
              <a:rPr lang="en-US" altLang="zh-CN" sz="2400" dirty="0">
                <a:latin typeface="Times New Roman" panose="02020603050405020304" pitchFamily="18" charset="0"/>
                <a:cs typeface="Times New Roman" panose="02020603050405020304" pitchFamily="18" charset="0"/>
              </a:rPr>
              <a:t>P(</a:t>
            </a:r>
            <a:r>
              <a:rPr lang="en-US" altLang="zh-CN" sz="2400" b="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则正是已知的译码先验信息</a:t>
            </a:r>
            <a:r>
              <a:rPr lang="en-US" altLang="zh-CN" sz="2400" dirty="0">
                <a:latin typeface="Times New Roman" panose="02020603050405020304" pitchFamily="18" charset="0"/>
                <a:cs typeface="Times New Roman" panose="02020603050405020304" pitchFamily="18" charset="0"/>
              </a:rPr>
              <a:t>——</a:t>
            </a:r>
            <a:r>
              <a:rPr lang="zh-CN" altLang="en-US" sz="2400" u="sng" dirty="0">
                <a:latin typeface="Times New Roman" panose="02020603050405020304" pitchFamily="18" charset="0"/>
                <a:cs typeface="Times New Roman" panose="02020603050405020304" pitchFamily="18" charset="0"/>
              </a:rPr>
              <a:t>信道转移概率</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对</a:t>
            </a:r>
            <a:r>
              <a:rPr lang="zh-CN" altLang="en-US" sz="2400" b="1" dirty="0">
                <a:solidFill>
                  <a:srgbClr val="FF0000"/>
                </a:solidFill>
                <a:latin typeface="Times New Roman" panose="02020603050405020304" pitchFamily="18" charset="0"/>
                <a:cs typeface="Times New Roman" panose="02020603050405020304" pitchFamily="18" charset="0"/>
              </a:rPr>
              <a:t>无记忆信道</a:t>
            </a:r>
            <a:r>
              <a:rPr lang="zh-CN" altLang="en-US" sz="2400" dirty="0">
                <a:latin typeface="Times New Roman" panose="02020603050405020304" pitchFamily="18" charset="0"/>
                <a:cs typeface="Times New Roman" panose="02020603050405020304" pitchFamily="18" charset="0"/>
              </a:rPr>
              <a:t>，有</a:t>
            </a:r>
            <a:endParaRPr lang="zh-CN" altLang="en-US" sz="2400" b="1" u="sng" dirty="0">
              <a:latin typeface="Times New Roman" panose="02020603050405020304" pitchFamily="18" charset="0"/>
              <a:cs typeface="Times New Roman" panose="02020603050405020304" pitchFamily="18" charset="0"/>
            </a:endParaRPr>
          </a:p>
          <a:p>
            <a:pPr eaLnBrk="1" hangingPunct="1">
              <a:lnSpc>
                <a:spcPct val="90000"/>
              </a:lnSpc>
              <a:spcBef>
                <a:spcPct val="60000"/>
              </a:spcBef>
            </a:pPr>
            <a:r>
              <a:rPr lang="zh-CN" altLang="en-US" sz="2400" dirty="0">
                <a:latin typeface="Times New Roman" panose="02020603050405020304" pitchFamily="18" charset="0"/>
                <a:cs typeface="Times New Roman" panose="02020603050405020304" pitchFamily="18" charset="0"/>
              </a:rPr>
              <a:t>此时，亦可等价于最大</a:t>
            </a:r>
            <a:r>
              <a:rPr lang="zh-CN" altLang="en-US" sz="2400" b="1" dirty="0">
                <a:latin typeface="Times New Roman" panose="02020603050405020304" pitchFamily="18" charset="0"/>
                <a:cs typeface="Times New Roman" panose="02020603050405020304" pitchFamily="18" charset="0"/>
              </a:rPr>
              <a:t>对数似然度量</a:t>
            </a:r>
          </a:p>
        </p:txBody>
      </p:sp>
      <p:graphicFrame>
        <p:nvGraphicFramePr>
          <p:cNvPr id="58372" name="Object 4"/>
          <p:cNvGraphicFramePr>
            <a:graphicFrameLocks noGrp="1" noChangeAspect="1"/>
          </p:cNvGraphicFramePr>
          <p:nvPr>
            <p:ph sz="quarter" idx="2"/>
          </p:nvPr>
        </p:nvGraphicFramePr>
        <p:xfrm>
          <a:off x="3419475" y="4740275"/>
          <a:ext cx="2447925" cy="681038"/>
        </p:xfrm>
        <a:graphic>
          <a:graphicData uri="http://schemas.openxmlformats.org/presentationml/2006/ole">
            <mc:AlternateContent xmlns:mc="http://schemas.openxmlformats.org/markup-compatibility/2006">
              <mc:Choice xmlns:v="urn:schemas-microsoft-com:vml" Requires="v">
                <p:oleObj name="公式" r:id="rId2" imgW="1231366" imgH="342751" progId="Equation.3">
                  <p:embed/>
                </p:oleObj>
              </mc:Choice>
              <mc:Fallback>
                <p:oleObj name="公式" r:id="rId2" imgW="1231366" imgH="342751" progId="Equation.3">
                  <p:embed/>
                  <p:pic>
                    <p:nvPicPr>
                      <p:cNvPr id="5837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740275"/>
                        <a:ext cx="24479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9" name="Object 11"/>
          <p:cNvGraphicFramePr>
            <a:graphicFrameLocks noGrp="1" noChangeAspect="1"/>
          </p:cNvGraphicFramePr>
          <p:nvPr>
            <p:ph sz="quarter" idx="3"/>
          </p:nvPr>
        </p:nvGraphicFramePr>
        <p:xfrm>
          <a:off x="2700338" y="5748338"/>
          <a:ext cx="3744912" cy="730250"/>
        </p:xfrm>
        <a:graphic>
          <a:graphicData uri="http://schemas.openxmlformats.org/presentationml/2006/ole">
            <mc:AlternateContent xmlns:mc="http://schemas.openxmlformats.org/markup-compatibility/2006">
              <mc:Choice xmlns:v="urn:schemas-microsoft-com:vml" Requires="v">
                <p:oleObj name="公式" r:id="rId4" imgW="1765300" imgH="342900" progId="Equation.3">
                  <p:embed/>
                </p:oleObj>
              </mc:Choice>
              <mc:Fallback>
                <p:oleObj name="公式" r:id="rId4" imgW="1765300" imgH="342900" progId="Equation.3">
                  <p:embed/>
                  <p:pic>
                    <p:nvPicPr>
                      <p:cNvPr id="58379"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5748338"/>
                        <a:ext cx="374491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1" name="Object 13"/>
          <p:cNvGraphicFramePr>
            <a:graphicFrameLocks noChangeAspect="1"/>
          </p:cNvGraphicFramePr>
          <p:nvPr/>
        </p:nvGraphicFramePr>
        <p:xfrm>
          <a:off x="5868988" y="1600200"/>
          <a:ext cx="2665412" cy="952500"/>
        </p:xfrm>
        <a:graphic>
          <a:graphicData uri="http://schemas.openxmlformats.org/presentationml/2006/ole">
            <mc:AlternateContent xmlns:mc="http://schemas.openxmlformats.org/markup-compatibility/2006">
              <mc:Choice xmlns:v="urn:schemas-microsoft-com:vml" Requires="v">
                <p:oleObj name="公式" r:id="rId6" imgW="1244600" imgH="444500" progId="Equation.3">
                  <p:embed/>
                </p:oleObj>
              </mc:Choice>
              <mc:Fallback>
                <p:oleObj name="公式" r:id="rId6" imgW="1244600" imgH="444500" progId="Equation.3">
                  <p:embed/>
                  <p:pic>
                    <p:nvPicPr>
                      <p:cNvPr id="5838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1600200"/>
                        <a:ext cx="266541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5029200" y="3657600"/>
            <a:ext cx="3200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29000" y="4724400"/>
            <a:ext cx="2514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14600" y="5339254"/>
            <a:ext cx="4495800" cy="1061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角星 10"/>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a:t>
            </a:r>
            <a:endParaRPr lang="zh-CN" altLang="en-US" dirty="0">
              <a:solidFill>
                <a:srgbClr val="FF0000"/>
              </a:solidFill>
            </a:endParaRPr>
          </a:p>
        </p:txBody>
      </p:sp>
    </p:spTree>
    <p:extLst>
      <p:ext uri="{BB962C8B-B14F-4D97-AF65-F5344CB8AC3E}">
        <p14:creationId xmlns:p14="http://schemas.microsoft.com/office/powerpoint/2010/main" val="4189164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371">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3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0975" y="214313"/>
            <a:ext cx="9248775" cy="1000125"/>
          </a:xfrm>
        </p:spPr>
        <p:txBody>
          <a:bodyPr>
            <a:normAutofit fontScale="90000"/>
          </a:bodyPr>
          <a:lstStyle/>
          <a:p>
            <a:pPr eaLnBrk="1" hangingPunct="1"/>
            <a:r>
              <a:rPr lang="en-US" altLang="zh-CN" dirty="0"/>
              <a:t>ML</a:t>
            </a:r>
            <a:r>
              <a:rPr lang="zh-CN" altLang="en-US" dirty="0"/>
              <a:t>举例，二元对称离散无记忆信道</a:t>
            </a:r>
            <a:r>
              <a:rPr lang="en-US" altLang="zh-CN" dirty="0"/>
              <a:t>BSC</a:t>
            </a:r>
          </a:p>
        </p:txBody>
      </p:sp>
      <p:sp>
        <p:nvSpPr>
          <p:cNvPr id="61443" name="Rectangle 3"/>
          <p:cNvSpPr>
            <a:spLocks noGrp="1" noChangeArrowheads="1"/>
          </p:cNvSpPr>
          <p:nvPr>
            <p:ph type="body" sz="half" idx="1"/>
          </p:nvPr>
        </p:nvSpPr>
        <p:spPr>
          <a:xfrm>
            <a:off x="755650" y="1785938"/>
            <a:ext cx="7920038" cy="4114800"/>
          </a:xfrm>
        </p:spPr>
        <p:txBody>
          <a:bodyPr/>
          <a:lstStyle/>
          <a:p>
            <a:pPr eaLnBrk="1" hangingPunct="1"/>
            <a:r>
              <a:rPr lang="en-US" altLang="zh-CN" sz="2400" i="1" dirty="0">
                <a:latin typeface="Times New Roman" pitchFamily="18" charset="0"/>
              </a:rPr>
              <a:t>P</a:t>
            </a:r>
            <a:r>
              <a:rPr lang="en-US" altLang="zh-CN" sz="2400" dirty="0">
                <a:latin typeface="Times New Roman" pitchFamily="18" charset="0"/>
              </a:rPr>
              <a:t>(</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  p(</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err="1">
                <a:latin typeface="Times New Roman" pitchFamily="18" charset="0"/>
                <a:sym typeface="Symbol" pitchFamily="18" charset="2"/>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err="1">
                <a:latin typeface="Times New Roman" pitchFamily="18" charset="0"/>
                <a:sym typeface="Symbol" pitchFamily="18" charset="2"/>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a:latin typeface="Times New Roman" pitchFamily="18" charset="0"/>
                <a:sym typeface="Symbol" pitchFamily="18" charset="2"/>
              </a:rPr>
              <a:t>)=</a:t>
            </a:r>
            <a:r>
              <a:rPr lang="en-US" altLang="zh-CN" sz="2400" i="1" dirty="0">
                <a:latin typeface="Times New Roman" pitchFamily="18" charset="0"/>
                <a:sym typeface="Symbol" pitchFamily="18" charset="2"/>
              </a:rPr>
              <a:t>p</a:t>
            </a: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r>
              <a:rPr lang="en-US" altLang="zh-CN" sz="2400" i="1" dirty="0">
                <a:latin typeface="Times New Roman" pitchFamily="18" charset="0"/>
                <a:sym typeface="Symbol" pitchFamily="18" charset="2"/>
              </a:rPr>
              <a:t>d</a:t>
            </a:r>
            <a:r>
              <a:rPr lang="en-US" altLang="zh-CN" sz="2400" dirty="0">
                <a:latin typeface="Times New Roman" pitchFamily="18" charset="0"/>
                <a:sym typeface="Symbol" pitchFamily="18" charset="2"/>
              </a:rPr>
              <a:t>(</a:t>
            </a:r>
            <a:r>
              <a:rPr lang="en-US" altLang="zh-CN" sz="2400" b="1" dirty="0" err="1">
                <a:latin typeface="Times New Roman" pitchFamily="18" charset="0"/>
                <a:sym typeface="Symbol" pitchFamily="18" charset="2"/>
              </a:rPr>
              <a:t>y</a:t>
            </a:r>
            <a:r>
              <a:rPr lang="en-US" altLang="zh-CN" sz="2400" dirty="0" err="1">
                <a:latin typeface="Times New Roman" pitchFamily="18" charset="0"/>
                <a:sym typeface="Symbol" pitchFamily="18" charset="2"/>
              </a:rPr>
              <a:t>,</a:t>
            </a:r>
            <a:r>
              <a:rPr lang="en-US" altLang="zh-CN" sz="2400" b="1" dirty="0" err="1">
                <a:latin typeface="Times New Roman" pitchFamily="18" charset="0"/>
                <a:sym typeface="Symbol" pitchFamily="18" charset="2"/>
              </a:rPr>
              <a:t>x</a:t>
            </a:r>
            <a:r>
              <a:rPr lang="en-US" altLang="zh-CN" sz="2400" dirty="0">
                <a:latin typeface="Times New Roman" pitchFamily="18" charset="0"/>
                <a:sym typeface="Symbol" pitchFamily="18" charset="2"/>
              </a:rPr>
              <a:t>)</a:t>
            </a:r>
            <a:r>
              <a:rPr lang="zh-CN" altLang="en-US" sz="2400" dirty="0">
                <a:latin typeface="Times New Roman" pitchFamily="18" charset="0"/>
                <a:sym typeface="Symbol" pitchFamily="18" charset="2"/>
              </a:rPr>
              <a:t>为矢量</a:t>
            </a:r>
            <a:r>
              <a:rPr lang="en-US" altLang="zh-CN" sz="2400" b="1" dirty="0">
                <a:latin typeface="Times New Roman" pitchFamily="18" charset="0"/>
                <a:sym typeface="Symbol" pitchFamily="18" charset="2"/>
              </a:rPr>
              <a:t>y</a:t>
            </a:r>
            <a:r>
              <a:rPr lang="zh-CN" altLang="en-US" sz="2400" dirty="0">
                <a:latin typeface="Times New Roman" pitchFamily="18" charset="0"/>
                <a:sym typeface="Symbol" pitchFamily="18" charset="2"/>
              </a:rPr>
              <a:t>与</a:t>
            </a:r>
            <a:r>
              <a:rPr lang="en-US" altLang="zh-CN" sz="2400" b="1" dirty="0">
                <a:latin typeface="Times New Roman" pitchFamily="18" charset="0"/>
                <a:sym typeface="Symbol" pitchFamily="18" charset="2"/>
              </a:rPr>
              <a:t>x</a:t>
            </a:r>
            <a:r>
              <a:rPr lang="zh-CN" altLang="en-US" sz="2400" dirty="0">
                <a:latin typeface="Times New Roman" pitchFamily="18" charset="0"/>
                <a:sym typeface="Symbol" pitchFamily="18" charset="2"/>
              </a:rPr>
              <a:t>的汉明距离，</a:t>
            </a:r>
            <a:r>
              <a:rPr lang="en-US" altLang="zh-CN" sz="2400" i="1" dirty="0">
                <a:latin typeface="Times New Roman" pitchFamily="18" charset="0"/>
                <a:sym typeface="Symbol" pitchFamily="18" charset="2"/>
              </a:rPr>
              <a:t>n</a:t>
            </a:r>
            <a:r>
              <a:rPr lang="zh-CN" altLang="en-US" sz="2400" dirty="0">
                <a:latin typeface="Times New Roman" pitchFamily="18" charset="0"/>
                <a:sym typeface="Symbol" pitchFamily="18" charset="2"/>
              </a:rPr>
              <a:t>为编码后的序列长度</a:t>
            </a:r>
          </a:p>
          <a:p>
            <a:pPr eaLnBrk="1" hangingPunct="1"/>
            <a:r>
              <a:rPr lang="zh-CN" altLang="en-US" sz="2400" dirty="0">
                <a:latin typeface="Times New Roman" pitchFamily="18" charset="0"/>
                <a:sym typeface="Symbol" pitchFamily="18" charset="2"/>
              </a:rPr>
              <a:t>当</a:t>
            </a:r>
            <a:r>
              <a:rPr lang="en-US" altLang="zh-CN" sz="2400" i="1" dirty="0">
                <a:latin typeface="Times New Roman" pitchFamily="18" charset="0"/>
                <a:sym typeface="Symbol" pitchFamily="18" charset="2"/>
              </a:rPr>
              <a:t>p</a:t>
            </a:r>
            <a:r>
              <a:rPr lang="en-US" altLang="zh-CN" sz="2400" dirty="0">
                <a:latin typeface="Times New Roman" pitchFamily="18" charset="0"/>
                <a:sym typeface="Symbol" pitchFamily="18" charset="2"/>
              </a:rPr>
              <a:t>&lt;1/2</a:t>
            </a:r>
            <a:r>
              <a:rPr lang="zh-CN" altLang="en-US" sz="2400" dirty="0">
                <a:latin typeface="Times New Roman" pitchFamily="18" charset="0"/>
                <a:sym typeface="Symbol" pitchFamily="18" charset="2"/>
              </a:rPr>
              <a:t>时，</a:t>
            </a:r>
            <a:r>
              <a:rPr lang="en-US" altLang="zh-CN" sz="2400" dirty="0">
                <a:latin typeface="Times New Roman" pitchFamily="18" charset="0"/>
                <a:sym typeface="Symbol" pitchFamily="18" charset="2"/>
              </a:rPr>
              <a:t>ML</a:t>
            </a:r>
            <a:r>
              <a:rPr lang="zh-CN" altLang="en-US" sz="2400" dirty="0">
                <a:latin typeface="Times New Roman" pitchFamily="18" charset="0"/>
                <a:sym typeface="Symbol" pitchFamily="18" charset="2"/>
              </a:rPr>
              <a:t>准则对应于</a:t>
            </a:r>
            <a:r>
              <a:rPr lang="zh-CN" altLang="en-US" sz="2400" b="1" u="sng" dirty="0">
                <a:latin typeface="Times New Roman" pitchFamily="18" charset="0"/>
                <a:sym typeface="Symbol" pitchFamily="18" charset="2"/>
              </a:rPr>
              <a:t>最小汉明距离译码准则</a:t>
            </a:r>
          </a:p>
          <a:p>
            <a:pPr eaLnBrk="1" hangingPunct="1"/>
            <a:r>
              <a:rPr lang="zh-CN" altLang="en-US" sz="2400" dirty="0">
                <a:latin typeface="Times New Roman" pitchFamily="18" charset="0"/>
                <a:sym typeface="Symbol" pitchFamily="18" charset="2"/>
              </a:rPr>
              <a:t>当</a:t>
            </a:r>
            <a:r>
              <a:rPr lang="en-US" altLang="zh-CN" sz="2400" i="1" dirty="0">
                <a:latin typeface="Times New Roman" pitchFamily="18" charset="0"/>
                <a:sym typeface="Symbol" pitchFamily="18" charset="2"/>
              </a:rPr>
              <a:t>p</a:t>
            </a:r>
            <a:r>
              <a:rPr lang="en-US" altLang="zh-CN" sz="2400" dirty="0">
                <a:latin typeface="Times New Roman" pitchFamily="18" charset="0"/>
                <a:sym typeface="Symbol" pitchFamily="18" charset="2"/>
              </a:rPr>
              <a:t>&gt;1/2</a:t>
            </a:r>
            <a:r>
              <a:rPr lang="zh-CN" altLang="en-US" sz="2400" dirty="0">
                <a:latin typeface="Times New Roman" pitchFamily="18" charset="0"/>
                <a:sym typeface="Symbol" pitchFamily="18" charset="2"/>
              </a:rPr>
              <a:t>时，</a:t>
            </a:r>
            <a:r>
              <a:rPr lang="en-US" altLang="zh-CN" sz="2400" dirty="0">
                <a:latin typeface="Times New Roman" pitchFamily="18" charset="0"/>
                <a:sym typeface="Symbol" pitchFamily="18" charset="2"/>
              </a:rPr>
              <a:t>ML</a:t>
            </a:r>
            <a:r>
              <a:rPr lang="zh-CN" altLang="en-US" sz="2400" dirty="0">
                <a:latin typeface="Times New Roman" pitchFamily="18" charset="0"/>
                <a:sym typeface="Symbol" pitchFamily="18" charset="2"/>
              </a:rPr>
              <a:t>准则对应于最大汉明距离译码准则</a:t>
            </a:r>
          </a:p>
          <a:p>
            <a:pPr eaLnBrk="1" hangingPunct="1"/>
            <a:r>
              <a:rPr lang="zh-CN" altLang="en-US" sz="2400" dirty="0">
                <a:solidFill>
                  <a:srgbClr val="FF0000"/>
                </a:solidFill>
                <a:latin typeface="Times New Roman" pitchFamily="18" charset="0"/>
                <a:sym typeface="Symbol" pitchFamily="18" charset="2"/>
              </a:rPr>
              <a:t>注意条件：对称性、非时变性、无记忆性</a:t>
            </a:r>
          </a:p>
        </p:txBody>
      </p:sp>
      <p:graphicFrame>
        <p:nvGraphicFramePr>
          <p:cNvPr id="61449" name="Object 9"/>
          <p:cNvGraphicFramePr>
            <a:graphicFrameLocks noGrp="1" noChangeAspect="1"/>
          </p:cNvGraphicFramePr>
          <p:nvPr>
            <p:ph sz="quarter" idx="3"/>
          </p:nvPr>
        </p:nvGraphicFramePr>
        <p:xfrm>
          <a:off x="1258888" y="2333625"/>
          <a:ext cx="6484937" cy="1547813"/>
        </p:xfrm>
        <a:graphic>
          <a:graphicData uri="http://schemas.openxmlformats.org/presentationml/2006/ole">
            <mc:AlternateContent xmlns:mc="http://schemas.openxmlformats.org/markup-compatibility/2006">
              <mc:Choice xmlns:v="urn:schemas-microsoft-com:vml" Requires="v">
                <p:oleObj name="公式" r:id="rId2" imgW="3086100" imgH="736600" progId="Equation.3">
                  <p:embed/>
                </p:oleObj>
              </mc:Choice>
              <mc:Fallback>
                <p:oleObj name="公式" r:id="rId2" imgW="3086100" imgH="736600" progId="Equation.3">
                  <p:embed/>
                  <p:pic>
                    <p:nvPicPr>
                      <p:cNvPr id="61449"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333625"/>
                        <a:ext cx="6484937"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495800"/>
            <a:ext cx="7239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6019800" y="2057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196513" y="1364902"/>
            <a:ext cx="3337887" cy="646331"/>
          </a:xfrm>
          <a:prstGeom prst="rect">
            <a:avLst/>
          </a:prstGeom>
          <a:noFill/>
        </p:spPr>
        <p:txBody>
          <a:bodyPr wrap="square" rtlCol="0">
            <a:spAutoFit/>
          </a:bodyPr>
          <a:lstStyle/>
          <a:p>
            <a:r>
              <a:rPr lang="zh-CN" altLang="en-US" dirty="0"/>
              <a:t>两个序列之间不同符号的个数，称</a:t>
            </a:r>
            <a:r>
              <a:rPr lang="zh-CN" altLang="en-US" dirty="0">
                <a:solidFill>
                  <a:srgbClr val="FF0000"/>
                </a:solidFill>
              </a:rPr>
              <a:t>汉明距离</a:t>
            </a:r>
          </a:p>
        </p:txBody>
      </p:sp>
      <p:sp>
        <p:nvSpPr>
          <p:cNvPr id="9" name="五角星 8"/>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2</a:t>
            </a:r>
            <a:endParaRPr lang="zh-CN" altLang="en-US" dirty="0">
              <a:solidFill>
                <a:srgbClr val="FF0000"/>
              </a:solidFill>
            </a:endParaRPr>
          </a:p>
        </p:txBody>
      </p:sp>
    </p:spTree>
    <p:extLst>
      <p:ext uri="{BB962C8B-B14F-4D97-AF65-F5344CB8AC3E}">
        <p14:creationId xmlns:p14="http://schemas.microsoft.com/office/powerpoint/2010/main" val="2852325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2"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6EF2E-7A3F-4497-86A1-7BF3592EB89E}"/>
              </a:ext>
            </a:extLst>
          </p:cNvPr>
          <p:cNvSpPr>
            <a:spLocks noGrp="1"/>
          </p:cNvSpPr>
          <p:nvPr>
            <p:ph type="title"/>
          </p:nvPr>
        </p:nvSpPr>
        <p:spPr>
          <a:xfrm>
            <a:off x="533400" y="136525"/>
            <a:ext cx="7793037" cy="609600"/>
          </a:xfrm>
        </p:spPr>
        <p:txBody>
          <a:bodyPr>
            <a:normAutofit fontScale="90000"/>
          </a:bodyPr>
          <a:lstStyle/>
          <a:p>
            <a:r>
              <a:rPr lang="zh-CN" altLang="en-US" dirty="0"/>
              <a:t>对任意二元输入无记忆信道</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1034E949-B017-4B4A-94FC-7A7C4E35EC26}"/>
                  </a:ext>
                </a:extLst>
              </p:cNvPr>
              <p:cNvSpPr>
                <a:spLocks noGrp="1"/>
              </p:cNvSpPr>
              <p:nvPr>
                <p:ph type="body" sz="half" idx="1"/>
              </p:nvPr>
            </p:nvSpPr>
            <p:spPr>
              <a:xfrm>
                <a:off x="609600" y="990600"/>
                <a:ext cx="8334375" cy="5486400"/>
              </a:xfrm>
            </p:spPr>
            <p:txBody>
              <a:bodyPr>
                <a:normAutofit fontScale="70000" lnSpcReduction="20000"/>
              </a:bodyPr>
              <a:lstStyle/>
              <a:p>
                <a:pPr>
                  <a:lnSpc>
                    <a:spcPct val="120000"/>
                  </a:lnSpc>
                </a:pPr>
                <a:r>
                  <a:rPr lang="zh-CN" altLang="en-US" dirty="0"/>
                  <a:t>令信道输出似然比为 </a:t>
                </a:r>
                <a:r>
                  <a:rPr lang="en-US" altLang="zh-CN" i="1" dirty="0"/>
                  <a:t>L</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smtClean="0">
                                    <a:latin typeface="Cambria Math" panose="02040503050406030204" pitchFamily="18" charset="0"/>
                                  </a:rPr>
                                  <m:t>𝑦</m:t>
                                </m:r>
                              </m:e>
                              <m:e>
                                <m:r>
                                  <a:rPr lang="en-US" altLang="zh-CN" i="1" smtClean="0">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1</m:t>
                                </m:r>
                                <m:r>
                                  <a:rPr lang="zh-CN" altLang="en-US" b="1" i="1">
                                    <a:latin typeface="Cambria Math" panose="02040503050406030204" pitchFamily="18" charset="0"/>
                                  </a:rPr>
                                  <m:t>’</m:t>
                                </m:r>
                              </m:e>
                            </m:d>
                          </m:num>
                          <m:den>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i="1" smtClean="0">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den>
                        </m:f>
                      </m:e>
                    </m:d>
                  </m:oMath>
                </a14:m>
                <a:endParaRPr lang="en-US" altLang="zh-CN" dirty="0"/>
              </a:p>
              <a:p>
                <a:pPr lvl="1">
                  <a:lnSpc>
                    <a:spcPct val="120000"/>
                  </a:lnSpc>
                </a:pPr>
                <a:r>
                  <a:rPr lang="zh-CN" altLang="en-US" dirty="0"/>
                  <a:t>则当</a:t>
                </a:r>
                <a14:m>
                  <m:oMath xmlns:m="http://schemas.openxmlformats.org/officeDocument/2006/math">
                    <m:r>
                      <a:rPr lang="en-US" altLang="zh-CN" i="1" smtClean="0">
                        <a:latin typeface="Cambria Math" panose="02040503050406030204" pitchFamily="18" charset="0"/>
                      </a:rPr>
                      <m:t>𝑐</m:t>
                    </m:r>
                    <m:r>
                      <a:rPr lang="en-US" altLang="zh-CN"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1</m:t>
                    </m:r>
                    <m:r>
                      <a:rPr lang="zh-CN" altLang="en-US" b="1" i="1">
                        <a:latin typeface="Cambria Math" panose="02040503050406030204" pitchFamily="18" charset="0"/>
                      </a:rPr>
                      <m:t>’</m:t>
                    </m:r>
                  </m:oMath>
                </a14:m>
                <a:r>
                  <a:rPr lang="zh-CN" altLang="en-US" dirty="0"/>
                  <a:t>时</a:t>
                </a:r>
                <a14:m>
                  <m:oMath xmlns:m="http://schemas.openxmlformats.org/officeDocument/2006/math">
                    <m:r>
                      <m:rPr>
                        <m:sty m:val="p"/>
                      </m:rPr>
                      <a:rPr lang="en-US" altLang="zh-CN" i="1" dirty="0">
                        <a:latin typeface="Cambria Math" panose="02040503050406030204" pitchFamily="18" charset="0"/>
                      </a:rPr>
                      <m:t>log</m:t>
                    </m:r>
                    <m:r>
                      <a:rPr lang="en-US" altLang="zh-CN" b="0" i="1" dirty="0"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i="1" smtClean="0">
                            <a:latin typeface="Cambria Math" panose="02040503050406030204" pitchFamily="18" charset="0"/>
                          </a:rPr>
                          <m:t>𝑥</m:t>
                        </m:r>
                        <m:r>
                          <a:rPr lang="en-US" altLang="zh-CN" b="1" i="1">
                            <a:latin typeface="Cambria Math" panose="02040503050406030204" pitchFamily="18" charset="0"/>
                          </a:rPr>
                          <m:t>=</m:t>
                        </m:r>
                        <m:r>
                          <a:rPr lang="en-US" altLang="zh-CN" i="1" smtClean="0">
                            <a:latin typeface="Cambria Math" panose="02040503050406030204" pitchFamily="18" charset="0"/>
                          </a:rPr>
                          <m:t>𝑐</m:t>
                        </m:r>
                      </m:e>
                    </m:d>
                    <m:r>
                      <a:rPr lang="en-US" altLang="zh-CN" b="0" i="1" smtClean="0">
                        <a:latin typeface="Cambria Math" panose="02040503050406030204" pitchFamily="18" charset="0"/>
                      </a:rPr>
                      <m:t>)</m:t>
                    </m:r>
                    <m:r>
                      <a:rPr lang="en-US" altLang="zh-CN" b="1" i="1">
                        <a:latin typeface="Cambria Math" panose="02040503050406030204" pitchFamily="18" charset="0"/>
                      </a:rPr>
                      <m:t>=</m:t>
                    </m:r>
                    <m:r>
                      <a:rPr lang="en-US" altLang="zh-CN" i="1" smtClean="0">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smtClean="0">
                                <a:latin typeface="Cambria Math" panose="02040503050406030204" pitchFamily="18" charset="0"/>
                              </a:rPr>
                              <m:t>𝑦</m:t>
                            </m:r>
                          </m:e>
                          <m:e>
                            <m:r>
                              <a:rPr lang="en-US" altLang="zh-CN" i="1" smtClean="0">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e>
                    </m:d>
                  </m:oMath>
                </a14:m>
                <a:br>
                  <a:rPr lang="en-US" altLang="zh-CN" dirty="0"/>
                </a:br>
                <a:r>
                  <a:rPr lang="zh-CN" altLang="en-US" dirty="0"/>
                  <a:t>，而当</a:t>
                </a:r>
                <a14:m>
                  <m:oMath xmlns:m="http://schemas.openxmlformats.org/officeDocument/2006/math">
                    <m:r>
                      <a:rPr lang="en-US" altLang="zh-CN" i="1" smtClean="0">
                        <a:latin typeface="Cambria Math" panose="02040503050406030204" pitchFamily="18" charset="0"/>
                      </a:rPr>
                      <m:t>𝑐</m:t>
                    </m:r>
                    <m:r>
                      <a:rPr lang="en-US" altLang="zh-CN" i="1">
                        <a:latin typeface="Cambria Math" panose="02040503050406030204" pitchFamily="18" charset="0"/>
                      </a:rPr>
                      <m:t>=</m:t>
                    </m:r>
                    <m:r>
                      <a:rPr lang="zh-CN" altLang="en-US" b="1" i="1">
                        <a:latin typeface="Cambria Math" panose="02040503050406030204" pitchFamily="18" charset="0"/>
                      </a:rPr>
                      <m:t>‘</m:t>
                    </m:r>
                    <m:r>
                      <a:rPr lang="en-US" altLang="zh-CN" i="1">
                        <a:latin typeface="Cambria Math" panose="02040503050406030204" pitchFamily="18" charset="0"/>
                      </a:rPr>
                      <m:t>0</m:t>
                    </m:r>
                    <m:r>
                      <a:rPr lang="zh-CN" altLang="en-US" b="1" i="1">
                        <a:latin typeface="Cambria Math" panose="02040503050406030204" pitchFamily="18" charset="0"/>
                      </a:rPr>
                      <m:t>’</m:t>
                    </m:r>
                  </m:oMath>
                </a14:m>
                <a:r>
                  <a:rPr lang="zh-CN" altLang="en-US" dirty="0"/>
                  <a:t>时</a:t>
                </a:r>
                <a14:m>
                  <m:oMath xmlns:m="http://schemas.openxmlformats.org/officeDocument/2006/math">
                    <m:r>
                      <m:rPr>
                        <m:sty m:val="p"/>
                      </m:rPr>
                      <a:rPr lang="en-US" altLang="zh-CN" b="0" i="0" smtClean="0">
                        <a:latin typeface="Cambria Math" panose="02040503050406030204" pitchFamily="18" charset="0"/>
                      </a:rPr>
                      <m:t>log</m:t>
                    </m:r>
                    <m:r>
                      <a:rPr lang="en-US" altLang="zh-CN" b="0" i="0"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r>
                          <a:rPr lang="en-US" altLang="zh-CN" b="1" i="1">
                            <a:latin typeface="Cambria Math" panose="02040503050406030204" pitchFamily="18" charset="0"/>
                          </a:rPr>
                          <m:t>=</m:t>
                        </m:r>
                        <m:r>
                          <a:rPr lang="en-US" altLang="zh-CN" i="1">
                            <a:latin typeface="Cambria Math" panose="02040503050406030204" pitchFamily="18" charset="0"/>
                          </a:rPr>
                          <m:t>𝑐</m:t>
                        </m:r>
                      </m:e>
                    </m:d>
                    <m:r>
                      <a:rPr lang="en-US" altLang="zh-CN" b="1" i="1" smtClean="0">
                        <a:latin typeface="Cambria Math" panose="02040503050406030204" pitchFamily="18" charset="0"/>
                      </a:rPr>
                      <m:t>)</m:t>
                    </m:r>
                    <m:r>
                      <a:rPr lang="en-US" altLang="zh-CN" b="1"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e>
                    </m:d>
                  </m:oMath>
                </a14:m>
                <a:endParaRPr lang="en-US" altLang="zh-CN" dirty="0"/>
              </a:p>
              <a:p>
                <a:pPr>
                  <a:lnSpc>
                    <a:spcPct val="120000"/>
                  </a:lnSpc>
                </a:pPr>
                <a:r>
                  <a:rPr lang="zh-CN" altLang="en-US" dirty="0"/>
                  <a:t>定义从二元符号到实数的映射</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m:t>
                                  </m:r>
                                </m:sup>
                              </m:sSup>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m:t>
                                  </m:r>
                                </m:sup>
                              </m:sSup>
                              <m:r>
                                <a:rPr lang="en-US" altLang="zh-CN" i="1">
                                  <a:latin typeface="Cambria Math" panose="02040503050406030204" pitchFamily="18" charset="0"/>
                                </a:rPr>
                                <m:t>0′</m:t>
                              </m:r>
                            </m:e>
                          </m:mr>
                        </m:m>
                      </m:e>
                    </m:d>
                  </m:oMath>
                </a14:m>
                <a:endParaRPr lang="en-US" altLang="zh-CN" dirty="0"/>
              </a:p>
              <a:p>
                <a:pPr>
                  <a:lnSpc>
                    <a:spcPct val="120000"/>
                  </a:lnSpc>
                </a:pPr>
                <a:r>
                  <a:rPr lang="zh-CN" altLang="en-US" dirty="0"/>
                  <a:t>则有</a:t>
                </a:r>
                <a14:m>
                  <m:oMath xmlns:m="http://schemas.openxmlformats.org/officeDocument/2006/math">
                    <m:r>
                      <m:rPr>
                        <m:sty m:val="p"/>
                      </m:rPr>
                      <a:rPr lang="en-US" altLang="zh-CN" b="0" i="0" smtClean="0">
                        <a:latin typeface="Cambria Math" panose="02040503050406030204" pitchFamily="18" charset="0"/>
                      </a:rPr>
                      <m:t>log</m:t>
                    </m:r>
                    <m:r>
                      <a:rPr lang="en-US" altLang="zh-CN" b="0" i="0"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r>
                          <a:rPr lang="en-US" altLang="zh-CN" b="1" i="1">
                            <a:latin typeface="Cambria Math" panose="02040503050406030204" pitchFamily="18" charset="0"/>
                          </a:rPr>
                          <m:t>=</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b="0" i="1" smtClean="0">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e>
                    </m:d>
                  </m:oMath>
                </a14:m>
                <a:endParaRPr lang="zh-CN" altLang="en-US" dirty="0"/>
              </a:p>
              <a:p>
                <a:pPr>
                  <a:lnSpc>
                    <a:spcPct val="120000"/>
                  </a:lnSpc>
                </a:pPr>
                <a14:m>
                  <m:oMath xmlns:m="http://schemas.openxmlformats.org/officeDocument/2006/math">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1">
                                <a:latin typeface="Cambria Math" panose="02040503050406030204" pitchFamily="18" charset="0"/>
                              </a:rPr>
                              <m:t>𝐲</m:t>
                            </m:r>
                          </m:e>
                          <m:e>
                            <m:r>
                              <a:rPr lang="en-US" altLang="zh-CN" b="1">
                                <a:latin typeface="Cambria Math" panose="02040503050406030204" pitchFamily="18" charset="0"/>
                              </a:rPr>
                              <m:t>𝐱</m:t>
                            </m:r>
                            <m:r>
                              <a:rPr lang="en-US" altLang="zh-CN" b="1">
                                <a:latin typeface="Cambria Math" panose="02040503050406030204" pitchFamily="18" charset="0"/>
                              </a:rPr>
                              <m:t>=</m:t>
                            </m:r>
                            <m:r>
                              <a:rPr lang="en-US" altLang="zh-CN" b="1">
                                <a:latin typeface="Cambria Math" panose="02040503050406030204" pitchFamily="18" charset="0"/>
                              </a:rPr>
                              <m:t>𝐜</m:t>
                            </m:r>
                          </m:e>
                        </m:d>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e>
                        </m:d>
                      </m:e>
                    </m:nary>
                  </m:oMath>
                </a14:m>
                <a:endParaRPr lang="en-US" altLang="zh-CN"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e>
                              </m:d>
                            </m:e>
                          </m:d>
                        </m:e>
                      </m:nary>
                    </m:oMath>
                  </m:oMathPara>
                </a14:m>
                <a:endParaRPr lang="en-US" altLang="zh-CN" dirty="0"/>
              </a:p>
              <a:p>
                <a:pPr>
                  <a:lnSpc>
                    <a:spcPct val="120000"/>
                  </a:lnSpc>
                </a:pPr>
                <a:r>
                  <a:rPr lang="zh-CN" altLang="en-US" dirty="0"/>
                  <a:t>最大似然准则对应于最大化</a:t>
                </a:r>
                <a14:m>
                  <m:oMath xmlns:m="http://schemas.openxmlformats.org/officeDocument/2006/math">
                    <m:nary>
                      <m:naryPr>
                        <m:chr m:val="∑"/>
                        <m:ctrlPr>
                          <a:rPr lang="en-US" altLang="zh-CN" i="1" smtClean="0">
                            <a:solidFill>
                              <a:srgbClr val="FF0000"/>
                            </a:solidFill>
                            <a:latin typeface="Cambria Math" panose="02040503050406030204" pitchFamily="18" charset="0"/>
                          </a:rPr>
                        </m:ctrlPr>
                      </m:naryPr>
                      <m:sub>
                        <m:r>
                          <m:rPr>
                            <m:brk m:alnAt="23"/>
                          </m:rPr>
                          <a:rPr lang="en-US" altLang="zh-CN" i="1">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𝑛</m:t>
                        </m:r>
                      </m:sup>
                      <m:e>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𝑖</m:t>
                                </m:r>
                              </m:sub>
                            </m:sSub>
                          </m:e>
                        </m:d>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𝑖</m:t>
                            </m:r>
                          </m:sub>
                        </m:sSub>
                      </m:e>
                    </m:nary>
                  </m:oMath>
                </a14:m>
                <a:r>
                  <a:rPr lang="zh-CN" altLang="en-US" dirty="0"/>
                  <a:t>，即</a:t>
                </a:r>
                <a:r>
                  <a:rPr lang="zh-CN" altLang="en-US" dirty="0">
                    <a:solidFill>
                      <a:srgbClr val="0000FF"/>
                    </a:solidFill>
                  </a:rPr>
                  <a:t>最大化</a:t>
                </a:r>
                <a:r>
                  <a:rPr lang="zh-CN" altLang="en-US" dirty="0"/>
                  <a:t>“接收对数</a:t>
                </a:r>
                <a:r>
                  <a:rPr lang="zh-CN" altLang="en-US" dirty="0">
                    <a:solidFill>
                      <a:srgbClr val="0000FF"/>
                    </a:solidFill>
                  </a:rPr>
                  <a:t>似然比序列</a:t>
                </a:r>
                <a:r>
                  <a:rPr lang="zh-CN" altLang="en-US" dirty="0"/>
                  <a:t>与待评估许用码字经</a:t>
                </a:r>
                <a:r>
                  <a:rPr lang="en-US" altLang="zh-CN" i="1" dirty="0"/>
                  <a:t>f</a:t>
                </a:r>
                <a:r>
                  <a:rPr lang="zh-CN" altLang="en-US" dirty="0"/>
                  <a:t>逐符号</a:t>
                </a:r>
                <a:r>
                  <a:rPr lang="zh-CN" altLang="en-US" dirty="0">
                    <a:solidFill>
                      <a:srgbClr val="0000FF"/>
                    </a:solidFill>
                  </a:rPr>
                  <a:t>映射所得到序列</a:t>
                </a:r>
                <a:r>
                  <a:rPr lang="zh-CN" altLang="en-US" dirty="0"/>
                  <a:t>的</a:t>
                </a:r>
                <a:r>
                  <a:rPr lang="zh-CN" altLang="en-US" dirty="0">
                    <a:solidFill>
                      <a:srgbClr val="FF0000"/>
                    </a:solidFill>
                  </a:rPr>
                  <a:t>内积</a:t>
                </a:r>
                <a:r>
                  <a:rPr lang="zh-CN" altLang="en-US" dirty="0"/>
                  <a:t>”</a:t>
                </a:r>
                <a:endParaRPr lang="en-US" altLang="zh-CN" dirty="0"/>
              </a:p>
            </p:txBody>
          </p:sp>
        </mc:Choice>
        <mc:Fallback xmlns="">
          <p:sp>
            <p:nvSpPr>
              <p:cNvPr id="3" name="文本占位符 2">
                <a:extLst>
                  <a:ext uri="{FF2B5EF4-FFF2-40B4-BE49-F238E27FC236}">
                    <a16:creationId xmlns:a16="http://schemas.microsoft.com/office/drawing/2014/main" id="{1034E949-B017-4B4A-94FC-7A7C4E35EC26}"/>
                  </a:ext>
                </a:extLst>
              </p:cNvPr>
              <p:cNvSpPr>
                <a:spLocks noGrp="1" noRot="1" noChangeAspect="1" noMove="1" noResize="1" noEditPoints="1" noAdjustHandles="1" noChangeArrowheads="1" noChangeShapeType="1" noTextEdit="1"/>
              </p:cNvSpPr>
              <p:nvPr>
                <p:ph type="body" sz="half" idx="1"/>
              </p:nvPr>
            </p:nvSpPr>
            <p:spPr>
              <a:xfrm>
                <a:off x="609600" y="990600"/>
                <a:ext cx="8334375" cy="5486400"/>
              </a:xfrm>
              <a:blipFill>
                <a:blip r:embed="rId2"/>
                <a:stretch>
                  <a:fillRect l="-805" r="-2048" b="-6111"/>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E38992CE-5520-42A3-A096-6DD09756EAAA}"/>
              </a:ext>
            </a:extLst>
          </p:cNvPr>
          <p:cNvSpPr>
            <a:spLocks noGrp="1"/>
          </p:cNvSpPr>
          <p:nvPr>
            <p:ph type="sldNum" sz="quarter" idx="12"/>
          </p:nvPr>
        </p:nvSpPr>
        <p:spPr/>
        <p:txBody>
          <a:bodyPr/>
          <a:lstStyle/>
          <a:p>
            <a:pPr>
              <a:defRPr/>
            </a:pPr>
            <a:fld id="{EA802A83-D1A5-4178-926F-D9DE0C82023E}" type="slidenum">
              <a:rPr lang="en-US" altLang="zh-CN" smtClean="0"/>
              <a:pPr>
                <a:defRPr/>
              </a:pPr>
              <a:t>26</a:t>
            </a:fld>
            <a:endParaRPr lang="en-US" altLang="zh-CN"/>
          </a:p>
        </p:txBody>
      </p:sp>
      <p:grpSp>
        <p:nvGrpSpPr>
          <p:cNvPr id="13" name="组合 12">
            <a:extLst>
              <a:ext uri="{FF2B5EF4-FFF2-40B4-BE49-F238E27FC236}">
                <a16:creationId xmlns:a16="http://schemas.microsoft.com/office/drawing/2014/main" id="{4EC9AC25-9EC1-433E-95D5-E6F6979F12F5}"/>
              </a:ext>
            </a:extLst>
          </p:cNvPr>
          <p:cNvGrpSpPr/>
          <p:nvPr/>
        </p:nvGrpSpPr>
        <p:grpSpPr>
          <a:xfrm>
            <a:off x="2286000" y="3733800"/>
            <a:ext cx="6858000" cy="1828800"/>
            <a:chOff x="2286000" y="3733800"/>
            <a:chExt cx="6858000" cy="1828800"/>
          </a:xfrm>
        </p:grpSpPr>
        <p:sp>
          <p:nvSpPr>
            <p:cNvPr id="9" name="矩形 8">
              <a:extLst>
                <a:ext uri="{FF2B5EF4-FFF2-40B4-BE49-F238E27FC236}">
                  <a16:creationId xmlns:a16="http://schemas.microsoft.com/office/drawing/2014/main" id="{438265B9-EAC0-422D-A750-72AE9F9387C1}"/>
                </a:ext>
              </a:extLst>
            </p:cNvPr>
            <p:cNvSpPr/>
            <p:nvPr/>
          </p:nvSpPr>
          <p:spPr>
            <a:xfrm>
              <a:off x="2286000" y="4495800"/>
              <a:ext cx="1371600" cy="1066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64DA00F-C2E3-4F82-B63A-2D08FE25F7AA}"/>
                </a:ext>
              </a:extLst>
            </p:cNvPr>
            <p:cNvSpPr txBox="1"/>
            <p:nvPr/>
          </p:nvSpPr>
          <p:spPr>
            <a:xfrm>
              <a:off x="7467600" y="3733800"/>
              <a:ext cx="1676400" cy="646331"/>
            </a:xfrm>
            <a:prstGeom prst="rect">
              <a:avLst/>
            </a:prstGeom>
            <a:solidFill>
              <a:srgbClr val="FFFF00"/>
            </a:solidFill>
          </p:spPr>
          <p:txBody>
            <a:bodyPr wrap="square" rtlCol="0">
              <a:spAutoFit/>
            </a:bodyPr>
            <a:lstStyle/>
            <a:p>
              <a:r>
                <a:rPr lang="zh-CN" altLang="en-US" dirty="0"/>
                <a:t>仅此项与待评估码字有关</a:t>
              </a:r>
            </a:p>
          </p:txBody>
        </p:sp>
        <p:cxnSp>
          <p:nvCxnSpPr>
            <p:cNvPr id="12" name="直接箭头连接符 11">
              <a:extLst>
                <a:ext uri="{FF2B5EF4-FFF2-40B4-BE49-F238E27FC236}">
                  <a16:creationId xmlns:a16="http://schemas.microsoft.com/office/drawing/2014/main" id="{40F3B565-058E-4A52-BE39-9549D2ECB458}"/>
                </a:ext>
              </a:extLst>
            </p:cNvPr>
            <p:cNvCxnSpPr/>
            <p:nvPr/>
          </p:nvCxnSpPr>
          <p:spPr>
            <a:xfrm flipH="1">
              <a:off x="3657600" y="4038600"/>
              <a:ext cx="3810000" cy="6858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五角星 8">
            <a:extLst>
              <a:ext uri="{FF2B5EF4-FFF2-40B4-BE49-F238E27FC236}">
                <a16:creationId xmlns:a16="http://schemas.microsoft.com/office/drawing/2014/main" id="{56C67DB2-B483-4E3C-92B8-2237E264719D}"/>
              </a:ext>
            </a:extLst>
          </p:cNvPr>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172016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卷积码的译码</a:t>
            </a:r>
          </a:p>
        </p:txBody>
      </p:sp>
      <p:sp>
        <p:nvSpPr>
          <p:cNvPr id="3" name="内容占位符 2"/>
          <p:cNvSpPr>
            <a:spLocks noGrp="1"/>
          </p:cNvSpPr>
          <p:nvPr>
            <p:ph idx="1"/>
          </p:nvPr>
        </p:nvSpPr>
        <p:spPr/>
        <p:txBody>
          <a:bodyPr>
            <a:normAutofit fontScale="92500" lnSpcReduction="20000"/>
          </a:bodyPr>
          <a:lstStyle/>
          <a:p>
            <a:r>
              <a:rPr lang="zh-CN" altLang="en-US" dirty="0">
                <a:solidFill>
                  <a:srgbClr val="FF0000"/>
                </a:solidFill>
                <a:latin typeface="Times New Roman" panose="02020603050405020304" pitchFamily="18" charset="0"/>
                <a:cs typeface="Times New Roman" panose="02020603050405020304" pitchFamily="18" charset="0"/>
              </a:rPr>
              <a:t>概率译码</a:t>
            </a:r>
            <a:r>
              <a:rPr lang="zh-CN" altLang="en-US" dirty="0">
                <a:latin typeface="Times New Roman" panose="02020603050405020304" pitchFamily="18" charset="0"/>
                <a:cs typeface="Times New Roman" panose="02020603050405020304" pitchFamily="18" charset="0"/>
              </a:rPr>
              <a:t>：不只依靠码的代数结构，更要利用信道的转移特性</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r</a:t>
            </a:r>
            <a:r>
              <a:rPr lang="en-US" altLang="zh-CN" dirty="0" err="1">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p>
          <a:p>
            <a:pPr lvl="1"/>
            <a:r>
              <a:rPr lang="zh-CN" altLang="en-US" dirty="0">
                <a:solidFill>
                  <a:srgbClr val="0000FF"/>
                </a:solidFill>
                <a:latin typeface="Times New Roman" panose="02020603050405020304" pitchFamily="18" charset="0"/>
                <a:cs typeface="Times New Roman" panose="02020603050405020304" pitchFamily="18" charset="0"/>
              </a:rPr>
              <a:t>分组码译码</a:t>
            </a:r>
            <a:r>
              <a:rPr lang="zh-CN" altLang="en-US" dirty="0">
                <a:latin typeface="Times New Roman" panose="02020603050405020304" pitchFamily="18" charset="0"/>
                <a:cs typeface="Times New Roman" panose="02020603050405020304" pitchFamily="18" charset="0"/>
              </a:rPr>
              <a:t>基本上只利用其代数结构，因此一般其译码器为</a:t>
            </a:r>
            <a:r>
              <a:rPr lang="zh-CN" altLang="en-US" dirty="0">
                <a:solidFill>
                  <a:srgbClr val="0000FF"/>
                </a:solidFill>
                <a:latin typeface="Times New Roman" panose="02020603050405020304" pitchFamily="18" charset="0"/>
                <a:cs typeface="Times New Roman" panose="02020603050405020304" pitchFamily="18" charset="0"/>
              </a:rPr>
              <a:t>代数译码器</a:t>
            </a:r>
            <a:endParaRPr lang="en-US" altLang="zh-CN" dirty="0">
              <a:solidFill>
                <a:srgbClr val="0000FF"/>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卷积码一般不具有很好的代数结构，不易设计代数译码器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但由于</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可以描述连续信道，至少</a:t>
            </a:r>
            <a:r>
              <a:rPr lang="en-US" altLang="zh-CN" i="1"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可以是连续的，因此可以实现</a:t>
            </a:r>
            <a:r>
              <a:rPr lang="zh-CN" altLang="en-US" dirty="0">
                <a:solidFill>
                  <a:srgbClr val="FF0000"/>
                </a:solidFill>
                <a:latin typeface="Times New Roman" panose="02020603050405020304" pitchFamily="18" charset="0"/>
                <a:cs typeface="Times New Roman" panose="02020603050405020304" pitchFamily="18" charset="0"/>
              </a:rPr>
              <a:t>软判决译码</a:t>
            </a:r>
            <a:endParaRPr lang="en-US" altLang="zh-CN"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相对的是</a:t>
            </a:r>
            <a:r>
              <a:rPr lang="zh-CN" altLang="en-US" dirty="0">
                <a:solidFill>
                  <a:srgbClr val="FF0000"/>
                </a:solidFill>
                <a:latin typeface="Times New Roman" panose="02020603050405020304" pitchFamily="18" charset="0"/>
                <a:cs typeface="Times New Roman" panose="02020603050405020304" pitchFamily="18" charset="0"/>
              </a:rPr>
              <a:t>硬判决译码</a:t>
            </a:r>
            <a:r>
              <a:rPr lang="zh-CN" altLang="en-US" dirty="0">
                <a:latin typeface="Times New Roman" panose="02020603050405020304" pitchFamily="18" charset="0"/>
                <a:cs typeface="Times New Roman" panose="02020603050405020304" pitchFamily="18" charset="0"/>
              </a:rPr>
              <a:t>，即将连续分布的接收符号硬判成离散符号，形成离散信道，再进行译码</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显然硬判决译码会损失性能</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7963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卷积码译码器的度量</a:t>
            </a:r>
          </a:p>
        </p:txBody>
      </p:sp>
      <p:sp>
        <p:nvSpPr>
          <p:cNvPr id="86019" name="Rectangle 3"/>
          <p:cNvSpPr>
            <a:spLocks noGrp="1" noChangeArrowheads="1"/>
          </p:cNvSpPr>
          <p:nvPr>
            <p:ph type="body" idx="1"/>
          </p:nvPr>
        </p:nvSpPr>
        <p:spPr/>
        <p:txBody>
          <a:bodyPr/>
          <a:lstStyle/>
          <a:p>
            <a:pPr eaLnBrk="1" hangingPunct="1"/>
            <a:r>
              <a:rPr lang="zh-CN" altLang="en-US" dirty="0">
                <a:latin typeface="Times New Roman" panose="02020603050405020304" pitchFamily="18" charset="0"/>
                <a:cs typeface="Times New Roman" panose="02020603050405020304" pitchFamily="18" charset="0"/>
              </a:rPr>
              <a:t>似然值度量</a:t>
            </a:r>
          </a:p>
          <a:p>
            <a:pPr eaLnBrk="1" hangingPunct="1"/>
            <a:r>
              <a:rPr lang="zh-CN" altLang="en-US" dirty="0">
                <a:latin typeface="Times New Roman" panose="02020603050405020304" pitchFamily="18" charset="0"/>
                <a:cs typeface="Times New Roman" panose="02020603050405020304" pitchFamily="18" charset="0"/>
              </a:rPr>
              <a:t>距离度量</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接收矢量为（暂时只考虑有限时长</a:t>
            </a:r>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每时刻编码输入信息</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符号，输出编码符号</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第</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种许用码字矢量为</a:t>
            </a:r>
          </a:p>
        </p:txBody>
      </p:sp>
      <p:sp>
        <p:nvSpPr>
          <p:cNvPr id="31748"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86020" name="Object 4"/>
          <p:cNvGraphicFramePr>
            <a:graphicFrameLocks noChangeAspect="1"/>
          </p:cNvGraphicFramePr>
          <p:nvPr>
            <p:extLst>
              <p:ext uri="{D42A27DB-BD31-4B8C-83A1-F6EECF244321}">
                <p14:modId xmlns:p14="http://schemas.microsoft.com/office/powerpoint/2010/main" val="301466613"/>
              </p:ext>
            </p:extLst>
          </p:nvPr>
        </p:nvGraphicFramePr>
        <p:xfrm>
          <a:off x="814387" y="4463415"/>
          <a:ext cx="8101013" cy="623888"/>
        </p:xfrm>
        <a:graphic>
          <a:graphicData uri="http://schemas.openxmlformats.org/presentationml/2006/ole">
            <mc:AlternateContent xmlns:mc="http://schemas.openxmlformats.org/markup-compatibility/2006">
              <mc:Choice xmlns:v="urn:schemas-microsoft-com:vml" Requires="v">
                <p:oleObj name="公式" r:id="rId2" imgW="2959100" imgH="228600" progId="Equation.3">
                  <p:embed/>
                </p:oleObj>
              </mc:Choice>
              <mc:Fallback>
                <p:oleObj name="公式" r:id="rId2" imgW="2959100" imgH="228600" progId="Equation.3">
                  <p:embed/>
                  <p:pic>
                    <p:nvPicPr>
                      <p:cNvPr id="860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 y="4463415"/>
                        <a:ext cx="81010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0" name="Rectangle 7"/>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86022" name="Object 6"/>
          <p:cNvGraphicFramePr>
            <a:graphicFrameLocks noChangeAspect="1"/>
          </p:cNvGraphicFramePr>
          <p:nvPr/>
        </p:nvGraphicFramePr>
        <p:xfrm>
          <a:off x="762000" y="5640388"/>
          <a:ext cx="8064500" cy="608012"/>
        </p:xfrm>
        <a:graphic>
          <a:graphicData uri="http://schemas.openxmlformats.org/presentationml/2006/ole">
            <mc:AlternateContent xmlns:mc="http://schemas.openxmlformats.org/markup-compatibility/2006">
              <mc:Choice xmlns:v="urn:schemas-microsoft-com:vml" Requires="v">
                <p:oleObj name="公式" r:id="rId4" imgW="3162300" imgH="241300" progId="Equation.3">
                  <p:embed/>
                </p:oleObj>
              </mc:Choice>
              <mc:Fallback>
                <p:oleObj name="公式" r:id="rId4" imgW="3162300" imgH="241300" progId="Equation.3">
                  <p:embed/>
                  <p:pic>
                    <p:nvPicPr>
                      <p:cNvPr id="8602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640388"/>
                        <a:ext cx="80645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3505200" y="4508659"/>
            <a:ext cx="2362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05200" y="5653882"/>
            <a:ext cx="2362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834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0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0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0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P spid="2"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似然值度量及对数似然值度量</a:t>
            </a:r>
          </a:p>
        </p:txBody>
      </p:sp>
      <p:sp>
        <p:nvSpPr>
          <p:cNvPr id="121859" name="Rectangle 3"/>
          <p:cNvSpPr>
            <a:spLocks noGrp="1" noChangeArrowheads="1"/>
          </p:cNvSpPr>
          <p:nvPr>
            <p:ph type="body" idx="1"/>
          </p:nvPr>
        </p:nvSpPr>
        <p:spPr>
          <a:xfrm>
            <a:off x="737510" y="1524000"/>
            <a:ext cx="8054975" cy="4840287"/>
          </a:xfrm>
        </p:spPr>
        <p:txBody>
          <a:bodyPr/>
          <a:lstStyle/>
          <a:p>
            <a:pPr>
              <a:lnSpc>
                <a:spcPct val="90000"/>
              </a:lnSpc>
            </a:pPr>
            <a:r>
              <a:rPr lang="zh-CN" altLang="en-US" dirty="0">
                <a:latin typeface="Times New Roman" panose="02020603050405020304" pitchFamily="18" charset="0"/>
                <a:cs typeface="Times New Roman" panose="02020603050405020304" pitchFamily="18" charset="0"/>
              </a:rPr>
              <a:t>接收矢量</a:t>
            </a:r>
            <a:r>
              <a:rPr lang="en-US" altLang="zh-CN" b="1"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与第</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种发送矢量</a:t>
            </a:r>
            <a:r>
              <a:rPr lang="en-US" altLang="zh-CN" b="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a:t>i</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之间的相似度可用条件概率描述（</a:t>
            </a:r>
            <a:r>
              <a:rPr lang="zh-CN" altLang="en-US" dirty="0">
                <a:solidFill>
                  <a:srgbClr val="0000FF"/>
                </a:solidFill>
                <a:latin typeface="Times New Roman" panose="02020603050405020304" pitchFamily="18" charset="0"/>
                <a:cs typeface="Times New Roman" panose="02020603050405020304" pitchFamily="18" charset="0"/>
              </a:rPr>
              <a:t>无记忆信道假设</a:t>
            </a:r>
            <a:r>
              <a:rPr lang="zh-CN" altLang="en-US" dirty="0">
                <a:latin typeface="Times New Roman" panose="02020603050405020304" pitchFamily="18" charset="0"/>
                <a:cs typeface="Times New Roman" panose="02020603050405020304" pitchFamily="18" charset="0"/>
              </a:rPr>
              <a:t>）</a:t>
            </a:r>
          </a:p>
          <a:p>
            <a:pPr eaLnBrk="1" hangingPunct="1">
              <a:lnSpc>
                <a:spcPct val="90000"/>
              </a:lnSpc>
            </a:pPr>
            <a:endParaRPr lang="zh-CN" altLang="en-US"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dirty="0">
              <a:latin typeface="Times New Roman" panose="02020603050405020304" pitchFamily="18" charset="0"/>
              <a:cs typeface="Times New Roman" panose="02020603050405020304" pitchFamily="18" charset="0"/>
            </a:endParaRPr>
          </a:p>
          <a:p>
            <a:pPr eaLnBrk="1" hangingPunct="1">
              <a:lnSpc>
                <a:spcPct val="90000"/>
              </a:lnSpc>
            </a:pPr>
            <a:r>
              <a:rPr lang="zh-CN" altLang="en-US" dirty="0">
                <a:latin typeface="Times New Roman" panose="02020603050405020304" pitchFamily="18" charset="0"/>
                <a:cs typeface="Times New Roman" panose="02020603050405020304" pitchFamily="18" charset="0"/>
              </a:rPr>
              <a:t>取对数之后就变成每个分组的对数似然值之和，该度量越大相似程度越高</a:t>
            </a:r>
          </a:p>
        </p:txBody>
      </p:sp>
      <p:sp>
        <p:nvSpPr>
          <p:cNvPr id="32772" name="Rectangle 5"/>
          <p:cNvSpPr>
            <a:spLocks noChangeArrowheads="1"/>
          </p:cNvSpPr>
          <p:nvPr/>
        </p:nvSpPr>
        <p:spPr bwMode="auto">
          <a:xfrm>
            <a:off x="0" y="2835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21860" name="Object 4"/>
          <p:cNvGraphicFramePr>
            <a:graphicFrameLocks noChangeAspect="1"/>
          </p:cNvGraphicFramePr>
          <p:nvPr>
            <p:extLst>
              <p:ext uri="{D42A27DB-BD31-4B8C-83A1-F6EECF244321}">
                <p14:modId xmlns:p14="http://schemas.microsoft.com/office/powerpoint/2010/main" val="4250149981"/>
              </p:ext>
            </p:extLst>
          </p:nvPr>
        </p:nvGraphicFramePr>
        <p:xfrm>
          <a:off x="809625" y="2552700"/>
          <a:ext cx="6845300" cy="1101725"/>
        </p:xfrm>
        <a:graphic>
          <a:graphicData uri="http://schemas.openxmlformats.org/presentationml/2006/ole">
            <mc:AlternateContent xmlns:mc="http://schemas.openxmlformats.org/markup-compatibility/2006">
              <mc:Choice xmlns:v="urn:schemas-microsoft-com:vml" Requires="v">
                <p:oleObj name="Equation" r:id="rId2" imgW="2971800" imgH="482400" progId="Equation.DSMT4">
                  <p:embed/>
                </p:oleObj>
              </mc:Choice>
              <mc:Fallback>
                <p:oleObj name="Equation" r:id="rId2" imgW="2971800" imgH="482400" progId="Equation.DSMT4">
                  <p:embed/>
                  <p:pic>
                    <p:nvPicPr>
                      <p:cNvPr id="121860" name="Object 4"/>
                      <p:cNvPicPr>
                        <a:picLocks noChangeAspect="1" noChangeArrowheads="1"/>
                      </p:cNvPicPr>
                      <p:nvPr/>
                    </p:nvPicPr>
                    <p:blipFill>
                      <a:blip r:embed="rId3"/>
                      <a:srcRect/>
                      <a:stretch>
                        <a:fillRect/>
                      </a:stretch>
                    </p:blipFill>
                    <p:spPr bwMode="auto">
                      <a:xfrm>
                        <a:off x="809625" y="2552700"/>
                        <a:ext cx="68453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Rectangle 7"/>
          <p:cNvSpPr>
            <a:spLocks noChangeArrowheads="1"/>
          </p:cNvSpPr>
          <p:nvPr/>
        </p:nvSpPr>
        <p:spPr bwMode="auto">
          <a:xfrm>
            <a:off x="0" y="284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21862" name="Object 6"/>
          <p:cNvGraphicFramePr>
            <a:graphicFrameLocks noChangeAspect="1"/>
          </p:cNvGraphicFramePr>
          <p:nvPr>
            <p:extLst>
              <p:ext uri="{D42A27DB-BD31-4B8C-83A1-F6EECF244321}">
                <p14:modId xmlns:p14="http://schemas.microsoft.com/office/powerpoint/2010/main" val="2923046630"/>
              </p:ext>
            </p:extLst>
          </p:nvPr>
        </p:nvGraphicFramePr>
        <p:xfrm>
          <a:off x="1016000" y="4678363"/>
          <a:ext cx="7113588" cy="1081087"/>
        </p:xfrm>
        <a:graphic>
          <a:graphicData uri="http://schemas.openxmlformats.org/presentationml/2006/ole">
            <mc:AlternateContent xmlns:mc="http://schemas.openxmlformats.org/markup-compatibility/2006">
              <mc:Choice xmlns:v="urn:schemas-microsoft-com:vml" Requires="v">
                <p:oleObj name="Equation" r:id="rId4" imgW="3200400" imgH="482400" progId="Equation.DSMT4">
                  <p:embed/>
                </p:oleObj>
              </mc:Choice>
              <mc:Fallback>
                <p:oleObj name="Equation" r:id="rId4" imgW="3200400" imgH="482400" progId="Equation.DSMT4">
                  <p:embed/>
                  <p:pic>
                    <p:nvPicPr>
                      <p:cNvPr id="121862" name="Object 6"/>
                      <p:cNvPicPr>
                        <a:picLocks noChangeAspect="1" noChangeArrowheads="1"/>
                      </p:cNvPicPr>
                      <p:nvPr/>
                    </p:nvPicPr>
                    <p:blipFill>
                      <a:blip r:embed="rId5"/>
                      <a:srcRect/>
                      <a:stretch>
                        <a:fillRect/>
                      </a:stretch>
                    </p:blipFill>
                    <p:spPr bwMode="auto">
                      <a:xfrm>
                        <a:off x="1016000" y="4678363"/>
                        <a:ext cx="711358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矩形 1"/>
          <p:cNvSpPr>
            <a:spLocks noChangeArrowheads="1"/>
          </p:cNvSpPr>
          <p:nvPr/>
        </p:nvSpPr>
        <p:spPr bwMode="auto">
          <a:xfrm>
            <a:off x="3853328" y="4606925"/>
            <a:ext cx="2952750" cy="1223963"/>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777" name="TextBox 2"/>
          <p:cNvSpPr txBox="1">
            <a:spLocks noChangeArrowheads="1"/>
          </p:cNvSpPr>
          <p:nvPr/>
        </p:nvSpPr>
        <p:spPr bwMode="auto">
          <a:xfrm>
            <a:off x="3744912" y="6024562"/>
            <a:ext cx="4103688" cy="339725"/>
          </a:xfrm>
          <a:prstGeom prst="rect">
            <a:avLst/>
          </a:prstGeom>
          <a:solidFill>
            <a:srgbClr val="FFFF00"/>
          </a:solidFill>
          <a:ln>
            <a:noFill/>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1600" dirty="0">
                <a:latin typeface="Times New Roman" panose="02020603050405020304" pitchFamily="18" charset="0"/>
                <a:cs typeface="Times New Roman" panose="02020603050405020304" pitchFamily="18" charset="0"/>
              </a:rPr>
              <a:t>第</a:t>
            </a:r>
            <a:r>
              <a:rPr lang="en-US" altLang="zh-CN" sz="1600" i="1"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段编码分支与接收符号的对数似然度量</a:t>
            </a:r>
          </a:p>
        </p:txBody>
      </p:sp>
      <p:sp>
        <p:nvSpPr>
          <p:cNvPr id="10" name="五角星 9"/>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4</a:t>
            </a:r>
            <a:endParaRPr lang="zh-CN" altLang="en-US" dirty="0">
              <a:solidFill>
                <a:srgbClr val="FF0000"/>
              </a:solidFill>
            </a:endParaRPr>
          </a:p>
        </p:txBody>
      </p:sp>
      <p:cxnSp>
        <p:nvCxnSpPr>
          <p:cNvPr id="5" name="直接箭头连接符 4"/>
          <p:cNvCxnSpPr/>
          <p:nvPr/>
        </p:nvCxnSpPr>
        <p:spPr>
          <a:xfrm flipV="1">
            <a:off x="7395015" y="5486400"/>
            <a:ext cx="453585"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32776" idx="2"/>
          </p:cNvCxnSpPr>
          <p:nvPr/>
        </p:nvCxnSpPr>
        <p:spPr>
          <a:xfrm flipH="1" flipV="1">
            <a:off x="5329703" y="5830888"/>
            <a:ext cx="598487" cy="25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085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P spid="32776" grpId="0" animBg="1"/>
      <p:bldP spid="327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z="4000"/>
              <a:t>用分组码实现信息比特流的编码</a:t>
            </a:r>
          </a:p>
        </p:txBody>
      </p:sp>
      <p:sp>
        <p:nvSpPr>
          <p:cNvPr id="6147" name="内容占位符 2"/>
          <p:cNvSpPr>
            <a:spLocks noGrp="1"/>
          </p:cNvSpPr>
          <p:nvPr>
            <p:ph idx="1"/>
          </p:nvPr>
        </p:nvSpPr>
        <p:spPr/>
        <p:txBody>
          <a:bodyPr/>
          <a:lstStyle/>
          <a:p>
            <a:endParaRPr lang="zh-CN" altLang="en-US"/>
          </a:p>
        </p:txBody>
      </p:sp>
      <p:sp>
        <p:nvSpPr>
          <p:cNvPr id="61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9" name="对象 4"/>
          <p:cNvGraphicFramePr>
            <a:graphicFrameLocks noChangeAspect="1"/>
          </p:cNvGraphicFramePr>
          <p:nvPr/>
        </p:nvGraphicFramePr>
        <p:xfrm>
          <a:off x="134938" y="2420938"/>
          <a:ext cx="8874125" cy="2952750"/>
        </p:xfrm>
        <a:graphic>
          <a:graphicData uri="http://schemas.openxmlformats.org/presentationml/2006/ole">
            <mc:AlternateContent xmlns:mc="http://schemas.openxmlformats.org/markup-compatibility/2006">
              <mc:Choice xmlns:v="urn:schemas-microsoft-com:vml" Requires="v">
                <p:oleObj name="Visio" r:id="rId2" imgW="8826500" imgH="2946400" progId="Visio.Drawing.11">
                  <p:embed/>
                </p:oleObj>
              </mc:Choice>
              <mc:Fallback>
                <p:oleObj name="Visio" r:id="rId2" imgW="8826500" imgH="2946400" progId="Visio.Drawing.11">
                  <p:embed/>
                  <p:pic>
                    <p:nvPicPr>
                      <p:cNvPr id="6149"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8" y="2420938"/>
                        <a:ext cx="88741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14313"/>
            <a:ext cx="8258175" cy="1000125"/>
          </a:xfrm>
        </p:spPr>
        <p:txBody>
          <a:bodyPr>
            <a:normAutofit/>
          </a:bodyPr>
          <a:lstStyle/>
          <a:p>
            <a:pPr eaLnBrk="1" hangingPunct="1"/>
            <a:r>
              <a:rPr lang="zh-CN" altLang="en-US" dirty="0"/>
              <a:t>卷积码</a:t>
            </a:r>
            <a:r>
              <a:rPr lang="en-US" altLang="zh-CN" dirty="0"/>
              <a:t>ML</a:t>
            </a:r>
            <a:r>
              <a:rPr lang="zh-CN" altLang="en-US" dirty="0"/>
              <a:t>举例，二元对称</a:t>
            </a:r>
            <a:r>
              <a:rPr lang="en-US" altLang="zh-CN" dirty="0"/>
              <a:t>DMC</a:t>
            </a:r>
          </a:p>
        </p:txBody>
      </p:sp>
      <p:sp>
        <p:nvSpPr>
          <p:cNvPr id="61443" name="Rectangle 3"/>
          <p:cNvSpPr>
            <a:spLocks noGrp="1" noChangeArrowheads="1"/>
          </p:cNvSpPr>
          <p:nvPr>
            <p:ph type="body" sz="half" idx="1"/>
          </p:nvPr>
        </p:nvSpPr>
        <p:spPr>
          <a:xfrm>
            <a:off x="755650" y="1785938"/>
            <a:ext cx="7920038" cy="4114800"/>
          </a:xfrm>
        </p:spPr>
        <p:txBody>
          <a:bodyPr/>
          <a:lstStyle/>
          <a:p>
            <a:pPr eaLnBrk="1" hangingPunct="1"/>
            <a:r>
              <a:rPr lang="en-US" altLang="zh-CN" sz="2400" i="1" dirty="0">
                <a:latin typeface="Times New Roman" pitchFamily="18" charset="0"/>
              </a:rPr>
              <a:t>P</a:t>
            </a:r>
            <a:r>
              <a:rPr lang="en-US" altLang="zh-CN" sz="2400" dirty="0">
                <a:latin typeface="Times New Roman" pitchFamily="18" charset="0"/>
              </a:rPr>
              <a:t>(</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  p(</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err="1">
                <a:latin typeface="Times New Roman" pitchFamily="18" charset="0"/>
                <a:sym typeface="Symbol" pitchFamily="18" charset="2"/>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err="1">
                <a:latin typeface="Times New Roman" pitchFamily="18" charset="0"/>
                <a:sym typeface="Symbol" pitchFamily="18" charset="2"/>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a:latin typeface="Times New Roman" pitchFamily="18" charset="0"/>
                <a:sym typeface="Symbol" pitchFamily="18" charset="2"/>
              </a:rPr>
              <a:t>)=</a:t>
            </a:r>
            <a:r>
              <a:rPr lang="en-US" altLang="zh-CN" sz="2400" i="1" dirty="0">
                <a:latin typeface="Times New Roman" pitchFamily="18" charset="0"/>
                <a:sym typeface="Symbol" pitchFamily="18" charset="2"/>
              </a:rPr>
              <a:t>p</a:t>
            </a: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r>
              <a:rPr lang="zh-CN" altLang="en-US" sz="2400" dirty="0">
                <a:latin typeface="Times New Roman" pitchFamily="18" charset="0"/>
                <a:sym typeface="Symbol" pitchFamily="18" charset="2"/>
              </a:rPr>
              <a:t>当</a:t>
            </a:r>
            <a:r>
              <a:rPr lang="en-US" altLang="zh-CN" sz="2400" i="1" dirty="0">
                <a:latin typeface="Times New Roman" pitchFamily="18" charset="0"/>
                <a:sym typeface="Symbol" pitchFamily="18" charset="2"/>
              </a:rPr>
              <a:t>p</a:t>
            </a:r>
            <a:r>
              <a:rPr lang="en-US" altLang="zh-CN" sz="2400" dirty="0">
                <a:latin typeface="Times New Roman" pitchFamily="18" charset="0"/>
                <a:sym typeface="Symbol" pitchFamily="18" charset="2"/>
              </a:rPr>
              <a:t>&lt;1/2</a:t>
            </a:r>
            <a:r>
              <a:rPr lang="zh-CN" altLang="en-US" sz="2400" dirty="0">
                <a:latin typeface="Times New Roman" pitchFamily="18" charset="0"/>
                <a:sym typeface="Symbol" pitchFamily="18" charset="2"/>
              </a:rPr>
              <a:t>时，</a:t>
            </a:r>
            <a:r>
              <a:rPr lang="en-US" altLang="zh-CN" sz="2400" dirty="0">
                <a:latin typeface="Times New Roman" pitchFamily="18" charset="0"/>
                <a:sym typeface="Symbol" pitchFamily="18" charset="2"/>
              </a:rPr>
              <a:t>ML</a:t>
            </a:r>
            <a:r>
              <a:rPr lang="zh-CN" altLang="en-US" sz="2400" dirty="0">
                <a:latin typeface="Times New Roman" pitchFamily="18" charset="0"/>
                <a:sym typeface="Symbol" pitchFamily="18" charset="2"/>
              </a:rPr>
              <a:t>准则对应于</a:t>
            </a:r>
            <a:r>
              <a:rPr lang="zh-CN" altLang="en-US" sz="2400" b="1" u="sng" dirty="0">
                <a:latin typeface="Times New Roman" pitchFamily="18" charset="0"/>
                <a:sym typeface="Symbol" pitchFamily="18" charset="2"/>
              </a:rPr>
              <a:t>最小汉明距离译码准则</a:t>
            </a:r>
          </a:p>
          <a:p>
            <a:pPr eaLnBrk="1" hangingPunct="1"/>
            <a:r>
              <a:rPr lang="zh-CN" altLang="en-US" sz="2400" dirty="0">
                <a:solidFill>
                  <a:srgbClr val="FF0000"/>
                </a:solidFill>
                <a:latin typeface="Times New Roman" pitchFamily="18" charset="0"/>
                <a:sym typeface="Symbol" pitchFamily="18" charset="2"/>
              </a:rPr>
              <a:t>注意条件：对称性、非时变性、无记忆性</a:t>
            </a:r>
          </a:p>
        </p:txBody>
      </p:sp>
      <p:graphicFrame>
        <p:nvGraphicFramePr>
          <p:cNvPr id="61449" name="Object 9"/>
          <p:cNvGraphicFramePr>
            <a:graphicFrameLocks noGrp="1" noChangeAspect="1"/>
          </p:cNvGraphicFramePr>
          <p:nvPr>
            <p:ph sz="quarter" idx="3"/>
          </p:nvPr>
        </p:nvGraphicFramePr>
        <p:xfrm>
          <a:off x="1258888" y="2333625"/>
          <a:ext cx="6484937" cy="1547813"/>
        </p:xfrm>
        <a:graphic>
          <a:graphicData uri="http://schemas.openxmlformats.org/presentationml/2006/ole">
            <mc:AlternateContent xmlns:mc="http://schemas.openxmlformats.org/markup-compatibility/2006">
              <mc:Choice xmlns:v="urn:schemas-microsoft-com:vml" Requires="v">
                <p:oleObj name="公式" r:id="rId2" imgW="3086100" imgH="736600" progId="Equation.3">
                  <p:embed/>
                </p:oleObj>
              </mc:Choice>
              <mc:Fallback>
                <p:oleObj name="公式" r:id="rId2" imgW="3086100" imgH="736600" progId="Equation.3">
                  <p:embed/>
                  <p:pic>
                    <p:nvPicPr>
                      <p:cNvPr id="61449"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333625"/>
                        <a:ext cx="6484937"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直接箭头连接符 3"/>
          <p:cNvCxnSpPr/>
          <p:nvPr/>
        </p:nvCxnSpPr>
        <p:spPr>
          <a:xfrm>
            <a:off x="6019800" y="2057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196513" y="1364902"/>
            <a:ext cx="3337887" cy="646331"/>
          </a:xfrm>
          <a:prstGeom prst="rect">
            <a:avLst/>
          </a:prstGeom>
          <a:noFill/>
        </p:spPr>
        <p:txBody>
          <a:bodyPr wrap="square" rtlCol="0">
            <a:spAutoFit/>
          </a:bodyPr>
          <a:lstStyle/>
          <a:p>
            <a:r>
              <a:rPr lang="zh-CN" altLang="en-US" dirty="0"/>
              <a:t>两个序列之间不同符号的个数，称</a:t>
            </a:r>
            <a:r>
              <a:rPr lang="zh-CN" altLang="en-US" dirty="0">
                <a:solidFill>
                  <a:srgbClr val="FF0000"/>
                </a:solidFill>
              </a:rPr>
              <a:t>汉明距离</a:t>
            </a:r>
          </a:p>
        </p:txBody>
      </p:sp>
      <p:graphicFrame>
        <p:nvGraphicFramePr>
          <p:cNvPr id="3" name="对象 2"/>
          <p:cNvGraphicFramePr>
            <a:graphicFrameLocks noChangeAspect="1"/>
          </p:cNvGraphicFramePr>
          <p:nvPr>
            <p:extLst>
              <p:ext uri="{D42A27DB-BD31-4B8C-83A1-F6EECF244321}">
                <p14:modId xmlns:p14="http://schemas.microsoft.com/office/powerpoint/2010/main" val="3631240532"/>
              </p:ext>
            </p:extLst>
          </p:nvPr>
        </p:nvGraphicFramePr>
        <p:xfrm>
          <a:off x="0" y="5053013"/>
          <a:ext cx="9109075" cy="1087437"/>
        </p:xfrm>
        <a:graphic>
          <a:graphicData uri="http://schemas.openxmlformats.org/presentationml/2006/ole">
            <mc:AlternateContent xmlns:mc="http://schemas.openxmlformats.org/markup-compatibility/2006">
              <mc:Choice xmlns:v="urn:schemas-microsoft-com:vml" Requires="v">
                <p:oleObj name="Equation" r:id="rId4" imgW="4063680" imgH="482400" progId="Equation.DSMT4">
                  <p:embed/>
                </p:oleObj>
              </mc:Choice>
              <mc:Fallback>
                <p:oleObj name="Equation" r:id="rId4" imgW="4063680" imgH="482400" progId="Equation.DSMT4">
                  <p:embed/>
                  <p:pic>
                    <p:nvPicPr>
                      <p:cNvPr id="3" name="对象 2"/>
                      <p:cNvPicPr>
                        <a:picLocks noChangeAspect="1" noChangeArrowheads="1"/>
                      </p:cNvPicPr>
                      <p:nvPr/>
                    </p:nvPicPr>
                    <p:blipFill>
                      <a:blip r:embed="rId5"/>
                      <a:srcRect/>
                      <a:stretch>
                        <a:fillRect/>
                      </a:stretch>
                    </p:blipFill>
                    <p:spPr bwMode="auto">
                      <a:xfrm>
                        <a:off x="0" y="5053013"/>
                        <a:ext cx="9109075" cy="1087437"/>
                      </a:xfrm>
                      <a:prstGeom prst="rect">
                        <a:avLst/>
                      </a:prstGeom>
                      <a:solidFill>
                        <a:srgbClr val="FFFF00"/>
                      </a:solidFill>
                      <a:ln>
                        <a:noFill/>
                      </a:ln>
                    </p:spPr>
                  </p:pic>
                </p:oleObj>
              </mc:Fallback>
            </mc:AlternateContent>
          </a:graphicData>
        </a:graphic>
      </p:graphicFrame>
      <p:sp>
        <p:nvSpPr>
          <p:cNvPr id="2" name="TextBox 1"/>
          <p:cNvSpPr txBox="1"/>
          <p:nvPr/>
        </p:nvSpPr>
        <p:spPr>
          <a:xfrm>
            <a:off x="7038707" y="149423"/>
            <a:ext cx="1441420" cy="307777"/>
          </a:xfrm>
          <a:prstGeom prst="rect">
            <a:avLst/>
          </a:prstGeom>
          <a:noFill/>
        </p:spPr>
        <p:txBody>
          <a:bodyPr wrap="none" rtlCol="0">
            <a:spAutoFit/>
          </a:bodyPr>
          <a:lstStyle/>
          <a:p>
            <a:r>
              <a:rPr lang="zh-CN" altLang="en-US" sz="1400" dirty="0"/>
              <a:t>离散无记忆信道</a:t>
            </a:r>
          </a:p>
        </p:txBody>
      </p:sp>
      <p:sp>
        <p:nvSpPr>
          <p:cNvPr id="10" name="五角星 9"/>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5</a:t>
            </a:r>
            <a:endParaRPr lang="zh-CN" altLang="en-US" dirty="0">
              <a:solidFill>
                <a:srgbClr val="FF0000"/>
              </a:solidFill>
            </a:endParaRPr>
          </a:p>
        </p:txBody>
      </p:sp>
    </p:spTree>
    <p:extLst>
      <p:ext uri="{BB962C8B-B14F-4D97-AF65-F5344CB8AC3E}">
        <p14:creationId xmlns:p14="http://schemas.microsoft.com/office/powerpoint/2010/main" val="2728707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距离度量</a:t>
            </a:r>
          </a:p>
        </p:txBody>
      </p:sp>
      <p:sp>
        <p:nvSpPr>
          <p:cNvPr id="122884" name="Rectangle 4"/>
          <p:cNvSpPr>
            <a:spLocks noGrp="1" noChangeArrowheads="1"/>
          </p:cNvSpPr>
          <p:nvPr>
            <p:ph type="body" idx="1"/>
          </p:nvPr>
        </p:nvSpPr>
        <p:spPr>
          <a:xfrm>
            <a:off x="1182688" y="1752600"/>
            <a:ext cx="7772400" cy="4554537"/>
          </a:xfrm>
          <a:noFill/>
        </p:spPr>
        <p:txBody>
          <a:bodyPr/>
          <a:lstStyle/>
          <a:p>
            <a:pPr>
              <a:lnSpc>
                <a:spcPct val="90000"/>
              </a:lnSpc>
            </a:pPr>
            <a:r>
              <a:rPr lang="zh-CN" altLang="en-US" sz="2800" dirty="0">
                <a:latin typeface="Times New Roman" panose="02020603050405020304" pitchFamily="18" charset="0"/>
                <a:cs typeface="Times New Roman" panose="02020603050405020304" pitchFamily="18" charset="0"/>
              </a:rPr>
              <a:t>接收矢量</a:t>
            </a:r>
            <a:r>
              <a:rPr lang="en-US" altLang="zh-CN" sz="2800" b="1"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与第</a:t>
            </a:r>
            <a:r>
              <a:rPr lang="en-US" altLang="zh-CN" sz="2800" i="1" dirty="0" err="1">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种发送矢量</a:t>
            </a:r>
            <a:r>
              <a:rPr lang="en-US" altLang="zh-CN" sz="2800" b="1" dirty="0">
                <a:latin typeface="Times New Roman" panose="02020603050405020304" pitchFamily="18" charset="0"/>
                <a:cs typeface="Times New Roman" panose="02020603050405020304" pitchFamily="18" charset="0"/>
              </a:rPr>
              <a:t>c</a:t>
            </a:r>
            <a:r>
              <a:rPr lang="en-US" altLang="zh-CN" sz="2800" i="1" baseline="30000" dirty="0">
                <a:latin typeface="Times New Roman" panose="02020603050405020304" pitchFamily="18" charset="0"/>
                <a:cs typeface="Times New Roman" panose="02020603050405020304" pitchFamily="18" charset="0"/>
              </a:rPr>
              <a:t> </a:t>
            </a:r>
            <a:r>
              <a:rPr lang="en-US" altLang="zh-CN" sz="2800" baseline="30000" dirty="0">
                <a:latin typeface="Times New Roman" panose="02020603050405020304" pitchFamily="18" charset="0"/>
                <a:cs typeface="Times New Roman" panose="02020603050405020304" pitchFamily="18" charset="0"/>
              </a:rPr>
              <a:t>(</a:t>
            </a:r>
            <a:r>
              <a:rPr lang="en-US" altLang="zh-CN" sz="2800" i="1" baseline="30000" dirty="0"/>
              <a:t>i</a:t>
            </a:r>
            <a:r>
              <a:rPr lang="en-US" altLang="zh-CN" sz="2800" baseline="300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之间的相似度也可用距离描述</a:t>
            </a: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cs typeface="Times New Roman" panose="02020603050405020304" pitchFamily="18" charset="0"/>
              </a:rPr>
              <a:t>总距离（或平方）是每个分组的距离（或平方）之和，该度量越小相似程度越高</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800" b="1" u="sng" dirty="0">
                <a:solidFill>
                  <a:srgbClr val="CC0066"/>
                </a:solidFill>
                <a:latin typeface="Times New Roman" panose="02020603050405020304" pitchFamily="18" charset="0"/>
                <a:cs typeface="Times New Roman" panose="02020603050405020304" pitchFamily="18" charset="0"/>
              </a:rPr>
              <a:t>总度量是分段度量之和</a:t>
            </a:r>
            <a:r>
              <a:rPr lang="zh-CN" altLang="en-US" sz="2800" b="1" dirty="0">
                <a:solidFill>
                  <a:srgbClr val="FF0000"/>
                </a:solidFill>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Viterbi</a:t>
            </a:r>
            <a:r>
              <a:rPr lang="zh-CN" altLang="en-US" sz="2800" b="1" dirty="0">
                <a:latin typeface="Times New Roman" panose="02020603050405020304" pitchFamily="18" charset="0"/>
                <a:cs typeface="Times New Roman" panose="02020603050405020304" pitchFamily="18" charset="0"/>
              </a:rPr>
              <a:t>译码的基础</a:t>
            </a:r>
            <a:r>
              <a:rPr lang="zh-CN" altLang="en-US" sz="2800" b="1" dirty="0">
                <a:solidFill>
                  <a:srgbClr val="FF0000"/>
                </a:solidFill>
                <a:latin typeface="Times New Roman" panose="02020603050405020304" pitchFamily="18" charset="0"/>
                <a:cs typeface="Times New Roman" panose="02020603050405020304" pitchFamily="18" charset="0"/>
              </a:rPr>
              <a:t>）</a:t>
            </a:r>
          </a:p>
        </p:txBody>
      </p:sp>
      <p:sp>
        <p:nvSpPr>
          <p:cNvPr id="33796" name="Rectangle 6"/>
          <p:cNvSpPr>
            <a:spLocks noChangeArrowheads="1"/>
          </p:cNvSpPr>
          <p:nvPr/>
        </p:nvSpPr>
        <p:spPr bwMode="auto">
          <a:xfrm>
            <a:off x="0" y="2921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22885" name="Object 5"/>
          <p:cNvGraphicFramePr>
            <a:graphicFrameLocks noChangeAspect="1"/>
          </p:cNvGraphicFramePr>
          <p:nvPr>
            <p:extLst>
              <p:ext uri="{D42A27DB-BD31-4B8C-83A1-F6EECF244321}">
                <p14:modId xmlns:p14="http://schemas.microsoft.com/office/powerpoint/2010/main" val="2423723024"/>
              </p:ext>
            </p:extLst>
          </p:nvPr>
        </p:nvGraphicFramePr>
        <p:xfrm>
          <a:off x="285751" y="2595564"/>
          <a:ext cx="8629649" cy="1030562"/>
        </p:xfrm>
        <a:graphic>
          <a:graphicData uri="http://schemas.openxmlformats.org/presentationml/2006/ole">
            <mc:AlternateContent xmlns:mc="http://schemas.openxmlformats.org/markup-compatibility/2006">
              <mc:Choice xmlns:v="urn:schemas-microsoft-com:vml" Requires="v">
                <p:oleObj name="Equation" r:id="rId2" imgW="4063680" imgH="482400" progId="Equation.DSMT4">
                  <p:embed/>
                </p:oleObj>
              </mc:Choice>
              <mc:Fallback>
                <p:oleObj name="Equation" r:id="rId2" imgW="4063680" imgH="482400" progId="Equation.DSMT4">
                  <p:embed/>
                  <p:pic>
                    <p:nvPicPr>
                      <p:cNvPr id="122885" name="Object 5"/>
                      <p:cNvPicPr>
                        <a:picLocks noChangeAspect="1" noChangeArrowheads="1"/>
                      </p:cNvPicPr>
                      <p:nvPr/>
                    </p:nvPicPr>
                    <p:blipFill>
                      <a:blip r:embed="rId3"/>
                      <a:srcRect/>
                      <a:stretch>
                        <a:fillRect/>
                      </a:stretch>
                    </p:blipFill>
                    <p:spPr bwMode="auto">
                      <a:xfrm>
                        <a:off x="285751" y="2595564"/>
                        <a:ext cx="8629649" cy="1030562"/>
                      </a:xfrm>
                      <a:prstGeom prst="rect">
                        <a:avLst/>
                      </a:prstGeom>
                      <a:noFill/>
                      <a:ln>
                        <a:noFill/>
                      </a:ln>
                    </p:spPr>
                  </p:pic>
                </p:oleObj>
              </mc:Fallback>
            </mc:AlternateContent>
          </a:graphicData>
        </a:graphic>
      </p:graphicFrame>
      <p:sp>
        <p:nvSpPr>
          <p:cNvPr id="33798" name="Rectangle 8"/>
          <p:cNvSpPr>
            <a:spLocks noChangeArrowheads="1"/>
          </p:cNvSpPr>
          <p:nvPr/>
        </p:nvSpPr>
        <p:spPr bwMode="auto">
          <a:xfrm>
            <a:off x="0" y="2921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22887" name="Object 7"/>
          <p:cNvGraphicFramePr>
            <a:graphicFrameLocks noChangeAspect="1"/>
          </p:cNvGraphicFramePr>
          <p:nvPr>
            <p:extLst>
              <p:ext uri="{D42A27DB-BD31-4B8C-83A1-F6EECF244321}">
                <p14:modId xmlns:p14="http://schemas.microsoft.com/office/powerpoint/2010/main" val="3378664378"/>
              </p:ext>
            </p:extLst>
          </p:nvPr>
        </p:nvGraphicFramePr>
        <p:xfrm>
          <a:off x="0" y="3849689"/>
          <a:ext cx="9043988" cy="973058"/>
        </p:xfrm>
        <a:graphic>
          <a:graphicData uri="http://schemas.openxmlformats.org/presentationml/2006/ole">
            <mc:AlternateContent xmlns:mc="http://schemas.openxmlformats.org/markup-compatibility/2006">
              <mc:Choice xmlns:v="urn:schemas-microsoft-com:vml" Requires="v">
                <p:oleObj name="Equation" r:id="rId4" imgW="4520880" imgH="482400" progId="Equation.DSMT4">
                  <p:embed/>
                </p:oleObj>
              </mc:Choice>
              <mc:Fallback>
                <p:oleObj name="Equation" r:id="rId4" imgW="4520880" imgH="482400" progId="Equation.DSMT4">
                  <p:embed/>
                  <p:pic>
                    <p:nvPicPr>
                      <p:cNvPr id="122887" name="Object 7"/>
                      <p:cNvPicPr>
                        <a:picLocks noChangeAspect="1" noChangeArrowheads="1"/>
                      </p:cNvPicPr>
                      <p:nvPr/>
                    </p:nvPicPr>
                    <p:blipFill>
                      <a:blip r:embed="rId5"/>
                      <a:srcRect/>
                      <a:stretch>
                        <a:fillRect/>
                      </a:stretch>
                    </p:blipFill>
                    <p:spPr bwMode="auto">
                      <a:xfrm>
                        <a:off x="0" y="3849689"/>
                        <a:ext cx="9043988" cy="973058"/>
                      </a:xfrm>
                      <a:prstGeom prst="rect">
                        <a:avLst/>
                      </a:prstGeom>
                      <a:noFill/>
                      <a:ln>
                        <a:noFill/>
                      </a:ln>
                    </p:spPr>
                  </p:pic>
                </p:oleObj>
              </mc:Fallback>
            </mc:AlternateContent>
          </a:graphicData>
        </a:graphic>
      </p:graphicFrame>
      <p:sp>
        <p:nvSpPr>
          <p:cNvPr id="2" name="矩形 1"/>
          <p:cNvSpPr/>
          <p:nvPr/>
        </p:nvSpPr>
        <p:spPr>
          <a:xfrm>
            <a:off x="685800" y="5791200"/>
            <a:ext cx="8153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43800" y="2387600"/>
            <a:ext cx="1600200" cy="2489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角星 9"/>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6</a:t>
            </a:r>
            <a:endParaRPr lang="zh-CN" altLang="en-US" dirty="0">
              <a:solidFill>
                <a:srgbClr val="FF0000"/>
              </a:solidFill>
            </a:endParaRPr>
          </a:p>
        </p:txBody>
      </p:sp>
    </p:spTree>
    <p:extLst>
      <p:ext uri="{BB962C8B-B14F-4D97-AF65-F5344CB8AC3E}">
        <p14:creationId xmlns:p14="http://schemas.microsoft.com/office/powerpoint/2010/main" val="2735503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88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p:bldP spid="2"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24200" cy="1143000"/>
          </a:xfrm>
        </p:spPr>
        <p:txBody>
          <a:bodyPr>
            <a:normAutofit fontScale="90000"/>
          </a:bodyPr>
          <a:lstStyle/>
          <a:p>
            <a:r>
              <a:rPr lang="zh-CN" altLang="en-US" dirty="0"/>
              <a:t>双极性二元高斯信道</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graphicFrame>
        <p:nvGraphicFramePr>
          <p:cNvPr id="6" name="对象 5"/>
          <p:cNvGraphicFramePr>
            <a:graphicFrameLocks noChangeAspect="1"/>
          </p:cNvGraphicFramePr>
          <p:nvPr/>
        </p:nvGraphicFramePr>
        <p:xfrm>
          <a:off x="3962401" y="238479"/>
          <a:ext cx="2286000" cy="755296"/>
        </p:xfrm>
        <a:graphic>
          <a:graphicData uri="http://schemas.openxmlformats.org/presentationml/2006/ole">
            <mc:AlternateContent xmlns:mc="http://schemas.openxmlformats.org/markup-compatibility/2006">
              <mc:Choice xmlns:v="urn:schemas-microsoft-com:vml" Requires="v">
                <p:oleObj name="Equation" r:id="rId2" imgW="774360" imgH="253800" progId="Equation.DSMT4">
                  <p:embed/>
                </p:oleObj>
              </mc:Choice>
              <mc:Fallback>
                <p:oleObj name="Equation" r:id="rId2" imgW="774360" imgH="253800" progId="Equation.DSMT4">
                  <p:embed/>
                  <p:pic>
                    <p:nvPicPr>
                      <p:cNvPr id="6" name="对象 5"/>
                      <p:cNvPicPr>
                        <a:picLocks noChangeAspect="1" noChangeArrowheads="1"/>
                      </p:cNvPicPr>
                      <p:nvPr/>
                    </p:nvPicPr>
                    <p:blipFill>
                      <a:blip r:embed="rId3"/>
                      <a:srcRect/>
                      <a:stretch>
                        <a:fillRect/>
                      </a:stretch>
                    </p:blipFill>
                    <p:spPr bwMode="auto">
                      <a:xfrm>
                        <a:off x="3962401" y="238479"/>
                        <a:ext cx="2286000" cy="75529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56049825"/>
              </p:ext>
            </p:extLst>
          </p:nvPr>
        </p:nvGraphicFramePr>
        <p:xfrm>
          <a:off x="4114800" y="1066800"/>
          <a:ext cx="2013033" cy="685800"/>
        </p:xfrm>
        <a:graphic>
          <a:graphicData uri="http://schemas.openxmlformats.org/presentationml/2006/ole">
            <mc:AlternateContent xmlns:mc="http://schemas.openxmlformats.org/markup-compatibility/2006">
              <mc:Choice xmlns:v="urn:schemas-microsoft-com:vml" Requires="v">
                <p:oleObj name="Equation" r:id="rId4" imgW="825480" imgH="279360" progId="Equation.DSMT4">
                  <p:embed/>
                </p:oleObj>
              </mc:Choice>
              <mc:Fallback>
                <p:oleObj name="Equation" r:id="rId4" imgW="825480" imgH="279360" progId="Equation.DSMT4">
                  <p:embed/>
                  <p:pic>
                    <p:nvPicPr>
                      <p:cNvPr id="7" name="对象 6"/>
                      <p:cNvPicPr>
                        <a:picLocks noChangeAspect="1" noChangeArrowheads="1"/>
                      </p:cNvPicPr>
                      <p:nvPr/>
                    </p:nvPicPr>
                    <p:blipFill>
                      <a:blip r:embed="rId5"/>
                      <a:srcRect/>
                      <a:stretch>
                        <a:fillRect/>
                      </a:stretch>
                    </p:blipFill>
                    <p:spPr bwMode="auto">
                      <a:xfrm>
                        <a:off x="4114800" y="1066800"/>
                        <a:ext cx="2013033" cy="685800"/>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70315351"/>
              </p:ext>
            </p:extLst>
          </p:nvPr>
        </p:nvGraphicFramePr>
        <p:xfrm>
          <a:off x="6248401" y="450510"/>
          <a:ext cx="2889250" cy="990600"/>
        </p:xfrm>
        <a:graphic>
          <a:graphicData uri="http://schemas.openxmlformats.org/presentationml/2006/ole">
            <mc:AlternateContent xmlns:mc="http://schemas.openxmlformats.org/markup-compatibility/2006">
              <mc:Choice xmlns:v="urn:schemas-microsoft-com:vml" Requires="v">
                <p:oleObj name="Equation" r:id="rId6" imgW="1333440" imgH="457200" progId="Equation.DSMT4">
                  <p:embed/>
                </p:oleObj>
              </mc:Choice>
              <mc:Fallback>
                <p:oleObj name="Equation" r:id="rId6" imgW="1333440" imgH="457200" progId="Equation.DSMT4">
                  <p:embed/>
                  <p:pic>
                    <p:nvPicPr>
                      <p:cNvPr id="8" name="对象 7"/>
                      <p:cNvPicPr/>
                      <p:nvPr/>
                    </p:nvPicPr>
                    <p:blipFill>
                      <a:blip r:embed="rId7"/>
                      <a:stretch>
                        <a:fillRect/>
                      </a:stretch>
                    </p:blipFill>
                    <p:spPr>
                      <a:xfrm>
                        <a:off x="6248401" y="450510"/>
                        <a:ext cx="2889250" cy="9906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963191077"/>
              </p:ext>
            </p:extLst>
          </p:nvPr>
        </p:nvGraphicFramePr>
        <p:xfrm>
          <a:off x="533400" y="1589088"/>
          <a:ext cx="8001000" cy="4430712"/>
        </p:xfrm>
        <a:graphic>
          <a:graphicData uri="http://schemas.openxmlformats.org/presentationml/2006/ole">
            <mc:AlternateContent xmlns:mc="http://schemas.openxmlformats.org/markup-compatibility/2006">
              <mc:Choice xmlns:v="urn:schemas-microsoft-com:vml" Requires="v">
                <p:oleObj name="Equation" r:id="rId8" imgW="3898800" imgH="2184120" progId="Equation.DSMT4">
                  <p:embed/>
                </p:oleObj>
              </mc:Choice>
              <mc:Fallback>
                <p:oleObj name="Equation" r:id="rId8" imgW="3898800" imgH="2184120" progId="Equation.DSMT4">
                  <p:embed/>
                  <p:pic>
                    <p:nvPicPr>
                      <p:cNvPr id="9" name="对象 8"/>
                      <p:cNvPicPr>
                        <a:picLocks noChangeAspect="1" noChangeArrowheads="1"/>
                      </p:cNvPicPr>
                      <p:nvPr/>
                    </p:nvPicPr>
                    <p:blipFill>
                      <a:blip r:embed="rId9"/>
                      <a:srcRect/>
                      <a:stretch>
                        <a:fillRect/>
                      </a:stretch>
                    </p:blipFill>
                    <p:spPr bwMode="auto">
                      <a:xfrm>
                        <a:off x="533400" y="1589088"/>
                        <a:ext cx="8001000" cy="4430712"/>
                      </a:xfrm>
                      <a:prstGeom prst="rect">
                        <a:avLst/>
                      </a:prstGeom>
                      <a:noFill/>
                      <a:ln>
                        <a:noFill/>
                      </a:ln>
                    </p:spPr>
                  </p:pic>
                </p:oleObj>
              </mc:Fallback>
            </mc:AlternateContent>
          </a:graphicData>
        </a:graphic>
      </p:graphicFrame>
      <p:sp>
        <p:nvSpPr>
          <p:cNvPr id="10" name="矩形 9"/>
          <p:cNvSpPr/>
          <p:nvPr/>
        </p:nvSpPr>
        <p:spPr>
          <a:xfrm>
            <a:off x="3581400" y="4771731"/>
            <a:ext cx="4495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203309" y="4272896"/>
            <a:ext cx="1168910" cy="369332"/>
          </a:xfrm>
          <a:prstGeom prst="rect">
            <a:avLst/>
          </a:prstGeom>
          <a:solidFill>
            <a:srgbClr val="FFFF00"/>
          </a:solidFill>
        </p:spPr>
        <p:txBody>
          <a:bodyPr wrap="none" rtlCol="0">
            <a:spAutoFit/>
          </a:bodyPr>
          <a:lstStyle/>
          <a:p>
            <a:r>
              <a:rPr lang="zh-CN" altLang="en-US"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c</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a:latin typeface="Times New Roman" panose="02020603050405020304" pitchFamily="18" charset="0"/>
                <a:cs typeface="Times New Roman" panose="02020603050405020304" pitchFamily="18" charset="0"/>
              </a:rPr>
              <a:t>i</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无关</a:t>
            </a:r>
          </a:p>
        </p:txBody>
      </p:sp>
      <p:sp>
        <p:nvSpPr>
          <p:cNvPr id="12" name="矩形 11"/>
          <p:cNvSpPr/>
          <p:nvPr/>
        </p:nvSpPr>
        <p:spPr>
          <a:xfrm>
            <a:off x="762000" y="4659868"/>
            <a:ext cx="2590800" cy="1336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08185" y="5996188"/>
            <a:ext cx="2031325" cy="461665"/>
          </a:xfrm>
          <a:prstGeom prst="rect">
            <a:avLst/>
          </a:prstGeom>
          <a:solidFill>
            <a:srgbClr val="FFFF00"/>
          </a:solidFill>
        </p:spPr>
        <p:txBody>
          <a:bodyPr wrap="none" rtlCol="0">
            <a:spAutoFit/>
          </a:bodyPr>
          <a:lstStyle/>
          <a:p>
            <a:r>
              <a:rPr lang="zh-CN" altLang="en-US" sz="2400" dirty="0"/>
              <a:t>分段度量的和</a:t>
            </a:r>
          </a:p>
        </p:txBody>
      </p:sp>
    </p:spTree>
    <p:extLst>
      <p:ext uri="{BB962C8B-B14F-4D97-AF65-F5344CB8AC3E}">
        <p14:creationId xmlns:p14="http://schemas.microsoft.com/office/powerpoint/2010/main" val="226827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双极性二元高斯信道的相关度量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86691186"/>
              </p:ext>
            </p:extLst>
          </p:nvPr>
        </p:nvGraphicFramePr>
        <p:xfrm>
          <a:off x="1143000" y="1874838"/>
          <a:ext cx="3614738" cy="1789112"/>
        </p:xfrm>
        <a:graphic>
          <a:graphicData uri="http://schemas.openxmlformats.org/presentationml/2006/ole">
            <mc:AlternateContent xmlns:mc="http://schemas.openxmlformats.org/markup-compatibility/2006">
              <mc:Choice xmlns:v="urn:schemas-microsoft-com:vml" Requires="v">
                <p:oleObj name="Equation" r:id="rId2" imgW="1282680" imgH="634680" progId="Equation.DSMT4">
                  <p:embed/>
                </p:oleObj>
              </mc:Choice>
              <mc:Fallback>
                <p:oleObj name="Equation" r:id="rId2" imgW="1282680" imgH="634680" progId="Equation.DSMT4">
                  <p:embed/>
                  <p:pic>
                    <p:nvPicPr>
                      <p:cNvPr id="5" name="对象 4"/>
                      <p:cNvPicPr/>
                      <p:nvPr/>
                    </p:nvPicPr>
                    <p:blipFill>
                      <a:blip r:embed="rId3"/>
                      <a:stretch>
                        <a:fillRect/>
                      </a:stretch>
                    </p:blipFill>
                    <p:spPr>
                      <a:xfrm>
                        <a:off x="1143000" y="1874838"/>
                        <a:ext cx="3614738" cy="178911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562600" y="2286000"/>
          <a:ext cx="2889250" cy="990600"/>
        </p:xfrm>
        <a:graphic>
          <a:graphicData uri="http://schemas.openxmlformats.org/presentationml/2006/ole">
            <mc:AlternateContent xmlns:mc="http://schemas.openxmlformats.org/markup-compatibility/2006">
              <mc:Choice xmlns:v="urn:schemas-microsoft-com:vml" Requires="v">
                <p:oleObj name="Equation" r:id="rId4" imgW="1333440" imgH="457200" progId="Equation.DSMT4">
                  <p:embed/>
                </p:oleObj>
              </mc:Choice>
              <mc:Fallback>
                <p:oleObj name="Equation" r:id="rId4" imgW="1333440" imgH="45720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286000"/>
                        <a:ext cx="28892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09385385"/>
              </p:ext>
            </p:extLst>
          </p:nvPr>
        </p:nvGraphicFramePr>
        <p:xfrm>
          <a:off x="3492500" y="4038600"/>
          <a:ext cx="5081588" cy="1358900"/>
        </p:xfrm>
        <a:graphic>
          <a:graphicData uri="http://schemas.openxmlformats.org/presentationml/2006/ole">
            <mc:AlternateContent xmlns:mc="http://schemas.openxmlformats.org/markup-compatibility/2006">
              <mc:Choice xmlns:v="urn:schemas-microsoft-com:vml" Requires="v">
                <p:oleObj name="Equation" r:id="rId6" imgW="1803240" imgH="482400" progId="Equation.DSMT4">
                  <p:embed/>
                </p:oleObj>
              </mc:Choice>
              <mc:Fallback>
                <p:oleObj name="Equation" r:id="rId6" imgW="1803240" imgH="482400" progId="Equation.DSMT4">
                  <p:embed/>
                  <p:pic>
                    <p:nvPicPr>
                      <p:cNvPr id="7" name="对象 6"/>
                      <p:cNvPicPr/>
                      <p:nvPr/>
                    </p:nvPicPr>
                    <p:blipFill>
                      <a:blip r:embed="rId7"/>
                      <a:stretch>
                        <a:fillRect/>
                      </a:stretch>
                    </p:blipFill>
                    <p:spPr>
                      <a:xfrm>
                        <a:off x="3492500" y="4038600"/>
                        <a:ext cx="5081588" cy="13589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04800" y="4343400"/>
          <a:ext cx="2806700" cy="990600"/>
        </p:xfrm>
        <a:graphic>
          <a:graphicData uri="http://schemas.openxmlformats.org/presentationml/2006/ole">
            <mc:AlternateContent xmlns:mc="http://schemas.openxmlformats.org/markup-compatibility/2006">
              <mc:Choice xmlns:v="urn:schemas-microsoft-com:vml" Requires="v">
                <p:oleObj name="Equation" r:id="rId8" imgW="1295280" imgH="457200" progId="Equation.DSMT4">
                  <p:embed/>
                </p:oleObj>
              </mc:Choice>
              <mc:Fallback>
                <p:oleObj name="Equation" r:id="rId8" imgW="1295280" imgH="457200" progId="Equation.DSMT4">
                  <p:embed/>
                  <p:pic>
                    <p:nvPicPr>
                      <p:cNvPr id="8" name="对象 7"/>
                      <p:cNvPicPr>
                        <a:picLocks noChangeAspect="1" noChangeArrowheads="1"/>
                      </p:cNvPicPr>
                      <p:nvPr/>
                    </p:nvPicPr>
                    <p:blipFill>
                      <a:blip r:embed="rId9"/>
                      <a:srcRect/>
                      <a:stretch>
                        <a:fillRect/>
                      </a:stretch>
                    </p:blipFill>
                    <p:spPr bwMode="auto">
                      <a:xfrm>
                        <a:off x="304800" y="4343400"/>
                        <a:ext cx="2806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1"/>
          <p:cNvSpPr>
            <a:spLocks noChangeArrowheads="1"/>
          </p:cNvSpPr>
          <p:nvPr/>
        </p:nvSpPr>
        <p:spPr bwMode="auto">
          <a:xfrm>
            <a:off x="4038600" y="4024312"/>
            <a:ext cx="2952750" cy="138588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 name="TextBox 9"/>
          <p:cNvSpPr txBox="1"/>
          <p:nvPr/>
        </p:nvSpPr>
        <p:spPr>
          <a:xfrm>
            <a:off x="4321739" y="5536140"/>
            <a:ext cx="3374461" cy="646331"/>
          </a:xfrm>
          <a:prstGeom prst="rect">
            <a:avLst/>
          </a:prstGeom>
          <a:solidFill>
            <a:srgbClr val="FFFF00"/>
          </a:solid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第</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段接收电平序列与假想码字极性序列相关（内积）结果</a:t>
            </a:r>
          </a:p>
        </p:txBody>
      </p:sp>
      <p:sp>
        <p:nvSpPr>
          <p:cNvPr id="11" name="五角星 10"/>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7</a:t>
            </a:r>
            <a:endParaRPr lang="zh-CN" altLang="en-US" dirty="0">
              <a:solidFill>
                <a:srgbClr val="FF0000"/>
              </a:solidFill>
            </a:endParaRPr>
          </a:p>
        </p:txBody>
      </p:sp>
    </p:spTree>
    <p:extLst>
      <p:ext uri="{BB962C8B-B14F-4D97-AF65-F5344CB8AC3E}">
        <p14:creationId xmlns:p14="http://schemas.microsoft.com/office/powerpoint/2010/main" val="30032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4638"/>
            <a:ext cx="8458200" cy="1143000"/>
          </a:xfrm>
        </p:spPr>
        <p:txBody>
          <a:bodyPr>
            <a:normAutofit fontScale="90000"/>
          </a:bodyPr>
          <a:lstStyle/>
          <a:p>
            <a:r>
              <a:rPr lang="zh-CN" altLang="en-US" dirty="0"/>
              <a:t>任意二元输入任意输出的无记忆信道</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等价于寻找许用码字</a:t>
                </a:r>
                <a14:m>
                  <m:oMath xmlns:m="http://schemas.openxmlformats.org/officeDocument/2006/math">
                    <m:sSup>
                      <m:sSupPr>
                        <m:ctrlPr>
                          <a:rPr lang="en-US" altLang="zh-CN" i="1" smtClean="0">
                            <a:latin typeface="Cambria Math" panose="02040503050406030204" pitchFamily="18" charset="0"/>
                          </a:rPr>
                        </m:ctrlPr>
                      </m:sSupPr>
                      <m:e>
                        <m:r>
                          <a:rPr lang="en-US" altLang="zh-CN" b="1" i="0" smtClean="0">
                            <a:latin typeface="Cambria Math" panose="02040503050406030204" pitchFamily="18" charset="0"/>
                          </a:rPr>
                          <m:t>𝐜</m:t>
                        </m:r>
                      </m:e>
                      <m:sup>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𝑖</m:t>
                            </m:r>
                          </m:e>
                        </m:d>
                      </m:sup>
                    </m:sSup>
                  </m:oMath>
                </a14:m>
                <a:r>
                  <a:rPr lang="zh-CN" altLang="en-US" b="0" dirty="0"/>
                  <a:t>，最大化：</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𝐿</m:t>
                        </m:r>
                        <m:r>
                          <a:rPr lang="en-US" altLang="zh-CN" b="0" i="1" smtClean="0">
                            <a:latin typeface="Cambria Math" panose="02040503050406030204" pitchFamily="18" charset="0"/>
                          </a:rPr>
                          <m:t>−1</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Sup>
                                  <m:sSubSupPr>
                                    <m:ctrlPr>
                                      <a:rPr lang="en-US" altLang="zh-CN" b="1"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𝑛𝑡</m:t>
                                    </m:r>
                                    <m:r>
                                      <a:rPr lang="en-US" altLang="zh-CN" i="1">
                                        <a:latin typeface="Cambria Math" panose="02040503050406030204" pitchFamily="18" charset="0"/>
                                      </a:rPr>
                                      <m:t>+</m:t>
                                    </m:r>
                                    <m:r>
                                      <a:rPr lang="en-US" altLang="zh-CN" i="1">
                                        <a:latin typeface="Cambria Math" panose="02040503050406030204" pitchFamily="18" charset="0"/>
                                      </a:rPr>
                                      <m:t>𝑗</m:t>
                                    </m:r>
                                  </m:sub>
                                  <m:sup>
                                    <m:d>
                                      <m:dPr>
                                        <m:ctrlPr>
                                          <a:rPr lang="en-US" altLang="zh-CN" b="1" i="1">
                                            <a:latin typeface="Cambria Math" panose="02040503050406030204" pitchFamily="18" charset="0"/>
                                          </a:rPr>
                                        </m:ctrlPr>
                                      </m:dPr>
                                      <m:e>
                                        <m:r>
                                          <a:rPr lang="en-US" altLang="zh-CN" i="1">
                                            <a:latin typeface="Cambria Math" panose="02040503050406030204" pitchFamily="18" charset="0"/>
                                          </a:rPr>
                                          <m:t>𝑖</m:t>
                                        </m:r>
                                      </m:e>
                                    </m:d>
                                  </m:sup>
                                </m:sSubSup>
                              </m:e>
                            </m:d>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𝑛𝑡</m:t>
                                </m:r>
                                <m:r>
                                  <a:rPr lang="en-US" altLang="zh-CN" i="1">
                                    <a:latin typeface="Cambria Math" panose="02040503050406030204" pitchFamily="18" charset="0"/>
                                  </a:rPr>
                                  <m:t>+</m:t>
                                </m:r>
                                <m:r>
                                  <a:rPr lang="en-US" altLang="zh-CN" i="1">
                                    <a:latin typeface="Cambria Math" panose="02040503050406030204" pitchFamily="18" charset="0"/>
                                  </a:rPr>
                                  <m:t>𝑗</m:t>
                                </m:r>
                              </m:sub>
                            </m:sSub>
                          </m:e>
                        </m:nary>
                      </m:e>
                    </m:nary>
                    <m:r>
                      <a:rPr lang="en-US" altLang="zh-CN" b="1"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r>
                          <a:rPr lang="en-US" altLang="zh-CN" i="1">
                            <a:latin typeface="Cambria Math" panose="02040503050406030204" pitchFamily="18" charset="0"/>
                          </a:rPr>
                          <m:t>𝐿</m:t>
                        </m:r>
                        <m:r>
                          <a:rPr lang="en-US" altLang="zh-CN" i="1">
                            <a:latin typeface="Cambria Math" panose="02040503050406030204" pitchFamily="18" charset="0"/>
                          </a:rPr>
                          <m:t>−1</m:t>
                        </m:r>
                      </m:sup>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up>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𝑖</m:t>
                                </m:r>
                              </m:e>
                            </m:d>
                          </m:sup>
                        </m:sSubSup>
                      </m:e>
                    </m:nary>
                  </m:oMath>
                </a14:m>
                <a:endParaRPr lang="en-US" altLang="zh-CN" dirty="0"/>
              </a:p>
              <a:p>
                <a:pPr lvl="1"/>
                <a:r>
                  <a:rPr lang="zh-CN" altLang="en-US" dirty="0"/>
                  <a:t>其中</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m:t>
                                  </m:r>
                                </m:sup>
                              </m:sSup>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m:t>
                                  </m:r>
                                </m:sup>
                              </m:sSup>
                              <m:r>
                                <a:rPr lang="en-US" altLang="zh-CN" i="1">
                                  <a:latin typeface="Cambria Math" panose="02040503050406030204" pitchFamily="18" charset="0"/>
                                </a:rPr>
                                <m:t>0′</m:t>
                              </m:r>
                            </m:e>
                          </m:mr>
                        </m:m>
                      </m:e>
                    </m:d>
                  </m:oMath>
                </a14:m>
                <a:endParaRPr lang="en-US" altLang="zh-CN" dirty="0"/>
              </a:p>
              <a:p>
                <a:pPr lvl="1"/>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𝑡</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bSup>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𝑛</m:t>
                        </m:r>
                        <m:r>
                          <a:rPr lang="en-US" altLang="zh-CN" i="1">
                            <a:latin typeface="Cambria Math" panose="02040503050406030204" pitchFamily="18" charset="0"/>
                          </a:rPr>
                          <m:t>−1</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Sup>
                              <m:sSubSupPr>
                                <m:ctrlPr>
                                  <a:rPr lang="en-US" altLang="zh-CN" b="1"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𝑛𝑡</m:t>
                                </m:r>
                                <m:r>
                                  <a:rPr lang="en-US" altLang="zh-CN" i="1">
                                    <a:latin typeface="Cambria Math" panose="02040503050406030204" pitchFamily="18" charset="0"/>
                                  </a:rPr>
                                  <m:t>+</m:t>
                                </m:r>
                                <m:r>
                                  <a:rPr lang="en-US" altLang="zh-CN" i="1">
                                    <a:latin typeface="Cambria Math" panose="02040503050406030204" pitchFamily="18" charset="0"/>
                                  </a:rPr>
                                  <m:t>𝑗</m:t>
                                </m:r>
                              </m:sub>
                              <m:sup>
                                <m:d>
                                  <m:dPr>
                                    <m:ctrlPr>
                                      <a:rPr lang="en-US" altLang="zh-CN" b="1" i="1">
                                        <a:latin typeface="Cambria Math" panose="02040503050406030204" pitchFamily="18" charset="0"/>
                                      </a:rPr>
                                    </m:ctrlPr>
                                  </m:dPr>
                                  <m:e>
                                    <m:r>
                                      <a:rPr lang="en-US" altLang="zh-CN" i="1">
                                        <a:latin typeface="Cambria Math" panose="02040503050406030204" pitchFamily="18" charset="0"/>
                                      </a:rPr>
                                      <m:t>𝑖</m:t>
                                    </m:r>
                                  </m:e>
                                </m:d>
                              </m:sup>
                            </m:sSubSup>
                          </m:e>
                        </m:d>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𝑛𝑡</m:t>
                            </m:r>
                            <m:r>
                              <a:rPr lang="en-US" altLang="zh-CN" i="1">
                                <a:latin typeface="Cambria Math" panose="02040503050406030204" pitchFamily="18" charset="0"/>
                              </a:rPr>
                              <m:t>+</m:t>
                            </m:r>
                            <m:r>
                              <a:rPr lang="en-US" altLang="zh-CN" i="1">
                                <a:latin typeface="Cambria Math" panose="02040503050406030204" pitchFamily="18" charset="0"/>
                              </a:rPr>
                              <m:t>𝑗</m:t>
                            </m:r>
                          </m:sub>
                        </m:sSub>
                      </m:e>
                    </m:nary>
                  </m:oMath>
                </a14:m>
                <a:r>
                  <a:rPr lang="zh-CN" altLang="en-US" dirty="0"/>
                  <a:t>为第</a:t>
                </a:r>
                <a:r>
                  <a:rPr lang="en-US" altLang="zh-CN" i="1" dirty="0"/>
                  <a:t>t</a:t>
                </a:r>
                <a:r>
                  <a:rPr lang="zh-CN" altLang="en-US" dirty="0"/>
                  <a:t>分段度量</a:t>
                </a:r>
                <a:endParaRPr lang="en-US" altLang="zh-CN" dirty="0"/>
              </a:p>
              <a:p>
                <a:r>
                  <a:rPr lang="zh-CN" altLang="en-US" dirty="0"/>
                  <a:t>总度量也是分段度量之和</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48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2920570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卷积码的概率译码</a:t>
            </a:r>
          </a:p>
        </p:txBody>
      </p:sp>
      <p:sp>
        <p:nvSpPr>
          <p:cNvPr id="58371" name="Rectangle 3"/>
          <p:cNvSpPr>
            <a:spLocks noGrp="1" noChangeArrowheads="1"/>
          </p:cNvSpPr>
          <p:nvPr>
            <p:ph type="body" idx="1"/>
          </p:nvPr>
        </p:nvSpPr>
        <p:spPr/>
        <p:txBody>
          <a:bodyPr/>
          <a:lstStyle/>
          <a:p>
            <a:pPr eaLnBrk="1" hangingPunct="1"/>
            <a:r>
              <a:rPr lang="zh-CN" altLang="en-US"/>
              <a:t>一种简单的译码方法：逐分支译码</a:t>
            </a:r>
          </a:p>
          <a:p>
            <a:pPr eaLnBrk="1" hangingPunct="1"/>
            <a:r>
              <a:rPr lang="zh-CN" altLang="en-US"/>
              <a:t>在码树图中每向前走一步，在决定走哪一个分支时根据该分支子码与该时刻接收子码之间的相似程度来判断</a:t>
            </a:r>
          </a:p>
          <a:p>
            <a:pPr eaLnBrk="1" hangingPunct="1"/>
            <a:endParaRPr lang="en-US" altLang="zh-CN"/>
          </a:p>
        </p:txBody>
      </p:sp>
    </p:spTree>
    <p:extLst>
      <p:ext uri="{BB962C8B-B14F-4D97-AF65-F5344CB8AC3E}">
        <p14:creationId xmlns:p14="http://schemas.microsoft.com/office/powerpoint/2010/main" val="2413526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逐分支译码举例（二元高斯信道）</a:t>
            </a:r>
          </a:p>
        </p:txBody>
      </p:sp>
      <p:sp>
        <p:nvSpPr>
          <p:cNvPr id="8195" name="Rectangle 3"/>
          <p:cNvSpPr>
            <a:spLocks noGrp="1" noChangeArrowheads="1"/>
          </p:cNvSpPr>
          <p:nvPr>
            <p:ph type="body" idx="1"/>
          </p:nvPr>
        </p:nvSpPr>
        <p:spPr>
          <a:xfrm>
            <a:off x="685800" y="1981200"/>
            <a:ext cx="3886200" cy="4724400"/>
          </a:xfrm>
        </p:spPr>
        <p:txBody>
          <a:bodyPr/>
          <a:lstStyle/>
          <a:p>
            <a:pPr eaLnBrk="1" hangingPunct="1"/>
            <a:r>
              <a:rPr lang="zh-CN" altLang="en-US" sz="2800"/>
              <a:t>编码符号为</a:t>
            </a:r>
            <a:r>
              <a:rPr lang="en-US" altLang="zh-CN" sz="2800"/>
              <a:t>1</a:t>
            </a:r>
            <a:r>
              <a:rPr lang="zh-CN" altLang="en-US" sz="2800"/>
              <a:t>时发</a:t>
            </a:r>
            <a:r>
              <a:rPr lang="en-US" altLang="zh-CN" sz="2800"/>
              <a:t>+1</a:t>
            </a:r>
            <a:r>
              <a:rPr lang="zh-CN" altLang="en-US" sz="2800"/>
              <a:t>，编码符号为</a:t>
            </a:r>
            <a:r>
              <a:rPr lang="en-US" altLang="zh-CN" sz="2800"/>
              <a:t>0</a:t>
            </a:r>
            <a:r>
              <a:rPr lang="zh-CN" altLang="en-US" sz="2800"/>
              <a:t>时发</a:t>
            </a:r>
            <a:r>
              <a:rPr lang="en-US" altLang="zh-CN" sz="2800"/>
              <a:t>-1</a:t>
            </a:r>
          </a:p>
          <a:p>
            <a:pPr eaLnBrk="1" hangingPunct="1"/>
            <a:r>
              <a:rPr lang="zh-CN" altLang="en-US" sz="2800"/>
              <a:t>当接收符号为：</a:t>
            </a:r>
            <a:r>
              <a:rPr lang="en-US" altLang="zh-CN" sz="2800"/>
              <a:t>0.8, 0.7, -0.2, -0.3, 0.5, -0.3</a:t>
            </a:r>
            <a:r>
              <a:rPr lang="zh-CN" altLang="zh-CN" sz="2800"/>
              <a:t>时</a:t>
            </a:r>
          </a:p>
          <a:p>
            <a:pPr eaLnBrk="1" hangingPunct="1"/>
            <a:endParaRPr lang="en-US" altLang="zh-CN" sz="2800"/>
          </a:p>
        </p:txBody>
      </p:sp>
      <p:graphicFrame>
        <p:nvGraphicFramePr>
          <p:cNvPr id="8196"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81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05356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逐分支译码举例</a:t>
            </a:r>
          </a:p>
        </p:txBody>
      </p:sp>
      <p:sp>
        <p:nvSpPr>
          <p:cNvPr id="9219" name="Rectangle 3"/>
          <p:cNvSpPr>
            <a:spLocks noGrp="1" noChangeArrowheads="1"/>
          </p:cNvSpPr>
          <p:nvPr>
            <p:ph type="body" idx="1"/>
          </p:nvPr>
        </p:nvSpPr>
        <p:spPr>
          <a:xfrm>
            <a:off x="685800" y="1981200"/>
            <a:ext cx="3886200" cy="4724400"/>
          </a:xfrm>
        </p:spPr>
        <p:txBody>
          <a:bodyPr/>
          <a:lstStyle/>
          <a:p>
            <a:pPr eaLnBrk="1" hangingPunct="1"/>
            <a:r>
              <a:rPr lang="zh-CN" altLang="en-US" sz="2800"/>
              <a:t>编码符号为</a:t>
            </a:r>
            <a:r>
              <a:rPr lang="en-US" altLang="zh-CN" sz="2800"/>
              <a:t>1</a:t>
            </a:r>
            <a:r>
              <a:rPr lang="zh-CN" altLang="en-US" sz="2800"/>
              <a:t>时发</a:t>
            </a:r>
            <a:r>
              <a:rPr lang="en-US" altLang="zh-CN" sz="2800"/>
              <a:t>+1</a:t>
            </a:r>
            <a:r>
              <a:rPr lang="zh-CN" altLang="en-US" sz="2800"/>
              <a:t>，编码符号为</a:t>
            </a:r>
            <a:r>
              <a:rPr lang="en-US" altLang="zh-CN" sz="2800"/>
              <a:t>0</a:t>
            </a:r>
            <a:r>
              <a:rPr lang="zh-CN" altLang="en-US" sz="2800"/>
              <a:t>时发</a:t>
            </a:r>
            <a:r>
              <a:rPr lang="en-US" altLang="zh-CN" sz="2800"/>
              <a:t>-1</a:t>
            </a:r>
          </a:p>
          <a:p>
            <a:pPr eaLnBrk="1" hangingPunct="1"/>
            <a:r>
              <a:rPr lang="zh-CN" altLang="en-US" sz="2800"/>
              <a:t>当接收符号为：</a:t>
            </a:r>
            <a:r>
              <a:rPr lang="en-US" altLang="zh-CN" sz="2800"/>
              <a:t>0.8, 0.7, -0.2, -0.3, 0.5, -0.3</a:t>
            </a:r>
            <a:r>
              <a:rPr lang="zh-CN" altLang="zh-CN" sz="2800"/>
              <a:t>时</a:t>
            </a:r>
          </a:p>
          <a:p>
            <a:pPr eaLnBrk="1" hangingPunct="1"/>
            <a:endParaRPr lang="en-US" altLang="zh-CN" sz="2800"/>
          </a:p>
        </p:txBody>
      </p:sp>
      <p:graphicFrame>
        <p:nvGraphicFramePr>
          <p:cNvPr id="9220"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92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AutoShape 5"/>
          <p:cNvSpPr>
            <a:spLocks noChangeArrowheads="1"/>
          </p:cNvSpPr>
          <p:nvPr/>
        </p:nvSpPr>
        <p:spPr bwMode="auto">
          <a:xfrm>
            <a:off x="5943600" y="1676400"/>
            <a:ext cx="2012950" cy="533400"/>
          </a:xfrm>
          <a:prstGeom prst="wedgeRectCallout">
            <a:avLst>
              <a:gd name="adj1" fmla="val -49134"/>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 -1.5</a:t>
            </a:r>
          </a:p>
        </p:txBody>
      </p:sp>
      <p:sp>
        <p:nvSpPr>
          <p:cNvPr id="9222" name="AutoShape 6"/>
          <p:cNvSpPr>
            <a:spLocks noChangeArrowheads="1"/>
          </p:cNvSpPr>
          <p:nvPr/>
        </p:nvSpPr>
        <p:spPr bwMode="auto">
          <a:xfrm>
            <a:off x="5943600" y="3962400"/>
            <a:ext cx="1828800" cy="533400"/>
          </a:xfrm>
          <a:prstGeom prst="wedgeRectCallout">
            <a:avLst>
              <a:gd name="adj1" fmla="val -49046"/>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0.8+0.7=1.5</a:t>
            </a:r>
          </a:p>
        </p:txBody>
      </p:sp>
    </p:spTree>
    <p:extLst>
      <p:ext uri="{BB962C8B-B14F-4D97-AF65-F5344CB8AC3E}">
        <p14:creationId xmlns:p14="http://schemas.microsoft.com/office/powerpoint/2010/main" val="584445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逐分支译码举例</a:t>
            </a:r>
          </a:p>
        </p:txBody>
      </p:sp>
      <p:sp>
        <p:nvSpPr>
          <p:cNvPr id="10243" name="Rectangle 3"/>
          <p:cNvSpPr>
            <a:spLocks noGrp="1" noChangeArrowheads="1"/>
          </p:cNvSpPr>
          <p:nvPr>
            <p:ph type="body" idx="1"/>
          </p:nvPr>
        </p:nvSpPr>
        <p:spPr>
          <a:xfrm>
            <a:off x="685800" y="1981200"/>
            <a:ext cx="3886200" cy="4724400"/>
          </a:xfrm>
        </p:spPr>
        <p:txBody>
          <a:bodyPr/>
          <a:lstStyle/>
          <a:p>
            <a:pPr eaLnBrk="1" hangingPunct="1"/>
            <a:r>
              <a:rPr lang="zh-CN" altLang="en-US" sz="2800"/>
              <a:t>编码符号为</a:t>
            </a:r>
            <a:r>
              <a:rPr lang="en-US" altLang="zh-CN" sz="2800"/>
              <a:t>1</a:t>
            </a:r>
            <a:r>
              <a:rPr lang="zh-CN" altLang="en-US" sz="2800"/>
              <a:t>时发</a:t>
            </a:r>
            <a:r>
              <a:rPr lang="en-US" altLang="zh-CN" sz="2800"/>
              <a:t>+1</a:t>
            </a:r>
            <a:r>
              <a:rPr lang="zh-CN" altLang="en-US" sz="2800"/>
              <a:t>，编码符号为</a:t>
            </a:r>
            <a:r>
              <a:rPr lang="en-US" altLang="zh-CN" sz="2800"/>
              <a:t>0</a:t>
            </a:r>
            <a:r>
              <a:rPr lang="zh-CN" altLang="en-US" sz="2800"/>
              <a:t>时发</a:t>
            </a:r>
            <a:r>
              <a:rPr lang="en-US" altLang="zh-CN" sz="2800"/>
              <a:t>-1</a:t>
            </a:r>
          </a:p>
          <a:p>
            <a:pPr eaLnBrk="1" hangingPunct="1"/>
            <a:r>
              <a:rPr lang="zh-CN" altLang="en-US" sz="2800"/>
              <a:t>当接收符号为：</a:t>
            </a:r>
            <a:r>
              <a:rPr lang="en-US" altLang="zh-CN" sz="2800"/>
              <a:t>0.8, 0.7, -0.2, -0.3, 0.5, -0.3</a:t>
            </a:r>
            <a:r>
              <a:rPr lang="zh-CN" altLang="zh-CN" sz="2800"/>
              <a:t>时，尽管第二次分支为两个负数，但更象分支</a:t>
            </a:r>
            <a:r>
              <a:rPr lang="zh-CN" altLang="zh-CN" sz="2800">
                <a:latin typeface="Arial" charset="0"/>
              </a:rPr>
              <a:t>“</a:t>
            </a:r>
            <a:r>
              <a:rPr lang="zh-CN" altLang="zh-CN" sz="2800"/>
              <a:t>1</a:t>
            </a:r>
            <a:r>
              <a:rPr lang="zh-CN" altLang="zh-CN" sz="2800">
                <a:latin typeface="Arial" charset="0"/>
              </a:rPr>
              <a:t>”</a:t>
            </a:r>
            <a:endParaRPr lang="en-US" altLang="zh-CN" sz="2800"/>
          </a:p>
        </p:txBody>
      </p:sp>
      <p:graphicFrame>
        <p:nvGraphicFramePr>
          <p:cNvPr id="10244"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102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AutoShape 7"/>
          <p:cNvSpPr>
            <a:spLocks noChangeArrowheads="1"/>
          </p:cNvSpPr>
          <p:nvPr/>
        </p:nvSpPr>
        <p:spPr bwMode="auto">
          <a:xfrm>
            <a:off x="6553200" y="3429000"/>
            <a:ext cx="2590800" cy="533400"/>
          </a:xfrm>
          <a:prstGeom prst="wedgeRectCallout">
            <a:avLst>
              <a:gd name="adj1" fmla="val -34620"/>
              <a:gd name="adj2" fmla="val 130653"/>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-(-0.2)+(-0.3)=-0.1</a:t>
            </a:r>
          </a:p>
        </p:txBody>
      </p:sp>
      <p:sp>
        <p:nvSpPr>
          <p:cNvPr id="10246" name="AutoShape 8"/>
          <p:cNvSpPr>
            <a:spLocks noChangeArrowheads="1"/>
          </p:cNvSpPr>
          <p:nvPr/>
        </p:nvSpPr>
        <p:spPr bwMode="auto">
          <a:xfrm>
            <a:off x="3505200" y="6324600"/>
            <a:ext cx="2590800" cy="533400"/>
          </a:xfrm>
          <a:prstGeom prst="wedgeRectCallout">
            <a:avLst>
              <a:gd name="adj1" fmla="val 71755"/>
              <a:gd name="adj2" fmla="val -106847"/>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(-0.2)-(-0.3)=0.1</a:t>
            </a:r>
          </a:p>
        </p:txBody>
      </p:sp>
    </p:spTree>
    <p:extLst>
      <p:ext uri="{BB962C8B-B14F-4D97-AF65-F5344CB8AC3E}">
        <p14:creationId xmlns:p14="http://schemas.microsoft.com/office/powerpoint/2010/main" val="2013859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逐分支译码举例</a:t>
            </a:r>
          </a:p>
        </p:txBody>
      </p:sp>
      <p:sp>
        <p:nvSpPr>
          <p:cNvPr id="11267" name="Rectangle 3"/>
          <p:cNvSpPr>
            <a:spLocks noGrp="1" noChangeArrowheads="1"/>
          </p:cNvSpPr>
          <p:nvPr>
            <p:ph type="body" idx="1"/>
          </p:nvPr>
        </p:nvSpPr>
        <p:spPr>
          <a:xfrm>
            <a:off x="685800" y="1981200"/>
            <a:ext cx="3886200" cy="4724400"/>
          </a:xfrm>
        </p:spPr>
        <p:txBody>
          <a:bodyPr/>
          <a:lstStyle/>
          <a:p>
            <a:pPr eaLnBrk="1" hangingPunct="1"/>
            <a:r>
              <a:rPr lang="zh-CN" altLang="en-US" sz="2800"/>
              <a:t>编码符号为</a:t>
            </a:r>
            <a:r>
              <a:rPr lang="en-US" altLang="zh-CN" sz="2800"/>
              <a:t>1</a:t>
            </a:r>
            <a:r>
              <a:rPr lang="zh-CN" altLang="en-US" sz="2800"/>
              <a:t>时发</a:t>
            </a:r>
            <a:r>
              <a:rPr lang="en-US" altLang="zh-CN" sz="2800"/>
              <a:t>+1</a:t>
            </a:r>
            <a:r>
              <a:rPr lang="zh-CN" altLang="en-US" sz="2800"/>
              <a:t>，编码符号为</a:t>
            </a:r>
            <a:r>
              <a:rPr lang="en-US" altLang="zh-CN" sz="2800"/>
              <a:t>0</a:t>
            </a:r>
            <a:r>
              <a:rPr lang="zh-CN" altLang="en-US" sz="2800"/>
              <a:t>时发</a:t>
            </a:r>
            <a:r>
              <a:rPr lang="en-US" altLang="zh-CN" sz="2800"/>
              <a:t>-1</a:t>
            </a:r>
          </a:p>
          <a:p>
            <a:pPr eaLnBrk="1" hangingPunct="1"/>
            <a:r>
              <a:rPr lang="zh-CN" altLang="en-US" sz="2800"/>
              <a:t>当接收符号为：</a:t>
            </a:r>
            <a:r>
              <a:rPr lang="en-US" altLang="zh-CN" sz="2800"/>
              <a:t>0.8, 0.7, -0.2, -0.3, 0.5, -0.3</a:t>
            </a:r>
            <a:r>
              <a:rPr lang="zh-CN" altLang="zh-CN" sz="2800"/>
              <a:t>时，尽管第二次分支为两个负数，但更象分支</a:t>
            </a:r>
            <a:r>
              <a:rPr lang="zh-CN" altLang="zh-CN" sz="2800">
                <a:latin typeface="Arial" charset="0"/>
              </a:rPr>
              <a:t>“</a:t>
            </a:r>
            <a:r>
              <a:rPr lang="zh-CN" altLang="zh-CN" sz="2800"/>
              <a:t>1</a:t>
            </a:r>
            <a:r>
              <a:rPr lang="zh-CN" altLang="zh-CN" sz="2800">
                <a:latin typeface="Arial" charset="0"/>
              </a:rPr>
              <a:t>”</a:t>
            </a:r>
            <a:r>
              <a:rPr lang="zh-CN" altLang="zh-CN" sz="2800"/>
              <a:t>，因此判信息序列为110</a:t>
            </a:r>
          </a:p>
          <a:p>
            <a:pPr eaLnBrk="1" hangingPunct="1"/>
            <a:endParaRPr lang="en-US" altLang="zh-CN" sz="2800"/>
          </a:p>
        </p:txBody>
      </p:sp>
      <p:graphicFrame>
        <p:nvGraphicFramePr>
          <p:cNvPr id="11268"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962331" imgH="2895578" progId="Visio.Drawing.6">
                  <p:embed/>
                </p:oleObj>
              </mc:Choice>
              <mc:Fallback>
                <p:oleObj name="Visio" r:id="rId2" imgW="2962331" imgH="2895578" progId="Visio.Drawing.6">
                  <p:embed/>
                  <p:pic>
                    <p:nvPicPr>
                      <p:cNvPr id="112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AutoShape 9"/>
          <p:cNvSpPr>
            <a:spLocks noChangeArrowheads="1"/>
          </p:cNvSpPr>
          <p:nvPr/>
        </p:nvSpPr>
        <p:spPr bwMode="auto">
          <a:xfrm>
            <a:off x="4648200" y="6324600"/>
            <a:ext cx="2362200" cy="533400"/>
          </a:xfrm>
          <a:prstGeom prst="wedgeRectCallout">
            <a:avLst>
              <a:gd name="adj1" fmla="val 87838"/>
              <a:gd name="adj2" fmla="val -26787"/>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-0.5+(-0.3)=-0.8</a:t>
            </a:r>
          </a:p>
        </p:txBody>
      </p:sp>
      <p:sp>
        <p:nvSpPr>
          <p:cNvPr id="11270" name="AutoShape 10"/>
          <p:cNvSpPr>
            <a:spLocks noChangeArrowheads="1"/>
          </p:cNvSpPr>
          <p:nvPr/>
        </p:nvSpPr>
        <p:spPr bwMode="auto">
          <a:xfrm>
            <a:off x="6781800" y="4419600"/>
            <a:ext cx="2362200" cy="533400"/>
          </a:xfrm>
          <a:prstGeom prst="wedgeRectCallout">
            <a:avLst>
              <a:gd name="adj1" fmla="val -2486"/>
              <a:gd name="adj2" fmla="val 116069"/>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0.5-(-0.3)=0.8</a:t>
            </a:r>
          </a:p>
        </p:txBody>
      </p:sp>
    </p:spTree>
    <p:extLst>
      <p:ext uri="{BB962C8B-B14F-4D97-AF65-F5344CB8AC3E}">
        <p14:creationId xmlns:p14="http://schemas.microsoft.com/office/powerpoint/2010/main" val="32172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对信息流编码的模型</a:t>
            </a:r>
          </a:p>
        </p:txBody>
      </p:sp>
      <p:sp>
        <p:nvSpPr>
          <p:cNvPr id="7171" name="Rectangle 3"/>
          <p:cNvSpPr>
            <a:spLocks noGrp="1" noChangeArrowheads="1"/>
          </p:cNvSpPr>
          <p:nvPr>
            <p:ph type="body" idx="1"/>
          </p:nvPr>
        </p:nvSpPr>
        <p:spPr>
          <a:xfrm>
            <a:off x="304800" y="3657600"/>
            <a:ext cx="8610600" cy="2819400"/>
          </a:xfrm>
        </p:spPr>
        <p:txBody>
          <a:bodyPr>
            <a:normAutofit fontScale="85000" lnSpcReduction="20000"/>
          </a:bodyPr>
          <a:lstStyle/>
          <a:p>
            <a:pPr eaLnBrk="1" hangingPunct="1">
              <a:lnSpc>
                <a:spcPct val="120000"/>
              </a:lnSpc>
            </a:pPr>
            <a:r>
              <a:rPr lang="zh-CN" altLang="en-US" sz="2800" dirty="0">
                <a:latin typeface="Times New Roman" panose="02020603050405020304" pitchFamily="18" charset="0"/>
                <a:cs typeface="Times New Roman" panose="02020603050405020304" pitchFamily="18" charset="0"/>
              </a:rPr>
              <a:t>输入输出符号可以不同，可以用矢量表示，最常见的是取自同一域上的不同维数的矢量。例如信息符号流</a:t>
            </a:r>
            <a:r>
              <a:rPr lang="en-US" altLang="zh-CN" sz="2800"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映射到编码符号流</a:t>
            </a:r>
            <a:r>
              <a:rPr lang="en-US" altLang="zh-CN"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，其中元素</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为</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维矢量，</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为</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维矢量，这样就是一个效率为</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的编码</a:t>
            </a:r>
          </a:p>
          <a:p>
            <a:pPr eaLnBrk="1" hangingPunct="1">
              <a:lnSpc>
                <a:spcPct val="120000"/>
              </a:lnSpc>
            </a:pPr>
            <a:r>
              <a:rPr lang="zh-CN" altLang="en-US" sz="2800" dirty="0">
                <a:latin typeface="Times New Roman" panose="02020603050405020304" pitchFamily="18" charset="0"/>
                <a:cs typeface="Times New Roman" panose="02020603050405020304" pitchFamily="18" charset="0"/>
              </a:rPr>
              <a:t>通常，输入符号流是经过信源编码的结果，已经变成二进制流或较小的域符号。因此</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维输入矢量和</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维输出矢量往往是人为地一种分割。</a:t>
            </a:r>
          </a:p>
        </p:txBody>
      </p:sp>
      <p:graphicFrame>
        <p:nvGraphicFramePr>
          <p:cNvPr id="7172" name="Object 4"/>
          <p:cNvGraphicFramePr>
            <a:graphicFrameLocks noChangeAspect="1"/>
          </p:cNvGraphicFramePr>
          <p:nvPr/>
        </p:nvGraphicFramePr>
        <p:xfrm>
          <a:off x="762000" y="1905000"/>
          <a:ext cx="7620000" cy="1552575"/>
        </p:xfrm>
        <a:graphic>
          <a:graphicData uri="http://schemas.openxmlformats.org/presentationml/2006/ole">
            <mc:AlternateContent xmlns:mc="http://schemas.openxmlformats.org/markup-compatibility/2006">
              <mc:Choice xmlns:v="urn:schemas-microsoft-com:vml" Requires="v">
                <p:oleObj name="VISIO" r:id="rId2" imgW="5041900" imgH="1003300" progId="Visio.Drawing.4">
                  <p:embed/>
                </p:oleObj>
              </mc:Choice>
              <mc:Fallback>
                <p:oleObj name="VISIO" r:id="rId2" imgW="5041900" imgH="1003300" progId="Visio.Drawing.4">
                  <p:embed/>
                  <p:pic>
                    <p:nvPicPr>
                      <p:cNvPr id="717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7620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逐分支译码的局限</a:t>
            </a:r>
          </a:p>
        </p:txBody>
      </p:sp>
      <p:sp>
        <p:nvSpPr>
          <p:cNvPr id="12291" name="Rectangle 3"/>
          <p:cNvSpPr>
            <a:spLocks noGrp="1" noChangeArrowheads="1"/>
          </p:cNvSpPr>
          <p:nvPr>
            <p:ph type="body" idx="1"/>
          </p:nvPr>
        </p:nvSpPr>
        <p:spPr>
          <a:xfrm>
            <a:off x="1182688" y="2017713"/>
            <a:ext cx="3505200" cy="4114800"/>
          </a:xfrm>
        </p:spPr>
        <p:txBody>
          <a:bodyPr/>
          <a:lstStyle/>
          <a:p>
            <a:pPr eaLnBrk="1" hangingPunct="1"/>
            <a:r>
              <a:rPr lang="zh-CN" altLang="en-US"/>
              <a:t>没有利用卷积码的记忆性</a:t>
            </a:r>
          </a:p>
          <a:p>
            <a:pPr eaLnBrk="1" hangingPunct="1"/>
            <a:r>
              <a:rPr lang="zh-CN" altLang="en-US"/>
              <a:t>例：</a:t>
            </a:r>
            <a:r>
              <a:rPr lang="zh-CN" altLang="en-US" sz="2800"/>
              <a:t>当接收符号为：</a:t>
            </a:r>
            <a:r>
              <a:rPr lang="en-US" altLang="zh-CN" sz="2800"/>
              <a:t>0.8, 0.7, -0.1, 0.1, 0.5, -0.3</a:t>
            </a:r>
            <a:r>
              <a:rPr lang="zh-CN" altLang="zh-CN" sz="2800"/>
              <a:t>时</a:t>
            </a:r>
            <a:endParaRPr lang="zh-CN" altLang="en-US" sz="2800"/>
          </a:p>
        </p:txBody>
      </p:sp>
      <p:graphicFrame>
        <p:nvGraphicFramePr>
          <p:cNvPr id="12292"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962331" imgH="2895578" progId="Visio.Drawing.11">
                  <p:embed/>
                </p:oleObj>
              </mc:Choice>
              <mc:Fallback>
                <p:oleObj name="Visio" r:id="rId2" imgW="2962331" imgH="2895578" progId="Visio.Drawing.11">
                  <p:embed/>
                  <p:pic>
                    <p:nvPicPr>
                      <p:cNvPr id="122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0463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逐分支译码的局限</a:t>
            </a:r>
          </a:p>
        </p:txBody>
      </p:sp>
      <p:sp>
        <p:nvSpPr>
          <p:cNvPr id="13315" name="Rectangle 3"/>
          <p:cNvSpPr>
            <a:spLocks noGrp="1" noChangeArrowheads="1"/>
          </p:cNvSpPr>
          <p:nvPr>
            <p:ph type="body" idx="1"/>
          </p:nvPr>
        </p:nvSpPr>
        <p:spPr>
          <a:xfrm>
            <a:off x="1182688" y="2017713"/>
            <a:ext cx="3505200" cy="4114800"/>
          </a:xfrm>
        </p:spPr>
        <p:txBody>
          <a:bodyPr/>
          <a:lstStyle/>
          <a:p>
            <a:pPr eaLnBrk="1" hangingPunct="1"/>
            <a:r>
              <a:rPr lang="zh-CN" altLang="en-US"/>
              <a:t>没有利用卷积码的记忆性</a:t>
            </a:r>
          </a:p>
          <a:p>
            <a:pPr eaLnBrk="1" hangingPunct="1"/>
            <a:r>
              <a:rPr lang="zh-CN" altLang="en-US"/>
              <a:t>例：</a:t>
            </a:r>
            <a:r>
              <a:rPr lang="zh-CN" altLang="en-US" sz="2800"/>
              <a:t>当接收符号为：</a:t>
            </a:r>
            <a:r>
              <a:rPr lang="en-US" altLang="zh-CN" sz="2800"/>
              <a:t>0.8, 0.7, -0.1, 0.1, 0.5, -0.3</a:t>
            </a:r>
            <a:r>
              <a:rPr lang="zh-CN" altLang="zh-CN" sz="2800"/>
              <a:t>时</a:t>
            </a:r>
            <a:endParaRPr lang="zh-CN" altLang="en-US" sz="2800"/>
          </a:p>
        </p:txBody>
      </p:sp>
      <p:graphicFrame>
        <p:nvGraphicFramePr>
          <p:cNvPr id="13316"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1331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AutoShape 5"/>
          <p:cNvSpPr>
            <a:spLocks noChangeArrowheads="1"/>
          </p:cNvSpPr>
          <p:nvPr/>
        </p:nvSpPr>
        <p:spPr bwMode="auto">
          <a:xfrm>
            <a:off x="5943600" y="1676400"/>
            <a:ext cx="1828800" cy="533400"/>
          </a:xfrm>
          <a:prstGeom prst="wedgeRectCallout">
            <a:avLst>
              <a:gd name="adj1" fmla="val -49046"/>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-0.8-0.7=-1.5</a:t>
            </a:r>
          </a:p>
        </p:txBody>
      </p:sp>
      <p:sp>
        <p:nvSpPr>
          <p:cNvPr id="13318" name="AutoShape 6"/>
          <p:cNvSpPr>
            <a:spLocks noChangeArrowheads="1"/>
          </p:cNvSpPr>
          <p:nvPr/>
        </p:nvSpPr>
        <p:spPr bwMode="auto">
          <a:xfrm>
            <a:off x="5943600" y="3962400"/>
            <a:ext cx="1828800" cy="533400"/>
          </a:xfrm>
          <a:prstGeom prst="wedgeRectCallout">
            <a:avLst>
              <a:gd name="adj1" fmla="val -49046"/>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0.8+0.7=1.5</a:t>
            </a:r>
          </a:p>
        </p:txBody>
      </p:sp>
    </p:spTree>
    <p:extLst>
      <p:ext uri="{BB962C8B-B14F-4D97-AF65-F5344CB8AC3E}">
        <p14:creationId xmlns:p14="http://schemas.microsoft.com/office/powerpoint/2010/main" val="1190346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逐分支译码的局限</a:t>
            </a:r>
          </a:p>
        </p:txBody>
      </p:sp>
      <p:sp>
        <p:nvSpPr>
          <p:cNvPr id="14339" name="Rectangle 3"/>
          <p:cNvSpPr>
            <a:spLocks noGrp="1" noChangeArrowheads="1"/>
          </p:cNvSpPr>
          <p:nvPr>
            <p:ph type="body" idx="1"/>
          </p:nvPr>
        </p:nvSpPr>
        <p:spPr>
          <a:xfrm>
            <a:off x="1182688" y="2017713"/>
            <a:ext cx="3505200" cy="4114800"/>
          </a:xfrm>
        </p:spPr>
        <p:txBody>
          <a:bodyPr/>
          <a:lstStyle/>
          <a:p>
            <a:pPr eaLnBrk="1" hangingPunct="1"/>
            <a:r>
              <a:rPr lang="zh-CN" altLang="en-US"/>
              <a:t>没有利用卷积码的记忆性</a:t>
            </a:r>
          </a:p>
          <a:p>
            <a:pPr eaLnBrk="1" hangingPunct="1"/>
            <a:r>
              <a:rPr lang="zh-CN" altLang="en-US"/>
              <a:t>例：</a:t>
            </a:r>
            <a:r>
              <a:rPr lang="zh-CN" altLang="en-US" sz="2800"/>
              <a:t>当接收符号为：</a:t>
            </a:r>
            <a:r>
              <a:rPr lang="en-US" altLang="zh-CN" sz="2800"/>
              <a:t>0.8, 0.7, -0.1, 0.1, 0.5, -0.3</a:t>
            </a:r>
            <a:r>
              <a:rPr lang="zh-CN" altLang="zh-CN" sz="2800"/>
              <a:t>时</a:t>
            </a:r>
            <a:endParaRPr lang="zh-CN" altLang="en-US" sz="2800"/>
          </a:p>
        </p:txBody>
      </p:sp>
      <p:graphicFrame>
        <p:nvGraphicFramePr>
          <p:cNvPr id="14340"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143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AutoShape 5"/>
          <p:cNvSpPr>
            <a:spLocks noChangeArrowheads="1"/>
          </p:cNvSpPr>
          <p:nvPr/>
        </p:nvSpPr>
        <p:spPr bwMode="auto">
          <a:xfrm>
            <a:off x="7010400" y="3276600"/>
            <a:ext cx="2133600" cy="533400"/>
          </a:xfrm>
          <a:prstGeom prst="wedgeRectCallout">
            <a:avLst>
              <a:gd name="adj1" fmla="val -54537"/>
              <a:gd name="adj2" fmla="val 169046"/>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-(-0.1)+0.1=0.2</a:t>
            </a:r>
          </a:p>
        </p:txBody>
      </p:sp>
      <p:sp>
        <p:nvSpPr>
          <p:cNvPr id="14342" name="AutoShape 6"/>
          <p:cNvSpPr>
            <a:spLocks noChangeArrowheads="1"/>
          </p:cNvSpPr>
          <p:nvPr/>
        </p:nvSpPr>
        <p:spPr bwMode="auto">
          <a:xfrm>
            <a:off x="4191000" y="6324600"/>
            <a:ext cx="2036763" cy="533400"/>
          </a:xfrm>
          <a:prstGeom prst="wedgeRectCallout">
            <a:avLst>
              <a:gd name="adj1" fmla="val 69329"/>
              <a:gd name="adj2" fmla="val -140477"/>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-0.1-0.1= -0.2</a:t>
            </a:r>
          </a:p>
        </p:txBody>
      </p:sp>
    </p:spTree>
    <p:extLst>
      <p:ext uri="{BB962C8B-B14F-4D97-AF65-F5344CB8AC3E}">
        <p14:creationId xmlns:p14="http://schemas.microsoft.com/office/powerpoint/2010/main" val="205977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逐分支译码的局限</a:t>
            </a:r>
          </a:p>
        </p:txBody>
      </p:sp>
      <p:sp>
        <p:nvSpPr>
          <p:cNvPr id="15363" name="Rectangle 3"/>
          <p:cNvSpPr>
            <a:spLocks noGrp="1" noChangeArrowheads="1"/>
          </p:cNvSpPr>
          <p:nvPr>
            <p:ph type="body" idx="1"/>
          </p:nvPr>
        </p:nvSpPr>
        <p:spPr>
          <a:xfrm>
            <a:off x="1182688" y="2017713"/>
            <a:ext cx="3505200" cy="4114800"/>
          </a:xfrm>
        </p:spPr>
        <p:txBody>
          <a:bodyPr/>
          <a:lstStyle/>
          <a:p>
            <a:pPr eaLnBrk="1" hangingPunct="1"/>
            <a:r>
              <a:rPr lang="zh-CN" altLang="en-US"/>
              <a:t>没有利用卷积码的记忆性</a:t>
            </a:r>
          </a:p>
          <a:p>
            <a:pPr eaLnBrk="1" hangingPunct="1"/>
            <a:r>
              <a:rPr lang="zh-CN" altLang="en-US"/>
              <a:t>例：</a:t>
            </a:r>
            <a:r>
              <a:rPr lang="zh-CN" altLang="en-US" sz="2800"/>
              <a:t>当接收符号为：</a:t>
            </a:r>
            <a:r>
              <a:rPr lang="en-US" altLang="zh-CN" sz="2800"/>
              <a:t>0.8, 0.7, -0.1, 0.1, 0.5, -0.3</a:t>
            </a:r>
            <a:r>
              <a:rPr lang="zh-CN" altLang="zh-CN" sz="2800"/>
              <a:t>时，判信息序列为10</a:t>
            </a:r>
            <a:r>
              <a:rPr lang="en-US" altLang="zh-CN" sz="2800"/>
              <a:t>0</a:t>
            </a:r>
            <a:endParaRPr lang="zh-CN" altLang="zh-CN" sz="2800"/>
          </a:p>
        </p:txBody>
      </p:sp>
      <p:graphicFrame>
        <p:nvGraphicFramePr>
          <p:cNvPr id="15364"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153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AutoShape 5"/>
          <p:cNvSpPr>
            <a:spLocks noChangeArrowheads="1"/>
          </p:cNvSpPr>
          <p:nvPr/>
        </p:nvSpPr>
        <p:spPr bwMode="auto">
          <a:xfrm>
            <a:off x="6400800" y="3200400"/>
            <a:ext cx="2286000" cy="533400"/>
          </a:xfrm>
          <a:prstGeom prst="wedgeRectCallout">
            <a:avLst>
              <a:gd name="adj1" fmla="val 7778"/>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0.5+(-0.3)=0.2</a:t>
            </a:r>
          </a:p>
        </p:txBody>
      </p:sp>
      <p:sp>
        <p:nvSpPr>
          <p:cNvPr id="15366" name="AutoShape 6"/>
          <p:cNvSpPr>
            <a:spLocks noChangeArrowheads="1"/>
          </p:cNvSpPr>
          <p:nvPr/>
        </p:nvSpPr>
        <p:spPr bwMode="auto">
          <a:xfrm>
            <a:off x="5943600" y="5715000"/>
            <a:ext cx="2286000" cy="533400"/>
          </a:xfrm>
          <a:prstGeom prst="wedgeRectCallout">
            <a:avLst>
              <a:gd name="adj1" fmla="val 32431"/>
              <a:gd name="adj2" fmla="val -155954"/>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-0.5-(-0.3)=-0.2</a:t>
            </a:r>
          </a:p>
        </p:txBody>
      </p:sp>
    </p:spTree>
    <p:extLst>
      <p:ext uri="{BB962C8B-B14F-4D97-AF65-F5344CB8AC3E}">
        <p14:creationId xmlns:p14="http://schemas.microsoft.com/office/powerpoint/2010/main" val="3267749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逐分支译码的局限</a:t>
            </a:r>
          </a:p>
        </p:txBody>
      </p:sp>
      <p:sp>
        <p:nvSpPr>
          <p:cNvPr id="16387" name="Rectangle 3"/>
          <p:cNvSpPr>
            <a:spLocks noGrp="1" noChangeArrowheads="1"/>
          </p:cNvSpPr>
          <p:nvPr>
            <p:ph type="body" idx="1"/>
          </p:nvPr>
        </p:nvSpPr>
        <p:spPr>
          <a:xfrm>
            <a:off x="1182688" y="2017713"/>
            <a:ext cx="3505200" cy="4114800"/>
          </a:xfrm>
        </p:spPr>
        <p:txBody>
          <a:bodyPr>
            <a:normAutofit lnSpcReduction="10000"/>
          </a:bodyPr>
          <a:lstStyle/>
          <a:p>
            <a:pPr eaLnBrk="1" hangingPunct="1">
              <a:lnSpc>
                <a:spcPct val="90000"/>
              </a:lnSpc>
            </a:pPr>
            <a:r>
              <a:rPr lang="zh-CN" altLang="en-US"/>
              <a:t>没有利用卷积码的记忆性</a:t>
            </a:r>
          </a:p>
          <a:p>
            <a:pPr eaLnBrk="1" hangingPunct="1">
              <a:lnSpc>
                <a:spcPct val="90000"/>
              </a:lnSpc>
            </a:pPr>
            <a:r>
              <a:rPr lang="zh-CN" altLang="en-US"/>
              <a:t>例：</a:t>
            </a:r>
            <a:r>
              <a:rPr lang="zh-CN" altLang="en-US" sz="2800"/>
              <a:t>当接收符号为：</a:t>
            </a:r>
            <a:r>
              <a:rPr lang="en-US" altLang="zh-CN" sz="2800"/>
              <a:t>0.8, 0.7, -0.1, 0.1, 0.5, -0.3</a:t>
            </a:r>
            <a:r>
              <a:rPr lang="zh-CN" altLang="zh-CN" sz="2800"/>
              <a:t>时，判信息序列为10</a:t>
            </a:r>
            <a:r>
              <a:rPr lang="en-US" altLang="zh-CN" sz="2800"/>
              <a:t>0</a:t>
            </a:r>
            <a:endParaRPr lang="zh-CN" altLang="zh-CN" sz="2800"/>
          </a:p>
          <a:p>
            <a:pPr eaLnBrk="1" hangingPunct="1">
              <a:lnSpc>
                <a:spcPct val="90000"/>
              </a:lnSpc>
            </a:pPr>
            <a:r>
              <a:rPr lang="zh-CN" altLang="zh-CN" sz="2800"/>
              <a:t>但从整体序列来看，更像110</a:t>
            </a:r>
          </a:p>
          <a:p>
            <a:pPr eaLnBrk="1" hangingPunct="1">
              <a:lnSpc>
                <a:spcPct val="90000"/>
              </a:lnSpc>
            </a:pPr>
            <a:r>
              <a:rPr lang="zh-CN" altLang="zh-CN" sz="2800"/>
              <a:t>因此不是最大似然序列译码</a:t>
            </a:r>
            <a:endParaRPr lang="zh-CN" altLang="en-US" sz="2800"/>
          </a:p>
        </p:txBody>
      </p:sp>
      <p:graphicFrame>
        <p:nvGraphicFramePr>
          <p:cNvPr id="16388"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962331" imgH="2895578" progId="Visio.Drawing.4">
                  <p:embed/>
                </p:oleObj>
              </mc:Choice>
              <mc:Fallback>
                <p:oleObj name="VISIO" r:id="rId2" imgW="2962331" imgH="2895578" progId="Visio.Drawing.4">
                  <p:embed/>
                  <p:pic>
                    <p:nvPicPr>
                      <p:cNvPr id="163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AutoShape 6"/>
          <p:cNvSpPr>
            <a:spLocks noChangeArrowheads="1"/>
          </p:cNvSpPr>
          <p:nvPr/>
        </p:nvSpPr>
        <p:spPr bwMode="auto">
          <a:xfrm>
            <a:off x="4495800" y="6324600"/>
            <a:ext cx="4648200" cy="533400"/>
          </a:xfrm>
          <a:prstGeom prst="wedgeRectCallout">
            <a:avLst>
              <a:gd name="adj1" fmla="val 21824"/>
              <a:gd name="adj2" fmla="val -15625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0.8+0.7+(-0.1)-0.1+0.5-(-0.3)=2.2</a:t>
            </a:r>
          </a:p>
        </p:txBody>
      </p:sp>
      <p:sp>
        <p:nvSpPr>
          <p:cNvPr id="16390" name="AutoShape 7"/>
          <p:cNvSpPr>
            <a:spLocks noChangeArrowheads="1"/>
          </p:cNvSpPr>
          <p:nvPr/>
        </p:nvSpPr>
        <p:spPr bwMode="auto">
          <a:xfrm>
            <a:off x="4495800" y="3124200"/>
            <a:ext cx="4648200" cy="533400"/>
          </a:xfrm>
          <a:prstGeom prst="wedgeRectCallout">
            <a:avLst>
              <a:gd name="adj1" fmla="val 20560"/>
              <a:gd name="adj2" fmla="val 128273"/>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0.8+0.7-(-0.1)+0.1+0.5+(-0.3)=1.9</a:t>
            </a:r>
          </a:p>
        </p:txBody>
      </p:sp>
    </p:spTree>
    <p:extLst>
      <p:ext uri="{BB962C8B-B14F-4D97-AF65-F5344CB8AC3E}">
        <p14:creationId xmlns:p14="http://schemas.microsoft.com/office/powerpoint/2010/main" val="126741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维特比译码</a:t>
            </a:r>
          </a:p>
        </p:txBody>
      </p:sp>
      <p:sp>
        <p:nvSpPr>
          <p:cNvPr id="34819" name="Rectangle 3"/>
          <p:cNvSpPr>
            <a:spLocks noGrp="1" noChangeArrowheads="1"/>
          </p:cNvSpPr>
          <p:nvPr>
            <p:ph type="body" idx="1"/>
          </p:nvPr>
        </p:nvSpPr>
        <p:spPr/>
        <p:txBody>
          <a:bodyPr/>
          <a:lstStyle/>
          <a:p>
            <a:pPr eaLnBrk="1" hangingPunct="1"/>
            <a:r>
              <a:rPr lang="zh-CN" altLang="en-US" dirty="0"/>
              <a:t>卷积码的网格图描述：将状态转移图按时间展开，用于描述从第</a:t>
            </a:r>
            <a:r>
              <a:rPr lang="en-US" altLang="zh-CN" dirty="0"/>
              <a:t>k</a:t>
            </a:r>
            <a:r>
              <a:rPr lang="zh-CN" altLang="en-US" dirty="0"/>
              <a:t>时刻的编码器状态到第</a:t>
            </a:r>
            <a:r>
              <a:rPr lang="en-US" altLang="zh-CN" dirty="0"/>
              <a:t>k+1</a:t>
            </a:r>
            <a:r>
              <a:rPr lang="zh-CN" altLang="en-US" dirty="0"/>
              <a:t>时刻的编码状态的转移条件及相应的编码输出情况。</a:t>
            </a:r>
          </a:p>
        </p:txBody>
      </p:sp>
    </p:spTree>
    <p:extLst>
      <p:ext uri="{BB962C8B-B14F-4D97-AF65-F5344CB8AC3E}">
        <p14:creationId xmlns:p14="http://schemas.microsoft.com/office/powerpoint/2010/main" val="1929239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6" name="AutoShape 12"/>
          <p:cNvSpPr>
            <a:spLocks noChangeArrowheads="1"/>
          </p:cNvSpPr>
          <p:nvPr/>
        </p:nvSpPr>
        <p:spPr bwMode="auto">
          <a:xfrm>
            <a:off x="6878638" y="5588000"/>
            <a:ext cx="1655762" cy="765175"/>
          </a:xfrm>
          <a:prstGeom prst="wedgeRoundRectCallout">
            <a:avLst>
              <a:gd name="adj1" fmla="val 54315"/>
              <a:gd name="adj2" fmla="val -21514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32</a:t>
            </a:r>
            <a:r>
              <a:rPr lang="zh-CN" altLang="en-US" sz="2000"/>
              <a:t>条路径到达</a:t>
            </a:r>
          </a:p>
        </p:txBody>
      </p:sp>
      <p:sp>
        <p:nvSpPr>
          <p:cNvPr id="77835" name="AutoShape 11"/>
          <p:cNvSpPr>
            <a:spLocks noChangeArrowheads="1"/>
          </p:cNvSpPr>
          <p:nvPr/>
        </p:nvSpPr>
        <p:spPr bwMode="auto">
          <a:xfrm>
            <a:off x="6086475" y="4795838"/>
            <a:ext cx="1655763" cy="720725"/>
          </a:xfrm>
          <a:prstGeom prst="wedgeRoundRectCallout">
            <a:avLst>
              <a:gd name="adj1" fmla="val 29194"/>
              <a:gd name="adj2" fmla="val -11277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16</a:t>
            </a:r>
            <a:r>
              <a:rPr lang="zh-CN" altLang="en-US" sz="2000"/>
              <a:t>条路径到达</a:t>
            </a:r>
          </a:p>
        </p:txBody>
      </p:sp>
      <p:sp>
        <p:nvSpPr>
          <p:cNvPr id="77837" name="Oval 13"/>
          <p:cNvSpPr>
            <a:spLocks noChangeArrowheads="1"/>
          </p:cNvSpPr>
          <p:nvPr/>
        </p:nvSpPr>
        <p:spPr bwMode="auto">
          <a:xfrm>
            <a:off x="7019925" y="1989138"/>
            <a:ext cx="1873250" cy="3024187"/>
          </a:xfrm>
          <a:prstGeom prst="ellips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zh-CN" altLang="en-US"/>
          </a:p>
        </p:txBody>
      </p:sp>
      <p:sp>
        <p:nvSpPr>
          <p:cNvPr id="35845" name="Rectangle 2"/>
          <p:cNvSpPr>
            <a:spLocks noGrp="1" noChangeArrowheads="1"/>
          </p:cNvSpPr>
          <p:nvPr>
            <p:ph type="title"/>
          </p:nvPr>
        </p:nvSpPr>
        <p:spPr/>
        <p:txBody>
          <a:bodyPr/>
          <a:lstStyle/>
          <a:p>
            <a:pPr eaLnBrk="1" hangingPunct="1"/>
            <a:r>
              <a:rPr lang="zh-CN" altLang="en-US"/>
              <a:t>举例说明</a:t>
            </a:r>
          </a:p>
        </p:txBody>
      </p:sp>
      <p:sp>
        <p:nvSpPr>
          <p:cNvPr id="35846" name="Rectangle 3"/>
          <p:cNvSpPr>
            <a:spLocks noGrp="1" noChangeArrowheads="1"/>
          </p:cNvSpPr>
          <p:nvPr>
            <p:ph type="body" idx="1"/>
          </p:nvPr>
        </p:nvSpPr>
        <p:spPr>
          <a:xfrm>
            <a:off x="1371600" y="1844675"/>
            <a:ext cx="7772400" cy="3932238"/>
          </a:xfrm>
        </p:spPr>
        <p:txBody>
          <a:bodyPr/>
          <a:lstStyle/>
          <a:p>
            <a:pPr eaLnBrk="1" hangingPunct="1"/>
            <a:r>
              <a:rPr lang="en-US" altLang="zh-CN"/>
              <a:t>7</a:t>
            </a:r>
            <a:r>
              <a:rPr lang="zh-CN" altLang="en-US"/>
              <a:t>拍，共</a:t>
            </a:r>
            <a:r>
              <a:rPr lang="en-US" altLang="zh-CN"/>
              <a:t>128</a:t>
            </a:r>
            <a:r>
              <a:rPr lang="zh-CN" altLang="en-US"/>
              <a:t>条路径</a:t>
            </a:r>
          </a:p>
        </p:txBody>
      </p:sp>
      <p:graphicFrame>
        <p:nvGraphicFramePr>
          <p:cNvPr id="35847" name="Object 6"/>
          <p:cNvGraphicFramePr>
            <a:graphicFrameLocks noChangeAspect="1"/>
          </p:cNvGraphicFramePr>
          <p:nvPr/>
        </p:nvGraphicFramePr>
        <p:xfrm>
          <a:off x="0" y="2492375"/>
          <a:ext cx="8786813" cy="2146300"/>
        </p:xfrm>
        <a:graphic>
          <a:graphicData uri="http://schemas.openxmlformats.org/presentationml/2006/ole">
            <mc:AlternateContent xmlns:mc="http://schemas.openxmlformats.org/markup-compatibility/2006">
              <mc:Choice xmlns:v="urn:schemas-microsoft-com:vml" Requires="v">
                <p:oleObj name="Visio" r:id="rId2" imgW="11563457" imgH="2066881" progId="Visio.Drawing.6">
                  <p:embed/>
                </p:oleObj>
              </mc:Choice>
              <mc:Fallback>
                <p:oleObj name="Visio" r:id="rId2" imgW="11563457" imgH="2066881" progId="Visio.Drawing.6">
                  <p:embed/>
                  <p:pic>
                    <p:nvPicPr>
                      <p:cNvPr id="3584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92375"/>
                        <a:ext cx="8786813"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1" name="AutoShape 7"/>
          <p:cNvSpPr>
            <a:spLocks noChangeArrowheads="1"/>
          </p:cNvSpPr>
          <p:nvPr/>
        </p:nvSpPr>
        <p:spPr bwMode="auto">
          <a:xfrm>
            <a:off x="1403350" y="4795838"/>
            <a:ext cx="1655763" cy="720725"/>
          </a:xfrm>
          <a:prstGeom prst="wedgeRoundRectCallout">
            <a:avLst>
              <a:gd name="adj1" fmla="val 29194"/>
              <a:gd name="adj2" fmla="val -11277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每状态有一条路径到达</a:t>
            </a:r>
          </a:p>
        </p:txBody>
      </p:sp>
      <p:sp>
        <p:nvSpPr>
          <p:cNvPr id="77832" name="AutoShape 8"/>
          <p:cNvSpPr>
            <a:spLocks noChangeArrowheads="1"/>
          </p:cNvSpPr>
          <p:nvPr/>
        </p:nvSpPr>
        <p:spPr bwMode="auto">
          <a:xfrm>
            <a:off x="2195513" y="5588000"/>
            <a:ext cx="1655762" cy="765175"/>
          </a:xfrm>
          <a:prstGeom prst="wedgeRoundRectCallout">
            <a:avLst>
              <a:gd name="adj1" fmla="val 54315"/>
              <a:gd name="adj2" fmla="val -21514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2</a:t>
            </a:r>
            <a:r>
              <a:rPr lang="zh-CN" altLang="en-US" sz="2000"/>
              <a:t>条路径到达</a:t>
            </a:r>
          </a:p>
        </p:txBody>
      </p:sp>
      <p:sp>
        <p:nvSpPr>
          <p:cNvPr id="77833" name="AutoShape 9"/>
          <p:cNvSpPr>
            <a:spLocks noChangeArrowheads="1"/>
          </p:cNvSpPr>
          <p:nvPr/>
        </p:nvSpPr>
        <p:spPr bwMode="auto">
          <a:xfrm>
            <a:off x="3779838" y="4795838"/>
            <a:ext cx="1655762" cy="720725"/>
          </a:xfrm>
          <a:prstGeom prst="wedgeRoundRectCallout">
            <a:avLst>
              <a:gd name="adj1" fmla="val 26991"/>
              <a:gd name="adj2" fmla="val -11784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4</a:t>
            </a:r>
            <a:r>
              <a:rPr lang="zh-CN" altLang="en-US" sz="2000"/>
              <a:t>条路径到达</a:t>
            </a:r>
          </a:p>
        </p:txBody>
      </p:sp>
      <p:sp>
        <p:nvSpPr>
          <p:cNvPr id="77834" name="AutoShape 10"/>
          <p:cNvSpPr>
            <a:spLocks noChangeArrowheads="1"/>
          </p:cNvSpPr>
          <p:nvPr/>
        </p:nvSpPr>
        <p:spPr bwMode="auto">
          <a:xfrm>
            <a:off x="4572000" y="5589588"/>
            <a:ext cx="1655763" cy="765175"/>
          </a:xfrm>
          <a:prstGeom prst="wedgeRoundRectCallout">
            <a:avLst>
              <a:gd name="adj1" fmla="val 48657"/>
              <a:gd name="adj2" fmla="val -21265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8</a:t>
            </a:r>
            <a:r>
              <a:rPr lang="zh-CN" altLang="en-US" sz="2000"/>
              <a:t>条路径到达</a:t>
            </a:r>
          </a:p>
        </p:txBody>
      </p:sp>
      <p:sp>
        <p:nvSpPr>
          <p:cNvPr id="35852" name="Text Box 14"/>
          <p:cNvSpPr txBox="1">
            <a:spLocks noChangeArrowheads="1"/>
          </p:cNvSpPr>
          <p:nvPr/>
        </p:nvSpPr>
        <p:spPr bwMode="auto">
          <a:xfrm>
            <a:off x="158750" y="2360613"/>
            <a:ext cx="847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0            1          2          3           4          5          6          7</a:t>
            </a:r>
          </a:p>
        </p:txBody>
      </p:sp>
      <p:sp>
        <p:nvSpPr>
          <p:cNvPr id="77839" name="Oval 15"/>
          <p:cNvSpPr>
            <a:spLocks noChangeArrowheads="1"/>
          </p:cNvSpPr>
          <p:nvPr/>
        </p:nvSpPr>
        <p:spPr bwMode="auto">
          <a:xfrm>
            <a:off x="7019925" y="1989138"/>
            <a:ext cx="1873250" cy="3024187"/>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 name="TextBox 1"/>
          <p:cNvSpPr txBox="1"/>
          <p:nvPr/>
        </p:nvSpPr>
        <p:spPr>
          <a:xfrm>
            <a:off x="6092051" y="1053889"/>
            <a:ext cx="2870200" cy="830997"/>
          </a:xfrm>
          <a:prstGeom prst="rect">
            <a:avLst/>
          </a:prstGeom>
          <a:solidFill>
            <a:schemeClr val="accent6">
              <a:lumMod val="40000"/>
              <a:lumOff val="60000"/>
            </a:schemeClr>
          </a:solidFill>
          <a:ln w="76200">
            <a:solidFill>
              <a:srgbClr val="0000FF"/>
            </a:solidFill>
          </a:ln>
        </p:spPr>
        <p:txBody>
          <a:bodyPr wrap="square" rtlCol="0">
            <a:spAutoFit/>
          </a:bodyPr>
          <a:lstStyle/>
          <a:p>
            <a:r>
              <a:rPr lang="zh-CN" altLang="en-US" sz="1600" dirty="0">
                <a:solidFill>
                  <a:srgbClr val="FF0000"/>
                </a:solidFill>
              </a:rPr>
              <a:t>运算量好大呀！</a:t>
            </a:r>
            <a:endParaRPr lang="en-US" altLang="zh-CN" sz="1600" dirty="0">
              <a:solidFill>
                <a:srgbClr val="FF0000"/>
              </a:solidFill>
            </a:endParaRPr>
          </a:p>
          <a:p>
            <a:r>
              <a:rPr lang="zh-CN" altLang="en-US" sz="1600" dirty="0">
                <a:solidFill>
                  <a:srgbClr val="FF0000"/>
                </a:solidFill>
              </a:rPr>
              <a:t>如果</a:t>
            </a:r>
            <a:r>
              <a:rPr lang="en-US" altLang="zh-CN" sz="1600" dirty="0">
                <a:solidFill>
                  <a:srgbClr val="FF0000"/>
                </a:solidFill>
              </a:rPr>
              <a:t>100</a:t>
            </a:r>
            <a:r>
              <a:rPr lang="zh-CN" altLang="en-US" sz="1600" dirty="0">
                <a:solidFill>
                  <a:srgbClr val="FF0000"/>
                </a:solidFill>
              </a:rPr>
              <a:t>拍，则有</a:t>
            </a:r>
            <a:r>
              <a:rPr lang="en-US" altLang="zh-CN" sz="1600" dirty="0">
                <a:solidFill>
                  <a:srgbClr val="FF0000"/>
                </a:solidFill>
              </a:rPr>
              <a:t>10</a:t>
            </a:r>
            <a:r>
              <a:rPr lang="en-US" altLang="zh-CN" sz="1600" baseline="30000" dirty="0">
                <a:solidFill>
                  <a:srgbClr val="FF0000"/>
                </a:solidFill>
              </a:rPr>
              <a:t>30</a:t>
            </a:r>
            <a:r>
              <a:rPr lang="zh-CN" altLang="en-US" sz="1600" dirty="0">
                <a:solidFill>
                  <a:srgbClr val="FF0000"/>
                </a:solidFill>
              </a:rPr>
              <a:t>个序列要进行比较</a:t>
            </a:r>
            <a:endParaRPr lang="en-US" altLang="zh-CN" sz="1600" dirty="0">
              <a:solidFill>
                <a:srgbClr val="FF0000"/>
              </a:solidFill>
            </a:endParaRPr>
          </a:p>
        </p:txBody>
      </p:sp>
    </p:spTree>
    <p:extLst>
      <p:ext uri="{BB962C8B-B14F-4D97-AF65-F5344CB8AC3E}">
        <p14:creationId xmlns:p14="http://schemas.microsoft.com/office/powerpoint/2010/main" val="1181635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transition="in" filter="fade">
                                      <p:cBhvr>
                                        <p:cTn id="7" dur="2000"/>
                                        <p:tgtEl>
                                          <p:spTgt spid="7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32"/>
                                        </p:tgtEl>
                                        <p:attrNameLst>
                                          <p:attrName>style.visibility</p:attrName>
                                        </p:attrNameLst>
                                      </p:cBhvr>
                                      <p:to>
                                        <p:strVal val="visible"/>
                                      </p:to>
                                    </p:set>
                                    <p:animEffect transition="in" filter="fade">
                                      <p:cBhvr>
                                        <p:cTn id="12" dur="2000"/>
                                        <p:tgtEl>
                                          <p:spTgt spid="778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transition="in" filter="fade">
                                      <p:cBhvr>
                                        <p:cTn id="17" dur="2000"/>
                                        <p:tgtEl>
                                          <p:spTgt spid="778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7834"/>
                                        </p:tgtEl>
                                        <p:attrNameLst>
                                          <p:attrName>style.visibility</p:attrName>
                                        </p:attrNameLst>
                                      </p:cBhvr>
                                      <p:to>
                                        <p:strVal val="visible"/>
                                      </p:to>
                                    </p:set>
                                    <p:animEffect transition="in" filter="fade">
                                      <p:cBhvr>
                                        <p:cTn id="22" dur="2000"/>
                                        <p:tgtEl>
                                          <p:spTgt spid="778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7835"/>
                                        </p:tgtEl>
                                        <p:attrNameLst>
                                          <p:attrName>style.visibility</p:attrName>
                                        </p:attrNameLst>
                                      </p:cBhvr>
                                      <p:to>
                                        <p:strVal val="visible"/>
                                      </p:to>
                                    </p:set>
                                    <p:animEffect transition="in" filter="fade">
                                      <p:cBhvr>
                                        <p:cTn id="27" dur="2000"/>
                                        <p:tgtEl>
                                          <p:spTgt spid="778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7836"/>
                                        </p:tgtEl>
                                        <p:attrNameLst>
                                          <p:attrName>style.visibility</p:attrName>
                                        </p:attrNameLst>
                                      </p:cBhvr>
                                      <p:to>
                                        <p:strVal val="visible"/>
                                      </p:to>
                                    </p:set>
                                    <p:animEffect transition="in" filter="fade">
                                      <p:cBhvr>
                                        <p:cTn id="32" dur="2000"/>
                                        <p:tgtEl>
                                          <p:spTgt spid="778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7837"/>
                                        </p:tgtEl>
                                        <p:attrNameLst>
                                          <p:attrName>style.visibility</p:attrName>
                                        </p:attrNameLst>
                                      </p:cBhvr>
                                      <p:to>
                                        <p:strVal val="visible"/>
                                      </p:to>
                                    </p:set>
                                    <p:animEffect transition="in" filter="fade">
                                      <p:cBhvr>
                                        <p:cTn id="37" dur="2000"/>
                                        <p:tgtEl>
                                          <p:spTgt spid="77837"/>
                                        </p:tgtEl>
                                      </p:cBhvr>
                                    </p:animEffect>
                                  </p:childTnLst>
                                </p:cTn>
                              </p:par>
                            </p:childTnLst>
                          </p:cTn>
                        </p:par>
                        <p:par>
                          <p:cTn id="38" fill="hold" nodeType="afterGroup">
                            <p:stCondLst>
                              <p:cond delay="2000"/>
                            </p:stCondLst>
                            <p:childTnLst>
                              <p:par>
                                <p:cTn id="39" presetID="20" presetClass="entr" presetSubtype="0" fill="hold" grpId="0" nodeType="afterEffect">
                                  <p:stCondLst>
                                    <p:cond delay="0"/>
                                  </p:stCondLst>
                                  <p:childTnLst>
                                    <p:set>
                                      <p:cBhvr>
                                        <p:cTn id="40" dur="1" fill="hold">
                                          <p:stCondLst>
                                            <p:cond delay="0"/>
                                          </p:stCondLst>
                                        </p:cTn>
                                        <p:tgtEl>
                                          <p:spTgt spid="77839"/>
                                        </p:tgtEl>
                                        <p:attrNameLst>
                                          <p:attrName>style.visibility</p:attrName>
                                        </p:attrNameLst>
                                      </p:cBhvr>
                                      <p:to>
                                        <p:strVal val="visible"/>
                                      </p:to>
                                    </p:set>
                                    <p:animEffect transition="in" filter="wedge">
                                      <p:cBhvr>
                                        <p:cTn id="41" dur="2000"/>
                                        <p:tgtEl>
                                          <p:spTgt spid="7783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6" grpId="0" animBg="1"/>
      <p:bldP spid="77835" grpId="0" animBg="1"/>
      <p:bldP spid="77837" grpId="0" animBg="1"/>
      <p:bldP spid="77831" grpId="0" animBg="1"/>
      <p:bldP spid="77832" grpId="0" animBg="1"/>
      <p:bldP spid="77833" grpId="0" animBg="1"/>
      <p:bldP spid="77834" grpId="0" animBg="1"/>
      <p:bldP spid="77839" grpId="0" animBg="1"/>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解决思路：先只看最后一拍</a:t>
            </a:r>
          </a:p>
        </p:txBody>
      </p:sp>
      <p:sp>
        <p:nvSpPr>
          <p:cNvPr id="36867" name="Rectangle 3"/>
          <p:cNvSpPr>
            <a:spLocks noGrp="1" noChangeArrowheads="1"/>
          </p:cNvSpPr>
          <p:nvPr>
            <p:ph type="body" idx="1"/>
          </p:nvPr>
        </p:nvSpPr>
        <p:spPr>
          <a:xfrm>
            <a:off x="3635375" y="1916113"/>
            <a:ext cx="5253038" cy="1081087"/>
          </a:xfrm>
        </p:spPr>
        <p:txBody>
          <a:bodyPr/>
          <a:lstStyle/>
          <a:p>
            <a:pPr eaLnBrk="1" hangingPunct="1"/>
            <a:r>
              <a:rPr lang="zh-CN" altLang="en-US" sz="2800"/>
              <a:t>在</a:t>
            </a:r>
            <a:r>
              <a:rPr lang="en-US" altLang="zh-CN" sz="2800"/>
              <a:t>128</a:t>
            </a:r>
            <a:r>
              <a:rPr lang="zh-CN" altLang="en-US" sz="2800"/>
              <a:t>条路径中找最像的，即似然值最大的</a:t>
            </a:r>
          </a:p>
        </p:txBody>
      </p:sp>
      <p:graphicFrame>
        <p:nvGraphicFramePr>
          <p:cNvPr id="36868" name="Object 6"/>
          <p:cNvGraphicFramePr>
            <a:graphicFrameLocks noChangeAspect="1"/>
          </p:cNvGraphicFramePr>
          <p:nvPr/>
        </p:nvGraphicFramePr>
        <p:xfrm>
          <a:off x="611188" y="2349500"/>
          <a:ext cx="2305050" cy="2663825"/>
        </p:xfrm>
        <a:graphic>
          <a:graphicData uri="http://schemas.openxmlformats.org/presentationml/2006/ole">
            <mc:AlternateContent xmlns:mc="http://schemas.openxmlformats.org/markup-compatibility/2006">
              <mc:Choice xmlns:v="urn:schemas-microsoft-com:vml" Requires="v">
                <p:oleObj name="Visio" r:id="rId2" imgW="1783690" imgH="1901190" progId="Visio.Drawing.6">
                  <p:embed/>
                </p:oleObj>
              </mc:Choice>
              <mc:Fallback>
                <p:oleObj name="Visio" r:id="rId2" imgW="1783690" imgH="1901190" progId="Visio.Drawing.6">
                  <p:embed/>
                  <p:pic>
                    <p:nvPicPr>
                      <p:cNvPr id="3686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349500"/>
                        <a:ext cx="23050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9" name="AutoShape 7"/>
          <p:cNvSpPr>
            <a:spLocks noChangeArrowheads="1"/>
          </p:cNvSpPr>
          <p:nvPr/>
        </p:nvSpPr>
        <p:spPr bwMode="auto">
          <a:xfrm>
            <a:off x="827088" y="4870450"/>
            <a:ext cx="2906712" cy="1008063"/>
          </a:xfrm>
          <a:prstGeom prst="wedgeRoundRectCallout">
            <a:avLst>
              <a:gd name="adj1" fmla="val 20912"/>
              <a:gd name="adj2" fmla="val -66065"/>
              <a:gd name="adj3" fmla="val 16667"/>
            </a:avLst>
          </a:prstGeom>
          <a:solidFill>
            <a:srgbClr val="CCFFFF"/>
          </a:solidFill>
          <a:ln w="9525">
            <a:solidFill>
              <a:schemeClr val="tx1"/>
            </a:solidFill>
            <a:miter lim="800000"/>
            <a:headEnd/>
            <a:tailEnd/>
          </a:ln>
        </p:spPr>
        <p:txBody>
          <a:bodyPr/>
          <a:lstStyle/>
          <a:p>
            <a:pPr algn="ctr"/>
            <a:r>
              <a:rPr lang="zh-CN" altLang="en-US" b="1" dirty="0"/>
              <a:t>每个状态有两组路径输入</a:t>
            </a:r>
            <a:endParaRPr lang="en-US" altLang="zh-CN" b="1" dirty="0"/>
          </a:p>
          <a:p>
            <a:pPr algn="ctr"/>
            <a:r>
              <a:rPr lang="zh-CN" altLang="en-US" b="1" dirty="0"/>
              <a:t>每组有</a:t>
            </a:r>
            <a:r>
              <a:rPr lang="en-US" altLang="zh-CN" b="1" dirty="0"/>
              <a:t>16</a:t>
            </a:r>
            <a:r>
              <a:rPr lang="zh-CN" altLang="en-US" b="1" dirty="0"/>
              <a:t>条路径</a:t>
            </a:r>
          </a:p>
          <a:p>
            <a:pPr algn="ctr"/>
            <a:endParaRPr lang="zh-CN" altLang="en-US" b="1" dirty="0"/>
          </a:p>
        </p:txBody>
      </p:sp>
      <p:sp>
        <p:nvSpPr>
          <p:cNvPr id="79881" name="Rectangle 9"/>
          <p:cNvSpPr>
            <a:spLocks noChangeArrowheads="1"/>
          </p:cNvSpPr>
          <p:nvPr/>
        </p:nvSpPr>
        <p:spPr bwMode="auto">
          <a:xfrm>
            <a:off x="3563938" y="3284538"/>
            <a:ext cx="2160587" cy="129698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Clr>
                <a:schemeClr val="folHlink"/>
              </a:buClr>
              <a:buSzPct val="60000"/>
              <a:buFont typeface="Wingdings" pitchFamily="2" charset="2"/>
              <a:buNone/>
            </a:pPr>
            <a:r>
              <a:rPr lang="zh-CN" altLang="en-US" dirty="0"/>
              <a:t>在每个状态的</a:t>
            </a:r>
            <a:r>
              <a:rPr lang="en-US" altLang="zh-CN" dirty="0"/>
              <a:t>32</a:t>
            </a:r>
            <a:r>
              <a:rPr lang="zh-CN" altLang="en-US" dirty="0"/>
              <a:t>条路径中找到最大的</a:t>
            </a:r>
            <a:endParaRPr lang="en-US" altLang="zh-CN" dirty="0"/>
          </a:p>
          <a:p>
            <a:pPr>
              <a:spcBef>
                <a:spcPct val="20000"/>
              </a:spcBef>
              <a:buClr>
                <a:schemeClr val="folHlink"/>
              </a:buClr>
              <a:buSzPct val="60000"/>
              <a:buFont typeface="Wingdings" pitchFamily="2" charset="2"/>
              <a:buNone/>
            </a:pPr>
            <a:endParaRPr lang="en-US" altLang="zh-CN" dirty="0"/>
          </a:p>
          <a:p>
            <a:pPr>
              <a:spcBef>
                <a:spcPct val="20000"/>
              </a:spcBef>
              <a:buClr>
                <a:schemeClr val="folHlink"/>
              </a:buClr>
              <a:buSzPct val="60000"/>
              <a:buFont typeface="Wingdings" pitchFamily="2" charset="2"/>
              <a:buNone/>
            </a:pPr>
            <a:r>
              <a:rPr lang="zh-CN" altLang="en-US" dirty="0"/>
              <a:t>小组赛</a:t>
            </a:r>
          </a:p>
        </p:txBody>
      </p:sp>
      <p:sp>
        <p:nvSpPr>
          <p:cNvPr id="79882" name="Rectangle 10"/>
          <p:cNvSpPr>
            <a:spLocks noChangeArrowheads="1"/>
          </p:cNvSpPr>
          <p:nvPr/>
        </p:nvSpPr>
        <p:spPr bwMode="auto">
          <a:xfrm>
            <a:off x="6516688" y="3284538"/>
            <a:ext cx="2170112" cy="12954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Clr>
                <a:schemeClr val="folHlink"/>
              </a:buClr>
              <a:buSzPct val="60000"/>
              <a:buFont typeface="Wingdings" pitchFamily="2" charset="2"/>
              <a:buNone/>
            </a:pPr>
            <a:r>
              <a:rPr lang="en-US" altLang="zh-CN" dirty="0"/>
              <a:t>4</a:t>
            </a:r>
            <a:r>
              <a:rPr lang="zh-CN" altLang="en-US" dirty="0"/>
              <a:t>个状态的最佳路径中比出最终的最佳</a:t>
            </a:r>
            <a:endParaRPr lang="en-US" altLang="zh-CN" dirty="0"/>
          </a:p>
          <a:p>
            <a:pPr>
              <a:spcBef>
                <a:spcPct val="20000"/>
              </a:spcBef>
              <a:buClr>
                <a:schemeClr val="folHlink"/>
              </a:buClr>
              <a:buSzPct val="60000"/>
              <a:buFont typeface="Wingdings" pitchFamily="2" charset="2"/>
              <a:buNone/>
            </a:pPr>
            <a:endParaRPr lang="en-US" altLang="zh-CN" dirty="0"/>
          </a:p>
          <a:p>
            <a:pPr>
              <a:spcBef>
                <a:spcPct val="20000"/>
              </a:spcBef>
              <a:buClr>
                <a:schemeClr val="folHlink"/>
              </a:buClr>
              <a:buSzPct val="60000"/>
              <a:buFont typeface="Wingdings" pitchFamily="2" charset="2"/>
              <a:buNone/>
            </a:pPr>
            <a:r>
              <a:rPr lang="zh-CN" altLang="en-US" dirty="0"/>
              <a:t>淘汰赛</a:t>
            </a:r>
          </a:p>
        </p:txBody>
      </p:sp>
      <p:sp>
        <p:nvSpPr>
          <p:cNvPr id="79883" name="AutoShape 11"/>
          <p:cNvSpPr>
            <a:spLocks noChangeArrowheads="1"/>
          </p:cNvSpPr>
          <p:nvPr/>
        </p:nvSpPr>
        <p:spPr bwMode="auto">
          <a:xfrm>
            <a:off x="5867400" y="3644900"/>
            <a:ext cx="433388" cy="431800"/>
          </a:xfrm>
          <a:prstGeom prst="plus">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79884" name="AutoShape 12"/>
          <p:cNvSpPr>
            <a:spLocks noChangeArrowheads="1"/>
          </p:cNvSpPr>
          <p:nvPr/>
        </p:nvSpPr>
        <p:spPr bwMode="auto">
          <a:xfrm>
            <a:off x="1227626" y="5535369"/>
            <a:ext cx="3027362" cy="1008062"/>
          </a:xfrm>
          <a:prstGeom prst="wedgeRoundRectCallout">
            <a:avLst>
              <a:gd name="adj1" fmla="val 4481"/>
              <a:gd name="adj2" fmla="val -129479"/>
              <a:gd name="adj3" fmla="val 16667"/>
            </a:avLst>
          </a:prstGeom>
          <a:solidFill>
            <a:srgbClr val="FFCCCC"/>
          </a:solidFill>
          <a:ln w="9525">
            <a:solidFill>
              <a:schemeClr val="tx1"/>
            </a:solidFill>
            <a:miter lim="800000"/>
            <a:headEnd/>
            <a:tailEnd/>
          </a:ln>
        </p:spPr>
        <p:txBody>
          <a:bodyPr/>
          <a:lstStyle/>
          <a:p>
            <a:pPr algn="ctr"/>
            <a:r>
              <a:rPr lang="zh-CN" altLang="en-US" b="1" dirty="0"/>
              <a:t>先找出每一组的最佳路径</a:t>
            </a:r>
            <a:endParaRPr lang="en-US" altLang="zh-CN" b="1" dirty="0"/>
          </a:p>
          <a:p>
            <a:pPr algn="ctr"/>
            <a:r>
              <a:rPr lang="zh-CN" altLang="en-US" b="1" dirty="0"/>
              <a:t>再对两组的最佳路径进行比较</a:t>
            </a:r>
          </a:p>
          <a:p>
            <a:pPr algn="ctr"/>
            <a:endParaRPr lang="zh-CN" altLang="en-US" b="1" dirty="0"/>
          </a:p>
        </p:txBody>
      </p:sp>
      <p:sp>
        <p:nvSpPr>
          <p:cNvPr id="79888" name="AutoShape 16"/>
          <p:cNvSpPr>
            <a:spLocks/>
          </p:cNvSpPr>
          <p:nvPr/>
        </p:nvSpPr>
        <p:spPr bwMode="auto">
          <a:xfrm>
            <a:off x="4143375" y="5013325"/>
            <a:ext cx="4389438" cy="1511300"/>
          </a:xfrm>
          <a:prstGeom prst="borderCallout2">
            <a:avLst>
              <a:gd name="adj1" fmla="val 7565"/>
              <a:gd name="adj2" fmla="val -1736"/>
              <a:gd name="adj3" fmla="val 7565"/>
              <a:gd name="adj4" fmla="val -35731"/>
              <a:gd name="adj5" fmla="val -41176"/>
              <a:gd name="adj6" fmla="val -42389"/>
            </a:avLst>
          </a:prstGeom>
          <a:gradFill rotWithShape="1">
            <a:gsLst>
              <a:gs pos="0">
                <a:schemeClr val="bg1"/>
              </a:gs>
              <a:gs pos="100000">
                <a:srgbClr val="CCFFFF"/>
              </a:gs>
            </a:gsLst>
            <a:path path="shape">
              <a:fillToRect l="50000" t="50000" r="50000" b="50000"/>
            </a:path>
          </a:gradFill>
          <a:ln w="38100">
            <a:solidFill>
              <a:schemeClr val="hlink"/>
            </a:solidFill>
            <a:miter lim="800000"/>
            <a:headEnd/>
            <a:tailEnd type="arrow" w="lg" len="lg"/>
          </a:ln>
        </p:spPr>
        <p:txBody>
          <a:bodyPr/>
          <a:lstStyle/>
          <a:p>
            <a:r>
              <a:rPr lang="zh-CN" altLang="en-US" b="1"/>
              <a:t>每组</a:t>
            </a:r>
            <a:r>
              <a:rPr lang="en-US" altLang="zh-CN" b="1"/>
              <a:t>16</a:t>
            </a:r>
            <a:r>
              <a:rPr lang="zh-CN" altLang="en-US" b="1"/>
              <a:t>条路径的最佳者对应于到达入状态的</a:t>
            </a:r>
            <a:r>
              <a:rPr lang="en-US" altLang="zh-CN" b="1"/>
              <a:t>16</a:t>
            </a:r>
            <a:r>
              <a:rPr lang="zh-CN" altLang="en-US" b="1"/>
              <a:t>条路径的最像的一条所延伸出来的（延伸了相同的一段）</a:t>
            </a:r>
          </a:p>
        </p:txBody>
      </p:sp>
      <p:sp>
        <p:nvSpPr>
          <p:cNvPr id="36877" name="Text Box 17"/>
          <p:cNvSpPr txBox="1">
            <a:spLocks noChangeArrowheads="1"/>
          </p:cNvSpPr>
          <p:nvPr/>
        </p:nvSpPr>
        <p:spPr bwMode="auto">
          <a:xfrm>
            <a:off x="592138" y="2144713"/>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6                   7</a:t>
            </a:r>
          </a:p>
        </p:txBody>
      </p:sp>
      <p:sp>
        <p:nvSpPr>
          <p:cNvPr id="79890" name="AutoShape 18"/>
          <p:cNvSpPr>
            <a:spLocks noChangeArrowheads="1"/>
          </p:cNvSpPr>
          <p:nvPr/>
        </p:nvSpPr>
        <p:spPr bwMode="auto">
          <a:xfrm>
            <a:off x="5003800" y="2852738"/>
            <a:ext cx="2160588" cy="431800"/>
          </a:xfrm>
          <a:prstGeom prst="downArrow">
            <a:avLst>
              <a:gd name="adj1" fmla="val 53417"/>
              <a:gd name="adj2" fmla="val 4052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9891" name="Line 19"/>
          <p:cNvSpPr>
            <a:spLocks noChangeShapeType="1"/>
          </p:cNvSpPr>
          <p:nvPr/>
        </p:nvSpPr>
        <p:spPr bwMode="auto">
          <a:xfrm flipH="1" flipV="1">
            <a:off x="827088" y="3500438"/>
            <a:ext cx="1728787" cy="1728787"/>
          </a:xfrm>
          <a:prstGeom prst="line">
            <a:avLst/>
          </a:prstGeom>
          <a:noFill/>
          <a:ln w="76200">
            <a:solidFill>
              <a:srgbClr val="CC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3" name="AutoShape 21"/>
          <p:cNvSpPr>
            <a:spLocks noChangeArrowheads="1"/>
          </p:cNvSpPr>
          <p:nvPr/>
        </p:nvSpPr>
        <p:spPr bwMode="auto">
          <a:xfrm>
            <a:off x="539750" y="3141663"/>
            <a:ext cx="433388" cy="431800"/>
          </a:xfrm>
          <a:prstGeom prst="smileyFace">
            <a:avLst>
              <a:gd name="adj" fmla="val 4653"/>
            </a:avLst>
          </a:prstGeom>
          <a:solidFill>
            <a:schemeClr val="accent2"/>
          </a:solidFill>
          <a:ln w="38100">
            <a:solidFill>
              <a:schemeClr val="folHlink"/>
            </a:solidFill>
            <a:miter lim="800000"/>
            <a:headEnd/>
            <a:tailEnd/>
          </a:ln>
        </p:spPr>
        <p:txBody>
          <a:bodyPr wrap="none" anchor="ctr"/>
          <a:lstStyle/>
          <a:p>
            <a:endParaRPr lang="zh-CN" altLang="en-US"/>
          </a:p>
        </p:txBody>
      </p:sp>
      <p:sp>
        <p:nvSpPr>
          <p:cNvPr id="79895" name="Line 23"/>
          <p:cNvSpPr>
            <a:spLocks noChangeShapeType="1"/>
          </p:cNvSpPr>
          <p:nvPr/>
        </p:nvSpPr>
        <p:spPr bwMode="auto">
          <a:xfrm flipH="1" flipV="1">
            <a:off x="1619250" y="4652963"/>
            <a:ext cx="144463" cy="215900"/>
          </a:xfrm>
          <a:prstGeom prst="line">
            <a:avLst/>
          </a:prstGeom>
          <a:noFill/>
          <a:ln w="57150">
            <a:solidFill>
              <a:srgbClr val="333399"/>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6" name="Line 24"/>
          <p:cNvSpPr>
            <a:spLocks noChangeShapeType="1"/>
          </p:cNvSpPr>
          <p:nvPr/>
        </p:nvSpPr>
        <p:spPr bwMode="auto">
          <a:xfrm flipH="1" flipV="1">
            <a:off x="1906588" y="4076700"/>
            <a:ext cx="1587" cy="792163"/>
          </a:xfrm>
          <a:prstGeom prst="line">
            <a:avLst/>
          </a:prstGeom>
          <a:noFill/>
          <a:ln w="57150">
            <a:solidFill>
              <a:srgbClr val="333399"/>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023706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90"/>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nodeType="afterEffect">
                                  <p:stCondLst>
                                    <p:cond delay="0"/>
                                  </p:stCondLst>
                                  <p:childTnLst>
                                    <p:set>
                                      <p:cBhvr>
                                        <p:cTn id="9" dur="1" fill="hold">
                                          <p:stCondLst>
                                            <p:cond delay="0"/>
                                          </p:stCondLst>
                                        </p:cTn>
                                        <p:tgtEl>
                                          <p:spTgt spid="79881"/>
                                        </p:tgtEl>
                                        <p:attrNameLst>
                                          <p:attrName>style.visibility</p:attrName>
                                        </p:attrNameLst>
                                      </p:cBhvr>
                                      <p:to>
                                        <p:strVal val="visible"/>
                                      </p:to>
                                    </p:set>
                                    <p:animEffect transition="in" filter="fade">
                                      <p:cBhvr>
                                        <p:cTn id="10" dur="2000"/>
                                        <p:tgtEl>
                                          <p:spTgt spid="798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83"/>
                                        </p:tgtEl>
                                        <p:attrNameLst>
                                          <p:attrName>style.visibility</p:attrName>
                                        </p:attrNameLst>
                                      </p:cBhvr>
                                      <p:to>
                                        <p:strVal val="visible"/>
                                      </p:to>
                                    </p:set>
                                  </p:childTnLst>
                                </p:cTn>
                              </p:par>
                            </p:childTnLst>
                          </p:cTn>
                        </p:par>
                        <p:par>
                          <p:cTn id="15" fill="hold" nodeType="afterGroup">
                            <p:stCondLst>
                              <p:cond delay="0"/>
                            </p:stCondLst>
                            <p:childTnLst>
                              <p:par>
                                <p:cTn id="16" presetID="10" presetClass="entr" presetSubtype="0" fill="hold" nodeType="afterEffect">
                                  <p:stCondLst>
                                    <p:cond delay="0"/>
                                  </p:stCondLst>
                                  <p:childTnLst>
                                    <p:set>
                                      <p:cBhvr>
                                        <p:cTn id="17" dur="1" fill="hold">
                                          <p:stCondLst>
                                            <p:cond delay="0"/>
                                          </p:stCondLst>
                                        </p:cTn>
                                        <p:tgtEl>
                                          <p:spTgt spid="79882"/>
                                        </p:tgtEl>
                                        <p:attrNameLst>
                                          <p:attrName>style.visibility</p:attrName>
                                        </p:attrNameLst>
                                      </p:cBhvr>
                                      <p:to>
                                        <p:strVal val="visible"/>
                                      </p:to>
                                    </p:set>
                                    <p:animEffect transition="in" filter="fade">
                                      <p:cBhvr>
                                        <p:cTn id="18" dur="2000"/>
                                        <p:tgtEl>
                                          <p:spTgt spid="798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9"/>
                                        </p:tgtEl>
                                        <p:attrNameLst>
                                          <p:attrName>style.visibility</p:attrName>
                                        </p:attrNameLst>
                                      </p:cBhvr>
                                      <p:to>
                                        <p:strVal val="visible"/>
                                      </p:to>
                                    </p:set>
                                  </p:childTnLst>
                                </p:cTn>
                              </p:par>
                            </p:childTnLst>
                          </p:cTn>
                        </p:par>
                        <p:par>
                          <p:cTn id="23" fill="hold" nodeType="afterGroup">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79895"/>
                                        </p:tgtEl>
                                        <p:attrNameLst>
                                          <p:attrName>style.visibility</p:attrName>
                                        </p:attrNameLst>
                                      </p:cBhvr>
                                      <p:to>
                                        <p:strVal val="visible"/>
                                      </p:to>
                                    </p:set>
                                    <p:animEffect transition="in" filter="fade">
                                      <p:cBhvr>
                                        <p:cTn id="26" dur="2000"/>
                                        <p:tgtEl>
                                          <p:spTgt spid="7989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896"/>
                                        </p:tgtEl>
                                        <p:attrNameLst>
                                          <p:attrName>style.visibility</p:attrName>
                                        </p:attrNameLst>
                                      </p:cBhvr>
                                      <p:to>
                                        <p:strVal val="visible"/>
                                      </p:to>
                                    </p:set>
                                    <p:animEffect transition="in" filter="fade">
                                      <p:cBhvr>
                                        <p:cTn id="29" dur="2000"/>
                                        <p:tgtEl>
                                          <p:spTgt spid="798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9884"/>
                                        </p:tgtEl>
                                        <p:attrNameLst>
                                          <p:attrName>style.visibility</p:attrName>
                                        </p:attrNameLst>
                                      </p:cBhvr>
                                      <p:to>
                                        <p:strVal val="visible"/>
                                      </p:to>
                                    </p:set>
                                    <p:animEffect transition="in" filter="fade">
                                      <p:cBhvr>
                                        <p:cTn id="34" dur="2000"/>
                                        <p:tgtEl>
                                          <p:spTgt spid="7988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9888"/>
                                        </p:tgtEl>
                                        <p:attrNameLst>
                                          <p:attrName>style.visibility</p:attrName>
                                        </p:attrNameLst>
                                      </p:cBhvr>
                                      <p:to>
                                        <p:strVal val="visible"/>
                                      </p:to>
                                    </p:set>
                                    <p:animEffect transition="in" filter="fade">
                                      <p:cBhvr>
                                        <p:cTn id="39" dur="2000"/>
                                        <p:tgtEl>
                                          <p:spTgt spid="79888"/>
                                        </p:tgtEl>
                                      </p:cBhvr>
                                    </p:animEffect>
                                  </p:childTnLst>
                                </p:cTn>
                              </p:par>
                            </p:childTnLst>
                          </p:cTn>
                        </p:par>
                        <p:par>
                          <p:cTn id="40" fill="hold" nodeType="afterGroup">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79891"/>
                                        </p:tgtEl>
                                        <p:attrNameLst>
                                          <p:attrName>style.visibility</p:attrName>
                                        </p:attrNameLst>
                                      </p:cBhvr>
                                      <p:to>
                                        <p:strVal val="visible"/>
                                      </p:to>
                                    </p:set>
                                    <p:animEffect transition="in" filter="fade">
                                      <p:cBhvr>
                                        <p:cTn id="43" dur="2000"/>
                                        <p:tgtEl>
                                          <p:spTgt spid="79891"/>
                                        </p:tgtEl>
                                      </p:cBhvr>
                                    </p:animEffect>
                                  </p:childTnLst>
                                </p:cTn>
                              </p:par>
                            </p:childTnLst>
                          </p:cTn>
                        </p:par>
                        <p:par>
                          <p:cTn id="44" fill="hold" nodeType="afterGroup">
                            <p:stCondLst>
                              <p:cond delay="4000"/>
                            </p:stCondLst>
                            <p:childTnLst>
                              <p:par>
                                <p:cTn id="45" presetID="26" presetClass="entr" presetSubtype="0" fill="hold" grpId="0" nodeType="afterEffect">
                                  <p:stCondLst>
                                    <p:cond delay="0"/>
                                  </p:stCondLst>
                                  <p:childTnLst>
                                    <p:set>
                                      <p:cBhvr>
                                        <p:cTn id="46" dur="1" fill="hold">
                                          <p:stCondLst>
                                            <p:cond delay="0"/>
                                          </p:stCondLst>
                                        </p:cTn>
                                        <p:tgtEl>
                                          <p:spTgt spid="79893"/>
                                        </p:tgtEl>
                                        <p:attrNameLst>
                                          <p:attrName>style.visibility</p:attrName>
                                        </p:attrNameLst>
                                      </p:cBhvr>
                                      <p:to>
                                        <p:strVal val="visible"/>
                                      </p:to>
                                    </p:set>
                                    <p:animEffect transition="in" filter="wipe(down)">
                                      <p:cBhvr>
                                        <p:cTn id="47" dur="580">
                                          <p:stCondLst>
                                            <p:cond delay="0"/>
                                          </p:stCondLst>
                                        </p:cTn>
                                        <p:tgtEl>
                                          <p:spTgt spid="79893"/>
                                        </p:tgtEl>
                                      </p:cBhvr>
                                    </p:animEffect>
                                    <p:anim calcmode="lin" valueType="num">
                                      <p:cBhvr>
                                        <p:cTn id="48" dur="1822" tmFilter="0,0; 0.14,0.36; 0.43,0.73; 0.71,0.91; 1.0,1.0">
                                          <p:stCondLst>
                                            <p:cond delay="0"/>
                                          </p:stCondLst>
                                        </p:cTn>
                                        <p:tgtEl>
                                          <p:spTgt spid="79893"/>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9893"/>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9893"/>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9893"/>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9893"/>
                                        </p:tgtEl>
                                        <p:attrNameLst>
                                          <p:attrName>ppt_y</p:attrName>
                                        </p:attrNameLst>
                                      </p:cBhvr>
                                      <p:tavLst>
                                        <p:tav tm="0" fmla="#ppt_y-sin(pi*$)/81">
                                          <p:val>
                                            <p:fltVal val="0"/>
                                          </p:val>
                                        </p:tav>
                                        <p:tav tm="100000">
                                          <p:val>
                                            <p:fltVal val="1"/>
                                          </p:val>
                                        </p:tav>
                                      </p:tavLst>
                                    </p:anim>
                                    <p:animScale>
                                      <p:cBhvr>
                                        <p:cTn id="53" dur="26">
                                          <p:stCondLst>
                                            <p:cond delay="650"/>
                                          </p:stCondLst>
                                        </p:cTn>
                                        <p:tgtEl>
                                          <p:spTgt spid="79893"/>
                                        </p:tgtEl>
                                      </p:cBhvr>
                                      <p:to x="100000" y="60000"/>
                                    </p:animScale>
                                    <p:animScale>
                                      <p:cBhvr>
                                        <p:cTn id="54" dur="166" decel="50000">
                                          <p:stCondLst>
                                            <p:cond delay="676"/>
                                          </p:stCondLst>
                                        </p:cTn>
                                        <p:tgtEl>
                                          <p:spTgt spid="79893"/>
                                        </p:tgtEl>
                                      </p:cBhvr>
                                      <p:to x="100000" y="100000"/>
                                    </p:animScale>
                                    <p:animScale>
                                      <p:cBhvr>
                                        <p:cTn id="55" dur="26">
                                          <p:stCondLst>
                                            <p:cond delay="1312"/>
                                          </p:stCondLst>
                                        </p:cTn>
                                        <p:tgtEl>
                                          <p:spTgt spid="79893"/>
                                        </p:tgtEl>
                                      </p:cBhvr>
                                      <p:to x="100000" y="80000"/>
                                    </p:animScale>
                                    <p:animScale>
                                      <p:cBhvr>
                                        <p:cTn id="56" dur="166" decel="50000">
                                          <p:stCondLst>
                                            <p:cond delay="1338"/>
                                          </p:stCondLst>
                                        </p:cTn>
                                        <p:tgtEl>
                                          <p:spTgt spid="79893"/>
                                        </p:tgtEl>
                                      </p:cBhvr>
                                      <p:to x="100000" y="100000"/>
                                    </p:animScale>
                                    <p:animScale>
                                      <p:cBhvr>
                                        <p:cTn id="57" dur="26">
                                          <p:stCondLst>
                                            <p:cond delay="1642"/>
                                          </p:stCondLst>
                                        </p:cTn>
                                        <p:tgtEl>
                                          <p:spTgt spid="79893"/>
                                        </p:tgtEl>
                                      </p:cBhvr>
                                      <p:to x="100000" y="90000"/>
                                    </p:animScale>
                                    <p:animScale>
                                      <p:cBhvr>
                                        <p:cTn id="58" dur="166" decel="50000">
                                          <p:stCondLst>
                                            <p:cond delay="1668"/>
                                          </p:stCondLst>
                                        </p:cTn>
                                        <p:tgtEl>
                                          <p:spTgt spid="79893"/>
                                        </p:tgtEl>
                                      </p:cBhvr>
                                      <p:to x="100000" y="100000"/>
                                    </p:animScale>
                                    <p:animScale>
                                      <p:cBhvr>
                                        <p:cTn id="59" dur="26">
                                          <p:stCondLst>
                                            <p:cond delay="1808"/>
                                          </p:stCondLst>
                                        </p:cTn>
                                        <p:tgtEl>
                                          <p:spTgt spid="79893"/>
                                        </p:tgtEl>
                                      </p:cBhvr>
                                      <p:to x="100000" y="95000"/>
                                    </p:animScale>
                                    <p:animScale>
                                      <p:cBhvr>
                                        <p:cTn id="60" dur="166" decel="50000">
                                          <p:stCondLst>
                                            <p:cond delay="1834"/>
                                          </p:stCondLst>
                                        </p:cTn>
                                        <p:tgtEl>
                                          <p:spTgt spid="79893"/>
                                        </p:tgtEl>
                                      </p:cBhvr>
                                      <p:to x="100000" y="100000"/>
                                    </p:animScale>
                                  </p:childTnLst>
                                </p:cTn>
                              </p:par>
                            </p:childTnLst>
                          </p:cTn>
                        </p:par>
                        <p:par>
                          <p:cTn id="61" fill="hold" nodeType="afterGroup">
                            <p:stCondLst>
                              <p:cond delay="6000"/>
                            </p:stCondLst>
                            <p:childTnLst>
                              <p:par>
                                <p:cTn id="62" presetID="8" presetClass="emph" presetSubtype="0" fill="hold" grpId="1" nodeType="afterEffect">
                                  <p:stCondLst>
                                    <p:cond delay="0"/>
                                  </p:stCondLst>
                                  <p:childTnLst>
                                    <p:animRot by="21600000">
                                      <p:cBhvr>
                                        <p:cTn id="63" dur="2000" fill="hold"/>
                                        <p:tgtEl>
                                          <p:spTgt spid="79893"/>
                                        </p:tgtEl>
                                        <p:attrNameLst>
                                          <p:attrName>r</p:attrName>
                                        </p:attrNameLst>
                                      </p:cBhvr>
                                    </p:animRot>
                                  </p:childTnLst>
                                </p:cTn>
                              </p:par>
                            </p:childTnLst>
                          </p:cTn>
                        </p:par>
                        <p:par>
                          <p:cTn id="64" fill="hold" nodeType="afterGroup">
                            <p:stCondLst>
                              <p:cond delay="8000"/>
                            </p:stCondLst>
                            <p:childTnLst>
                              <p:par>
                                <p:cTn id="65" presetID="26" presetClass="emph" presetSubtype="0" fill="hold" grpId="2" nodeType="afterEffect">
                                  <p:stCondLst>
                                    <p:cond delay="0"/>
                                  </p:stCondLst>
                                  <p:childTnLst>
                                    <p:animEffect transition="out" filter="fade">
                                      <p:cBhvr>
                                        <p:cTn id="66" dur="500" tmFilter="0, 0; .2, .5; .8, .5; 1, 0"/>
                                        <p:tgtEl>
                                          <p:spTgt spid="79893"/>
                                        </p:tgtEl>
                                      </p:cBhvr>
                                    </p:animEffect>
                                    <p:animScale>
                                      <p:cBhvr>
                                        <p:cTn id="67" dur="250" autoRev="1" fill="hold"/>
                                        <p:tgtEl>
                                          <p:spTgt spid="79893"/>
                                        </p:tgtEl>
                                      </p:cBhvr>
                                      <p:by x="105000" y="105000"/>
                                    </p:animScale>
                                  </p:childTnLst>
                                </p:cTn>
                              </p:par>
                            </p:childTnLst>
                          </p:cTn>
                        </p:par>
                        <p:par>
                          <p:cTn id="68" fill="hold" nodeType="afterGroup">
                            <p:stCondLst>
                              <p:cond delay="8500"/>
                            </p:stCondLst>
                            <p:childTnLst>
                              <p:par>
                                <p:cTn id="69" presetID="35" presetClass="emph" presetSubtype="0" fill="hold" grpId="3" nodeType="afterEffect">
                                  <p:stCondLst>
                                    <p:cond delay="0"/>
                                  </p:stCondLst>
                                  <p:childTnLst>
                                    <p:anim calcmode="discrete" valueType="str">
                                      <p:cBhvr>
                                        <p:cTn id="70" dur="1000" fill="hold"/>
                                        <p:tgtEl>
                                          <p:spTgt spid="79893"/>
                                        </p:tgtEl>
                                        <p:attrNameLst>
                                          <p:attrName>style.visibility</p:attrName>
                                        </p:attrNameLst>
                                      </p:cBhvr>
                                      <p:tavLst>
                                        <p:tav tm="0">
                                          <p:val>
                                            <p:strVal val="hidden"/>
                                          </p:val>
                                        </p:tav>
                                        <p:tav tm="50000">
                                          <p:val>
                                            <p:strVal val="visible"/>
                                          </p:val>
                                        </p:tav>
                                      </p:tavLst>
                                    </p:anim>
                                  </p:childTnLst>
                                </p:cTn>
                              </p:par>
                            </p:childTnLst>
                          </p:cTn>
                        </p:par>
                        <p:par>
                          <p:cTn id="71" fill="hold" nodeType="afterGroup">
                            <p:stCondLst>
                              <p:cond delay="9500"/>
                            </p:stCondLst>
                            <p:childTnLst>
                              <p:par>
                                <p:cTn id="72" presetID="27" presetClass="emph" presetSubtype="0" fill="hold" grpId="4" nodeType="afterEffect">
                                  <p:stCondLst>
                                    <p:cond delay="0"/>
                                  </p:stCondLst>
                                  <p:childTnLst>
                                    <p:animClr clrSpc="rgb" dir="cw">
                                      <p:cBhvr override="childStyle">
                                        <p:cTn id="73" dur="1000" autoRev="1" fill="hold"/>
                                        <p:tgtEl>
                                          <p:spTgt spid="79893"/>
                                        </p:tgtEl>
                                        <p:attrNameLst>
                                          <p:attrName>style.color</p:attrName>
                                        </p:attrNameLst>
                                      </p:cBhvr>
                                      <p:to>
                                        <a:schemeClr val="bg1"/>
                                      </p:to>
                                    </p:animClr>
                                    <p:animClr clrSpc="rgb" dir="cw">
                                      <p:cBhvr>
                                        <p:cTn id="74" dur="1000" autoRev="1" fill="hold"/>
                                        <p:tgtEl>
                                          <p:spTgt spid="79893"/>
                                        </p:tgtEl>
                                        <p:attrNameLst>
                                          <p:attrName>fillcolor</p:attrName>
                                        </p:attrNameLst>
                                      </p:cBhvr>
                                      <p:to>
                                        <a:schemeClr val="bg1"/>
                                      </p:to>
                                    </p:animClr>
                                    <p:set>
                                      <p:cBhvr>
                                        <p:cTn id="75" dur="1000" autoRev="1" fill="hold"/>
                                        <p:tgtEl>
                                          <p:spTgt spid="79893"/>
                                        </p:tgtEl>
                                        <p:attrNameLst>
                                          <p:attrName>fill.type</p:attrName>
                                        </p:attrNameLst>
                                      </p:cBhvr>
                                      <p:to>
                                        <p:strVal val="solid"/>
                                      </p:to>
                                    </p:set>
                                    <p:set>
                                      <p:cBhvr>
                                        <p:cTn id="76" dur="1000" autoRev="1" fill="hold"/>
                                        <p:tgtEl>
                                          <p:spTgt spid="7989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animBg="1"/>
      <p:bldP spid="79883" grpId="0" animBg="1"/>
      <p:bldP spid="79884" grpId="0" animBg="1"/>
      <p:bldP spid="79888" grpId="0" animBg="1"/>
      <p:bldP spid="79890" grpId="0" animBg="1"/>
      <p:bldP spid="79891" grpId="0" animBg="1"/>
      <p:bldP spid="79893" grpId="0" animBg="1"/>
      <p:bldP spid="79893" grpId="1" animBg="1"/>
      <p:bldP spid="79893" grpId="2" animBg="1"/>
      <p:bldP spid="79893" grpId="3" animBg="1"/>
      <p:bldP spid="79893" grpId="4" animBg="1"/>
      <p:bldP spid="79895" grpId="0" animBg="1"/>
      <p:bldP spid="7989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95" name="Text Box 27"/>
          <p:cNvSpPr txBox="1">
            <a:spLocks noChangeArrowheads="1"/>
          </p:cNvSpPr>
          <p:nvPr/>
        </p:nvSpPr>
        <p:spPr bwMode="auto">
          <a:xfrm>
            <a:off x="4067175" y="4221163"/>
            <a:ext cx="1100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000" dirty="0"/>
              <a:t>时刻</a:t>
            </a:r>
            <a:r>
              <a:rPr lang="en-US" altLang="zh-CN" sz="2000" dirty="0"/>
              <a:t>6</a:t>
            </a:r>
            <a:r>
              <a:rPr lang="zh-CN" altLang="en-US" sz="2000" dirty="0"/>
              <a:t>的某状态</a:t>
            </a:r>
          </a:p>
        </p:txBody>
      </p:sp>
      <p:sp>
        <p:nvSpPr>
          <p:cNvPr id="83996" name="Text Box 28"/>
          <p:cNvSpPr txBox="1">
            <a:spLocks noChangeArrowheads="1"/>
          </p:cNvSpPr>
          <p:nvPr/>
        </p:nvSpPr>
        <p:spPr bwMode="auto">
          <a:xfrm>
            <a:off x="5724525" y="4149725"/>
            <a:ext cx="1100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000" dirty="0"/>
              <a:t>时刻</a:t>
            </a:r>
            <a:r>
              <a:rPr lang="en-US" altLang="zh-CN" sz="2000" dirty="0"/>
              <a:t>7</a:t>
            </a:r>
            <a:r>
              <a:rPr lang="zh-CN" altLang="en-US" sz="2000" dirty="0"/>
              <a:t>的某状态</a:t>
            </a:r>
          </a:p>
        </p:txBody>
      </p:sp>
      <p:sp>
        <p:nvSpPr>
          <p:cNvPr id="83997" name="AutoShape 29"/>
          <p:cNvSpPr>
            <a:spLocks noChangeArrowheads="1"/>
          </p:cNvSpPr>
          <p:nvPr/>
        </p:nvSpPr>
        <p:spPr bwMode="auto">
          <a:xfrm rot="5400000">
            <a:off x="7343775" y="4616450"/>
            <a:ext cx="792163" cy="1008063"/>
          </a:xfrm>
          <a:prstGeom prst="notchedRightArrow">
            <a:avLst>
              <a:gd name="adj1" fmla="val 50000"/>
              <a:gd name="adj2" fmla="val 25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7893" name="Rectangle 2"/>
          <p:cNvSpPr>
            <a:spLocks noGrp="1" noChangeArrowheads="1"/>
          </p:cNvSpPr>
          <p:nvPr>
            <p:ph type="title"/>
          </p:nvPr>
        </p:nvSpPr>
        <p:spPr/>
        <p:txBody>
          <a:bodyPr/>
          <a:lstStyle/>
          <a:p>
            <a:pPr eaLnBrk="1" hangingPunct="1"/>
            <a:r>
              <a:rPr lang="zh-CN" altLang="en-US" b="0" dirty="0">
                <a:solidFill>
                  <a:schemeClr val="tx1"/>
                </a:solidFill>
              </a:rPr>
              <a:t>每组</a:t>
            </a:r>
            <a:r>
              <a:rPr lang="en-US" altLang="zh-CN" b="0" dirty="0">
                <a:solidFill>
                  <a:schemeClr val="tx1"/>
                </a:solidFill>
              </a:rPr>
              <a:t>16</a:t>
            </a:r>
            <a:r>
              <a:rPr lang="zh-CN" altLang="en-US" b="0" dirty="0">
                <a:solidFill>
                  <a:schemeClr val="tx1"/>
                </a:solidFill>
              </a:rPr>
              <a:t>条路径的最佳者</a:t>
            </a:r>
          </a:p>
        </p:txBody>
      </p:sp>
      <p:sp>
        <p:nvSpPr>
          <p:cNvPr id="83974" name="AutoShape 6"/>
          <p:cNvSpPr>
            <a:spLocks noChangeArrowheads="1"/>
          </p:cNvSpPr>
          <p:nvPr/>
        </p:nvSpPr>
        <p:spPr bwMode="auto">
          <a:xfrm>
            <a:off x="3635375" y="3500438"/>
            <a:ext cx="863600" cy="863600"/>
          </a:xfrm>
          <a:prstGeom prst="smileyFace">
            <a:avLst>
              <a:gd name="adj" fmla="val 4653"/>
            </a:avLst>
          </a:prstGeom>
          <a:solidFill>
            <a:schemeClr val="accent2"/>
          </a:solidFill>
          <a:ln w="38100">
            <a:solidFill>
              <a:schemeClr val="folHlink"/>
            </a:solidFill>
            <a:miter lim="800000"/>
            <a:headEnd/>
            <a:tailEnd/>
          </a:ln>
        </p:spPr>
        <p:txBody>
          <a:bodyPr wrap="none" anchor="ctr"/>
          <a:lstStyle/>
          <a:p>
            <a:endParaRPr lang="zh-CN" altLang="en-US"/>
          </a:p>
        </p:txBody>
      </p:sp>
      <p:sp>
        <p:nvSpPr>
          <p:cNvPr id="83975" name="Freeform 7"/>
          <p:cNvSpPr>
            <a:spLocks/>
          </p:cNvSpPr>
          <p:nvPr/>
        </p:nvSpPr>
        <p:spPr bwMode="auto">
          <a:xfrm>
            <a:off x="468313" y="2565400"/>
            <a:ext cx="3311525" cy="1008063"/>
          </a:xfrm>
          <a:custGeom>
            <a:avLst/>
            <a:gdLst>
              <a:gd name="T0" fmla="*/ 0 w 2086"/>
              <a:gd name="T1" fmla="*/ 0 h 635"/>
              <a:gd name="T2" fmla="*/ 2147483647 w 2086"/>
              <a:gd name="T3" fmla="*/ 2147483647 h 635"/>
              <a:gd name="T4" fmla="*/ 2147483647 w 2086"/>
              <a:gd name="T5" fmla="*/ 2147483647 h 635"/>
              <a:gd name="T6" fmla="*/ 2147483647 w 2086"/>
              <a:gd name="T7" fmla="*/ 2147483647 h 635"/>
              <a:gd name="T8" fmla="*/ 2147483647 w 2086"/>
              <a:gd name="T9" fmla="*/ 2147483647 h 635"/>
              <a:gd name="T10" fmla="*/ 2147483647 w 2086"/>
              <a:gd name="T11" fmla="*/ 2147483647 h 635"/>
              <a:gd name="T12" fmla="*/ 0 60000 65536"/>
              <a:gd name="T13" fmla="*/ 0 60000 65536"/>
              <a:gd name="T14" fmla="*/ 0 60000 65536"/>
              <a:gd name="T15" fmla="*/ 0 60000 65536"/>
              <a:gd name="T16" fmla="*/ 0 60000 65536"/>
              <a:gd name="T17" fmla="*/ 0 60000 65536"/>
              <a:gd name="T18" fmla="*/ 0 w 2086"/>
              <a:gd name="T19" fmla="*/ 0 h 635"/>
              <a:gd name="T20" fmla="*/ 2086 w 2086"/>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2086" h="635">
                <a:moveTo>
                  <a:pt x="0" y="0"/>
                </a:moveTo>
                <a:cubicBezTo>
                  <a:pt x="124" y="143"/>
                  <a:pt x="249" y="287"/>
                  <a:pt x="408" y="317"/>
                </a:cubicBezTo>
                <a:cubicBezTo>
                  <a:pt x="567" y="347"/>
                  <a:pt x="808" y="166"/>
                  <a:pt x="952" y="181"/>
                </a:cubicBezTo>
                <a:cubicBezTo>
                  <a:pt x="1096" y="196"/>
                  <a:pt x="1142" y="393"/>
                  <a:pt x="1270" y="408"/>
                </a:cubicBezTo>
                <a:cubicBezTo>
                  <a:pt x="1398" y="423"/>
                  <a:pt x="1587" y="234"/>
                  <a:pt x="1723" y="272"/>
                </a:cubicBezTo>
                <a:cubicBezTo>
                  <a:pt x="1859" y="310"/>
                  <a:pt x="2018" y="574"/>
                  <a:pt x="2086" y="635"/>
                </a:cubicBezTo>
              </a:path>
            </a:pathLst>
          </a:custGeom>
          <a:noFill/>
          <a:ln w="38100">
            <a:solidFill>
              <a:schemeClr val="folHlink"/>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3976" name="Freeform 8"/>
          <p:cNvSpPr>
            <a:spLocks/>
          </p:cNvSpPr>
          <p:nvPr/>
        </p:nvSpPr>
        <p:spPr bwMode="auto">
          <a:xfrm>
            <a:off x="323850" y="3249613"/>
            <a:ext cx="3384550" cy="2327275"/>
          </a:xfrm>
          <a:custGeom>
            <a:avLst/>
            <a:gdLst>
              <a:gd name="T0" fmla="*/ 0 w 2132"/>
              <a:gd name="T1" fmla="*/ 2147483647 h 1466"/>
              <a:gd name="T2" fmla="*/ 2147483647 w 2132"/>
              <a:gd name="T3" fmla="*/ 2147483647 h 1466"/>
              <a:gd name="T4" fmla="*/ 2147483647 w 2132"/>
              <a:gd name="T5" fmla="*/ 2147483647 h 1466"/>
              <a:gd name="T6" fmla="*/ 2147483647 w 2132"/>
              <a:gd name="T7" fmla="*/ 2147483647 h 1466"/>
              <a:gd name="T8" fmla="*/ 2147483647 w 2132"/>
              <a:gd name="T9" fmla="*/ 2147483647 h 1466"/>
              <a:gd name="T10" fmla="*/ 0 60000 65536"/>
              <a:gd name="T11" fmla="*/ 0 60000 65536"/>
              <a:gd name="T12" fmla="*/ 0 60000 65536"/>
              <a:gd name="T13" fmla="*/ 0 60000 65536"/>
              <a:gd name="T14" fmla="*/ 0 60000 65536"/>
              <a:gd name="T15" fmla="*/ 0 w 2132"/>
              <a:gd name="T16" fmla="*/ 0 h 1466"/>
              <a:gd name="T17" fmla="*/ 2132 w 2132"/>
              <a:gd name="T18" fmla="*/ 1466 h 1466"/>
            </a:gdLst>
            <a:ahLst/>
            <a:cxnLst>
              <a:cxn ang="T10">
                <a:pos x="T0" y="T1"/>
              </a:cxn>
              <a:cxn ang="T11">
                <a:pos x="T2" y="T3"/>
              </a:cxn>
              <a:cxn ang="T12">
                <a:pos x="T4" y="T5"/>
              </a:cxn>
              <a:cxn ang="T13">
                <a:pos x="T6" y="T7"/>
              </a:cxn>
              <a:cxn ang="T14">
                <a:pos x="T8" y="T9"/>
              </a:cxn>
            </a:cxnLst>
            <a:rect l="T15" t="T16" r="T17" b="T18"/>
            <a:pathLst>
              <a:path w="2132" h="1466">
                <a:moveTo>
                  <a:pt x="0" y="385"/>
                </a:moveTo>
                <a:cubicBezTo>
                  <a:pt x="125" y="566"/>
                  <a:pt x="250" y="748"/>
                  <a:pt x="363" y="703"/>
                </a:cubicBezTo>
                <a:cubicBezTo>
                  <a:pt x="476" y="658"/>
                  <a:pt x="514" y="0"/>
                  <a:pt x="680" y="113"/>
                </a:cubicBezTo>
                <a:cubicBezTo>
                  <a:pt x="846" y="226"/>
                  <a:pt x="1119" y="1300"/>
                  <a:pt x="1361" y="1383"/>
                </a:cubicBezTo>
                <a:cubicBezTo>
                  <a:pt x="1603" y="1466"/>
                  <a:pt x="1867" y="1039"/>
                  <a:pt x="2132" y="612"/>
                </a:cubicBezTo>
              </a:path>
            </a:pathLst>
          </a:custGeom>
          <a:noFill/>
          <a:ln w="38100">
            <a:solidFill>
              <a:srgbClr val="66CCFF"/>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3977" name="Freeform 9"/>
          <p:cNvSpPr>
            <a:spLocks/>
          </p:cNvSpPr>
          <p:nvPr/>
        </p:nvSpPr>
        <p:spPr bwMode="auto">
          <a:xfrm>
            <a:off x="250825" y="3657600"/>
            <a:ext cx="3384550" cy="2087563"/>
          </a:xfrm>
          <a:custGeom>
            <a:avLst/>
            <a:gdLst>
              <a:gd name="T0" fmla="*/ 0 w 2132"/>
              <a:gd name="T1" fmla="*/ 2147483647 h 1315"/>
              <a:gd name="T2" fmla="*/ 2147483647 w 2132"/>
              <a:gd name="T3" fmla="*/ 2147483647 h 1315"/>
              <a:gd name="T4" fmla="*/ 2147483647 w 2132"/>
              <a:gd name="T5" fmla="*/ 2147483647 h 1315"/>
              <a:gd name="T6" fmla="*/ 2147483647 w 2132"/>
              <a:gd name="T7" fmla="*/ 2147483647 h 1315"/>
              <a:gd name="T8" fmla="*/ 0 60000 65536"/>
              <a:gd name="T9" fmla="*/ 0 60000 65536"/>
              <a:gd name="T10" fmla="*/ 0 60000 65536"/>
              <a:gd name="T11" fmla="*/ 0 60000 65536"/>
              <a:gd name="T12" fmla="*/ 0 w 2132"/>
              <a:gd name="T13" fmla="*/ 0 h 1315"/>
              <a:gd name="T14" fmla="*/ 2132 w 2132"/>
              <a:gd name="T15" fmla="*/ 1315 h 1315"/>
            </a:gdLst>
            <a:ahLst/>
            <a:cxnLst>
              <a:cxn ang="T8">
                <a:pos x="T0" y="T1"/>
              </a:cxn>
              <a:cxn ang="T9">
                <a:pos x="T2" y="T3"/>
              </a:cxn>
              <a:cxn ang="T10">
                <a:pos x="T4" y="T5"/>
              </a:cxn>
              <a:cxn ang="T11">
                <a:pos x="T6" y="T7"/>
              </a:cxn>
            </a:cxnLst>
            <a:rect l="T12" t="T13" r="T14" b="T15"/>
            <a:pathLst>
              <a:path w="2132" h="1315">
                <a:moveTo>
                  <a:pt x="0" y="763"/>
                </a:moveTo>
                <a:cubicBezTo>
                  <a:pt x="147" y="1039"/>
                  <a:pt x="295" y="1315"/>
                  <a:pt x="499" y="1217"/>
                </a:cubicBezTo>
                <a:cubicBezTo>
                  <a:pt x="703" y="1119"/>
                  <a:pt x="953" y="348"/>
                  <a:pt x="1225" y="174"/>
                </a:cubicBezTo>
                <a:cubicBezTo>
                  <a:pt x="1497" y="0"/>
                  <a:pt x="1966" y="204"/>
                  <a:pt x="2132" y="174"/>
                </a:cubicBezTo>
              </a:path>
            </a:pathLst>
          </a:custGeom>
          <a:noFill/>
          <a:ln w="38100">
            <a:solidFill>
              <a:schemeClr val="hlink"/>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3978" name="Line 10"/>
          <p:cNvSpPr>
            <a:spLocks noChangeShapeType="1"/>
          </p:cNvSpPr>
          <p:nvPr/>
        </p:nvSpPr>
        <p:spPr bwMode="auto">
          <a:xfrm>
            <a:off x="4500563" y="3860800"/>
            <a:ext cx="1439862"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79" name="Oval 11"/>
          <p:cNvSpPr>
            <a:spLocks noChangeArrowheads="1"/>
          </p:cNvSpPr>
          <p:nvPr/>
        </p:nvSpPr>
        <p:spPr bwMode="auto">
          <a:xfrm>
            <a:off x="5940425" y="3789363"/>
            <a:ext cx="360363" cy="287337"/>
          </a:xfrm>
          <a:prstGeom prst="ellipse">
            <a:avLst/>
          </a:prstGeom>
          <a:solidFill>
            <a:schemeClr val="hlink"/>
          </a:solidFill>
          <a:ln w="9525">
            <a:solidFill>
              <a:schemeClr val="tx1"/>
            </a:solidFill>
            <a:miter lim="800000"/>
            <a:headEnd/>
            <a:tailEnd/>
          </a:ln>
        </p:spPr>
        <p:txBody>
          <a:bodyPr wrap="none" anchor="ctr"/>
          <a:lstStyle/>
          <a:p>
            <a:pPr algn="ctr"/>
            <a:endParaRPr lang="zh-CN" altLang="zh-CN">
              <a:solidFill>
                <a:schemeClr val="hlink"/>
              </a:solidFill>
            </a:endParaRPr>
          </a:p>
        </p:txBody>
      </p:sp>
      <p:sp>
        <p:nvSpPr>
          <p:cNvPr id="83980" name="Text Box 12"/>
          <p:cNvSpPr txBox="1">
            <a:spLocks noChangeArrowheads="1"/>
          </p:cNvSpPr>
          <p:nvPr/>
        </p:nvSpPr>
        <p:spPr bwMode="auto">
          <a:xfrm>
            <a:off x="4787900" y="3068638"/>
            <a:ext cx="11001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t>分段度量为</a:t>
            </a:r>
            <a:r>
              <a:rPr lang="en-US" altLang="zh-CN" i="1" dirty="0">
                <a:latin typeface="Times New Roman" panose="02020603050405020304" pitchFamily="18" charset="0"/>
                <a:cs typeface="Times New Roman" panose="02020603050405020304" pitchFamily="18" charset="0"/>
              </a:rPr>
              <a:t>b</a:t>
            </a:r>
            <a:endParaRPr lang="en-US" altLang="zh-CN" dirty="0"/>
          </a:p>
        </p:txBody>
      </p:sp>
      <p:sp>
        <p:nvSpPr>
          <p:cNvPr id="83981" name="Text Box 13"/>
          <p:cNvSpPr txBox="1">
            <a:spLocks noChangeArrowheads="1"/>
          </p:cNvSpPr>
          <p:nvPr/>
        </p:nvSpPr>
        <p:spPr bwMode="auto">
          <a:xfrm>
            <a:off x="1750036" y="1577564"/>
            <a:ext cx="16579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chemeClr val="folHlink"/>
                </a:solidFill>
              </a:rPr>
              <a:t>路径</a:t>
            </a:r>
            <a:r>
              <a:rPr lang="en-US" altLang="zh-CN" dirty="0">
                <a:solidFill>
                  <a:schemeClr val="folHlink"/>
                </a:solidFill>
              </a:rPr>
              <a:t>0</a:t>
            </a:r>
            <a:r>
              <a:rPr lang="zh-CN" altLang="en-US" dirty="0">
                <a:solidFill>
                  <a:schemeClr val="folHlink"/>
                </a:solidFill>
              </a:rPr>
              <a:t>：前</a:t>
            </a:r>
            <a:r>
              <a:rPr lang="en-US" altLang="zh-CN" dirty="0">
                <a:solidFill>
                  <a:schemeClr val="folHlink"/>
                </a:solidFill>
              </a:rPr>
              <a:t>6</a:t>
            </a:r>
            <a:r>
              <a:rPr lang="zh-CN" altLang="en-US" dirty="0">
                <a:solidFill>
                  <a:schemeClr val="folHlink"/>
                </a:solidFill>
              </a:rPr>
              <a:t>段分段度量和为</a:t>
            </a:r>
            <a:r>
              <a:rPr lang="en-US" altLang="zh-CN" i="1" dirty="0">
                <a:solidFill>
                  <a:schemeClr val="folHlink"/>
                </a:solidFill>
                <a:latin typeface="Times New Roman" pitchFamily="18" charset="0"/>
              </a:rPr>
              <a:t>a</a:t>
            </a:r>
            <a:r>
              <a:rPr lang="en-US" altLang="zh-CN" baseline="-25000" dirty="0">
                <a:solidFill>
                  <a:schemeClr val="folHlink"/>
                </a:solidFill>
              </a:rPr>
              <a:t>0</a:t>
            </a:r>
          </a:p>
        </p:txBody>
      </p:sp>
      <p:sp>
        <p:nvSpPr>
          <p:cNvPr id="83982" name="Text Box 14"/>
          <p:cNvSpPr txBox="1">
            <a:spLocks noChangeArrowheads="1"/>
          </p:cNvSpPr>
          <p:nvPr/>
        </p:nvSpPr>
        <p:spPr bwMode="auto">
          <a:xfrm>
            <a:off x="250825" y="3290798"/>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rgbClr val="CC0066"/>
                </a:solidFill>
              </a:rPr>
              <a:t>路径</a:t>
            </a:r>
            <a:r>
              <a:rPr lang="en-US" altLang="zh-CN" dirty="0">
                <a:solidFill>
                  <a:srgbClr val="CC0066"/>
                </a:solidFill>
              </a:rPr>
              <a:t>1</a:t>
            </a:r>
            <a:r>
              <a:rPr lang="zh-CN" altLang="en-US" dirty="0">
                <a:solidFill>
                  <a:srgbClr val="CC0066"/>
                </a:solidFill>
              </a:rPr>
              <a:t>：前</a:t>
            </a:r>
            <a:r>
              <a:rPr lang="en-US" altLang="zh-CN" dirty="0">
                <a:solidFill>
                  <a:srgbClr val="CC0066"/>
                </a:solidFill>
              </a:rPr>
              <a:t>6</a:t>
            </a:r>
            <a:r>
              <a:rPr lang="zh-CN" altLang="en-US" dirty="0">
                <a:solidFill>
                  <a:srgbClr val="CC0066"/>
                </a:solidFill>
              </a:rPr>
              <a:t>段分段度量和为</a:t>
            </a:r>
            <a:r>
              <a:rPr lang="en-US" altLang="zh-CN" i="1" dirty="0">
                <a:solidFill>
                  <a:srgbClr val="CC0066"/>
                </a:solidFill>
                <a:latin typeface="Times New Roman" pitchFamily="18" charset="0"/>
              </a:rPr>
              <a:t>a</a:t>
            </a:r>
            <a:r>
              <a:rPr lang="en-US" altLang="zh-CN" baseline="-25000" dirty="0">
                <a:solidFill>
                  <a:srgbClr val="CC0066"/>
                </a:solidFill>
              </a:rPr>
              <a:t>1</a:t>
            </a:r>
          </a:p>
        </p:txBody>
      </p:sp>
      <p:sp>
        <p:nvSpPr>
          <p:cNvPr id="83983" name="Text Box 15"/>
          <p:cNvSpPr txBox="1">
            <a:spLocks noChangeArrowheads="1"/>
          </p:cNvSpPr>
          <p:nvPr/>
        </p:nvSpPr>
        <p:spPr bwMode="auto">
          <a:xfrm>
            <a:off x="703385" y="4886571"/>
            <a:ext cx="16588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chemeClr val="hlink"/>
                </a:solidFill>
              </a:rPr>
              <a:t>路径</a:t>
            </a:r>
            <a:r>
              <a:rPr lang="en-US" altLang="zh-CN" dirty="0">
                <a:solidFill>
                  <a:schemeClr val="hlink"/>
                </a:solidFill>
              </a:rPr>
              <a:t>2</a:t>
            </a:r>
            <a:r>
              <a:rPr lang="zh-CN" altLang="en-US" dirty="0">
                <a:solidFill>
                  <a:schemeClr val="hlink"/>
                </a:solidFill>
              </a:rPr>
              <a:t>：前</a:t>
            </a:r>
            <a:r>
              <a:rPr lang="en-US" altLang="zh-CN" dirty="0">
                <a:solidFill>
                  <a:schemeClr val="hlink"/>
                </a:solidFill>
              </a:rPr>
              <a:t>6</a:t>
            </a:r>
            <a:r>
              <a:rPr lang="zh-CN" altLang="en-US" dirty="0">
                <a:solidFill>
                  <a:schemeClr val="hlink"/>
                </a:solidFill>
              </a:rPr>
              <a:t>段分段度量和为</a:t>
            </a:r>
            <a:r>
              <a:rPr lang="en-US" altLang="zh-CN" i="1" dirty="0">
                <a:solidFill>
                  <a:schemeClr val="hlink"/>
                </a:solidFill>
                <a:latin typeface="Times New Roman" pitchFamily="18" charset="0"/>
              </a:rPr>
              <a:t>a</a:t>
            </a:r>
            <a:r>
              <a:rPr lang="en-US" altLang="zh-CN" baseline="-25000" dirty="0">
                <a:solidFill>
                  <a:schemeClr val="hlink"/>
                </a:solidFill>
              </a:rPr>
              <a:t>2</a:t>
            </a:r>
          </a:p>
        </p:txBody>
      </p:sp>
      <p:sp>
        <p:nvSpPr>
          <p:cNvPr id="83984" name="Text Box 16"/>
          <p:cNvSpPr txBox="1">
            <a:spLocks noChangeArrowheads="1"/>
          </p:cNvSpPr>
          <p:nvPr/>
        </p:nvSpPr>
        <p:spPr bwMode="auto">
          <a:xfrm>
            <a:off x="6659563" y="1916113"/>
            <a:ext cx="2233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chemeClr val="folHlink"/>
                </a:solidFill>
              </a:rPr>
              <a:t>路径</a:t>
            </a:r>
            <a:r>
              <a:rPr lang="en-US" altLang="zh-CN" dirty="0">
                <a:solidFill>
                  <a:schemeClr val="folHlink"/>
                </a:solidFill>
              </a:rPr>
              <a:t>0</a:t>
            </a:r>
            <a:r>
              <a:rPr lang="zh-CN" altLang="en-US" dirty="0">
                <a:solidFill>
                  <a:schemeClr val="folHlink"/>
                </a:solidFill>
              </a:rPr>
              <a:t>的总度量为</a:t>
            </a:r>
            <a:r>
              <a:rPr lang="en-US" altLang="zh-CN" i="1" dirty="0">
                <a:solidFill>
                  <a:schemeClr val="folHlink"/>
                </a:solidFill>
                <a:latin typeface="Times New Roman" pitchFamily="18" charset="0"/>
              </a:rPr>
              <a:t>a</a:t>
            </a:r>
            <a:r>
              <a:rPr lang="en-US" altLang="zh-CN" baseline="-25000" dirty="0">
                <a:solidFill>
                  <a:schemeClr val="folHlink"/>
                </a:solidFill>
              </a:rPr>
              <a:t>0</a:t>
            </a:r>
            <a:r>
              <a:rPr lang="en-US" altLang="zh-CN" dirty="0">
                <a:solidFill>
                  <a:schemeClr val="folHlink"/>
                </a:solidFill>
              </a:rPr>
              <a:t>+</a:t>
            </a:r>
            <a:r>
              <a:rPr lang="en-US" altLang="zh-CN" i="1" dirty="0">
                <a:solidFill>
                  <a:schemeClr val="folHlink"/>
                </a:solidFill>
                <a:latin typeface="Times New Roman" panose="02020603050405020304" pitchFamily="18" charset="0"/>
                <a:cs typeface="Times New Roman" panose="02020603050405020304" pitchFamily="18" charset="0"/>
              </a:rPr>
              <a:t>b</a:t>
            </a:r>
          </a:p>
        </p:txBody>
      </p:sp>
      <p:sp>
        <p:nvSpPr>
          <p:cNvPr id="83985" name="Text Box 17"/>
          <p:cNvSpPr txBox="1">
            <a:spLocks noChangeArrowheads="1"/>
          </p:cNvSpPr>
          <p:nvPr/>
        </p:nvSpPr>
        <p:spPr bwMode="auto">
          <a:xfrm>
            <a:off x="6659563" y="2924175"/>
            <a:ext cx="2233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a:solidFill>
                  <a:srgbClr val="CC0066"/>
                </a:solidFill>
              </a:rPr>
              <a:t>路径</a:t>
            </a:r>
            <a:r>
              <a:rPr lang="en-US" altLang="zh-CN">
                <a:solidFill>
                  <a:srgbClr val="CC0066"/>
                </a:solidFill>
              </a:rPr>
              <a:t>1</a:t>
            </a:r>
            <a:r>
              <a:rPr lang="zh-CN" altLang="en-US">
                <a:solidFill>
                  <a:srgbClr val="CC0066"/>
                </a:solidFill>
              </a:rPr>
              <a:t>的总度量为</a:t>
            </a:r>
            <a:r>
              <a:rPr lang="en-US" altLang="zh-CN" i="1">
                <a:solidFill>
                  <a:srgbClr val="CC0066"/>
                </a:solidFill>
                <a:latin typeface="Times New Roman" pitchFamily="18" charset="0"/>
              </a:rPr>
              <a:t>a</a:t>
            </a:r>
            <a:r>
              <a:rPr lang="en-US" altLang="zh-CN" baseline="-25000">
                <a:solidFill>
                  <a:srgbClr val="CC0066"/>
                </a:solidFill>
              </a:rPr>
              <a:t>1</a:t>
            </a:r>
            <a:r>
              <a:rPr lang="en-US" altLang="zh-CN">
                <a:solidFill>
                  <a:srgbClr val="CC0066"/>
                </a:solidFill>
              </a:rPr>
              <a:t>+b</a:t>
            </a:r>
          </a:p>
        </p:txBody>
      </p:sp>
      <p:sp>
        <p:nvSpPr>
          <p:cNvPr id="83986" name="Text Box 18"/>
          <p:cNvSpPr txBox="1">
            <a:spLocks noChangeArrowheads="1"/>
          </p:cNvSpPr>
          <p:nvPr/>
        </p:nvSpPr>
        <p:spPr bwMode="auto">
          <a:xfrm>
            <a:off x="6659563" y="3933825"/>
            <a:ext cx="2233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chemeClr val="hlink"/>
                </a:solidFill>
              </a:rPr>
              <a:t>路径</a:t>
            </a:r>
            <a:r>
              <a:rPr lang="en-US" altLang="zh-CN" dirty="0">
                <a:solidFill>
                  <a:schemeClr val="hlink"/>
                </a:solidFill>
              </a:rPr>
              <a:t>2</a:t>
            </a:r>
            <a:r>
              <a:rPr lang="zh-CN" altLang="en-US" dirty="0">
                <a:solidFill>
                  <a:schemeClr val="hlink"/>
                </a:solidFill>
              </a:rPr>
              <a:t>的总度量为</a:t>
            </a:r>
            <a:r>
              <a:rPr lang="en-US" altLang="zh-CN" i="1" dirty="0">
                <a:solidFill>
                  <a:schemeClr val="hlink"/>
                </a:solidFill>
                <a:latin typeface="Times New Roman" pitchFamily="18" charset="0"/>
              </a:rPr>
              <a:t>a</a:t>
            </a:r>
            <a:r>
              <a:rPr lang="en-US" altLang="zh-CN" baseline="-25000" dirty="0">
                <a:solidFill>
                  <a:schemeClr val="hlink"/>
                </a:solidFill>
              </a:rPr>
              <a:t>2</a:t>
            </a:r>
            <a:r>
              <a:rPr lang="en-US" altLang="zh-CN" dirty="0">
                <a:solidFill>
                  <a:schemeClr val="hlink"/>
                </a:solidFill>
              </a:rPr>
              <a:t>+</a:t>
            </a:r>
            <a:r>
              <a:rPr lang="en-US" altLang="zh-CN" i="1" dirty="0">
                <a:solidFill>
                  <a:srgbClr val="0000FF"/>
                </a:solidFill>
                <a:latin typeface="Times New Roman" panose="02020603050405020304" pitchFamily="18" charset="0"/>
                <a:cs typeface="Times New Roman" panose="02020603050405020304" pitchFamily="18" charset="0"/>
              </a:rPr>
              <a:t>b</a:t>
            </a:r>
            <a:endParaRPr lang="en-US" altLang="zh-CN" dirty="0">
              <a:solidFill>
                <a:srgbClr val="0000FF"/>
              </a:solidFill>
            </a:endParaRPr>
          </a:p>
        </p:txBody>
      </p:sp>
      <p:sp>
        <p:nvSpPr>
          <p:cNvPr id="83987" name="Text Box 19"/>
          <p:cNvSpPr txBox="1">
            <a:spLocks noChangeArrowheads="1"/>
          </p:cNvSpPr>
          <p:nvPr/>
        </p:nvSpPr>
        <p:spPr bwMode="auto">
          <a:xfrm>
            <a:off x="6300788" y="5589588"/>
            <a:ext cx="252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chemeClr val="folHlink"/>
                </a:solidFill>
              </a:rPr>
              <a:t>最大总度量对应于最大分段度量</a:t>
            </a:r>
          </a:p>
        </p:txBody>
      </p:sp>
      <p:sp>
        <p:nvSpPr>
          <p:cNvPr id="83988" name="Line 20"/>
          <p:cNvSpPr>
            <a:spLocks noChangeShapeType="1"/>
          </p:cNvSpPr>
          <p:nvPr/>
        </p:nvSpPr>
        <p:spPr bwMode="auto">
          <a:xfrm>
            <a:off x="4500563" y="3933825"/>
            <a:ext cx="1439862" cy="0"/>
          </a:xfrm>
          <a:prstGeom prst="line">
            <a:avLst/>
          </a:prstGeom>
          <a:noFill/>
          <a:ln w="38100">
            <a:solidFill>
              <a:srgbClr val="66CC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89" name="Line 21"/>
          <p:cNvSpPr>
            <a:spLocks noChangeShapeType="1"/>
          </p:cNvSpPr>
          <p:nvPr/>
        </p:nvSpPr>
        <p:spPr bwMode="auto">
          <a:xfrm>
            <a:off x="4500563" y="4005263"/>
            <a:ext cx="1439862" cy="0"/>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90" name="Line 22"/>
          <p:cNvSpPr>
            <a:spLocks noChangeShapeType="1"/>
          </p:cNvSpPr>
          <p:nvPr/>
        </p:nvSpPr>
        <p:spPr bwMode="auto">
          <a:xfrm>
            <a:off x="3708400" y="2636838"/>
            <a:ext cx="287338"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91" name="Line 23"/>
          <p:cNvSpPr>
            <a:spLocks noChangeShapeType="1"/>
          </p:cNvSpPr>
          <p:nvPr/>
        </p:nvSpPr>
        <p:spPr bwMode="auto">
          <a:xfrm>
            <a:off x="2843213" y="3357563"/>
            <a:ext cx="792162" cy="431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92" name="Line 24"/>
          <p:cNvSpPr>
            <a:spLocks noChangeShapeType="1"/>
          </p:cNvSpPr>
          <p:nvPr/>
        </p:nvSpPr>
        <p:spPr bwMode="auto">
          <a:xfrm flipV="1">
            <a:off x="2627313" y="4148138"/>
            <a:ext cx="1008062" cy="1444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94" name="Line 26"/>
          <p:cNvSpPr>
            <a:spLocks noChangeShapeType="1"/>
          </p:cNvSpPr>
          <p:nvPr/>
        </p:nvSpPr>
        <p:spPr bwMode="auto">
          <a:xfrm flipV="1">
            <a:off x="2916238" y="4365625"/>
            <a:ext cx="936625" cy="431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72" name="Rectangle 4"/>
          <p:cNvSpPr>
            <a:spLocks noChangeArrowheads="1"/>
          </p:cNvSpPr>
          <p:nvPr/>
        </p:nvSpPr>
        <p:spPr bwMode="auto">
          <a:xfrm>
            <a:off x="2989263" y="5322888"/>
            <a:ext cx="3311525" cy="1008063"/>
          </a:xfrm>
          <a:prstGeom prst="rect">
            <a:avLst/>
          </a:prstGeom>
          <a:gradFill rotWithShape="1">
            <a:gsLst>
              <a:gs pos="0">
                <a:schemeClr val="bg1"/>
              </a:gs>
              <a:gs pos="100000">
                <a:srgbClr val="FFFF99"/>
              </a:gs>
            </a:gsLst>
            <a:path path="shape">
              <a:fillToRect l="50000" t="50000" r="50000" b="50000"/>
            </a:path>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r>
              <a:rPr lang="zh-CN" altLang="en-US" b="1" dirty="0">
                <a:solidFill>
                  <a:schemeClr val="tx2"/>
                </a:solidFill>
                <a:latin typeface="华文新魏" pitchFamily="2" charset="-122"/>
                <a:ea typeface="华文新魏" pitchFamily="2" charset="-122"/>
              </a:rPr>
              <a:t>因此问题就引伸为：要找到在</a:t>
            </a:r>
          </a:p>
          <a:p>
            <a:r>
              <a:rPr lang="zh-CN" altLang="en-US" b="1" dirty="0">
                <a:solidFill>
                  <a:schemeClr val="tx2"/>
                </a:solidFill>
                <a:latin typeface="华文新魏" pitchFamily="2" charset="-122"/>
                <a:ea typeface="华文新魏" pitchFamily="2" charset="-122"/>
              </a:rPr>
              <a:t>第</a:t>
            </a:r>
            <a:r>
              <a:rPr lang="en-US" altLang="zh-CN" b="1" dirty="0">
                <a:solidFill>
                  <a:schemeClr val="tx2"/>
                </a:solidFill>
                <a:latin typeface="华文新魏" pitchFamily="2" charset="-122"/>
                <a:ea typeface="华文新魏" pitchFamily="2" charset="-122"/>
              </a:rPr>
              <a:t>6</a:t>
            </a:r>
            <a:r>
              <a:rPr lang="zh-CN" altLang="en-US" b="1" dirty="0">
                <a:solidFill>
                  <a:schemeClr val="tx2"/>
                </a:solidFill>
                <a:latin typeface="华文新魏" pitchFamily="2" charset="-122"/>
                <a:ea typeface="华文新魏" pitchFamily="2" charset="-122"/>
              </a:rPr>
              <a:t>时刻到达每一状态的</a:t>
            </a:r>
            <a:r>
              <a:rPr lang="en-US" altLang="zh-CN" b="1" dirty="0">
                <a:solidFill>
                  <a:schemeClr val="tx2"/>
                </a:solidFill>
                <a:latin typeface="华文新魏" pitchFamily="2" charset="-122"/>
                <a:ea typeface="华文新魏" pitchFamily="2" charset="-122"/>
              </a:rPr>
              <a:t>16</a:t>
            </a:r>
            <a:r>
              <a:rPr lang="zh-CN" altLang="en-US" b="1" dirty="0">
                <a:solidFill>
                  <a:schemeClr val="tx2"/>
                </a:solidFill>
                <a:latin typeface="华文新魏" pitchFamily="2" charset="-122"/>
                <a:ea typeface="华文新魏" pitchFamily="2" charset="-122"/>
              </a:rPr>
              <a:t>条</a:t>
            </a:r>
          </a:p>
          <a:p>
            <a:r>
              <a:rPr lang="zh-CN" altLang="en-US" b="1" dirty="0">
                <a:solidFill>
                  <a:schemeClr val="tx2"/>
                </a:solidFill>
                <a:latin typeface="华文新魏" pitchFamily="2" charset="-122"/>
                <a:ea typeface="华文新魏" pitchFamily="2" charset="-122"/>
              </a:rPr>
              <a:t>路径</a:t>
            </a:r>
            <a:r>
              <a:rPr lang="en-US" altLang="zh-CN" b="1" dirty="0">
                <a:solidFill>
                  <a:schemeClr val="tx2"/>
                </a:solidFill>
                <a:latin typeface="华文新魏" pitchFamily="2" charset="-122"/>
                <a:ea typeface="华文新魏" pitchFamily="2" charset="-122"/>
              </a:rPr>
              <a:t>(</a:t>
            </a:r>
            <a:r>
              <a:rPr lang="zh-CN" altLang="en-US" b="1" dirty="0">
                <a:solidFill>
                  <a:schemeClr val="tx2"/>
                </a:solidFill>
                <a:latin typeface="华文新魏" pitchFamily="2" charset="-122"/>
                <a:ea typeface="华文新魏" pitchFamily="2" charset="-122"/>
              </a:rPr>
              <a:t>只有</a:t>
            </a:r>
            <a:r>
              <a:rPr lang="en-US" altLang="zh-CN" b="1" dirty="0">
                <a:solidFill>
                  <a:schemeClr val="tx2"/>
                </a:solidFill>
                <a:latin typeface="华文新魏" pitchFamily="2" charset="-122"/>
                <a:ea typeface="华文新魏" pitchFamily="2" charset="-122"/>
              </a:rPr>
              <a:t>6</a:t>
            </a:r>
            <a:r>
              <a:rPr lang="zh-CN" altLang="en-US" b="1" dirty="0">
                <a:solidFill>
                  <a:schemeClr val="tx2"/>
                </a:solidFill>
                <a:latin typeface="华文新魏" pitchFamily="2" charset="-122"/>
                <a:ea typeface="华文新魏" pitchFamily="2" charset="-122"/>
              </a:rPr>
              <a:t>段</a:t>
            </a:r>
            <a:r>
              <a:rPr lang="en-US" altLang="zh-CN" b="1" dirty="0">
                <a:solidFill>
                  <a:schemeClr val="tx2"/>
                </a:solidFill>
                <a:latin typeface="华文新魏" pitchFamily="2" charset="-122"/>
                <a:ea typeface="华文新魏" pitchFamily="2" charset="-122"/>
              </a:rPr>
              <a:t>)</a:t>
            </a:r>
            <a:r>
              <a:rPr lang="zh-CN" altLang="en-US" b="1" dirty="0">
                <a:solidFill>
                  <a:schemeClr val="tx2"/>
                </a:solidFill>
                <a:latin typeface="华文新魏" pitchFamily="2" charset="-122"/>
                <a:ea typeface="华文新魏" pitchFamily="2" charset="-122"/>
              </a:rPr>
              <a:t>中的最像的一条</a:t>
            </a:r>
          </a:p>
        </p:txBody>
      </p:sp>
    </p:spTree>
    <p:extLst>
      <p:ext uri="{BB962C8B-B14F-4D97-AF65-F5344CB8AC3E}">
        <p14:creationId xmlns:p14="http://schemas.microsoft.com/office/powerpoint/2010/main" val="2170542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wipe(down)">
                                      <p:cBhvr>
                                        <p:cTn id="7" dur="580">
                                          <p:stCondLst>
                                            <p:cond delay="0"/>
                                          </p:stCondLst>
                                        </p:cTn>
                                        <p:tgtEl>
                                          <p:spTgt spid="83974"/>
                                        </p:tgtEl>
                                      </p:cBhvr>
                                    </p:animEffect>
                                    <p:anim calcmode="lin" valueType="num">
                                      <p:cBhvr>
                                        <p:cTn id="8" dur="1822" tmFilter="0,0; 0.14,0.36; 0.43,0.73; 0.71,0.91; 1.0,1.0">
                                          <p:stCondLst>
                                            <p:cond delay="0"/>
                                          </p:stCondLst>
                                        </p:cTn>
                                        <p:tgtEl>
                                          <p:spTgt spid="839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39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39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39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3974"/>
                                        </p:tgtEl>
                                        <p:attrNameLst>
                                          <p:attrName>ppt_y</p:attrName>
                                        </p:attrNameLst>
                                      </p:cBhvr>
                                      <p:tavLst>
                                        <p:tav tm="0" fmla="#ppt_y-sin(pi*$)/81">
                                          <p:val>
                                            <p:fltVal val="0"/>
                                          </p:val>
                                        </p:tav>
                                        <p:tav tm="100000">
                                          <p:val>
                                            <p:fltVal val="1"/>
                                          </p:val>
                                        </p:tav>
                                      </p:tavLst>
                                    </p:anim>
                                    <p:animScale>
                                      <p:cBhvr>
                                        <p:cTn id="13" dur="26">
                                          <p:stCondLst>
                                            <p:cond delay="650"/>
                                          </p:stCondLst>
                                        </p:cTn>
                                        <p:tgtEl>
                                          <p:spTgt spid="83974"/>
                                        </p:tgtEl>
                                      </p:cBhvr>
                                      <p:to x="100000" y="60000"/>
                                    </p:animScale>
                                    <p:animScale>
                                      <p:cBhvr>
                                        <p:cTn id="14" dur="166" decel="50000">
                                          <p:stCondLst>
                                            <p:cond delay="676"/>
                                          </p:stCondLst>
                                        </p:cTn>
                                        <p:tgtEl>
                                          <p:spTgt spid="83974"/>
                                        </p:tgtEl>
                                      </p:cBhvr>
                                      <p:to x="100000" y="100000"/>
                                    </p:animScale>
                                    <p:animScale>
                                      <p:cBhvr>
                                        <p:cTn id="15" dur="26">
                                          <p:stCondLst>
                                            <p:cond delay="1312"/>
                                          </p:stCondLst>
                                        </p:cTn>
                                        <p:tgtEl>
                                          <p:spTgt spid="83974"/>
                                        </p:tgtEl>
                                      </p:cBhvr>
                                      <p:to x="100000" y="80000"/>
                                    </p:animScale>
                                    <p:animScale>
                                      <p:cBhvr>
                                        <p:cTn id="16" dur="166" decel="50000">
                                          <p:stCondLst>
                                            <p:cond delay="1338"/>
                                          </p:stCondLst>
                                        </p:cTn>
                                        <p:tgtEl>
                                          <p:spTgt spid="83974"/>
                                        </p:tgtEl>
                                      </p:cBhvr>
                                      <p:to x="100000" y="100000"/>
                                    </p:animScale>
                                    <p:animScale>
                                      <p:cBhvr>
                                        <p:cTn id="17" dur="26">
                                          <p:stCondLst>
                                            <p:cond delay="1642"/>
                                          </p:stCondLst>
                                        </p:cTn>
                                        <p:tgtEl>
                                          <p:spTgt spid="83974"/>
                                        </p:tgtEl>
                                      </p:cBhvr>
                                      <p:to x="100000" y="90000"/>
                                    </p:animScale>
                                    <p:animScale>
                                      <p:cBhvr>
                                        <p:cTn id="18" dur="166" decel="50000">
                                          <p:stCondLst>
                                            <p:cond delay="1668"/>
                                          </p:stCondLst>
                                        </p:cTn>
                                        <p:tgtEl>
                                          <p:spTgt spid="83974"/>
                                        </p:tgtEl>
                                      </p:cBhvr>
                                      <p:to x="100000" y="100000"/>
                                    </p:animScale>
                                    <p:animScale>
                                      <p:cBhvr>
                                        <p:cTn id="19" dur="26">
                                          <p:stCondLst>
                                            <p:cond delay="1808"/>
                                          </p:stCondLst>
                                        </p:cTn>
                                        <p:tgtEl>
                                          <p:spTgt spid="83974"/>
                                        </p:tgtEl>
                                      </p:cBhvr>
                                      <p:to x="100000" y="95000"/>
                                    </p:animScale>
                                    <p:animScale>
                                      <p:cBhvr>
                                        <p:cTn id="20" dur="166" decel="50000">
                                          <p:stCondLst>
                                            <p:cond delay="1834"/>
                                          </p:stCondLst>
                                        </p:cTn>
                                        <p:tgtEl>
                                          <p:spTgt spid="83974"/>
                                        </p:tgtEl>
                                      </p:cBhvr>
                                      <p:to x="100000" y="100000"/>
                                    </p:animScale>
                                  </p:childTnLst>
                                </p:cTn>
                              </p:par>
                            </p:childTnLst>
                          </p:cTn>
                        </p:par>
                        <p:par>
                          <p:cTn id="21" fill="hold" nodeType="afterGroup">
                            <p:stCondLst>
                              <p:cond delay="2000"/>
                            </p:stCondLst>
                            <p:childTnLst>
                              <p:par>
                                <p:cTn id="22" presetID="1" presetClass="entr" presetSubtype="0" fill="hold" grpId="1" nodeType="afterEffect">
                                  <p:stCondLst>
                                    <p:cond delay="0"/>
                                  </p:stCondLst>
                                  <p:childTnLst>
                                    <p:set>
                                      <p:cBhvr>
                                        <p:cTn id="23" dur="1" fill="hold">
                                          <p:stCondLst>
                                            <p:cond delay="0"/>
                                          </p:stCondLst>
                                        </p:cTn>
                                        <p:tgtEl>
                                          <p:spTgt spid="8399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975"/>
                                        </p:tgtEl>
                                        <p:attrNameLst>
                                          <p:attrName>style.visibility</p:attrName>
                                        </p:attrNameLst>
                                      </p:cBhvr>
                                      <p:to>
                                        <p:strVal val="visible"/>
                                      </p:to>
                                    </p:set>
                                    <p:animEffect transition="in" filter="fade">
                                      <p:cBhvr>
                                        <p:cTn id="28" dur="2000"/>
                                        <p:tgtEl>
                                          <p:spTgt spid="8397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981"/>
                                        </p:tgtEl>
                                        <p:attrNameLst>
                                          <p:attrName>style.visibility</p:attrName>
                                        </p:attrNameLst>
                                      </p:cBhvr>
                                      <p:to>
                                        <p:strVal val="visible"/>
                                      </p:to>
                                    </p:set>
                                    <p:animEffect transition="in" filter="fade">
                                      <p:cBhvr>
                                        <p:cTn id="31" dur="2000"/>
                                        <p:tgtEl>
                                          <p:spTgt spid="83981"/>
                                        </p:tgtEl>
                                      </p:cBhvr>
                                    </p:animEffect>
                                  </p:childTnLst>
                                </p:cTn>
                              </p:par>
                            </p:childTnLst>
                          </p:cTn>
                        </p:par>
                        <p:par>
                          <p:cTn id="32" fill="hold" nodeType="afterGroup">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83978"/>
                                        </p:tgtEl>
                                        <p:attrNameLst>
                                          <p:attrName>style.visibility</p:attrName>
                                        </p:attrNameLst>
                                      </p:cBhvr>
                                      <p:to>
                                        <p:strVal val="visible"/>
                                      </p:to>
                                    </p:set>
                                    <p:animEffect transition="in" filter="fade">
                                      <p:cBhvr>
                                        <p:cTn id="35" dur="2000"/>
                                        <p:tgtEl>
                                          <p:spTgt spid="8397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3980"/>
                                        </p:tgtEl>
                                        <p:attrNameLst>
                                          <p:attrName>style.visibility</p:attrName>
                                        </p:attrNameLst>
                                      </p:cBhvr>
                                      <p:to>
                                        <p:strVal val="visible"/>
                                      </p:to>
                                    </p:set>
                                    <p:animEffect transition="in" filter="fade">
                                      <p:cBhvr>
                                        <p:cTn id="38" dur="2000"/>
                                        <p:tgtEl>
                                          <p:spTgt spid="83980"/>
                                        </p:tgtEl>
                                      </p:cBhvr>
                                    </p:animEffect>
                                  </p:childTnLst>
                                </p:cTn>
                              </p:par>
                            </p:childTnLst>
                          </p:cTn>
                        </p:par>
                        <p:par>
                          <p:cTn id="39" fill="hold" nodeType="afterGroup">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83979"/>
                                        </p:tgtEl>
                                        <p:attrNameLst>
                                          <p:attrName>style.visibility</p:attrName>
                                        </p:attrNameLst>
                                      </p:cBhvr>
                                      <p:to>
                                        <p:strVal val="visible"/>
                                      </p:to>
                                    </p:set>
                                    <p:animEffect transition="in" filter="fade">
                                      <p:cBhvr>
                                        <p:cTn id="42" dur="2000"/>
                                        <p:tgtEl>
                                          <p:spTgt spid="83979"/>
                                        </p:tgtEl>
                                      </p:cBhvr>
                                    </p:animEffect>
                                  </p:childTnLst>
                                </p:cTn>
                              </p:par>
                            </p:childTnLst>
                          </p:cTn>
                        </p:par>
                        <p:par>
                          <p:cTn id="43" fill="hold" nodeType="afterGroup">
                            <p:stCondLst>
                              <p:cond delay="6000"/>
                            </p:stCondLst>
                            <p:childTnLst>
                              <p:par>
                                <p:cTn id="44" presetID="10" presetClass="entr" presetSubtype="0" fill="hold" grpId="0" nodeType="afterEffect">
                                  <p:stCondLst>
                                    <p:cond delay="0"/>
                                  </p:stCondLst>
                                  <p:childTnLst>
                                    <p:set>
                                      <p:cBhvr>
                                        <p:cTn id="45" dur="1" fill="hold">
                                          <p:stCondLst>
                                            <p:cond delay="0"/>
                                          </p:stCondLst>
                                        </p:cTn>
                                        <p:tgtEl>
                                          <p:spTgt spid="83984"/>
                                        </p:tgtEl>
                                        <p:attrNameLst>
                                          <p:attrName>style.visibility</p:attrName>
                                        </p:attrNameLst>
                                      </p:cBhvr>
                                      <p:to>
                                        <p:strVal val="visible"/>
                                      </p:to>
                                    </p:set>
                                    <p:animEffect transition="in" filter="fade">
                                      <p:cBhvr>
                                        <p:cTn id="46" dur="2000"/>
                                        <p:tgtEl>
                                          <p:spTgt spid="8398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3996"/>
                                        </p:tgtEl>
                                        <p:attrNameLst>
                                          <p:attrName>style.visibility</p:attrName>
                                        </p:attrNameLst>
                                      </p:cBhvr>
                                      <p:to>
                                        <p:strVal val="visible"/>
                                      </p:to>
                                    </p:set>
                                    <p:animEffect transition="in" filter="fade">
                                      <p:cBhvr>
                                        <p:cTn id="49" dur="2000"/>
                                        <p:tgtEl>
                                          <p:spTgt spid="8399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3976"/>
                                        </p:tgtEl>
                                        <p:attrNameLst>
                                          <p:attrName>style.visibility</p:attrName>
                                        </p:attrNameLst>
                                      </p:cBhvr>
                                      <p:to>
                                        <p:strVal val="visible"/>
                                      </p:to>
                                    </p:set>
                                    <p:animEffect transition="in" filter="fade">
                                      <p:cBhvr>
                                        <p:cTn id="54" dur="2000"/>
                                        <p:tgtEl>
                                          <p:spTgt spid="8397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3982"/>
                                        </p:tgtEl>
                                        <p:attrNameLst>
                                          <p:attrName>style.visibility</p:attrName>
                                        </p:attrNameLst>
                                      </p:cBhvr>
                                      <p:to>
                                        <p:strVal val="visible"/>
                                      </p:to>
                                    </p:set>
                                    <p:animEffect transition="in" filter="fade">
                                      <p:cBhvr>
                                        <p:cTn id="57" dur="2000"/>
                                        <p:tgtEl>
                                          <p:spTgt spid="83982"/>
                                        </p:tgtEl>
                                      </p:cBhvr>
                                    </p:animEffect>
                                  </p:childTnLst>
                                </p:cTn>
                              </p:par>
                            </p:childTnLst>
                          </p:cTn>
                        </p:par>
                        <p:par>
                          <p:cTn id="58" fill="hold" nodeType="afterGroup">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83988"/>
                                        </p:tgtEl>
                                        <p:attrNameLst>
                                          <p:attrName>style.visibility</p:attrName>
                                        </p:attrNameLst>
                                      </p:cBhvr>
                                      <p:to>
                                        <p:strVal val="visible"/>
                                      </p:to>
                                    </p:set>
                                    <p:animEffect transition="in" filter="fade">
                                      <p:cBhvr>
                                        <p:cTn id="61" dur="2000"/>
                                        <p:tgtEl>
                                          <p:spTgt spid="83988"/>
                                        </p:tgtEl>
                                      </p:cBhvr>
                                    </p:animEffect>
                                  </p:childTnLst>
                                </p:cTn>
                              </p:par>
                            </p:childTnLst>
                          </p:cTn>
                        </p:par>
                        <p:par>
                          <p:cTn id="62" fill="hold" nodeType="afterGroup">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83985"/>
                                        </p:tgtEl>
                                        <p:attrNameLst>
                                          <p:attrName>style.visibility</p:attrName>
                                        </p:attrNameLst>
                                      </p:cBhvr>
                                      <p:to>
                                        <p:strVal val="visible"/>
                                      </p:to>
                                    </p:set>
                                    <p:animEffect transition="in" filter="fade">
                                      <p:cBhvr>
                                        <p:cTn id="65" dur="2000"/>
                                        <p:tgtEl>
                                          <p:spTgt spid="839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3977"/>
                                        </p:tgtEl>
                                        <p:attrNameLst>
                                          <p:attrName>style.visibility</p:attrName>
                                        </p:attrNameLst>
                                      </p:cBhvr>
                                      <p:to>
                                        <p:strVal val="visible"/>
                                      </p:to>
                                    </p:set>
                                    <p:animEffect transition="in" filter="fade">
                                      <p:cBhvr>
                                        <p:cTn id="70" dur="2000"/>
                                        <p:tgtEl>
                                          <p:spTgt spid="839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3983"/>
                                        </p:tgtEl>
                                        <p:attrNameLst>
                                          <p:attrName>style.visibility</p:attrName>
                                        </p:attrNameLst>
                                      </p:cBhvr>
                                      <p:to>
                                        <p:strVal val="visible"/>
                                      </p:to>
                                    </p:set>
                                    <p:animEffect transition="in" filter="fade">
                                      <p:cBhvr>
                                        <p:cTn id="73" dur="2000"/>
                                        <p:tgtEl>
                                          <p:spTgt spid="83983"/>
                                        </p:tgtEl>
                                      </p:cBhvr>
                                    </p:animEffect>
                                  </p:childTnLst>
                                </p:cTn>
                              </p:par>
                            </p:childTnLst>
                          </p:cTn>
                        </p:par>
                        <p:par>
                          <p:cTn id="74" fill="hold" nodeType="afterGroup">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83989"/>
                                        </p:tgtEl>
                                        <p:attrNameLst>
                                          <p:attrName>style.visibility</p:attrName>
                                        </p:attrNameLst>
                                      </p:cBhvr>
                                      <p:to>
                                        <p:strVal val="visible"/>
                                      </p:to>
                                    </p:set>
                                    <p:animEffect transition="in" filter="fade">
                                      <p:cBhvr>
                                        <p:cTn id="77" dur="2000"/>
                                        <p:tgtEl>
                                          <p:spTgt spid="83989"/>
                                        </p:tgtEl>
                                      </p:cBhvr>
                                    </p:animEffect>
                                  </p:childTnLst>
                                </p:cTn>
                              </p:par>
                            </p:childTnLst>
                          </p:cTn>
                        </p:par>
                        <p:par>
                          <p:cTn id="78" fill="hold" nodeType="afterGroup">
                            <p:stCondLst>
                              <p:cond delay="4000"/>
                            </p:stCondLst>
                            <p:childTnLst>
                              <p:par>
                                <p:cTn id="79" presetID="10" presetClass="entr" presetSubtype="0" fill="hold" grpId="0" nodeType="afterEffect">
                                  <p:stCondLst>
                                    <p:cond delay="0"/>
                                  </p:stCondLst>
                                  <p:childTnLst>
                                    <p:set>
                                      <p:cBhvr>
                                        <p:cTn id="80" dur="1" fill="hold">
                                          <p:stCondLst>
                                            <p:cond delay="0"/>
                                          </p:stCondLst>
                                        </p:cTn>
                                        <p:tgtEl>
                                          <p:spTgt spid="83986"/>
                                        </p:tgtEl>
                                        <p:attrNameLst>
                                          <p:attrName>style.visibility</p:attrName>
                                        </p:attrNameLst>
                                      </p:cBhvr>
                                      <p:to>
                                        <p:strVal val="visible"/>
                                      </p:to>
                                    </p:set>
                                    <p:animEffect transition="in" filter="fade">
                                      <p:cBhvr>
                                        <p:cTn id="81" dur="2000"/>
                                        <p:tgtEl>
                                          <p:spTgt spid="8398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3990"/>
                                        </p:tgtEl>
                                        <p:attrNameLst>
                                          <p:attrName>style.visibility</p:attrName>
                                        </p:attrNameLst>
                                      </p:cBhvr>
                                      <p:to>
                                        <p:strVal val="visible"/>
                                      </p:to>
                                    </p:set>
                                    <p:animEffect transition="in" filter="fade">
                                      <p:cBhvr>
                                        <p:cTn id="86" dur="2000"/>
                                        <p:tgtEl>
                                          <p:spTgt spid="83990"/>
                                        </p:tgtEl>
                                      </p:cBhvr>
                                    </p:animEffect>
                                  </p:childTnLst>
                                </p:cTn>
                              </p:par>
                            </p:childTnLst>
                          </p:cTn>
                        </p:par>
                        <p:par>
                          <p:cTn id="87" fill="hold" nodeType="afterGroup">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3991"/>
                                        </p:tgtEl>
                                        <p:attrNameLst>
                                          <p:attrName>style.visibility</p:attrName>
                                        </p:attrNameLst>
                                      </p:cBhvr>
                                      <p:to>
                                        <p:strVal val="visible"/>
                                      </p:to>
                                    </p:set>
                                    <p:animEffect transition="in" filter="fade">
                                      <p:cBhvr>
                                        <p:cTn id="90" dur="2000"/>
                                        <p:tgtEl>
                                          <p:spTgt spid="83991"/>
                                        </p:tgtEl>
                                      </p:cBhvr>
                                    </p:animEffect>
                                  </p:childTnLst>
                                </p:cTn>
                              </p:par>
                            </p:childTnLst>
                          </p:cTn>
                        </p:par>
                        <p:par>
                          <p:cTn id="91" fill="hold" nodeType="afterGroup">
                            <p:stCondLst>
                              <p:cond delay="4000"/>
                            </p:stCondLst>
                            <p:childTnLst>
                              <p:par>
                                <p:cTn id="92" presetID="10" presetClass="entr" presetSubtype="0" fill="hold" grpId="0" nodeType="afterEffect">
                                  <p:stCondLst>
                                    <p:cond delay="0"/>
                                  </p:stCondLst>
                                  <p:childTnLst>
                                    <p:set>
                                      <p:cBhvr>
                                        <p:cTn id="93" dur="1" fill="hold">
                                          <p:stCondLst>
                                            <p:cond delay="0"/>
                                          </p:stCondLst>
                                        </p:cTn>
                                        <p:tgtEl>
                                          <p:spTgt spid="83992"/>
                                        </p:tgtEl>
                                        <p:attrNameLst>
                                          <p:attrName>style.visibility</p:attrName>
                                        </p:attrNameLst>
                                      </p:cBhvr>
                                      <p:to>
                                        <p:strVal val="visible"/>
                                      </p:to>
                                    </p:set>
                                    <p:animEffect transition="in" filter="fade">
                                      <p:cBhvr>
                                        <p:cTn id="94" dur="2000"/>
                                        <p:tgtEl>
                                          <p:spTgt spid="83992"/>
                                        </p:tgtEl>
                                      </p:cBhvr>
                                    </p:animEffect>
                                  </p:childTnLst>
                                </p:cTn>
                              </p:par>
                            </p:childTnLst>
                          </p:cTn>
                        </p:par>
                        <p:par>
                          <p:cTn id="95" fill="hold" nodeType="afterGroup">
                            <p:stCondLst>
                              <p:cond delay="6000"/>
                            </p:stCondLst>
                            <p:childTnLst>
                              <p:par>
                                <p:cTn id="96" presetID="10" presetClass="entr" presetSubtype="0" fill="hold" grpId="0" nodeType="afterEffect">
                                  <p:stCondLst>
                                    <p:cond delay="0"/>
                                  </p:stCondLst>
                                  <p:childTnLst>
                                    <p:set>
                                      <p:cBhvr>
                                        <p:cTn id="97" dur="1" fill="hold">
                                          <p:stCondLst>
                                            <p:cond delay="0"/>
                                          </p:stCondLst>
                                        </p:cTn>
                                        <p:tgtEl>
                                          <p:spTgt spid="83994"/>
                                        </p:tgtEl>
                                        <p:attrNameLst>
                                          <p:attrName>style.visibility</p:attrName>
                                        </p:attrNameLst>
                                      </p:cBhvr>
                                      <p:to>
                                        <p:strVal val="visible"/>
                                      </p:to>
                                    </p:set>
                                    <p:animEffect transition="in" filter="fade">
                                      <p:cBhvr>
                                        <p:cTn id="98" dur="2000"/>
                                        <p:tgtEl>
                                          <p:spTgt spid="8399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83987"/>
                                        </p:tgtEl>
                                        <p:attrNameLst>
                                          <p:attrName>style.visibility</p:attrName>
                                        </p:attrNameLst>
                                      </p:cBhvr>
                                      <p:to>
                                        <p:strVal val="visible"/>
                                      </p:to>
                                    </p:set>
                                    <p:animEffect transition="in" filter="fade">
                                      <p:cBhvr>
                                        <p:cTn id="103" dur="2000"/>
                                        <p:tgtEl>
                                          <p:spTgt spid="8398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3997"/>
                                        </p:tgtEl>
                                        <p:attrNameLst>
                                          <p:attrName>style.visibility</p:attrName>
                                        </p:attrNameLst>
                                      </p:cBhvr>
                                      <p:to>
                                        <p:strVal val="visible"/>
                                      </p:to>
                                    </p:set>
                                    <p:animEffect transition="in" filter="fade">
                                      <p:cBhvr>
                                        <p:cTn id="106" dur="2000"/>
                                        <p:tgtEl>
                                          <p:spTgt spid="83997"/>
                                        </p:tgtEl>
                                      </p:cBhvr>
                                    </p:animEffect>
                                  </p:childTnLst>
                                </p:cTn>
                              </p:par>
                            </p:childTnLst>
                          </p:cTn>
                        </p:par>
                        <p:par>
                          <p:cTn id="107" fill="hold" nodeType="afterGroup">
                            <p:stCondLst>
                              <p:cond delay="2000"/>
                            </p:stCondLst>
                            <p:childTnLst>
                              <p:par>
                                <p:cTn id="108" presetID="10" presetClass="entr" presetSubtype="0" fill="hold" grpId="2" nodeType="afterEffect">
                                  <p:stCondLst>
                                    <p:cond delay="0"/>
                                  </p:stCondLst>
                                  <p:childTnLst>
                                    <p:set>
                                      <p:cBhvr>
                                        <p:cTn id="109" dur="1" fill="hold">
                                          <p:stCondLst>
                                            <p:cond delay="0"/>
                                          </p:stCondLst>
                                        </p:cTn>
                                        <p:tgtEl>
                                          <p:spTgt spid="83972"/>
                                        </p:tgtEl>
                                        <p:attrNameLst>
                                          <p:attrName>style.visibility</p:attrName>
                                        </p:attrNameLst>
                                      </p:cBhvr>
                                      <p:to>
                                        <p:strVal val="visible"/>
                                      </p:to>
                                    </p:set>
                                    <p:animEffect transition="in" filter="fade">
                                      <p:cBhvr>
                                        <p:cTn id="110" dur="2000"/>
                                        <p:tgtEl>
                                          <p:spTgt spid="83972"/>
                                        </p:tgtEl>
                                      </p:cBhvr>
                                    </p:animEffect>
                                  </p:childTnLst>
                                </p:cTn>
                              </p:par>
                            </p:childTnLst>
                          </p:cTn>
                        </p:par>
                        <p:par>
                          <p:cTn id="111" fill="hold" nodeType="afterGroup">
                            <p:stCondLst>
                              <p:cond delay="4000"/>
                            </p:stCondLst>
                            <p:childTnLst>
                              <p:par>
                                <p:cTn id="112" presetID="35" presetClass="emph" presetSubtype="0" fill="hold" grpId="0" nodeType="afterEffect">
                                  <p:stCondLst>
                                    <p:cond delay="0"/>
                                  </p:stCondLst>
                                  <p:childTnLst>
                                    <p:anim calcmode="discrete" valueType="str">
                                      <p:cBhvr>
                                        <p:cTn id="113" dur="1000" fill="hold"/>
                                        <p:tgtEl>
                                          <p:spTgt spid="83972"/>
                                        </p:tgtEl>
                                        <p:attrNameLst>
                                          <p:attrName>style.visibility</p:attrName>
                                        </p:attrNameLst>
                                      </p:cBhvr>
                                      <p:tavLst>
                                        <p:tav tm="0">
                                          <p:val>
                                            <p:strVal val="hidden"/>
                                          </p:val>
                                        </p:tav>
                                        <p:tav tm="50000">
                                          <p:val>
                                            <p:strVal val="visible"/>
                                          </p:val>
                                        </p:tav>
                                      </p:tavLst>
                                    </p:anim>
                                  </p:childTnLst>
                                </p:cTn>
                              </p:par>
                            </p:childTnLst>
                          </p:cTn>
                        </p:par>
                        <p:par>
                          <p:cTn id="114" fill="hold" nodeType="afterGroup">
                            <p:stCondLst>
                              <p:cond delay="5000"/>
                            </p:stCondLst>
                            <p:childTnLst>
                              <p:par>
                                <p:cTn id="115" presetID="6" presetClass="emph" presetSubtype="0" fill="hold" grpId="1" nodeType="afterEffect">
                                  <p:stCondLst>
                                    <p:cond delay="0"/>
                                  </p:stCondLst>
                                  <p:childTnLst>
                                    <p:animScale>
                                      <p:cBhvr>
                                        <p:cTn id="116" dur="2000" fill="hold"/>
                                        <p:tgtEl>
                                          <p:spTgt spid="83972"/>
                                        </p:tgtEl>
                                      </p:cBhvr>
                                      <p:by x="150000" y="150000"/>
                                    </p:animScale>
                                  </p:childTnLst>
                                </p:cTn>
                              </p:par>
                              <p:par>
                                <p:cTn id="117" presetID="10" presetClass="entr" presetSubtype="0" fill="hold" grpId="0" nodeType="withEffect">
                                  <p:stCondLst>
                                    <p:cond delay="0"/>
                                  </p:stCondLst>
                                  <p:childTnLst>
                                    <p:set>
                                      <p:cBhvr>
                                        <p:cTn id="118" dur="1" fill="hold">
                                          <p:stCondLst>
                                            <p:cond delay="0"/>
                                          </p:stCondLst>
                                        </p:cTn>
                                        <p:tgtEl>
                                          <p:spTgt spid="83995"/>
                                        </p:tgtEl>
                                        <p:attrNameLst>
                                          <p:attrName>style.visibility</p:attrName>
                                        </p:attrNameLst>
                                      </p:cBhvr>
                                      <p:to>
                                        <p:strVal val="visible"/>
                                      </p:to>
                                    </p:set>
                                    <p:animEffect transition="in" filter="fade">
                                      <p:cBhvr>
                                        <p:cTn id="119" dur="2000"/>
                                        <p:tgtEl>
                                          <p:spTgt spid="83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95" grpId="0"/>
      <p:bldP spid="83995" grpId="1"/>
      <p:bldP spid="83996" grpId="0"/>
      <p:bldP spid="83997" grpId="0" animBg="1"/>
      <p:bldP spid="83974" grpId="0" animBg="1"/>
      <p:bldP spid="83975" grpId="0" animBg="1"/>
      <p:bldP spid="83976" grpId="0" animBg="1"/>
      <p:bldP spid="83977" grpId="0" animBg="1"/>
      <p:bldP spid="83978" grpId="0" animBg="1"/>
      <p:bldP spid="83979" grpId="0" animBg="1"/>
      <p:bldP spid="83980" grpId="0"/>
      <p:bldP spid="83981" grpId="0"/>
      <p:bldP spid="83982" grpId="0"/>
      <p:bldP spid="83983" grpId="0"/>
      <p:bldP spid="83984" grpId="0"/>
      <p:bldP spid="83985" grpId="0"/>
      <p:bldP spid="83986" grpId="0"/>
      <p:bldP spid="83987" grpId="0"/>
      <p:bldP spid="83988" grpId="0" animBg="1"/>
      <p:bldP spid="83989" grpId="0" animBg="1"/>
      <p:bldP spid="83990" grpId="0" animBg="1"/>
      <p:bldP spid="83991" grpId="0" animBg="1"/>
      <p:bldP spid="83992" grpId="0" animBg="1"/>
      <p:bldP spid="83994" grpId="0" animBg="1"/>
      <p:bldP spid="83972" grpId="0" animBg="1"/>
      <p:bldP spid="83972" grpId="1" animBg="1"/>
      <p:bldP spid="83972"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先只看最后一拍</a:t>
            </a:r>
          </a:p>
        </p:txBody>
      </p:sp>
      <p:sp>
        <p:nvSpPr>
          <p:cNvPr id="36867" name="Rectangle 3"/>
          <p:cNvSpPr>
            <a:spLocks noGrp="1" noChangeArrowheads="1"/>
          </p:cNvSpPr>
          <p:nvPr>
            <p:ph type="body" idx="1"/>
          </p:nvPr>
        </p:nvSpPr>
        <p:spPr>
          <a:xfrm>
            <a:off x="3635375" y="1916113"/>
            <a:ext cx="5253038" cy="1081087"/>
          </a:xfrm>
        </p:spPr>
        <p:txBody>
          <a:bodyPr/>
          <a:lstStyle/>
          <a:p>
            <a:pPr eaLnBrk="1" hangingPunct="1"/>
            <a:r>
              <a:rPr lang="zh-CN" altLang="en-US" sz="2800"/>
              <a:t>在</a:t>
            </a:r>
            <a:r>
              <a:rPr lang="en-US" altLang="zh-CN" sz="2800"/>
              <a:t>128</a:t>
            </a:r>
            <a:r>
              <a:rPr lang="zh-CN" altLang="en-US" sz="2800"/>
              <a:t>条路径中找最像的，即似然值最大的</a:t>
            </a:r>
          </a:p>
        </p:txBody>
      </p:sp>
      <p:graphicFrame>
        <p:nvGraphicFramePr>
          <p:cNvPr id="36868" name="Object 6"/>
          <p:cNvGraphicFramePr>
            <a:graphicFrameLocks noChangeAspect="1"/>
          </p:cNvGraphicFramePr>
          <p:nvPr/>
        </p:nvGraphicFramePr>
        <p:xfrm>
          <a:off x="614363" y="1520825"/>
          <a:ext cx="2305050" cy="2663825"/>
        </p:xfrm>
        <a:graphic>
          <a:graphicData uri="http://schemas.openxmlformats.org/presentationml/2006/ole">
            <mc:AlternateContent xmlns:mc="http://schemas.openxmlformats.org/markup-compatibility/2006">
              <mc:Choice xmlns:v="urn:schemas-microsoft-com:vml" Requires="v">
                <p:oleObj name="Visio" r:id="rId2" imgW="1783690" imgH="1901190" progId="Visio.Drawing.6">
                  <p:embed/>
                </p:oleObj>
              </mc:Choice>
              <mc:Fallback>
                <p:oleObj name="Visio" r:id="rId2" imgW="1783690" imgH="1901190" progId="Visio.Drawing.6">
                  <p:embed/>
                  <p:pic>
                    <p:nvPicPr>
                      <p:cNvPr id="3686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1520825"/>
                        <a:ext cx="23050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1" name="Rectangle 9"/>
          <p:cNvSpPr>
            <a:spLocks noChangeArrowheads="1"/>
          </p:cNvSpPr>
          <p:nvPr/>
        </p:nvSpPr>
        <p:spPr bwMode="auto">
          <a:xfrm>
            <a:off x="3563938" y="3284538"/>
            <a:ext cx="2160587" cy="129698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Clr>
                <a:schemeClr val="folHlink"/>
              </a:buClr>
              <a:buSzPct val="60000"/>
              <a:buFont typeface="Wingdings" pitchFamily="2" charset="2"/>
              <a:buNone/>
            </a:pPr>
            <a:r>
              <a:rPr lang="zh-CN" altLang="en-US" dirty="0"/>
              <a:t>在每个状态的</a:t>
            </a:r>
            <a:r>
              <a:rPr lang="en-US" altLang="zh-CN" dirty="0"/>
              <a:t>32</a:t>
            </a:r>
            <a:r>
              <a:rPr lang="zh-CN" altLang="en-US" dirty="0"/>
              <a:t>条路径中找到最大的</a:t>
            </a:r>
            <a:endParaRPr lang="en-US" altLang="zh-CN" dirty="0"/>
          </a:p>
          <a:p>
            <a:pPr>
              <a:spcBef>
                <a:spcPct val="20000"/>
              </a:spcBef>
              <a:buClr>
                <a:schemeClr val="folHlink"/>
              </a:buClr>
              <a:buSzPct val="60000"/>
              <a:buFont typeface="Wingdings" pitchFamily="2" charset="2"/>
              <a:buNone/>
            </a:pPr>
            <a:endParaRPr lang="en-US" altLang="zh-CN" dirty="0"/>
          </a:p>
          <a:p>
            <a:pPr>
              <a:spcBef>
                <a:spcPct val="20000"/>
              </a:spcBef>
              <a:buClr>
                <a:schemeClr val="folHlink"/>
              </a:buClr>
              <a:buSzPct val="60000"/>
              <a:buFont typeface="Wingdings" pitchFamily="2" charset="2"/>
              <a:buNone/>
            </a:pPr>
            <a:r>
              <a:rPr lang="zh-CN" altLang="en-US" dirty="0"/>
              <a:t>小组赛</a:t>
            </a:r>
          </a:p>
        </p:txBody>
      </p:sp>
      <p:sp>
        <p:nvSpPr>
          <p:cNvPr id="79882" name="Rectangle 10"/>
          <p:cNvSpPr>
            <a:spLocks noChangeArrowheads="1"/>
          </p:cNvSpPr>
          <p:nvPr/>
        </p:nvSpPr>
        <p:spPr bwMode="auto">
          <a:xfrm>
            <a:off x="6516688" y="3284538"/>
            <a:ext cx="2087562" cy="12954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Clr>
                <a:schemeClr val="folHlink"/>
              </a:buClr>
              <a:buSzPct val="60000"/>
              <a:buFont typeface="Wingdings" pitchFamily="2" charset="2"/>
              <a:buNone/>
            </a:pPr>
            <a:r>
              <a:rPr lang="en-US" altLang="zh-CN" dirty="0"/>
              <a:t>4</a:t>
            </a:r>
            <a:r>
              <a:rPr lang="zh-CN" altLang="en-US" dirty="0"/>
              <a:t>个状态的最佳路径中比出最终的最佳</a:t>
            </a:r>
            <a:endParaRPr lang="en-US" altLang="zh-CN" dirty="0"/>
          </a:p>
          <a:p>
            <a:pPr>
              <a:spcBef>
                <a:spcPct val="20000"/>
              </a:spcBef>
              <a:buClr>
                <a:schemeClr val="folHlink"/>
              </a:buClr>
              <a:buSzPct val="60000"/>
              <a:buFont typeface="Wingdings" pitchFamily="2" charset="2"/>
              <a:buNone/>
            </a:pPr>
            <a:r>
              <a:rPr lang="zh-CN" altLang="en-US" dirty="0"/>
              <a:t>淘汰赛</a:t>
            </a:r>
          </a:p>
        </p:txBody>
      </p:sp>
      <p:sp>
        <p:nvSpPr>
          <p:cNvPr id="79883" name="AutoShape 11"/>
          <p:cNvSpPr>
            <a:spLocks noChangeArrowheads="1"/>
          </p:cNvSpPr>
          <p:nvPr/>
        </p:nvSpPr>
        <p:spPr bwMode="auto">
          <a:xfrm>
            <a:off x="5867400" y="3644900"/>
            <a:ext cx="433388" cy="431800"/>
          </a:xfrm>
          <a:prstGeom prst="plus">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36877" name="Text Box 17"/>
          <p:cNvSpPr txBox="1">
            <a:spLocks noChangeArrowheads="1"/>
          </p:cNvSpPr>
          <p:nvPr/>
        </p:nvSpPr>
        <p:spPr bwMode="auto">
          <a:xfrm>
            <a:off x="595313" y="1316038"/>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6                   7</a:t>
            </a:r>
          </a:p>
        </p:txBody>
      </p:sp>
      <p:sp>
        <p:nvSpPr>
          <p:cNvPr id="79890" name="AutoShape 18"/>
          <p:cNvSpPr>
            <a:spLocks noChangeArrowheads="1"/>
          </p:cNvSpPr>
          <p:nvPr/>
        </p:nvSpPr>
        <p:spPr bwMode="auto">
          <a:xfrm>
            <a:off x="5003800" y="2852738"/>
            <a:ext cx="2160588" cy="431800"/>
          </a:xfrm>
          <a:prstGeom prst="downArrow">
            <a:avLst>
              <a:gd name="adj1" fmla="val 53417"/>
              <a:gd name="adj2" fmla="val 4052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TextBox 1"/>
          <p:cNvSpPr txBox="1"/>
          <p:nvPr/>
        </p:nvSpPr>
        <p:spPr>
          <a:xfrm>
            <a:off x="5100638" y="4856202"/>
            <a:ext cx="2646878" cy="369332"/>
          </a:xfrm>
          <a:prstGeom prst="rect">
            <a:avLst/>
          </a:prstGeom>
          <a:noFill/>
        </p:spPr>
        <p:txBody>
          <a:bodyPr wrap="none" rtlCol="0">
            <a:spAutoFit/>
          </a:bodyPr>
          <a:lstStyle/>
          <a:p>
            <a:r>
              <a:rPr lang="en-US" altLang="zh-CN" dirty="0">
                <a:solidFill>
                  <a:srgbClr val="FF0000"/>
                </a:solidFill>
              </a:rPr>
              <a:t>4</a:t>
            </a:r>
            <a:r>
              <a:rPr lang="zh-CN" altLang="en-US" dirty="0"/>
              <a:t>个成员规模</a:t>
            </a:r>
            <a:r>
              <a:rPr lang="en-US" altLang="zh-CN" dirty="0">
                <a:solidFill>
                  <a:srgbClr val="FF0000"/>
                </a:solidFill>
              </a:rPr>
              <a:t>32</a:t>
            </a:r>
            <a:r>
              <a:rPr lang="zh-CN" altLang="en-US" dirty="0"/>
              <a:t>的小组赛</a:t>
            </a:r>
          </a:p>
        </p:txBody>
      </p:sp>
      <p:sp>
        <p:nvSpPr>
          <p:cNvPr id="20" name="TextBox 19"/>
          <p:cNvSpPr txBox="1"/>
          <p:nvPr/>
        </p:nvSpPr>
        <p:spPr>
          <a:xfrm>
            <a:off x="4540689" y="5413891"/>
            <a:ext cx="4025461" cy="369332"/>
          </a:xfrm>
          <a:prstGeom prst="rect">
            <a:avLst/>
          </a:prstGeom>
          <a:noFill/>
        </p:spPr>
        <p:txBody>
          <a:bodyPr wrap="none" rtlCol="0">
            <a:spAutoFit/>
          </a:bodyPr>
          <a:lstStyle/>
          <a:p>
            <a:r>
              <a:rPr lang="en-US" altLang="zh-CN" dirty="0">
                <a:solidFill>
                  <a:srgbClr val="FF0000"/>
                </a:solidFill>
              </a:rPr>
              <a:t>4</a:t>
            </a:r>
            <a:r>
              <a:rPr lang="zh-CN" altLang="en-US" dirty="0"/>
              <a:t>个成员规模</a:t>
            </a:r>
            <a:r>
              <a:rPr lang="en-US" altLang="zh-CN" dirty="0">
                <a:solidFill>
                  <a:srgbClr val="FF0000"/>
                </a:solidFill>
              </a:rPr>
              <a:t>16</a:t>
            </a:r>
            <a:r>
              <a:rPr lang="zh-CN" altLang="en-US" dirty="0"/>
              <a:t>的小组赛  </a:t>
            </a:r>
            <a:r>
              <a:rPr lang="en-US" altLang="zh-CN" dirty="0"/>
              <a:t>+ 4</a:t>
            </a:r>
            <a:r>
              <a:rPr lang="zh-CN" altLang="en-US" dirty="0"/>
              <a:t>次加比选</a:t>
            </a:r>
          </a:p>
        </p:txBody>
      </p:sp>
      <p:sp>
        <p:nvSpPr>
          <p:cNvPr id="22" name="TextBox 21"/>
          <p:cNvSpPr txBox="1"/>
          <p:nvPr/>
        </p:nvSpPr>
        <p:spPr>
          <a:xfrm>
            <a:off x="615047" y="4215884"/>
            <a:ext cx="2287806" cy="369332"/>
          </a:xfrm>
          <a:prstGeom prst="rect">
            <a:avLst/>
          </a:prstGeom>
          <a:solidFill>
            <a:srgbClr val="FFFF00"/>
          </a:solidFill>
        </p:spPr>
        <p:txBody>
          <a:bodyPr wrap="none" rtlCol="0">
            <a:spAutoFit/>
          </a:bodyPr>
          <a:lstStyle/>
          <a:p>
            <a:r>
              <a:rPr lang="zh-CN" altLang="en-US" dirty="0"/>
              <a:t>小组赛内成员规模</a:t>
            </a:r>
            <a:r>
              <a:rPr lang="en-US" altLang="zh-CN" dirty="0"/>
              <a:t>32</a:t>
            </a:r>
            <a:endParaRPr lang="zh-CN" altLang="en-US" dirty="0"/>
          </a:p>
        </p:txBody>
      </p:sp>
      <p:sp>
        <p:nvSpPr>
          <p:cNvPr id="23" name="TextBox 22"/>
          <p:cNvSpPr txBox="1"/>
          <p:nvPr/>
        </p:nvSpPr>
        <p:spPr>
          <a:xfrm>
            <a:off x="-38964" y="4772581"/>
            <a:ext cx="4025461" cy="369332"/>
          </a:xfrm>
          <a:prstGeom prst="rect">
            <a:avLst/>
          </a:prstGeom>
          <a:solidFill>
            <a:srgbClr val="FFFF00"/>
          </a:solidFill>
        </p:spPr>
        <p:txBody>
          <a:bodyPr wrap="none" rtlCol="0">
            <a:spAutoFit/>
          </a:bodyPr>
          <a:lstStyle/>
          <a:p>
            <a:r>
              <a:rPr lang="en-US" altLang="zh-CN" dirty="0"/>
              <a:t>2</a:t>
            </a:r>
            <a:r>
              <a:rPr lang="zh-CN" altLang="en-US" dirty="0"/>
              <a:t>个成员规模</a:t>
            </a:r>
            <a:r>
              <a:rPr lang="en-US" altLang="zh-CN" dirty="0"/>
              <a:t>16</a:t>
            </a:r>
            <a:r>
              <a:rPr lang="zh-CN" altLang="en-US" dirty="0"/>
              <a:t>的小组赛  </a:t>
            </a:r>
            <a:r>
              <a:rPr lang="en-US" altLang="zh-CN" dirty="0"/>
              <a:t>+ 1</a:t>
            </a:r>
            <a:r>
              <a:rPr lang="zh-CN" altLang="en-US" dirty="0"/>
              <a:t>次加比选</a:t>
            </a:r>
          </a:p>
        </p:txBody>
      </p:sp>
      <p:sp>
        <p:nvSpPr>
          <p:cNvPr id="3" name="TextBox 2"/>
          <p:cNvSpPr txBox="1"/>
          <p:nvPr/>
        </p:nvSpPr>
        <p:spPr>
          <a:xfrm>
            <a:off x="4388650" y="5970588"/>
            <a:ext cx="4698722" cy="369332"/>
          </a:xfrm>
          <a:prstGeom prst="rect">
            <a:avLst/>
          </a:prstGeom>
          <a:noFill/>
        </p:spPr>
        <p:txBody>
          <a:bodyPr wrap="none" rtlCol="0">
            <a:spAutoFit/>
          </a:bodyPr>
          <a:lstStyle/>
          <a:p>
            <a:r>
              <a:rPr lang="zh-CN" altLang="en-US" dirty="0"/>
              <a:t>注意，</a:t>
            </a:r>
            <a:r>
              <a:rPr lang="zh-CN" altLang="en-US" dirty="0">
                <a:solidFill>
                  <a:srgbClr val="FF0000"/>
                </a:solidFill>
              </a:rPr>
              <a:t>小组赛总规模减半</a:t>
            </a:r>
            <a:r>
              <a:rPr lang="zh-CN" altLang="en-US" dirty="0"/>
              <a:t>，代价为</a:t>
            </a:r>
            <a:r>
              <a:rPr lang="en-US" altLang="zh-CN" dirty="0"/>
              <a:t>4</a:t>
            </a:r>
            <a:r>
              <a:rPr lang="zh-CN" altLang="en-US" dirty="0"/>
              <a:t>次加比选</a:t>
            </a:r>
          </a:p>
        </p:txBody>
      </p:sp>
      <p:sp>
        <p:nvSpPr>
          <p:cNvPr id="4" name="矩形 3"/>
          <p:cNvSpPr/>
          <p:nvPr/>
        </p:nvSpPr>
        <p:spPr>
          <a:xfrm>
            <a:off x="4267200" y="4856202"/>
            <a:ext cx="4820172" cy="16207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9308" y="5555089"/>
            <a:ext cx="4237892" cy="1200329"/>
          </a:xfrm>
          <a:prstGeom prst="rect">
            <a:avLst/>
          </a:prstGeom>
          <a:solidFill>
            <a:srgbClr val="FFFF00"/>
          </a:solidFill>
        </p:spPr>
        <p:txBody>
          <a:bodyPr wrap="square" rtlCol="0">
            <a:spAutoFit/>
          </a:bodyPr>
          <a:lstStyle/>
          <a:p>
            <a:r>
              <a:rPr lang="en-US" altLang="zh-CN" dirty="0"/>
              <a:t>4</a:t>
            </a:r>
            <a:r>
              <a:rPr lang="zh-CN" altLang="en-US" dirty="0"/>
              <a:t>个规模</a:t>
            </a:r>
            <a:r>
              <a:rPr lang="en-US" altLang="zh-CN" dirty="0"/>
              <a:t>32</a:t>
            </a:r>
            <a:r>
              <a:rPr lang="zh-CN" altLang="en-US" dirty="0"/>
              <a:t>的小组赛</a:t>
            </a:r>
            <a:r>
              <a:rPr lang="en-US" altLang="zh-CN" dirty="0"/>
              <a:t>(7</a:t>
            </a:r>
            <a:r>
              <a:rPr lang="zh-CN" altLang="en-US" dirty="0"/>
              <a:t>段</a:t>
            </a:r>
            <a:r>
              <a:rPr lang="en-US" altLang="zh-CN" dirty="0"/>
              <a:t>)</a:t>
            </a:r>
            <a:r>
              <a:rPr lang="zh-CN" altLang="en-US" dirty="0"/>
              <a:t>，变成</a:t>
            </a:r>
            <a:r>
              <a:rPr lang="en-US" altLang="zh-CN" dirty="0"/>
              <a:t>8</a:t>
            </a:r>
            <a:r>
              <a:rPr lang="zh-CN" altLang="en-US" dirty="0"/>
              <a:t>个成员规模</a:t>
            </a:r>
            <a:r>
              <a:rPr lang="en-US" altLang="zh-CN" dirty="0"/>
              <a:t>16</a:t>
            </a:r>
            <a:r>
              <a:rPr lang="zh-CN" altLang="en-US" dirty="0"/>
              <a:t>的小组赛（</a:t>
            </a:r>
            <a:r>
              <a:rPr lang="en-US" altLang="zh-CN" dirty="0"/>
              <a:t>6</a:t>
            </a:r>
            <a:r>
              <a:rPr lang="zh-CN" altLang="en-US" dirty="0"/>
              <a:t>段）  </a:t>
            </a:r>
            <a:r>
              <a:rPr lang="en-US" altLang="zh-CN" dirty="0"/>
              <a:t>+ 4</a:t>
            </a:r>
            <a:r>
              <a:rPr lang="zh-CN" altLang="en-US" dirty="0"/>
              <a:t>次加比选</a:t>
            </a:r>
            <a:endParaRPr lang="en-US" altLang="zh-CN" dirty="0"/>
          </a:p>
          <a:p>
            <a:r>
              <a:rPr lang="zh-CN" altLang="en-US" dirty="0"/>
              <a:t>而且其中有半数的规模</a:t>
            </a:r>
            <a:r>
              <a:rPr lang="en-US" altLang="zh-CN" dirty="0"/>
              <a:t>16</a:t>
            </a:r>
            <a:r>
              <a:rPr lang="zh-CN" altLang="en-US" dirty="0"/>
              <a:t>的小组赛是</a:t>
            </a:r>
            <a:r>
              <a:rPr lang="zh-CN" altLang="en-US" dirty="0">
                <a:solidFill>
                  <a:srgbClr val="FF0000"/>
                </a:solidFill>
              </a:rPr>
              <a:t>可以重用的</a:t>
            </a:r>
          </a:p>
        </p:txBody>
      </p:sp>
    </p:spTree>
    <p:extLst>
      <p:ext uri="{BB962C8B-B14F-4D97-AF65-F5344CB8AC3E}">
        <p14:creationId xmlns:p14="http://schemas.microsoft.com/office/powerpoint/2010/main" val="348408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2" grpId="0" animBg="1"/>
      <p:bldP spid="23" grpId="0" animBg="1"/>
      <p:bldP spid="3" grpId="0"/>
      <p:bldP spid="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利用分组码对信息流编码</a:t>
            </a:r>
          </a:p>
        </p:txBody>
      </p:sp>
      <p:sp>
        <p:nvSpPr>
          <p:cNvPr id="13315" name="Rectangle 3"/>
          <p:cNvSpPr>
            <a:spLocks noGrp="1" noChangeArrowheads="1"/>
          </p:cNvSpPr>
          <p:nvPr>
            <p:ph type="body" idx="1"/>
          </p:nvPr>
        </p:nvSpPr>
        <p:spPr/>
        <p:txBody>
          <a:bodyPr/>
          <a:lstStyle/>
          <a:p>
            <a:pPr eaLnBrk="1" hangingPunct="1"/>
            <a:r>
              <a:rPr lang="zh-CN" altLang="en-US" sz="2800" dirty="0">
                <a:latin typeface="Times New Roman" panose="02020603050405020304" pitchFamily="18" charset="0"/>
                <a:cs typeface="Times New Roman" panose="02020603050405020304" pitchFamily="18" charset="0"/>
              </a:rPr>
              <a:t>对信息序列按一定长度分段，对每一段分别进行分组编码：</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f</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p>
          <a:p>
            <a:pPr lvl="1" eaLnBrk="1" hangingPunct="1"/>
            <a:r>
              <a:rPr lang="zh-CN" altLang="en-US" sz="2400" dirty="0">
                <a:solidFill>
                  <a:schemeClr val="folHlink"/>
                </a:solidFill>
                <a:latin typeface="Times New Roman" panose="02020603050405020304" pitchFamily="18" charset="0"/>
                <a:cs typeface="Times New Roman" panose="02020603050405020304" pitchFamily="18" charset="0"/>
              </a:rPr>
              <a:t>每个</a:t>
            </a:r>
            <a:r>
              <a:rPr lang="en-US" altLang="zh-CN" sz="2400" i="1" dirty="0">
                <a:solidFill>
                  <a:schemeClr val="folHlink"/>
                </a:solidFill>
                <a:latin typeface="Times New Roman" panose="02020603050405020304" pitchFamily="18" charset="0"/>
                <a:cs typeface="Times New Roman" panose="02020603050405020304" pitchFamily="18" charset="0"/>
              </a:rPr>
              <a:t>k</a:t>
            </a:r>
            <a:r>
              <a:rPr lang="zh-CN" altLang="en-US" sz="2400" dirty="0">
                <a:solidFill>
                  <a:schemeClr val="folHlink"/>
                </a:solidFill>
                <a:latin typeface="Times New Roman" panose="02020603050405020304" pitchFamily="18" charset="0"/>
                <a:cs typeface="Times New Roman" panose="02020603050405020304" pitchFamily="18" charset="0"/>
              </a:rPr>
              <a:t>维矢量编码成一个</a:t>
            </a:r>
            <a:r>
              <a:rPr lang="en-US" altLang="zh-CN" sz="2400" i="1" dirty="0">
                <a:solidFill>
                  <a:schemeClr val="folHlink"/>
                </a:solidFill>
                <a:latin typeface="Times New Roman" panose="02020603050405020304" pitchFamily="18" charset="0"/>
                <a:cs typeface="Times New Roman" panose="02020603050405020304" pitchFamily="18" charset="0"/>
              </a:rPr>
              <a:t>n</a:t>
            </a:r>
            <a:r>
              <a:rPr lang="zh-CN" altLang="en-US" sz="2400" dirty="0">
                <a:solidFill>
                  <a:schemeClr val="folHlink"/>
                </a:solidFill>
                <a:latin typeface="Times New Roman" panose="02020603050405020304" pitchFamily="18" charset="0"/>
                <a:cs typeface="Times New Roman" panose="02020603050405020304" pitchFamily="18" charset="0"/>
              </a:rPr>
              <a:t>维矢量</a:t>
            </a:r>
          </a:p>
          <a:p>
            <a:pPr eaLnBrk="1" hangingPunct="1"/>
            <a:r>
              <a:rPr lang="zh-CN" altLang="en-US" sz="2800" dirty="0">
                <a:latin typeface="Times New Roman" panose="02020603050405020304" pitchFamily="18" charset="0"/>
                <a:cs typeface="Times New Roman" panose="02020603050405020304" pitchFamily="18" charset="0"/>
              </a:rPr>
              <a:t>当采用线性分组码时有：</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b="1" dirty="0" err="1">
                <a:latin typeface="Times New Roman" panose="02020603050405020304" pitchFamily="18" charset="0"/>
                <a:cs typeface="Times New Roman" panose="02020603050405020304" pitchFamily="18" charset="0"/>
              </a:rPr>
              <a:t>G</a:t>
            </a:r>
            <a:r>
              <a:rPr lang="en-US" altLang="zh-CN" sz="2800" i="1" baseline="-25000" dirty="0" err="1">
                <a:latin typeface="Times New Roman" panose="02020603050405020304" pitchFamily="18" charset="0"/>
                <a:cs typeface="Times New Roman" panose="02020603050405020304" pitchFamily="18" charset="0"/>
              </a:rPr>
              <a:t>i</a:t>
            </a:r>
            <a:endParaRPr lang="en-US" altLang="zh-CN" sz="2800" i="1" baseline="-25000" dirty="0">
              <a:latin typeface="Times New Roman" panose="02020603050405020304" pitchFamily="18" charset="0"/>
              <a:cs typeface="Times New Roman" panose="02020603050405020304" pitchFamily="18" charset="0"/>
            </a:endParaRPr>
          </a:p>
          <a:p>
            <a:pPr lvl="1" eaLnBrk="1" hangingPunct="1"/>
            <a:r>
              <a:rPr lang="en-US" altLang="zh-CN" sz="2400" b="1" dirty="0" err="1">
                <a:solidFill>
                  <a:schemeClr val="folHlink"/>
                </a:solidFill>
                <a:latin typeface="Times New Roman" panose="02020603050405020304" pitchFamily="18" charset="0"/>
                <a:cs typeface="Times New Roman" panose="02020603050405020304" pitchFamily="18" charset="0"/>
              </a:rPr>
              <a:t>G</a:t>
            </a:r>
            <a:r>
              <a:rPr lang="en-US" altLang="zh-CN" sz="2400" i="1" baseline="-25000" dirty="0" err="1">
                <a:solidFill>
                  <a:schemeClr val="folHlink"/>
                </a:solidFill>
                <a:latin typeface="Times New Roman" panose="02020603050405020304" pitchFamily="18" charset="0"/>
                <a:cs typeface="Times New Roman" panose="02020603050405020304" pitchFamily="18" charset="0"/>
              </a:rPr>
              <a:t>i</a:t>
            </a:r>
            <a:r>
              <a:rPr lang="zh-CN" altLang="en-US" sz="2400" dirty="0">
                <a:solidFill>
                  <a:schemeClr val="folHlink"/>
                </a:solidFill>
                <a:latin typeface="Times New Roman" panose="02020603050405020304" pitchFamily="18" charset="0"/>
                <a:cs typeface="Times New Roman" panose="02020603050405020304" pitchFamily="18" charset="0"/>
              </a:rPr>
              <a:t>为</a:t>
            </a:r>
            <a:r>
              <a:rPr lang="en-US" altLang="zh-CN" sz="2400" i="1" dirty="0">
                <a:solidFill>
                  <a:schemeClr val="folHlink"/>
                </a:solidFill>
                <a:latin typeface="Times New Roman" panose="02020603050405020304" pitchFamily="18" charset="0"/>
                <a:cs typeface="Times New Roman" panose="02020603050405020304" pitchFamily="18" charset="0"/>
              </a:rPr>
              <a:t>k</a:t>
            </a:r>
            <a:r>
              <a:rPr lang="zh-CN" altLang="en-US" sz="2400" dirty="0">
                <a:solidFill>
                  <a:schemeClr val="folHlink"/>
                </a:solidFill>
                <a:latin typeface="Times New Roman" panose="02020603050405020304" pitchFamily="18" charset="0"/>
                <a:cs typeface="Times New Roman" panose="02020603050405020304" pitchFamily="18" charset="0"/>
              </a:rPr>
              <a:t>行</a:t>
            </a:r>
            <a:r>
              <a:rPr lang="en-US" altLang="zh-CN" sz="2400" i="1" dirty="0">
                <a:solidFill>
                  <a:schemeClr val="folHlink"/>
                </a:solidFill>
                <a:latin typeface="Times New Roman" panose="02020603050405020304" pitchFamily="18" charset="0"/>
                <a:cs typeface="Times New Roman" panose="02020603050405020304" pitchFamily="18" charset="0"/>
              </a:rPr>
              <a:t>n</a:t>
            </a:r>
            <a:r>
              <a:rPr lang="zh-CN" altLang="en-US" sz="2400" dirty="0">
                <a:solidFill>
                  <a:schemeClr val="folHlink"/>
                </a:solidFill>
                <a:latin typeface="Times New Roman" panose="02020603050405020304" pitchFamily="18" charset="0"/>
                <a:cs typeface="Times New Roman" panose="02020603050405020304" pitchFamily="18" charset="0"/>
              </a:rPr>
              <a:t>列矩阵</a:t>
            </a:r>
          </a:p>
          <a:p>
            <a:pPr eaLnBrk="1" hangingPunct="1"/>
            <a:r>
              <a:rPr lang="zh-CN" altLang="en-US" sz="2800" dirty="0">
                <a:latin typeface="Times New Roman" panose="02020603050405020304" pitchFamily="18" charset="0"/>
                <a:cs typeface="Times New Roman" panose="02020603050405020304" pitchFamily="18" charset="0"/>
              </a:rPr>
              <a:t>当采用非时变线性分组码时：</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b="1" dirty="0" err="1">
                <a:latin typeface="Times New Roman" panose="02020603050405020304" pitchFamily="18" charset="0"/>
                <a:cs typeface="Times New Roman" panose="02020603050405020304" pitchFamily="18" charset="0"/>
              </a:rPr>
              <a:t>G</a:t>
            </a:r>
            <a:endParaRPr lang="en-US" altLang="zh-CN" sz="2800" b="1" baseline="-250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分组码编码中</a:t>
            </a:r>
            <a:r>
              <a:rPr lang="zh-CN" altLang="en-US" sz="2800" dirty="0">
                <a:solidFill>
                  <a:srgbClr val="0000FF"/>
                </a:solidFill>
                <a:latin typeface="Times New Roman" panose="02020603050405020304" pitchFamily="18" charset="0"/>
                <a:cs typeface="Times New Roman" panose="02020603050405020304" pitchFamily="18" charset="0"/>
              </a:rPr>
              <a:t>第</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zh-CN" altLang="zh-CN" sz="2800" dirty="0">
                <a:solidFill>
                  <a:srgbClr val="0000FF"/>
                </a:solidFill>
                <a:latin typeface="Times New Roman" panose="02020603050405020304" pitchFamily="18" charset="0"/>
                <a:cs typeface="Times New Roman" panose="02020603050405020304" pitchFamily="18" charset="0"/>
              </a:rPr>
              <a:t>个输出编码码段</a:t>
            </a:r>
            <a:r>
              <a:rPr lang="zh-CN" altLang="zh-CN" sz="2800" dirty="0">
                <a:latin typeface="Times New Roman" panose="02020603050405020304" pitchFamily="18" charset="0"/>
                <a:cs typeface="Times New Roman" panose="02020603050405020304" pitchFamily="18" charset="0"/>
              </a:rPr>
              <a:t>只与</a:t>
            </a:r>
            <a:r>
              <a:rPr lang="zh-CN" altLang="zh-CN" sz="2800" dirty="0">
                <a:solidFill>
                  <a:srgbClr val="0000FF"/>
                </a:solidFill>
                <a:latin typeface="Times New Roman" panose="02020603050405020304" pitchFamily="18" charset="0"/>
                <a:cs typeface="Times New Roman" panose="02020603050405020304" pitchFamily="18" charset="0"/>
              </a:rPr>
              <a:t>第</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zh-CN" altLang="zh-CN" sz="2800" dirty="0">
                <a:solidFill>
                  <a:srgbClr val="0000FF"/>
                </a:solidFill>
                <a:latin typeface="Times New Roman" panose="02020603050405020304" pitchFamily="18" charset="0"/>
                <a:cs typeface="Times New Roman" panose="02020603050405020304" pitchFamily="18" charset="0"/>
              </a:rPr>
              <a:t>个输入信息段</a:t>
            </a:r>
            <a:r>
              <a:rPr lang="zh-CN" altLang="zh-CN" sz="2800" dirty="0">
                <a:latin typeface="Times New Roman" panose="02020603050405020304" pitchFamily="18" charset="0"/>
                <a:cs typeface="Times New Roman" panose="02020603050405020304" pitchFamily="18" charset="0"/>
              </a:rPr>
              <a:t>有关，即编码在段间</a:t>
            </a:r>
            <a:r>
              <a:rPr lang="zh-CN" altLang="zh-CN" sz="2800" dirty="0">
                <a:solidFill>
                  <a:srgbClr val="FF0000"/>
                </a:solidFill>
                <a:latin typeface="Times New Roman" panose="02020603050405020304" pitchFamily="18" charset="0"/>
                <a:cs typeface="Times New Roman" panose="02020603050405020304" pitchFamily="18" charset="0"/>
              </a:rPr>
              <a:t>没有记忆性</a:t>
            </a:r>
            <a:r>
              <a:rPr lang="en-US" altLang="zh-CN" sz="2800" dirty="0">
                <a:solidFill>
                  <a:srgbClr val="FF0000"/>
                </a:solidFill>
                <a:latin typeface="Times New Roman" panose="02020603050405020304" pitchFamily="18" charset="0"/>
                <a:cs typeface="Times New Roman" panose="02020603050405020304" pitchFamily="18" charset="0"/>
              </a:rPr>
              <a:t>(</a:t>
            </a:r>
            <a:r>
              <a:rPr lang="zh-CN" altLang="en-US" sz="2800" dirty="0">
                <a:solidFill>
                  <a:srgbClr val="FF0000"/>
                </a:solidFill>
                <a:latin typeface="Times New Roman" panose="02020603050405020304" pitchFamily="18" charset="0"/>
                <a:cs typeface="Times New Roman" panose="02020603050405020304" pitchFamily="18" charset="0"/>
              </a:rPr>
              <a:t>或没有约束</a:t>
            </a:r>
            <a:r>
              <a:rPr lang="en-US" altLang="zh-CN" sz="2800" dirty="0">
                <a:solidFill>
                  <a:srgbClr val="FF0000"/>
                </a:solidFill>
                <a:latin typeface="Times New Roman" panose="02020603050405020304" pitchFamily="18" charset="0"/>
                <a:cs typeface="Times New Roman" panose="02020603050405020304" pitchFamily="18" charset="0"/>
              </a:rPr>
              <a:t>)</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再看倒数第二拍</a:t>
            </a:r>
          </a:p>
        </p:txBody>
      </p:sp>
      <p:graphicFrame>
        <p:nvGraphicFramePr>
          <p:cNvPr id="38915" name="Object 5"/>
          <p:cNvGraphicFramePr>
            <a:graphicFrameLocks noChangeAspect="1"/>
          </p:cNvGraphicFramePr>
          <p:nvPr/>
        </p:nvGraphicFramePr>
        <p:xfrm>
          <a:off x="611188" y="2349500"/>
          <a:ext cx="2305050" cy="2663825"/>
        </p:xfrm>
        <a:graphic>
          <a:graphicData uri="http://schemas.openxmlformats.org/presentationml/2006/ole">
            <mc:AlternateContent xmlns:mc="http://schemas.openxmlformats.org/markup-compatibility/2006">
              <mc:Choice xmlns:v="urn:schemas-microsoft-com:vml" Requires="v">
                <p:oleObj name="Visio" r:id="rId2" imgW="1783690" imgH="1901190" progId="Visio.Drawing.6">
                  <p:embed/>
                </p:oleObj>
              </mc:Choice>
              <mc:Fallback>
                <p:oleObj name="Visio" r:id="rId2" imgW="1783690" imgH="1901190" progId="Visio.Drawing.6">
                  <p:embed/>
                  <p:pic>
                    <p:nvPicPr>
                      <p:cNvPr id="3891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349500"/>
                        <a:ext cx="23050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2" name="AutoShape 6"/>
          <p:cNvSpPr>
            <a:spLocks noChangeArrowheads="1"/>
          </p:cNvSpPr>
          <p:nvPr/>
        </p:nvSpPr>
        <p:spPr bwMode="auto">
          <a:xfrm>
            <a:off x="3779838" y="2205038"/>
            <a:ext cx="2849562" cy="1008062"/>
          </a:xfrm>
          <a:prstGeom prst="wedgeRoundRectCallout">
            <a:avLst>
              <a:gd name="adj1" fmla="val -84537"/>
              <a:gd name="adj2" fmla="val 57560"/>
              <a:gd name="adj3" fmla="val 16667"/>
            </a:avLst>
          </a:prstGeom>
          <a:solidFill>
            <a:srgbClr val="FFFF99"/>
          </a:solidFill>
          <a:ln w="9525">
            <a:solidFill>
              <a:schemeClr val="tx1"/>
            </a:solidFill>
            <a:miter lim="800000"/>
            <a:headEnd/>
            <a:tailEnd/>
          </a:ln>
        </p:spPr>
        <p:txBody>
          <a:bodyPr/>
          <a:lstStyle/>
          <a:p>
            <a:pPr algn="ctr"/>
            <a:r>
              <a:rPr lang="zh-CN" altLang="en-US" dirty="0"/>
              <a:t>每个状态有两组路径输入</a:t>
            </a:r>
            <a:endParaRPr lang="en-US" altLang="zh-CN" dirty="0"/>
          </a:p>
          <a:p>
            <a:pPr algn="ctr"/>
            <a:r>
              <a:rPr lang="zh-CN" altLang="en-US" dirty="0"/>
              <a:t>每组有</a:t>
            </a:r>
            <a:r>
              <a:rPr lang="en-US" altLang="zh-CN" dirty="0"/>
              <a:t>8</a:t>
            </a:r>
            <a:r>
              <a:rPr lang="zh-CN" altLang="en-US" dirty="0"/>
              <a:t>条路径</a:t>
            </a:r>
          </a:p>
          <a:p>
            <a:pPr algn="ctr"/>
            <a:endParaRPr lang="zh-CN" altLang="en-US" dirty="0"/>
          </a:p>
        </p:txBody>
      </p:sp>
      <p:sp>
        <p:nvSpPr>
          <p:cNvPr id="80907" name="AutoShape 11"/>
          <p:cNvSpPr>
            <a:spLocks noChangeArrowheads="1"/>
          </p:cNvSpPr>
          <p:nvPr/>
        </p:nvSpPr>
        <p:spPr bwMode="auto">
          <a:xfrm>
            <a:off x="4049589" y="2932539"/>
            <a:ext cx="2943226" cy="1008063"/>
          </a:xfrm>
          <a:prstGeom prst="wedgeRoundRectCallout">
            <a:avLst>
              <a:gd name="adj1" fmla="val -91178"/>
              <a:gd name="adj2" fmla="val -14410"/>
              <a:gd name="adj3" fmla="val 16667"/>
            </a:avLst>
          </a:prstGeom>
          <a:solidFill>
            <a:srgbClr val="CCFF99"/>
          </a:solidFill>
          <a:ln w="9525">
            <a:solidFill>
              <a:schemeClr val="tx1"/>
            </a:solidFill>
            <a:miter lim="800000"/>
            <a:headEnd/>
            <a:tailEnd/>
          </a:ln>
        </p:spPr>
        <p:txBody>
          <a:bodyPr/>
          <a:lstStyle/>
          <a:p>
            <a:pPr algn="ctr"/>
            <a:r>
              <a:rPr lang="zh-CN" altLang="en-US" dirty="0"/>
              <a:t>先找出每一组的最佳路径</a:t>
            </a:r>
            <a:endParaRPr lang="en-US" altLang="zh-CN" dirty="0"/>
          </a:p>
          <a:p>
            <a:pPr algn="ctr"/>
            <a:r>
              <a:rPr lang="zh-CN" altLang="en-US" dirty="0"/>
              <a:t>再对两组的最佳路径进行比较</a:t>
            </a:r>
          </a:p>
          <a:p>
            <a:pPr algn="ctr"/>
            <a:endParaRPr lang="zh-CN" altLang="en-US" dirty="0"/>
          </a:p>
        </p:txBody>
      </p:sp>
      <p:sp>
        <p:nvSpPr>
          <p:cNvPr id="80909" name="AutoShape 13"/>
          <p:cNvSpPr>
            <a:spLocks/>
          </p:cNvSpPr>
          <p:nvPr/>
        </p:nvSpPr>
        <p:spPr bwMode="auto">
          <a:xfrm>
            <a:off x="3762253" y="4005263"/>
            <a:ext cx="4389438" cy="977900"/>
          </a:xfrm>
          <a:prstGeom prst="borderCallout2">
            <a:avLst>
              <a:gd name="adj1" fmla="val 7565"/>
              <a:gd name="adj2" fmla="val -1736"/>
              <a:gd name="adj3" fmla="val 7565"/>
              <a:gd name="adj4" fmla="val -30995"/>
              <a:gd name="adj5" fmla="val -31093"/>
              <a:gd name="adj6" fmla="val -36708"/>
            </a:avLst>
          </a:prstGeom>
          <a:gradFill rotWithShape="1">
            <a:gsLst>
              <a:gs pos="0">
                <a:schemeClr val="bg1"/>
              </a:gs>
              <a:gs pos="100000">
                <a:srgbClr val="CCFFFF"/>
              </a:gs>
            </a:gsLst>
            <a:path path="shape">
              <a:fillToRect l="50000" t="50000" r="50000" b="50000"/>
            </a:path>
          </a:gradFill>
          <a:ln w="38100">
            <a:solidFill>
              <a:schemeClr val="hlink"/>
            </a:solidFill>
            <a:miter lim="800000"/>
            <a:headEnd/>
            <a:tailEnd type="arrow" w="lg" len="lg"/>
          </a:ln>
        </p:spPr>
        <p:txBody>
          <a:bodyPr/>
          <a:lstStyle/>
          <a:p>
            <a:r>
              <a:rPr lang="zh-CN" altLang="en-US" b="1" dirty="0"/>
              <a:t>每组</a:t>
            </a:r>
            <a:r>
              <a:rPr lang="en-US" altLang="zh-CN" b="1" dirty="0"/>
              <a:t>8</a:t>
            </a:r>
            <a:r>
              <a:rPr lang="zh-CN" altLang="en-US" b="1" dirty="0"/>
              <a:t>条路径的最佳者对应于到达入状态的</a:t>
            </a:r>
            <a:r>
              <a:rPr lang="en-US" altLang="zh-CN" b="1" dirty="0"/>
              <a:t>8</a:t>
            </a:r>
            <a:r>
              <a:rPr lang="zh-CN" altLang="en-US" b="1" dirty="0"/>
              <a:t>条路径的最像的一条所延伸出来的（延伸了相同的一段）</a:t>
            </a:r>
          </a:p>
        </p:txBody>
      </p:sp>
      <p:sp>
        <p:nvSpPr>
          <p:cNvPr id="38921" name="Text Box 14"/>
          <p:cNvSpPr txBox="1">
            <a:spLocks noChangeArrowheads="1"/>
          </p:cNvSpPr>
          <p:nvPr/>
        </p:nvSpPr>
        <p:spPr bwMode="auto">
          <a:xfrm>
            <a:off x="592138" y="2144713"/>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5                   6</a:t>
            </a:r>
          </a:p>
        </p:txBody>
      </p:sp>
      <p:sp>
        <p:nvSpPr>
          <p:cNvPr id="80912" name="Line 16"/>
          <p:cNvSpPr>
            <a:spLocks noChangeShapeType="1"/>
          </p:cNvSpPr>
          <p:nvPr/>
        </p:nvSpPr>
        <p:spPr bwMode="auto">
          <a:xfrm flipH="1" flipV="1">
            <a:off x="971550" y="4076700"/>
            <a:ext cx="1368425" cy="144463"/>
          </a:xfrm>
          <a:prstGeom prst="line">
            <a:avLst/>
          </a:prstGeom>
          <a:noFill/>
          <a:ln w="76200">
            <a:solidFill>
              <a:srgbClr val="CC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13" name="AutoShape 17"/>
          <p:cNvSpPr>
            <a:spLocks noChangeArrowheads="1"/>
          </p:cNvSpPr>
          <p:nvPr/>
        </p:nvSpPr>
        <p:spPr bwMode="auto">
          <a:xfrm>
            <a:off x="2411413" y="3141663"/>
            <a:ext cx="433387" cy="431800"/>
          </a:xfrm>
          <a:prstGeom prst="smileyFace">
            <a:avLst>
              <a:gd name="adj" fmla="val 4653"/>
            </a:avLst>
          </a:prstGeom>
          <a:solidFill>
            <a:schemeClr val="accent2"/>
          </a:solidFill>
          <a:ln w="38100">
            <a:solidFill>
              <a:schemeClr val="folHlink"/>
            </a:solidFill>
            <a:miter lim="800000"/>
            <a:headEnd/>
            <a:tailEnd/>
          </a:ln>
        </p:spPr>
        <p:txBody>
          <a:bodyPr wrap="none" anchor="ctr"/>
          <a:lstStyle/>
          <a:p>
            <a:endParaRPr lang="zh-CN" altLang="en-US"/>
          </a:p>
        </p:txBody>
      </p:sp>
      <p:sp>
        <p:nvSpPr>
          <p:cNvPr id="80914" name="Rectangle 18"/>
          <p:cNvSpPr>
            <a:spLocks noChangeArrowheads="1"/>
          </p:cNvSpPr>
          <p:nvPr/>
        </p:nvSpPr>
        <p:spPr bwMode="auto">
          <a:xfrm>
            <a:off x="1140312" y="4983163"/>
            <a:ext cx="4392613" cy="1066800"/>
          </a:xfrm>
          <a:prstGeom prst="rect">
            <a:avLst/>
          </a:prstGeom>
          <a:solidFill>
            <a:srgbClr val="333399"/>
          </a:solidFill>
          <a:ln w="28575">
            <a:solidFill>
              <a:schemeClr val="hlink"/>
            </a:solidFill>
            <a:miter lim="800000"/>
            <a:headEnd/>
            <a:tailEnd/>
          </a:ln>
        </p:spPr>
        <p:txBody>
          <a:bodyPr wrap="none" anchor="ctr"/>
          <a:lstStyle/>
          <a:p>
            <a:r>
              <a:rPr lang="zh-CN" altLang="en-US" b="1" dirty="0">
                <a:solidFill>
                  <a:srgbClr val="FFFF00"/>
                </a:solidFill>
              </a:rPr>
              <a:t>因此问题就引伸为：要找到在</a:t>
            </a:r>
          </a:p>
          <a:p>
            <a:r>
              <a:rPr lang="zh-CN" altLang="en-US" b="1" dirty="0">
                <a:solidFill>
                  <a:srgbClr val="FFFF00"/>
                </a:solidFill>
              </a:rPr>
              <a:t>第</a:t>
            </a:r>
            <a:r>
              <a:rPr lang="en-US" altLang="zh-CN" b="1" dirty="0">
                <a:solidFill>
                  <a:srgbClr val="FFFF00"/>
                </a:solidFill>
              </a:rPr>
              <a:t>5</a:t>
            </a:r>
            <a:r>
              <a:rPr lang="zh-CN" altLang="en-US" b="1" dirty="0">
                <a:solidFill>
                  <a:srgbClr val="FFFF00"/>
                </a:solidFill>
              </a:rPr>
              <a:t>时刻到达每一状态的</a:t>
            </a:r>
            <a:r>
              <a:rPr lang="en-US" altLang="zh-CN" b="1" dirty="0">
                <a:solidFill>
                  <a:srgbClr val="FFFF00"/>
                </a:solidFill>
              </a:rPr>
              <a:t>8</a:t>
            </a:r>
            <a:r>
              <a:rPr lang="zh-CN" altLang="en-US" b="1" dirty="0">
                <a:solidFill>
                  <a:srgbClr val="FFFF00"/>
                </a:solidFill>
              </a:rPr>
              <a:t>条</a:t>
            </a:r>
          </a:p>
          <a:p>
            <a:r>
              <a:rPr lang="zh-CN" altLang="en-US" b="1" dirty="0">
                <a:solidFill>
                  <a:srgbClr val="FFFF00"/>
                </a:solidFill>
              </a:rPr>
              <a:t>路径中的最像的一条</a:t>
            </a:r>
          </a:p>
        </p:txBody>
      </p:sp>
      <p:sp>
        <p:nvSpPr>
          <p:cNvPr id="80916" name="AutoShape 20"/>
          <p:cNvSpPr>
            <a:spLocks noChangeArrowheads="1"/>
          </p:cNvSpPr>
          <p:nvPr/>
        </p:nvSpPr>
        <p:spPr bwMode="auto">
          <a:xfrm>
            <a:off x="539750" y="3789363"/>
            <a:ext cx="433388" cy="431800"/>
          </a:xfrm>
          <a:prstGeom prst="smileyFace">
            <a:avLst>
              <a:gd name="adj" fmla="val 4653"/>
            </a:avLst>
          </a:prstGeom>
          <a:solidFill>
            <a:srgbClr val="FFFF99"/>
          </a:solidFill>
          <a:ln w="38100">
            <a:solidFill>
              <a:schemeClr val="folHlink"/>
            </a:solidFill>
            <a:miter lim="800000"/>
            <a:headEnd/>
            <a:tailEnd/>
          </a:ln>
        </p:spPr>
        <p:txBody>
          <a:bodyPr wrap="none" anchor="ctr"/>
          <a:lstStyle/>
          <a:p>
            <a:endParaRPr lang="zh-CN" altLang="en-US"/>
          </a:p>
        </p:txBody>
      </p:sp>
      <p:sp>
        <p:nvSpPr>
          <p:cNvPr id="80919" name="Line 23"/>
          <p:cNvSpPr>
            <a:spLocks noChangeShapeType="1"/>
          </p:cNvSpPr>
          <p:nvPr/>
        </p:nvSpPr>
        <p:spPr bwMode="auto">
          <a:xfrm flipH="1" flipV="1">
            <a:off x="900113" y="2924175"/>
            <a:ext cx="1368425" cy="1225550"/>
          </a:xfrm>
          <a:prstGeom prst="line">
            <a:avLst/>
          </a:prstGeom>
          <a:noFill/>
          <a:ln w="76200">
            <a:solidFill>
              <a:srgbClr val="CC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20" name="AutoShape 24"/>
          <p:cNvSpPr>
            <a:spLocks noChangeArrowheads="1"/>
          </p:cNvSpPr>
          <p:nvPr/>
        </p:nvSpPr>
        <p:spPr bwMode="auto">
          <a:xfrm>
            <a:off x="539750" y="2492375"/>
            <a:ext cx="433388" cy="431800"/>
          </a:xfrm>
          <a:prstGeom prst="smileyFace">
            <a:avLst>
              <a:gd name="adj" fmla="val 4653"/>
            </a:avLst>
          </a:prstGeom>
          <a:solidFill>
            <a:srgbClr val="FFFF99"/>
          </a:solidFill>
          <a:ln w="38100">
            <a:solidFill>
              <a:schemeClr val="folHlink"/>
            </a:solidFill>
            <a:miter lim="800000"/>
            <a:headEnd/>
            <a:tailEnd/>
          </a:ln>
        </p:spPr>
        <p:txBody>
          <a:bodyPr wrap="none" anchor="ctr"/>
          <a:lstStyle/>
          <a:p>
            <a:endParaRPr lang="zh-CN" altLang="en-US"/>
          </a:p>
        </p:txBody>
      </p:sp>
      <p:sp>
        <p:nvSpPr>
          <p:cNvPr id="80921" name="Rectangle 25"/>
          <p:cNvSpPr>
            <a:spLocks noChangeArrowheads="1"/>
          </p:cNvSpPr>
          <p:nvPr/>
        </p:nvSpPr>
        <p:spPr bwMode="auto">
          <a:xfrm>
            <a:off x="4433092" y="5257800"/>
            <a:ext cx="4710908" cy="1143000"/>
          </a:xfrm>
          <a:prstGeom prst="rect">
            <a:avLst/>
          </a:prstGeom>
          <a:gradFill rotWithShape="1">
            <a:gsLst>
              <a:gs pos="0">
                <a:schemeClr val="bg1"/>
              </a:gs>
              <a:gs pos="100000">
                <a:srgbClr val="CCFFFF"/>
              </a:gs>
            </a:gsLst>
            <a:path path="shape">
              <a:fillToRect l="50000" t="50000" r="50000" b="50000"/>
            </a:path>
          </a:gradFill>
          <a:ln w="28575">
            <a:solidFill>
              <a:schemeClr val="hlink"/>
            </a:solidFill>
            <a:miter lim="800000"/>
            <a:headEnd/>
            <a:tailEnd/>
          </a:ln>
        </p:spPr>
        <p:txBody>
          <a:bodyPr wrap="none" anchor="ctr"/>
          <a:lstStyle/>
          <a:p>
            <a:r>
              <a:rPr lang="zh-CN" altLang="en-US" sz="2000" b="1" dirty="0"/>
              <a:t>这条局部最佳路径称为在第</a:t>
            </a:r>
            <a:r>
              <a:rPr lang="en-US" altLang="zh-CN" sz="2000" b="1" dirty="0"/>
              <a:t>5</a:t>
            </a:r>
            <a:r>
              <a:rPr lang="zh-CN" altLang="en-US" sz="2000" b="1" dirty="0"/>
              <a:t>时刻该状</a:t>
            </a:r>
          </a:p>
          <a:p>
            <a:r>
              <a:rPr lang="zh-CN" altLang="en-US" sz="2000" b="1" dirty="0"/>
              <a:t>态的</a:t>
            </a:r>
            <a:r>
              <a:rPr lang="zh-CN" altLang="en-US" b="1" dirty="0">
                <a:solidFill>
                  <a:schemeClr val="hlink"/>
                </a:solidFill>
              </a:rPr>
              <a:t>残留路径</a:t>
            </a:r>
            <a:r>
              <a:rPr lang="zh-CN" altLang="en-US" sz="2000" b="1" dirty="0"/>
              <a:t>；在后续的比较中只需对</a:t>
            </a:r>
            <a:endParaRPr lang="en-US" altLang="zh-CN" sz="2000" b="1" dirty="0"/>
          </a:p>
          <a:p>
            <a:r>
              <a:rPr lang="zh-CN" altLang="en-US" sz="2000" b="1" dirty="0"/>
              <a:t>两条残留路径延伸</a:t>
            </a:r>
            <a:r>
              <a:rPr lang="en-US" altLang="zh-CN" sz="2000" b="1" dirty="0"/>
              <a:t>(</a:t>
            </a:r>
            <a:r>
              <a:rPr lang="zh-CN" altLang="en-US" sz="2000" b="1" dirty="0"/>
              <a:t>累加分支度量</a:t>
            </a:r>
            <a:r>
              <a:rPr lang="en-US" altLang="zh-CN" sz="2000" b="1" dirty="0"/>
              <a:t>)</a:t>
            </a:r>
            <a:r>
              <a:rPr lang="zh-CN" altLang="en-US" sz="2000" b="1" dirty="0"/>
              <a:t>即可</a:t>
            </a:r>
          </a:p>
        </p:txBody>
      </p:sp>
      <p:cxnSp>
        <p:nvCxnSpPr>
          <p:cNvPr id="3" name="直接箭头连接符 2"/>
          <p:cNvCxnSpPr/>
          <p:nvPr/>
        </p:nvCxnSpPr>
        <p:spPr>
          <a:xfrm flipH="1" flipV="1">
            <a:off x="900113" y="4221163"/>
            <a:ext cx="395287"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935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0913"/>
                                        </p:tgtEl>
                                        <p:attrNameLst>
                                          <p:attrName>style.visibility</p:attrName>
                                        </p:attrNameLst>
                                      </p:cBhvr>
                                      <p:to>
                                        <p:strVal val="visible"/>
                                      </p:to>
                                    </p:set>
                                    <p:animEffect transition="in" filter="wipe(down)">
                                      <p:cBhvr>
                                        <p:cTn id="7" dur="580">
                                          <p:stCondLst>
                                            <p:cond delay="0"/>
                                          </p:stCondLst>
                                        </p:cTn>
                                        <p:tgtEl>
                                          <p:spTgt spid="80913"/>
                                        </p:tgtEl>
                                      </p:cBhvr>
                                    </p:animEffect>
                                    <p:anim calcmode="lin" valueType="num">
                                      <p:cBhvr>
                                        <p:cTn id="8" dur="1822" tmFilter="0,0; 0.14,0.36; 0.43,0.73; 0.71,0.91; 1.0,1.0">
                                          <p:stCondLst>
                                            <p:cond delay="0"/>
                                          </p:stCondLst>
                                        </p:cTn>
                                        <p:tgtEl>
                                          <p:spTgt spid="809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09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09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09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0913"/>
                                        </p:tgtEl>
                                        <p:attrNameLst>
                                          <p:attrName>ppt_y</p:attrName>
                                        </p:attrNameLst>
                                      </p:cBhvr>
                                      <p:tavLst>
                                        <p:tav tm="0" fmla="#ppt_y-sin(pi*$)/81">
                                          <p:val>
                                            <p:fltVal val="0"/>
                                          </p:val>
                                        </p:tav>
                                        <p:tav tm="100000">
                                          <p:val>
                                            <p:fltVal val="1"/>
                                          </p:val>
                                        </p:tav>
                                      </p:tavLst>
                                    </p:anim>
                                    <p:animScale>
                                      <p:cBhvr>
                                        <p:cTn id="13" dur="26">
                                          <p:stCondLst>
                                            <p:cond delay="650"/>
                                          </p:stCondLst>
                                        </p:cTn>
                                        <p:tgtEl>
                                          <p:spTgt spid="80913"/>
                                        </p:tgtEl>
                                      </p:cBhvr>
                                      <p:to x="100000" y="60000"/>
                                    </p:animScale>
                                    <p:animScale>
                                      <p:cBhvr>
                                        <p:cTn id="14" dur="166" decel="50000">
                                          <p:stCondLst>
                                            <p:cond delay="676"/>
                                          </p:stCondLst>
                                        </p:cTn>
                                        <p:tgtEl>
                                          <p:spTgt spid="80913"/>
                                        </p:tgtEl>
                                      </p:cBhvr>
                                      <p:to x="100000" y="100000"/>
                                    </p:animScale>
                                    <p:animScale>
                                      <p:cBhvr>
                                        <p:cTn id="15" dur="26">
                                          <p:stCondLst>
                                            <p:cond delay="1312"/>
                                          </p:stCondLst>
                                        </p:cTn>
                                        <p:tgtEl>
                                          <p:spTgt spid="80913"/>
                                        </p:tgtEl>
                                      </p:cBhvr>
                                      <p:to x="100000" y="80000"/>
                                    </p:animScale>
                                    <p:animScale>
                                      <p:cBhvr>
                                        <p:cTn id="16" dur="166" decel="50000">
                                          <p:stCondLst>
                                            <p:cond delay="1338"/>
                                          </p:stCondLst>
                                        </p:cTn>
                                        <p:tgtEl>
                                          <p:spTgt spid="80913"/>
                                        </p:tgtEl>
                                      </p:cBhvr>
                                      <p:to x="100000" y="100000"/>
                                    </p:animScale>
                                    <p:animScale>
                                      <p:cBhvr>
                                        <p:cTn id="17" dur="26">
                                          <p:stCondLst>
                                            <p:cond delay="1642"/>
                                          </p:stCondLst>
                                        </p:cTn>
                                        <p:tgtEl>
                                          <p:spTgt spid="80913"/>
                                        </p:tgtEl>
                                      </p:cBhvr>
                                      <p:to x="100000" y="90000"/>
                                    </p:animScale>
                                    <p:animScale>
                                      <p:cBhvr>
                                        <p:cTn id="18" dur="166" decel="50000">
                                          <p:stCondLst>
                                            <p:cond delay="1668"/>
                                          </p:stCondLst>
                                        </p:cTn>
                                        <p:tgtEl>
                                          <p:spTgt spid="80913"/>
                                        </p:tgtEl>
                                      </p:cBhvr>
                                      <p:to x="100000" y="100000"/>
                                    </p:animScale>
                                    <p:animScale>
                                      <p:cBhvr>
                                        <p:cTn id="19" dur="26">
                                          <p:stCondLst>
                                            <p:cond delay="1808"/>
                                          </p:stCondLst>
                                        </p:cTn>
                                        <p:tgtEl>
                                          <p:spTgt spid="80913"/>
                                        </p:tgtEl>
                                      </p:cBhvr>
                                      <p:to x="100000" y="95000"/>
                                    </p:animScale>
                                    <p:animScale>
                                      <p:cBhvr>
                                        <p:cTn id="20" dur="166" decel="50000">
                                          <p:stCondLst>
                                            <p:cond delay="1834"/>
                                          </p:stCondLst>
                                        </p:cTn>
                                        <p:tgtEl>
                                          <p:spTgt spid="8091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0902"/>
                                        </p:tgtEl>
                                        <p:attrNameLst>
                                          <p:attrName>style.visibility</p:attrName>
                                        </p:attrNameLst>
                                      </p:cBhvr>
                                      <p:to>
                                        <p:strVal val="visible"/>
                                      </p:to>
                                    </p:set>
                                    <p:animEffect transition="in" filter="fade">
                                      <p:cBhvr>
                                        <p:cTn id="25" dur="2000"/>
                                        <p:tgtEl>
                                          <p:spTgt spid="8090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0907"/>
                                        </p:tgtEl>
                                        <p:attrNameLst>
                                          <p:attrName>style.visibility</p:attrName>
                                        </p:attrNameLst>
                                      </p:cBhvr>
                                      <p:to>
                                        <p:strVal val="visible"/>
                                      </p:to>
                                    </p:set>
                                    <p:animEffect transition="in" filter="fade">
                                      <p:cBhvr>
                                        <p:cTn id="30" dur="2000"/>
                                        <p:tgtEl>
                                          <p:spTgt spid="809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0909"/>
                                        </p:tgtEl>
                                        <p:attrNameLst>
                                          <p:attrName>style.visibility</p:attrName>
                                        </p:attrNameLst>
                                      </p:cBhvr>
                                      <p:to>
                                        <p:strVal val="visible"/>
                                      </p:to>
                                    </p:set>
                                    <p:animEffect transition="in" filter="fade">
                                      <p:cBhvr>
                                        <p:cTn id="35" dur="2000"/>
                                        <p:tgtEl>
                                          <p:spTgt spid="80909"/>
                                        </p:tgtEl>
                                      </p:cBhvr>
                                    </p:animEffect>
                                  </p:childTnLst>
                                </p:cTn>
                              </p:par>
                            </p:childTnLst>
                          </p:cTn>
                        </p:par>
                        <p:par>
                          <p:cTn id="36" fill="hold" nodeType="afterGroup">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0919"/>
                                        </p:tgtEl>
                                        <p:attrNameLst>
                                          <p:attrName>style.visibility</p:attrName>
                                        </p:attrNameLst>
                                      </p:cBhvr>
                                      <p:to>
                                        <p:strVal val="visible"/>
                                      </p:to>
                                    </p:set>
                                    <p:animEffect transition="in" filter="fade">
                                      <p:cBhvr>
                                        <p:cTn id="39" dur="2000"/>
                                        <p:tgtEl>
                                          <p:spTgt spid="809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0912"/>
                                        </p:tgtEl>
                                        <p:attrNameLst>
                                          <p:attrName>style.visibility</p:attrName>
                                        </p:attrNameLst>
                                      </p:cBhvr>
                                      <p:to>
                                        <p:strVal val="visible"/>
                                      </p:to>
                                    </p:set>
                                    <p:animEffect transition="in" filter="fade">
                                      <p:cBhvr>
                                        <p:cTn id="42" dur="2000"/>
                                        <p:tgtEl>
                                          <p:spTgt spid="80912"/>
                                        </p:tgtEl>
                                      </p:cBhvr>
                                    </p:animEffect>
                                  </p:childTnLst>
                                </p:cTn>
                              </p:par>
                            </p:childTnLst>
                          </p:cTn>
                        </p:par>
                        <p:par>
                          <p:cTn id="43" fill="hold" nodeType="afterGroup">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80916"/>
                                        </p:tgtEl>
                                        <p:attrNameLst>
                                          <p:attrName>style.visibility</p:attrName>
                                        </p:attrNameLst>
                                      </p:cBhvr>
                                      <p:to>
                                        <p:strVal val="visible"/>
                                      </p:to>
                                    </p:set>
                                    <p:animEffect transition="in" filter="fade">
                                      <p:cBhvr>
                                        <p:cTn id="46" dur="2000"/>
                                        <p:tgtEl>
                                          <p:spTgt spid="809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920"/>
                                        </p:tgtEl>
                                        <p:attrNameLst>
                                          <p:attrName>style.visibility</p:attrName>
                                        </p:attrNameLst>
                                      </p:cBhvr>
                                      <p:to>
                                        <p:strVal val="visible"/>
                                      </p:to>
                                    </p:set>
                                    <p:animEffect transition="in" filter="fade">
                                      <p:cBhvr>
                                        <p:cTn id="49" dur="2000"/>
                                        <p:tgtEl>
                                          <p:spTgt spid="80920"/>
                                        </p:tgtEl>
                                      </p:cBhvr>
                                    </p:animEffect>
                                  </p:childTnLst>
                                </p:cTn>
                              </p:par>
                            </p:childTnLst>
                          </p:cTn>
                        </p:par>
                        <p:par>
                          <p:cTn id="50" fill="hold" nodeType="afterGroup">
                            <p:stCondLst>
                              <p:cond delay="6000"/>
                            </p:stCondLst>
                            <p:childTnLst>
                              <p:par>
                                <p:cTn id="51" presetID="26" presetClass="emph" presetSubtype="0" fill="hold" grpId="1" nodeType="afterEffect">
                                  <p:stCondLst>
                                    <p:cond delay="0"/>
                                  </p:stCondLst>
                                  <p:childTnLst>
                                    <p:animEffect transition="out" filter="fade">
                                      <p:cBhvr>
                                        <p:cTn id="52" dur="500" tmFilter="0, 0; .2, .5; .8, .5; 1, 0"/>
                                        <p:tgtEl>
                                          <p:spTgt spid="80920"/>
                                        </p:tgtEl>
                                      </p:cBhvr>
                                    </p:animEffect>
                                    <p:animScale>
                                      <p:cBhvr>
                                        <p:cTn id="53" dur="250" autoRev="1" fill="hold"/>
                                        <p:tgtEl>
                                          <p:spTgt spid="80920"/>
                                        </p:tgtEl>
                                      </p:cBhvr>
                                      <p:by x="105000" y="105000"/>
                                    </p:animScale>
                                  </p:childTnLst>
                                </p:cTn>
                              </p:par>
                              <p:par>
                                <p:cTn id="54" presetID="26" presetClass="emph" presetSubtype="0" fill="hold" grpId="1" nodeType="withEffect">
                                  <p:stCondLst>
                                    <p:cond delay="0"/>
                                  </p:stCondLst>
                                  <p:childTnLst>
                                    <p:animEffect transition="out" filter="fade">
                                      <p:cBhvr>
                                        <p:cTn id="55" dur="500" tmFilter="0, 0; .2, .5; .8, .5; 1, 0"/>
                                        <p:tgtEl>
                                          <p:spTgt spid="80916"/>
                                        </p:tgtEl>
                                      </p:cBhvr>
                                    </p:animEffect>
                                    <p:animScale>
                                      <p:cBhvr>
                                        <p:cTn id="56" dur="250" autoRev="1" fill="hold"/>
                                        <p:tgtEl>
                                          <p:spTgt spid="80916"/>
                                        </p:tgtEl>
                                      </p:cBhvr>
                                      <p:by x="105000" y="105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0914"/>
                                        </p:tgtEl>
                                        <p:attrNameLst>
                                          <p:attrName>style.visibility</p:attrName>
                                        </p:attrNameLst>
                                      </p:cBhvr>
                                      <p:to>
                                        <p:strVal val="visible"/>
                                      </p:to>
                                    </p:set>
                                    <p:animEffect transition="in" filter="fade">
                                      <p:cBhvr>
                                        <p:cTn id="61" dur="2000"/>
                                        <p:tgtEl>
                                          <p:spTgt spid="80914"/>
                                        </p:tgtEl>
                                      </p:cBhvr>
                                    </p:animEffect>
                                  </p:childTnLst>
                                </p:cTn>
                              </p:par>
                              <p:par>
                                <p:cTn id="62" presetID="1"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0921"/>
                                        </p:tgtEl>
                                        <p:attrNameLst>
                                          <p:attrName>style.visibility</p:attrName>
                                        </p:attrNameLst>
                                      </p:cBhvr>
                                      <p:to>
                                        <p:strVal val="visible"/>
                                      </p:to>
                                    </p:set>
                                    <p:animEffect transition="in" filter="fade">
                                      <p:cBhvr>
                                        <p:cTn id="68" dur="2000"/>
                                        <p:tgtEl>
                                          <p:spTgt spid="8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animBg="1"/>
      <p:bldP spid="80907" grpId="0" animBg="1"/>
      <p:bldP spid="80909" grpId="0" animBg="1"/>
      <p:bldP spid="80912" grpId="0" animBg="1"/>
      <p:bldP spid="80913" grpId="0" animBg="1"/>
      <p:bldP spid="80914" grpId="0" animBg="1"/>
      <p:bldP spid="80916" grpId="0" animBg="1"/>
      <p:bldP spid="80916" grpId="1" animBg="1"/>
      <p:bldP spid="80919" grpId="0" animBg="1"/>
      <p:bldP spid="80920" grpId="0" animBg="1"/>
      <p:bldP spid="80920" grpId="1" animBg="1"/>
      <p:bldP spid="8092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倒数第二拍</a:t>
            </a:r>
            <a:r>
              <a:rPr lang="en-US" altLang="zh-CN" dirty="0"/>
              <a:t>(</a:t>
            </a:r>
            <a:r>
              <a:rPr lang="zh-CN" altLang="en-US" dirty="0"/>
              <a:t>小结</a:t>
            </a:r>
            <a:r>
              <a:rPr lang="en-US" altLang="zh-CN" dirty="0"/>
              <a:t>)</a:t>
            </a:r>
            <a:endParaRPr lang="zh-CN" altLang="en-US" dirty="0"/>
          </a:p>
        </p:txBody>
      </p:sp>
      <p:graphicFrame>
        <p:nvGraphicFramePr>
          <p:cNvPr id="38915" name="Object 5"/>
          <p:cNvGraphicFramePr>
            <a:graphicFrameLocks noChangeAspect="1"/>
          </p:cNvGraphicFramePr>
          <p:nvPr/>
        </p:nvGraphicFramePr>
        <p:xfrm>
          <a:off x="611188" y="2349500"/>
          <a:ext cx="2305050" cy="2663825"/>
        </p:xfrm>
        <a:graphic>
          <a:graphicData uri="http://schemas.openxmlformats.org/presentationml/2006/ole">
            <mc:AlternateContent xmlns:mc="http://schemas.openxmlformats.org/markup-compatibility/2006">
              <mc:Choice xmlns:v="urn:schemas-microsoft-com:vml" Requires="v">
                <p:oleObj name="Visio" r:id="rId2" imgW="1783690" imgH="1901190" progId="Visio.Drawing.6">
                  <p:embed/>
                </p:oleObj>
              </mc:Choice>
              <mc:Fallback>
                <p:oleObj name="Visio" r:id="rId2" imgW="1783690" imgH="1901190" progId="Visio.Drawing.6">
                  <p:embed/>
                  <p:pic>
                    <p:nvPicPr>
                      <p:cNvPr id="3891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349500"/>
                        <a:ext cx="23050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1" name="Text Box 14"/>
          <p:cNvSpPr txBox="1">
            <a:spLocks noChangeArrowheads="1"/>
          </p:cNvSpPr>
          <p:nvPr/>
        </p:nvSpPr>
        <p:spPr bwMode="auto">
          <a:xfrm>
            <a:off x="592138" y="2144713"/>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5                   6</a:t>
            </a:r>
          </a:p>
        </p:txBody>
      </p:sp>
      <p:sp>
        <p:nvSpPr>
          <p:cNvPr id="17" name="TextBox 16"/>
          <p:cNvSpPr txBox="1"/>
          <p:nvPr/>
        </p:nvSpPr>
        <p:spPr>
          <a:xfrm>
            <a:off x="4376111" y="3309025"/>
            <a:ext cx="2646878" cy="369332"/>
          </a:xfrm>
          <a:prstGeom prst="rect">
            <a:avLst/>
          </a:prstGeom>
          <a:noFill/>
        </p:spPr>
        <p:txBody>
          <a:bodyPr wrap="none" rtlCol="0">
            <a:spAutoFit/>
          </a:bodyPr>
          <a:lstStyle/>
          <a:p>
            <a:r>
              <a:rPr lang="en-US" altLang="zh-CN" dirty="0">
                <a:solidFill>
                  <a:srgbClr val="FF0000"/>
                </a:solidFill>
              </a:rPr>
              <a:t>4</a:t>
            </a:r>
            <a:r>
              <a:rPr lang="zh-CN" altLang="en-US" dirty="0"/>
              <a:t>个成员规模</a:t>
            </a:r>
            <a:r>
              <a:rPr lang="en-US" altLang="zh-CN" dirty="0">
                <a:solidFill>
                  <a:srgbClr val="FF0000"/>
                </a:solidFill>
              </a:rPr>
              <a:t>16</a:t>
            </a:r>
            <a:r>
              <a:rPr lang="zh-CN" altLang="en-US" dirty="0"/>
              <a:t>的小组赛</a:t>
            </a:r>
          </a:p>
        </p:txBody>
      </p:sp>
      <p:sp>
        <p:nvSpPr>
          <p:cNvPr id="18" name="TextBox 17"/>
          <p:cNvSpPr txBox="1"/>
          <p:nvPr/>
        </p:nvSpPr>
        <p:spPr>
          <a:xfrm>
            <a:off x="3816162" y="3866714"/>
            <a:ext cx="3897221" cy="369332"/>
          </a:xfrm>
          <a:prstGeom prst="rect">
            <a:avLst/>
          </a:prstGeom>
          <a:noFill/>
        </p:spPr>
        <p:txBody>
          <a:bodyPr wrap="none" rtlCol="0">
            <a:spAutoFit/>
          </a:bodyPr>
          <a:lstStyle/>
          <a:p>
            <a:r>
              <a:rPr lang="en-US" altLang="zh-CN" dirty="0">
                <a:solidFill>
                  <a:srgbClr val="FF0000"/>
                </a:solidFill>
              </a:rPr>
              <a:t>4</a:t>
            </a:r>
            <a:r>
              <a:rPr lang="zh-CN" altLang="en-US" dirty="0"/>
              <a:t>个成员规模</a:t>
            </a:r>
            <a:r>
              <a:rPr lang="en-US" altLang="zh-CN" dirty="0">
                <a:solidFill>
                  <a:srgbClr val="FF0000"/>
                </a:solidFill>
              </a:rPr>
              <a:t>8</a:t>
            </a:r>
            <a:r>
              <a:rPr lang="zh-CN" altLang="en-US" dirty="0"/>
              <a:t>的小组赛  </a:t>
            </a:r>
            <a:r>
              <a:rPr lang="en-US" altLang="zh-CN" dirty="0"/>
              <a:t>+ 4</a:t>
            </a:r>
            <a:r>
              <a:rPr lang="zh-CN" altLang="en-US" dirty="0"/>
              <a:t>次加比选</a:t>
            </a:r>
          </a:p>
        </p:txBody>
      </p:sp>
      <p:sp>
        <p:nvSpPr>
          <p:cNvPr id="19" name="TextBox 18"/>
          <p:cNvSpPr txBox="1"/>
          <p:nvPr/>
        </p:nvSpPr>
        <p:spPr>
          <a:xfrm>
            <a:off x="4618283" y="1960047"/>
            <a:ext cx="2646878" cy="369332"/>
          </a:xfrm>
          <a:prstGeom prst="rect">
            <a:avLst/>
          </a:prstGeom>
          <a:solidFill>
            <a:srgbClr val="FFFF00"/>
          </a:solidFill>
        </p:spPr>
        <p:txBody>
          <a:bodyPr wrap="none" rtlCol="0">
            <a:spAutoFit/>
          </a:bodyPr>
          <a:lstStyle/>
          <a:p>
            <a:r>
              <a:rPr lang="en-US" altLang="zh-CN" dirty="0"/>
              <a:t>1</a:t>
            </a:r>
            <a:r>
              <a:rPr lang="zh-CN" altLang="en-US" dirty="0"/>
              <a:t>个成员规模</a:t>
            </a:r>
            <a:r>
              <a:rPr lang="en-US" altLang="zh-CN" dirty="0"/>
              <a:t>16</a:t>
            </a:r>
            <a:r>
              <a:rPr lang="zh-CN" altLang="en-US" dirty="0"/>
              <a:t>的小组赛</a:t>
            </a:r>
          </a:p>
        </p:txBody>
      </p:sp>
      <p:sp>
        <p:nvSpPr>
          <p:cNvPr id="20" name="TextBox 19"/>
          <p:cNvSpPr txBox="1"/>
          <p:nvPr/>
        </p:nvSpPr>
        <p:spPr>
          <a:xfrm>
            <a:off x="3964272" y="2516744"/>
            <a:ext cx="3897221" cy="369332"/>
          </a:xfrm>
          <a:prstGeom prst="rect">
            <a:avLst/>
          </a:prstGeom>
          <a:solidFill>
            <a:srgbClr val="FFFF00"/>
          </a:solidFill>
        </p:spPr>
        <p:txBody>
          <a:bodyPr wrap="none" rtlCol="0">
            <a:spAutoFit/>
          </a:bodyPr>
          <a:lstStyle/>
          <a:p>
            <a:r>
              <a:rPr lang="en-US" altLang="zh-CN" dirty="0"/>
              <a:t>2</a:t>
            </a:r>
            <a:r>
              <a:rPr lang="zh-CN" altLang="en-US" dirty="0"/>
              <a:t>个成员规模</a:t>
            </a:r>
            <a:r>
              <a:rPr lang="en-US" altLang="zh-CN" dirty="0"/>
              <a:t>8</a:t>
            </a:r>
            <a:r>
              <a:rPr lang="zh-CN" altLang="en-US" dirty="0"/>
              <a:t>的小组赛  </a:t>
            </a:r>
            <a:r>
              <a:rPr lang="en-US" altLang="zh-CN" dirty="0"/>
              <a:t>+ 1</a:t>
            </a:r>
            <a:r>
              <a:rPr lang="zh-CN" altLang="en-US" dirty="0"/>
              <a:t>次加比选</a:t>
            </a:r>
          </a:p>
        </p:txBody>
      </p:sp>
      <p:sp>
        <p:nvSpPr>
          <p:cNvPr id="21" name="TextBox 20"/>
          <p:cNvSpPr txBox="1"/>
          <p:nvPr/>
        </p:nvSpPr>
        <p:spPr>
          <a:xfrm>
            <a:off x="3664123" y="4423411"/>
            <a:ext cx="4929555" cy="369332"/>
          </a:xfrm>
          <a:prstGeom prst="rect">
            <a:avLst/>
          </a:prstGeom>
          <a:noFill/>
        </p:spPr>
        <p:txBody>
          <a:bodyPr wrap="none" rtlCol="0">
            <a:spAutoFit/>
          </a:bodyPr>
          <a:lstStyle/>
          <a:p>
            <a:r>
              <a:rPr lang="zh-CN" altLang="en-US" dirty="0"/>
              <a:t>注意，</a:t>
            </a:r>
            <a:r>
              <a:rPr lang="zh-CN" altLang="en-US" dirty="0">
                <a:solidFill>
                  <a:srgbClr val="FF0000"/>
                </a:solidFill>
              </a:rPr>
              <a:t>小组赛总规模再减半</a:t>
            </a:r>
            <a:r>
              <a:rPr lang="zh-CN" altLang="en-US" dirty="0"/>
              <a:t>，代价为</a:t>
            </a:r>
            <a:r>
              <a:rPr lang="en-US" altLang="zh-CN" dirty="0"/>
              <a:t>4</a:t>
            </a:r>
            <a:r>
              <a:rPr lang="zh-CN" altLang="en-US" dirty="0"/>
              <a:t>次加比选</a:t>
            </a:r>
          </a:p>
        </p:txBody>
      </p:sp>
      <p:sp>
        <p:nvSpPr>
          <p:cNvPr id="22" name="矩形 21"/>
          <p:cNvSpPr/>
          <p:nvPr/>
        </p:nvSpPr>
        <p:spPr>
          <a:xfrm>
            <a:off x="3581400" y="3309025"/>
            <a:ext cx="5012278" cy="16207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04800" y="5454134"/>
            <a:ext cx="8610600"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依此类推：</a:t>
            </a:r>
            <a:r>
              <a:rPr lang="zh-CN" altLang="en-US" b="1" dirty="0">
                <a:latin typeface="Times New Roman" panose="02020603050405020304" pitchFamily="18" charset="0"/>
                <a:cs typeface="Times New Roman" panose="02020603050405020304" pitchFamily="18" charset="0"/>
              </a:rPr>
              <a:t>码长为</a:t>
            </a:r>
            <a:r>
              <a:rPr lang="en-US" altLang="zh-CN" b="1"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的此种卷积码，</a:t>
            </a:r>
            <a:r>
              <a:rPr lang="zh-CN" altLang="en-US" dirty="0">
                <a:solidFill>
                  <a:srgbClr val="0000FF"/>
                </a:solidFill>
                <a:latin typeface="Times New Roman" panose="02020603050405020304" pitchFamily="18" charset="0"/>
                <a:cs typeface="Times New Roman" panose="02020603050405020304" pitchFamily="18" charset="0"/>
              </a:rPr>
              <a:t>经过</a:t>
            </a:r>
            <a:r>
              <a:rPr lang="en-US" altLang="zh-CN" i="1" dirty="0">
                <a:solidFill>
                  <a:srgbClr val="0000FF"/>
                </a:solidFill>
                <a:latin typeface="Times New Roman" panose="02020603050405020304" pitchFamily="18" charset="0"/>
                <a:cs typeface="Times New Roman" panose="02020603050405020304" pitchFamily="18" charset="0"/>
              </a:rPr>
              <a:t>N</a:t>
            </a:r>
            <a:r>
              <a:rPr lang="en-US" altLang="zh-CN" dirty="0">
                <a:solidFill>
                  <a:srgbClr val="0000FF"/>
                </a:solidFill>
                <a:latin typeface="Times New Roman" panose="02020603050405020304" pitchFamily="18" charset="0"/>
                <a:cs typeface="Times New Roman" panose="02020603050405020304" pitchFamily="18" charset="0"/>
              </a:rPr>
              <a:t>-2</a:t>
            </a:r>
            <a:r>
              <a:rPr lang="zh-CN" altLang="en-US" dirty="0">
                <a:solidFill>
                  <a:srgbClr val="0000FF"/>
                </a:solidFill>
                <a:latin typeface="Times New Roman" panose="02020603050405020304" pitchFamily="18" charset="0"/>
                <a:cs typeface="Times New Roman" panose="02020603050405020304" pitchFamily="18" charset="0"/>
              </a:rPr>
              <a:t>步</a:t>
            </a:r>
            <a:r>
              <a:rPr lang="zh-CN" altLang="en-US" dirty="0">
                <a:latin typeface="Times New Roman" panose="02020603050405020304" pitchFamily="18" charset="0"/>
                <a:cs typeface="Times New Roman" panose="02020603050405020304" pitchFamily="18" charset="0"/>
              </a:rPr>
              <a:t>，就可以把小组赛总规模减到</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个成员规模为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的小组赛，</a:t>
            </a:r>
            <a:r>
              <a:rPr lang="zh-CN" altLang="en-US" dirty="0">
                <a:solidFill>
                  <a:srgbClr val="0000FF"/>
                </a:solidFill>
                <a:latin typeface="Times New Roman" panose="02020603050405020304" pitchFamily="18" charset="0"/>
                <a:cs typeface="Times New Roman" panose="02020603050405020304" pitchFamily="18" charset="0"/>
              </a:rPr>
              <a:t>代价约为</a:t>
            </a:r>
            <a:r>
              <a:rPr lang="en-US" altLang="zh-CN" dirty="0">
                <a:solidFill>
                  <a:srgbClr val="0000FF"/>
                </a:solidFill>
                <a:latin typeface="Times New Roman" panose="02020603050405020304" pitchFamily="18" charset="0"/>
                <a:cs typeface="Times New Roman" panose="02020603050405020304" pitchFamily="18" charset="0"/>
              </a:rPr>
              <a:t>4</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N</a:t>
            </a:r>
            <a:r>
              <a:rPr lang="en-US" altLang="zh-CN" dirty="0">
                <a:solidFill>
                  <a:srgbClr val="0000FF"/>
                </a:solidFill>
                <a:latin typeface="Times New Roman" panose="02020603050405020304" pitchFamily="18" charset="0"/>
                <a:cs typeface="Times New Roman" panose="02020603050405020304" pitchFamily="18" charset="0"/>
              </a:rPr>
              <a:t>-2</a:t>
            </a:r>
            <a:r>
              <a:rPr lang="zh-CN" altLang="en-US" dirty="0">
                <a:solidFill>
                  <a:srgbClr val="0000FF"/>
                </a:solidFill>
                <a:latin typeface="Times New Roman" panose="02020603050405020304" pitchFamily="18" charset="0"/>
                <a:cs typeface="Times New Roman" panose="02020603050405020304" pitchFamily="18" charset="0"/>
              </a:rPr>
              <a:t>）次加比选</a:t>
            </a:r>
            <a:endParaRPr lang="en-US" altLang="zh-CN" dirty="0">
              <a:solidFill>
                <a:srgbClr val="0000FF"/>
              </a:solidFill>
              <a:latin typeface="Times New Roman" panose="02020603050405020304" pitchFamily="18" charset="0"/>
              <a:cs typeface="Times New Roman" panose="02020603050405020304" pitchFamily="18" charset="0"/>
            </a:endParaRPr>
          </a:p>
          <a:p>
            <a:r>
              <a:rPr lang="zh-CN" altLang="en-US" b="1" dirty="0">
                <a:solidFill>
                  <a:srgbClr val="FF0000"/>
                </a:solidFill>
                <a:latin typeface="Times New Roman" panose="02020603050405020304" pitchFamily="18" charset="0"/>
                <a:cs typeface="Times New Roman" panose="02020603050405020304" pitchFamily="18" charset="0"/>
              </a:rPr>
              <a:t>结论：运算量正比于</a:t>
            </a:r>
            <a:r>
              <a:rPr lang="en-US" altLang="zh-CN" b="1" i="1" dirty="0">
                <a:solidFill>
                  <a:srgbClr val="FF0000"/>
                </a:solidFill>
                <a:latin typeface="Times New Roman" panose="02020603050405020304" pitchFamily="18" charset="0"/>
                <a:cs typeface="Times New Roman" panose="02020603050405020304" pitchFamily="18" charset="0"/>
              </a:rPr>
              <a:t>N</a:t>
            </a:r>
            <a:endParaRPr lang="zh-CN" altLang="en-US" b="1" i="1" dirty="0">
              <a:solidFill>
                <a:srgbClr val="FF0000"/>
              </a:solidFill>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flipV="1">
            <a:off x="4618283" y="5715000"/>
            <a:ext cx="1323439" cy="66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1722" y="6236732"/>
            <a:ext cx="3202278" cy="646331"/>
          </a:xfrm>
          <a:prstGeom prst="rect">
            <a:avLst/>
          </a:prstGeom>
          <a:solidFill>
            <a:srgbClr val="FFFF00"/>
          </a:solidFill>
        </p:spPr>
        <p:txBody>
          <a:bodyPr wrap="square" rtlCol="0">
            <a:spAutoFit/>
          </a:bodyPr>
          <a:lstStyle/>
          <a:p>
            <a:r>
              <a:rPr lang="zh-CN" altLang="en-US" dirty="0"/>
              <a:t>因为该卷积码有</a:t>
            </a:r>
            <a:r>
              <a:rPr lang="en-US" altLang="zh-CN" dirty="0"/>
              <a:t>2</a:t>
            </a:r>
            <a:r>
              <a:rPr lang="zh-CN" altLang="en-US" dirty="0"/>
              <a:t>级寄存，约束长度为</a:t>
            </a:r>
            <a:r>
              <a:rPr lang="en-US" altLang="zh-CN" dirty="0"/>
              <a:t>2+1=3</a:t>
            </a:r>
            <a:endParaRPr lang="zh-CN" altLang="en-US" dirty="0"/>
          </a:p>
        </p:txBody>
      </p:sp>
    </p:spTree>
    <p:extLst>
      <p:ext uri="{BB962C8B-B14F-4D97-AF65-F5344CB8AC3E}">
        <p14:creationId xmlns:p14="http://schemas.microsoft.com/office/powerpoint/2010/main" val="136288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animBg="1"/>
      <p:bldP spid="20" grpId="0" animBg="1"/>
      <p:bldP spid="21" grpId="0"/>
      <p:bldP spid="22" grpId="0" animBg="1"/>
      <p:bldP spid="2"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维特比译码的描述</a:t>
            </a:r>
          </a:p>
        </p:txBody>
      </p:sp>
      <p:sp>
        <p:nvSpPr>
          <p:cNvPr id="52227" name="Rectangle 3"/>
          <p:cNvSpPr>
            <a:spLocks noGrp="1" noChangeArrowheads="1"/>
          </p:cNvSpPr>
          <p:nvPr>
            <p:ph type="body" idx="1"/>
          </p:nvPr>
        </p:nvSpPr>
        <p:spPr>
          <a:xfrm>
            <a:off x="228600" y="1981200"/>
            <a:ext cx="8664575" cy="4114800"/>
          </a:xfrm>
        </p:spPr>
        <p:txBody>
          <a:bodyPr>
            <a:normAutofit lnSpcReduction="10000"/>
          </a:bodyPr>
          <a:lstStyle/>
          <a:p>
            <a:pPr eaLnBrk="1" hangingPunct="1">
              <a:lnSpc>
                <a:spcPct val="90000"/>
              </a:lnSpc>
            </a:pPr>
            <a:r>
              <a:rPr lang="zh-CN" altLang="en-US" sz="2600" dirty="0">
                <a:latin typeface="Times New Roman" panose="02020603050405020304" pitchFamily="18" charset="0"/>
                <a:cs typeface="Times New Roman" panose="02020603050405020304" pitchFamily="18" charset="0"/>
              </a:rPr>
              <a:t>从第</a:t>
            </a:r>
            <a:r>
              <a:rPr lang="en-US" altLang="zh-CN" sz="2600" dirty="0">
                <a:latin typeface="Times New Roman" panose="02020603050405020304" pitchFamily="18" charset="0"/>
                <a:cs typeface="Times New Roman" panose="02020603050405020304" pitchFamily="18" charset="0"/>
              </a:rPr>
              <a:t>0</a:t>
            </a:r>
            <a:r>
              <a:rPr lang="zh-CN" altLang="en-US" sz="2600" dirty="0">
                <a:latin typeface="Times New Roman" panose="02020603050405020304" pitchFamily="18" charset="0"/>
                <a:cs typeface="Times New Roman" panose="02020603050405020304" pitchFamily="18" charset="0"/>
              </a:rPr>
              <a:t>时刻的全零状态开始（零状态初始度量为</a:t>
            </a:r>
            <a:r>
              <a:rPr lang="en-US" altLang="zh-CN" sz="2600" dirty="0">
                <a:latin typeface="Times New Roman" panose="02020603050405020304" pitchFamily="18" charset="0"/>
                <a:cs typeface="Times New Roman" panose="02020603050405020304" pitchFamily="18" charset="0"/>
              </a:rPr>
              <a:t>0</a:t>
            </a:r>
            <a:r>
              <a:rPr lang="zh-CN" altLang="en-US" sz="2600" dirty="0">
                <a:latin typeface="Times New Roman" panose="02020603050405020304" pitchFamily="18" charset="0"/>
                <a:cs typeface="Times New Roman" panose="02020603050405020304" pitchFamily="18" charset="0"/>
              </a:rPr>
              <a:t>，其它状态初始度量为负无穷，或距离无穷大）</a:t>
            </a:r>
          </a:p>
          <a:p>
            <a:pPr eaLnBrk="1" hangingPunct="1">
              <a:lnSpc>
                <a:spcPct val="90000"/>
              </a:lnSpc>
            </a:pPr>
            <a:r>
              <a:rPr lang="zh-CN" altLang="en-US" sz="2600" dirty="0">
                <a:solidFill>
                  <a:schemeClr val="folHlink"/>
                </a:solidFill>
                <a:latin typeface="Times New Roman" panose="02020603050405020304" pitchFamily="18" charset="0"/>
                <a:cs typeface="Times New Roman" panose="02020603050405020304" pitchFamily="18" charset="0"/>
              </a:rPr>
              <a:t>在任一时刻</a:t>
            </a:r>
            <a:r>
              <a:rPr lang="en-US" altLang="zh-CN" sz="2600" i="1" dirty="0">
                <a:solidFill>
                  <a:schemeClr val="folHlink"/>
                </a:solidFill>
                <a:latin typeface="Times New Roman" panose="02020603050405020304" pitchFamily="18" charset="0"/>
                <a:cs typeface="Times New Roman" panose="02020603050405020304" pitchFamily="18" charset="0"/>
              </a:rPr>
              <a:t>t</a:t>
            </a:r>
            <a:r>
              <a:rPr lang="zh-CN" altLang="en-US" sz="2600" dirty="0">
                <a:solidFill>
                  <a:schemeClr val="folHlink"/>
                </a:solidFill>
                <a:latin typeface="Times New Roman" panose="02020603050405020304" pitchFamily="18" charset="0"/>
                <a:cs typeface="Times New Roman" panose="02020603050405020304" pitchFamily="18" charset="0"/>
              </a:rPr>
              <a:t>，</a:t>
            </a:r>
            <a:r>
              <a:rPr lang="zh-CN" altLang="zh-CN" sz="2600" dirty="0">
                <a:solidFill>
                  <a:schemeClr val="folHlink"/>
                </a:solidFill>
                <a:latin typeface="Times New Roman" panose="02020603050405020304" pitchFamily="18" charset="0"/>
                <a:cs typeface="Times New Roman" panose="02020603050405020304" pitchFamily="18" charset="0"/>
              </a:rPr>
              <a:t>对每一个状态只记录到达路径中度量最大</a:t>
            </a:r>
            <a:r>
              <a:rPr lang="zh-CN" altLang="en-US" sz="2600" dirty="0">
                <a:solidFill>
                  <a:schemeClr val="folHlink"/>
                </a:solidFill>
                <a:latin typeface="Times New Roman" panose="02020603050405020304" pitchFamily="18" charset="0"/>
                <a:cs typeface="Times New Roman" panose="02020603050405020304" pitchFamily="18" charset="0"/>
              </a:rPr>
              <a:t>（最像）</a:t>
            </a:r>
            <a:r>
              <a:rPr lang="zh-CN" altLang="zh-CN" sz="2600" dirty="0">
                <a:solidFill>
                  <a:schemeClr val="folHlink"/>
                </a:solidFill>
                <a:latin typeface="Times New Roman" panose="02020603050405020304" pitchFamily="18" charset="0"/>
                <a:cs typeface="Times New Roman" panose="02020603050405020304" pitchFamily="18" charset="0"/>
              </a:rPr>
              <a:t>的一个（残留路径）及其度量（状态度量）</a:t>
            </a:r>
          </a:p>
          <a:p>
            <a:pPr eaLnBrk="1" hangingPunct="1">
              <a:lnSpc>
                <a:spcPct val="90000"/>
              </a:lnSpc>
            </a:pPr>
            <a:r>
              <a:rPr lang="zh-CN" altLang="zh-CN" sz="2600" dirty="0">
                <a:latin typeface="Times New Roman" panose="02020603050405020304" pitchFamily="18" charset="0"/>
                <a:cs typeface="Times New Roman" panose="02020603050405020304" pitchFamily="18" charset="0"/>
              </a:rPr>
              <a:t>在向</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+1</a:t>
            </a:r>
            <a:r>
              <a:rPr lang="zh-CN" altLang="zh-CN" sz="2600" dirty="0">
                <a:latin typeface="Times New Roman" panose="02020603050405020304" pitchFamily="18" charset="0"/>
                <a:cs typeface="Times New Roman" panose="02020603050405020304" pitchFamily="18" charset="0"/>
              </a:rPr>
              <a:t>时刻前进过程中，对</a:t>
            </a:r>
            <a:r>
              <a:rPr lang="en-US" altLang="zh-CN" sz="2600" dirty="0">
                <a:latin typeface="Times New Roman" panose="02020603050405020304" pitchFamily="18" charset="0"/>
                <a:cs typeface="Times New Roman" panose="02020603050405020304" pitchFamily="18" charset="0"/>
              </a:rPr>
              <a:t>t</a:t>
            </a:r>
            <a:r>
              <a:rPr lang="zh-CN" altLang="zh-CN" sz="2600" dirty="0">
                <a:latin typeface="Times New Roman" panose="02020603050405020304" pitchFamily="18" charset="0"/>
                <a:cs typeface="Times New Roman" panose="02020603050405020304" pitchFamily="18" charset="0"/>
              </a:rPr>
              <a:t>时刻的每个状态作延伸，即在状态度量基础上加上分支度量，得到</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*2</a:t>
            </a:r>
            <a:r>
              <a:rPr lang="en-US" altLang="zh-CN" sz="2600" i="1" baseline="30000" dirty="0">
                <a:latin typeface="Times New Roman" panose="02020603050405020304" pitchFamily="18" charset="0"/>
                <a:cs typeface="Times New Roman" panose="02020603050405020304" pitchFamily="18" charset="0"/>
              </a:rPr>
              <a:t>k</a:t>
            </a:r>
            <a:r>
              <a:rPr lang="zh-CN" altLang="zh-CN" sz="2600" dirty="0">
                <a:latin typeface="Times New Roman" panose="02020603050405020304" pitchFamily="18" charset="0"/>
                <a:cs typeface="Times New Roman" panose="02020603050405020304" pitchFamily="18" charset="0"/>
              </a:rPr>
              <a:t>条路径</a:t>
            </a:r>
            <a:endParaRPr lang="en-US" altLang="zh-CN" sz="2600" dirty="0">
              <a:latin typeface="Times New Roman" panose="02020603050405020304" pitchFamily="18" charset="0"/>
              <a:cs typeface="Times New Roman" panose="02020603050405020304" pitchFamily="18" charset="0"/>
            </a:endParaRPr>
          </a:p>
          <a:p>
            <a:pPr lvl="1">
              <a:lnSpc>
                <a:spcPct val="90000"/>
              </a:lnSpc>
            </a:pPr>
            <a:r>
              <a:rPr lang="en-US" altLang="zh-CN" sz="2200" i="1" dirty="0">
                <a:latin typeface="Times New Roman" panose="02020603050405020304" pitchFamily="18" charset="0"/>
                <a:cs typeface="Times New Roman" panose="02020603050405020304" pitchFamily="18" charset="0"/>
              </a:rPr>
              <a:t>k</a:t>
            </a:r>
            <a:r>
              <a:rPr lang="zh-CN" altLang="en-US" sz="2200" dirty="0">
                <a:latin typeface="Times New Roman" panose="02020603050405020304" pitchFamily="18" charset="0"/>
                <a:cs typeface="Times New Roman" panose="02020603050405020304" pitchFamily="18" charset="0"/>
              </a:rPr>
              <a:t>为每时刻编码的输入比特数，如果是</a:t>
            </a:r>
            <a:r>
              <a:rPr lang="en-US" altLang="zh-CN" sz="2200" i="1" dirty="0">
                <a:latin typeface="Times New Roman" panose="02020603050405020304" pitchFamily="18" charset="0"/>
                <a:cs typeface="Times New Roman" panose="02020603050405020304" pitchFamily="18" charset="0"/>
              </a:rPr>
              <a:t>k</a:t>
            </a:r>
            <a:r>
              <a:rPr lang="zh-CN" altLang="en-US" sz="2200" dirty="0">
                <a:latin typeface="Times New Roman" panose="02020603050405020304" pitchFamily="18" charset="0"/>
                <a:cs typeface="Times New Roman" panose="02020603050405020304" pitchFamily="18" charset="0"/>
              </a:rPr>
              <a:t>个</a:t>
            </a:r>
            <a:r>
              <a:rPr lang="en-US" altLang="zh-CN" sz="2200" i="1" dirty="0">
                <a:latin typeface="Times New Roman" panose="02020603050405020304" pitchFamily="18" charset="0"/>
                <a:cs typeface="Times New Roman" panose="02020603050405020304" pitchFamily="18" charset="0"/>
              </a:rPr>
              <a:t>p</a:t>
            </a:r>
            <a:r>
              <a:rPr lang="zh-CN" altLang="en-US" sz="2200" dirty="0">
                <a:latin typeface="Times New Roman" panose="02020603050405020304" pitchFamily="18" charset="0"/>
                <a:cs typeface="Times New Roman" panose="02020603050405020304" pitchFamily="18" charset="0"/>
              </a:rPr>
              <a:t>元符号，则应换成</a:t>
            </a:r>
            <a:r>
              <a:rPr lang="en-US" altLang="zh-CN" sz="2200" i="1" dirty="0" err="1">
                <a:latin typeface="Times New Roman" panose="02020603050405020304" pitchFamily="18" charset="0"/>
                <a:cs typeface="Times New Roman" panose="02020603050405020304" pitchFamily="18" charset="0"/>
              </a:rPr>
              <a:t>p</a:t>
            </a:r>
            <a:r>
              <a:rPr lang="en-US" altLang="zh-CN" sz="2200" i="1" baseline="30000" dirty="0" err="1">
                <a:latin typeface="Times New Roman" panose="02020603050405020304" pitchFamily="18" charset="0"/>
                <a:cs typeface="Times New Roman" panose="02020603050405020304" pitchFamily="18" charset="0"/>
              </a:rPr>
              <a:t>k</a:t>
            </a:r>
            <a:endParaRPr lang="zh-CN" altLang="zh-CN" sz="2200" i="1" baseline="30000" dirty="0">
              <a:latin typeface="Times New Roman" panose="02020603050405020304" pitchFamily="18" charset="0"/>
              <a:cs typeface="Times New Roman" panose="02020603050405020304" pitchFamily="18" charset="0"/>
            </a:endParaRPr>
          </a:p>
          <a:p>
            <a:pPr eaLnBrk="1" hangingPunct="1">
              <a:lnSpc>
                <a:spcPct val="90000"/>
              </a:lnSpc>
            </a:pPr>
            <a:r>
              <a:rPr lang="zh-CN" altLang="zh-CN" sz="2600" dirty="0">
                <a:solidFill>
                  <a:schemeClr val="folHlink"/>
                </a:solidFill>
                <a:latin typeface="Times New Roman" panose="02020603050405020304" pitchFamily="18" charset="0"/>
                <a:cs typeface="Times New Roman" panose="02020603050405020304" pitchFamily="18" charset="0"/>
              </a:rPr>
              <a:t>对所得到的</a:t>
            </a:r>
            <a:r>
              <a:rPr lang="en-US" altLang="zh-CN" sz="2600" i="1" dirty="0">
                <a:solidFill>
                  <a:schemeClr val="folHlink"/>
                </a:solidFill>
                <a:latin typeface="Times New Roman" panose="02020603050405020304" pitchFamily="18" charset="0"/>
                <a:cs typeface="Times New Roman" panose="02020603050405020304" pitchFamily="18" charset="0"/>
              </a:rPr>
              <a:t>t</a:t>
            </a:r>
            <a:r>
              <a:rPr lang="en-US" altLang="zh-CN" sz="2600" dirty="0">
                <a:solidFill>
                  <a:schemeClr val="folHlink"/>
                </a:solidFill>
                <a:latin typeface="Times New Roman" panose="02020603050405020304" pitchFamily="18" charset="0"/>
                <a:cs typeface="Times New Roman" panose="02020603050405020304" pitchFamily="18" charset="0"/>
              </a:rPr>
              <a:t>+1</a:t>
            </a:r>
            <a:r>
              <a:rPr lang="zh-CN" altLang="zh-CN" sz="2600" dirty="0">
                <a:solidFill>
                  <a:schemeClr val="folHlink"/>
                </a:solidFill>
                <a:latin typeface="Times New Roman" panose="02020603050405020304" pitchFamily="18" charset="0"/>
                <a:cs typeface="Times New Roman" panose="02020603050405020304" pitchFamily="18" charset="0"/>
              </a:rPr>
              <a:t>时刻到达每一个状态的2</a:t>
            </a:r>
            <a:r>
              <a:rPr lang="en-US" altLang="zh-CN" sz="2600" i="1" baseline="30000" dirty="0">
                <a:solidFill>
                  <a:schemeClr val="folHlink"/>
                </a:solidFill>
                <a:latin typeface="Times New Roman" panose="02020603050405020304" pitchFamily="18" charset="0"/>
                <a:cs typeface="Times New Roman" panose="02020603050405020304" pitchFamily="18" charset="0"/>
              </a:rPr>
              <a:t>k</a:t>
            </a:r>
            <a:r>
              <a:rPr lang="zh-CN" altLang="zh-CN" sz="2600" dirty="0">
                <a:solidFill>
                  <a:schemeClr val="folHlink"/>
                </a:solidFill>
                <a:latin typeface="Times New Roman" panose="02020603050405020304" pitchFamily="18" charset="0"/>
                <a:cs typeface="Times New Roman" panose="02020603050405020304" pitchFamily="18" charset="0"/>
              </a:rPr>
              <a:t>条路径进行比较，找到一个度量最大的作为残留路径</a:t>
            </a:r>
          </a:p>
          <a:p>
            <a:pPr eaLnBrk="1" hangingPunct="1">
              <a:lnSpc>
                <a:spcPct val="90000"/>
              </a:lnSpc>
            </a:pPr>
            <a:r>
              <a:rPr lang="zh-CN" altLang="zh-CN" sz="2600" dirty="0">
                <a:latin typeface="Times New Roman" panose="02020603050405020304" pitchFamily="18" charset="0"/>
                <a:cs typeface="Times New Roman" panose="02020603050405020304" pitchFamily="18" charset="0"/>
              </a:rPr>
              <a:t>直到码的终点，如果确定终点是一个确定状态，则最终保留的路径就是译码结果</a:t>
            </a:r>
            <a:endParaRPr lang="zh-CN" altLang="en-US" sz="2600" dirty="0">
              <a:latin typeface="Times New Roman" panose="02020603050405020304" pitchFamily="18" charset="0"/>
              <a:cs typeface="Times New Roman" panose="02020603050405020304" pitchFamily="18" charset="0"/>
            </a:endParaRP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8</a:t>
            </a:r>
            <a:endParaRPr lang="zh-CN" altLang="en-US" dirty="0">
              <a:solidFill>
                <a:srgbClr val="FF0000"/>
              </a:solidFill>
            </a:endParaRPr>
          </a:p>
        </p:txBody>
      </p:sp>
    </p:spTree>
    <p:extLst>
      <p:ext uri="{BB962C8B-B14F-4D97-AF65-F5344CB8AC3E}">
        <p14:creationId xmlns:p14="http://schemas.microsoft.com/office/powerpoint/2010/main" val="497743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227">
                                            <p:txEl>
                                              <p:pRg st="3" end="3"/>
                                            </p:txEl>
                                          </p:spTgt>
                                        </p:tgtEl>
                                        <p:attrNameLst>
                                          <p:attrName>style.visibility</p:attrName>
                                        </p:attrNameLst>
                                      </p:cBhvr>
                                      <p:to>
                                        <p:strVal val="visible"/>
                                      </p:to>
                                    </p:set>
                                    <p:animEffect transition="in" filter="fade">
                                      <p:cBhvr>
                                        <p:cTn id="20" dur="2000"/>
                                        <p:tgtEl>
                                          <p:spTgt spid="5222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Effect transition="in" filter="fade">
                                      <p:cBhvr>
                                        <p:cTn id="25" dur="2000"/>
                                        <p:tgtEl>
                                          <p:spTgt spid="5222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227">
                                            <p:txEl>
                                              <p:pRg st="5" end="5"/>
                                            </p:txEl>
                                          </p:spTgt>
                                        </p:tgtEl>
                                        <p:attrNameLst>
                                          <p:attrName>style.visibility</p:attrName>
                                        </p:attrNameLst>
                                      </p:cBhvr>
                                      <p:to>
                                        <p:strVal val="visible"/>
                                      </p:to>
                                    </p:set>
                                    <p:animEffect transition="in" filter="fade">
                                      <p:cBhvr>
                                        <p:cTn id="30" dur="20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715962"/>
          </a:xfrm>
        </p:spPr>
        <p:txBody>
          <a:bodyPr/>
          <a:lstStyle/>
          <a:p>
            <a:pPr eaLnBrk="1" hangingPunct="1"/>
            <a:r>
              <a:rPr lang="zh-CN" altLang="en-US" sz="4000"/>
              <a:t>图解维特比译码（硬判及收尾）</a:t>
            </a:r>
          </a:p>
        </p:txBody>
      </p:sp>
      <p:sp>
        <p:nvSpPr>
          <p:cNvPr id="124931" name="Rectangle 3"/>
          <p:cNvSpPr>
            <a:spLocks noGrp="1" noChangeArrowheads="1"/>
          </p:cNvSpPr>
          <p:nvPr>
            <p:ph type="body" idx="1"/>
          </p:nvPr>
        </p:nvSpPr>
        <p:spPr>
          <a:xfrm>
            <a:off x="0" y="4468812"/>
            <a:ext cx="9144000" cy="1844675"/>
          </a:xfrm>
        </p:spPr>
        <p:txBody>
          <a:bodyPr/>
          <a:lstStyle/>
          <a:p>
            <a:pPr eaLnBrk="1" hangingPunct="1">
              <a:lnSpc>
                <a:spcPct val="80000"/>
              </a:lnSpc>
            </a:pPr>
            <a:r>
              <a:rPr lang="zh-CN" altLang="en-US" sz="1600" dirty="0">
                <a:latin typeface="Times New Roman" panose="02020603050405020304" pitchFamily="18" charset="0"/>
                <a:cs typeface="Times New Roman" panose="02020603050405020304" pitchFamily="18" charset="0"/>
              </a:rPr>
              <a:t>采用汉明距离度量，距离小的路径存留下来，并记下它的路径似然度量</a:t>
            </a:r>
          </a:p>
          <a:p>
            <a:pPr eaLnBrk="1" hangingPunct="1">
              <a:lnSpc>
                <a:spcPct val="80000"/>
              </a:lnSpc>
            </a:pPr>
            <a:r>
              <a:rPr lang="zh-CN" altLang="en-US" sz="1600" dirty="0">
                <a:latin typeface="Times New Roman" panose="02020603050405020304" pitchFamily="18" charset="0"/>
                <a:cs typeface="Times New Roman" panose="02020603050405020304" pitchFamily="18" charset="0"/>
              </a:rPr>
              <a:t>最后时刻</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个状态分别对应于</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条残留路径，分别为</a:t>
            </a:r>
            <a:r>
              <a:rPr lang="en-US" altLang="zh-CN" sz="1600" dirty="0">
                <a:latin typeface="Times New Roman" panose="02020603050405020304" pitchFamily="18" charset="0"/>
                <a:cs typeface="Times New Roman" panose="02020603050405020304" pitchFamily="18" charset="0"/>
              </a:rPr>
              <a:t>11</a:t>
            </a:r>
            <a:r>
              <a:rPr lang="en-US" altLang="zh-CN" sz="1600" dirty="0">
                <a:solidFill>
                  <a:schemeClr val="hlink"/>
                </a:solidFill>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101100</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1101</a:t>
            </a:r>
            <a:r>
              <a:rPr lang="en-US" altLang="zh-CN" sz="1600" dirty="0">
                <a:solidFill>
                  <a:schemeClr val="hlink"/>
                </a:solidFill>
                <a:latin typeface="Times New Roman" panose="02020603050405020304" pitchFamily="18" charset="0"/>
                <a:cs typeface="Times New Roman" panose="02020603050405020304" pitchFamily="18" charset="0"/>
              </a:rPr>
              <a:t>0</a:t>
            </a:r>
            <a:r>
              <a:rPr lang="en-US" altLang="zh-CN" sz="1600" dirty="0">
                <a:latin typeface="Times New Roman" panose="02020603050405020304" pitchFamily="18" charset="0"/>
                <a:cs typeface="Times New Roman" panose="02020603050405020304" pitchFamily="18" charset="0"/>
              </a:rPr>
              <a:t>00</a:t>
            </a:r>
            <a:r>
              <a:rPr lang="en-US" altLang="zh-CN" sz="1600" dirty="0">
                <a:solidFill>
                  <a:schemeClr val="hlink"/>
                </a:solidFill>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00</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11011</a:t>
            </a:r>
            <a:r>
              <a:rPr lang="en-US" altLang="zh-CN" sz="1600" dirty="0">
                <a:solidFill>
                  <a:schemeClr val="hlink"/>
                </a:solidFill>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110</a:t>
            </a:r>
            <a:r>
              <a:rPr lang="en-US" altLang="zh-CN" sz="1600" dirty="0">
                <a:solidFill>
                  <a:schemeClr val="hlink"/>
                </a:solidFill>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11011</a:t>
            </a:r>
            <a:r>
              <a:rPr lang="en-US" altLang="zh-CN" sz="1600" dirty="0">
                <a:solidFill>
                  <a:schemeClr val="hlink"/>
                </a:solidFill>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11</a:t>
            </a:r>
            <a:r>
              <a:rPr lang="en-US" altLang="zh-CN" sz="1600" dirty="0">
                <a:solidFill>
                  <a:schemeClr val="hlink"/>
                </a:solidFill>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，显然</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条路径与接收序列汉明距离恰巧都为</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，都一样像</a:t>
            </a:r>
          </a:p>
          <a:p>
            <a:pPr eaLnBrk="1" hangingPunct="1">
              <a:lnSpc>
                <a:spcPct val="80000"/>
              </a:lnSpc>
            </a:pPr>
            <a:r>
              <a:rPr lang="zh-CN" altLang="en-US" sz="1600" dirty="0">
                <a:latin typeface="Times New Roman" panose="02020603050405020304" pitchFamily="18" charset="0"/>
                <a:cs typeface="Times New Roman" panose="02020603050405020304" pitchFamily="18" charset="0"/>
              </a:rPr>
              <a:t>但如果</a:t>
            </a:r>
            <a:r>
              <a:rPr lang="zh-CN" altLang="en-US" sz="1600" dirty="0">
                <a:solidFill>
                  <a:srgbClr val="FF0000"/>
                </a:solidFill>
                <a:latin typeface="Times New Roman" panose="02020603050405020304" pitchFamily="18" charset="0"/>
                <a:cs typeface="Times New Roman" panose="02020603050405020304" pitchFamily="18" charset="0"/>
              </a:rPr>
              <a:t>明确</a:t>
            </a:r>
            <a:r>
              <a:rPr lang="zh-CN" altLang="en-US" sz="1600" dirty="0">
                <a:latin typeface="Times New Roman" panose="02020603050405020304" pitchFamily="18" charset="0"/>
                <a:cs typeface="Times New Roman" panose="02020603050405020304" pitchFamily="18" charset="0"/>
              </a:rPr>
              <a:t>最后一个时刻编码器</a:t>
            </a:r>
            <a:r>
              <a:rPr lang="zh-CN" altLang="en-US" sz="1600" dirty="0">
                <a:solidFill>
                  <a:srgbClr val="FF0000"/>
                </a:solidFill>
                <a:latin typeface="Times New Roman" panose="02020603050405020304" pitchFamily="18" charset="0"/>
                <a:cs typeface="Times New Roman" panose="02020603050405020304" pitchFamily="18" charset="0"/>
              </a:rPr>
              <a:t>必须</a:t>
            </a:r>
            <a:r>
              <a:rPr lang="zh-CN" altLang="en-US" sz="1600" dirty="0">
                <a:latin typeface="Times New Roman" panose="02020603050405020304" pitchFamily="18" charset="0"/>
                <a:cs typeface="Times New Roman" panose="02020603050405020304" pitchFamily="18" charset="0"/>
              </a:rPr>
              <a:t>回到</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状态，即通过若干个额外的输入使状态归</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，则只有一个路径胜出，即</a:t>
            </a:r>
            <a:r>
              <a:rPr lang="en-US" altLang="zh-CN" sz="1600" dirty="0">
                <a:latin typeface="Times New Roman" panose="02020603050405020304" pitchFamily="18" charset="0"/>
                <a:cs typeface="Times New Roman" panose="02020603050405020304" pitchFamily="18" charset="0"/>
              </a:rPr>
              <a:t>11</a:t>
            </a:r>
            <a:r>
              <a:rPr lang="en-US" altLang="zh-CN" sz="1600" dirty="0">
                <a:solidFill>
                  <a:schemeClr val="hlink"/>
                </a:solidFill>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101100</a:t>
            </a:r>
            <a:r>
              <a:rPr lang="zh-CN" altLang="en-US" sz="1600" dirty="0">
                <a:latin typeface="Times New Roman" panose="02020603050405020304" pitchFamily="18" charset="0"/>
                <a:cs typeface="Times New Roman" panose="02020603050405020304" pitchFamily="18" charset="0"/>
              </a:rPr>
              <a:t>，对应于编码输入</a:t>
            </a:r>
            <a:r>
              <a:rPr lang="en-US" altLang="zh-CN" sz="1600" dirty="0">
                <a:latin typeface="Times New Roman" panose="02020603050405020304" pitchFamily="18" charset="0"/>
                <a:cs typeface="Times New Roman" panose="02020603050405020304" pitchFamily="18" charset="0"/>
              </a:rPr>
              <a:t>11000</a:t>
            </a:r>
            <a:r>
              <a:rPr lang="zh-CN" altLang="en-US" sz="1600" dirty="0">
                <a:latin typeface="Times New Roman" panose="02020603050405020304" pitchFamily="18" charset="0"/>
                <a:cs typeface="Times New Roman" panose="02020603050405020304" pitchFamily="18" charset="0"/>
              </a:rPr>
              <a:t>，其中后两个是额外输入，真正有效输入为</a:t>
            </a:r>
            <a:r>
              <a:rPr lang="en-US" altLang="zh-CN" sz="1600" dirty="0">
                <a:latin typeface="Times New Roman" panose="02020603050405020304" pitchFamily="18" charset="0"/>
                <a:cs typeface="Times New Roman" panose="02020603050405020304" pitchFamily="18" charset="0"/>
              </a:rPr>
              <a:t>110</a:t>
            </a:r>
          </a:p>
          <a:p>
            <a:pPr eaLnBrk="1" hangingPunct="1">
              <a:lnSpc>
                <a:spcPct val="80000"/>
              </a:lnSpc>
            </a:pPr>
            <a:r>
              <a:rPr lang="zh-CN" altLang="en-US" sz="1600" dirty="0">
                <a:latin typeface="Times New Roman" panose="02020603050405020304" pitchFamily="18" charset="0"/>
                <a:cs typeface="Times New Roman" panose="02020603050405020304" pitchFamily="18" charset="0"/>
              </a:rPr>
              <a:t>彩线代表各时刻的残留路径，红线为最终判决路径，黑线为竞争失败路径，灰线为不可能路径。此时假定在</a:t>
            </a:r>
            <a:r>
              <a:rPr lang="en-US" altLang="zh-CN" sz="1600" i="1" dirty="0">
                <a:latin typeface="Times New Roman" panose="02020603050405020304" pitchFamily="18" charset="0"/>
                <a:cs typeface="Times New Roman" panose="02020603050405020304" pitchFamily="18" charset="0"/>
              </a:rPr>
              <a:t>t</a:t>
            </a:r>
            <a:r>
              <a:rPr lang="en-US" altLang="zh-CN" sz="1600" dirty="0">
                <a:latin typeface="Times New Roman" panose="02020603050405020304" pitchFamily="18" charset="0"/>
                <a:cs typeface="Times New Roman" panose="02020603050405020304" pitchFamily="18" charset="0"/>
              </a:rPr>
              <a:t>=5</a:t>
            </a:r>
            <a:r>
              <a:rPr lang="zh-CN" altLang="en-US" sz="1600" dirty="0">
                <a:latin typeface="Times New Roman" panose="02020603050405020304" pitchFamily="18" charset="0"/>
                <a:cs typeface="Times New Roman" panose="02020603050405020304" pitchFamily="18" charset="0"/>
              </a:rPr>
              <a:t>时终止于</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状态。</a:t>
            </a:r>
          </a:p>
        </p:txBody>
      </p:sp>
      <p:graphicFrame>
        <p:nvGraphicFramePr>
          <p:cNvPr id="41988" name="Object 4"/>
          <p:cNvGraphicFramePr>
            <a:graphicFrameLocks noChangeAspect="1"/>
          </p:cNvGraphicFramePr>
          <p:nvPr>
            <p:extLst>
              <p:ext uri="{D42A27DB-BD31-4B8C-83A1-F6EECF244321}">
                <p14:modId xmlns:p14="http://schemas.microsoft.com/office/powerpoint/2010/main" val="2233313187"/>
              </p:ext>
            </p:extLst>
          </p:nvPr>
        </p:nvGraphicFramePr>
        <p:xfrm>
          <a:off x="0" y="1946275"/>
          <a:ext cx="9144000" cy="2522538"/>
        </p:xfrm>
        <a:graphic>
          <a:graphicData uri="http://schemas.openxmlformats.org/presentationml/2006/ole">
            <mc:AlternateContent xmlns:mc="http://schemas.openxmlformats.org/markup-compatibility/2006">
              <mc:Choice xmlns:v="urn:schemas-microsoft-com:vml" Requires="v">
                <p:oleObj name="Visio" r:id="rId2" imgW="20628864" imgH="3894058" progId="Visio.Drawing.11">
                  <p:embed/>
                </p:oleObj>
              </mc:Choice>
              <mc:Fallback>
                <p:oleObj name="Visio" r:id="rId2" imgW="20628864" imgH="3894058" progId="Visio.Drawing.11">
                  <p:embed/>
                  <p:pic>
                    <p:nvPicPr>
                      <p:cNvPr id="419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6275"/>
                        <a:ext cx="9144000" cy="2522538"/>
                      </a:xfrm>
                      <a:prstGeom prst="rect">
                        <a:avLst/>
                      </a:prstGeom>
                      <a:noFill/>
                      <a:ln>
                        <a:noFill/>
                      </a:ln>
                      <a:effectLst/>
                    </p:spPr>
                  </p:pic>
                </p:oleObj>
              </mc:Fallback>
            </mc:AlternateContent>
          </a:graphicData>
        </a:graphic>
      </p:graphicFrame>
      <p:sp>
        <p:nvSpPr>
          <p:cNvPr id="41989" name="Text Box 5"/>
          <p:cNvSpPr txBox="1">
            <a:spLocks noChangeArrowheads="1"/>
          </p:cNvSpPr>
          <p:nvPr/>
        </p:nvSpPr>
        <p:spPr bwMode="auto">
          <a:xfrm>
            <a:off x="0" y="1371600"/>
            <a:ext cx="8893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000" dirty="0"/>
              <a:t>接收序列：</a:t>
            </a:r>
            <a:r>
              <a:rPr lang="en-US" altLang="zh-CN" sz="2000" dirty="0"/>
              <a:t>11               01                   10                 11                  00 </a:t>
            </a:r>
          </a:p>
        </p:txBody>
      </p:sp>
      <p:sp>
        <p:nvSpPr>
          <p:cNvPr id="124934" name="Text Box 6"/>
          <p:cNvSpPr txBox="1">
            <a:spLocks noChangeArrowheads="1"/>
          </p:cNvSpPr>
          <p:nvPr/>
        </p:nvSpPr>
        <p:spPr bwMode="auto">
          <a:xfrm>
            <a:off x="250825" y="16605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0</a:t>
            </a:r>
          </a:p>
        </p:txBody>
      </p:sp>
      <p:sp>
        <p:nvSpPr>
          <p:cNvPr id="124935" name="Text Box 7"/>
          <p:cNvSpPr txBox="1">
            <a:spLocks noChangeArrowheads="1"/>
          </p:cNvSpPr>
          <p:nvPr/>
        </p:nvSpPr>
        <p:spPr bwMode="auto">
          <a:xfrm>
            <a:off x="250825" y="244633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36" name="Text Box 8"/>
          <p:cNvSpPr txBox="1">
            <a:spLocks noChangeArrowheads="1"/>
          </p:cNvSpPr>
          <p:nvPr/>
        </p:nvSpPr>
        <p:spPr bwMode="auto">
          <a:xfrm>
            <a:off x="250825" y="31003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37" name="Text Box 9"/>
          <p:cNvSpPr txBox="1">
            <a:spLocks noChangeArrowheads="1"/>
          </p:cNvSpPr>
          <p:nvPr/>
        </p:nvSpPr>
        <p:spPr bwMode="auto">
          <a:xfrm>
            <a:off x="250825" y="38211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38" name="Text Box 10"/>
          <p:cNvSpPr txBox="1">
            <a:spLocks noChangeArrowheads="1"/>
          </p:cNvSpPr>
          <p:nvPr/>
        </p:nvSpPr>
        <p:spPr bwMode="auto">
          <a:xfrm>
            <a:off x="1187450" y="18049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dirty="0">
                <a:solidFill>
                  <a:srgbClr val="CC0066"/>
                </a:solidFill>
              </a:rPr>
              <a:t>2</a:t>
            </a:r>
          </a:p>
        </p:txBody>
      </p:sp>
      <p:sp>
        <p:nvSpPr>
          <p:cNvPr id="124939" name="Text Box 11"/>
          <p:cNvSpPr txBox="1">
            <a:spLocks noChangeArrowheads="1"/>
          </p:cNvSpPr>
          <p:nvPr/>
        </p:nvSpPr>
        <p:spPr bwMode="auto">
          <a:xfrm>
            <a:off x="1187450"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40" name="Text Box 12"/>
          <p:cNvSpPr txBox="1">
            <a:spLocks noChangeArrowheads="1"/>
          </p:cNvSpPr>
          <p:nvPr/>
        </p:nvSpPr>
        <p:spPr bwMode="auto">
          <a:xfrm>
            <a:off x="1908175" y="17319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dirty="0">
                <a:solidFill>
                  <a:schemeClr val="folHlink"/>
                </a:solidFill>
              </a:rPr>
              <a:t>2</a:t>
            </a:r>
          </a:p>
        </p:txBody>
      </p:sp>
      <p:sp>
        <p:nvSpPr>
          <p:cNvPr id="124942" name="Text Box 14"/>
          <p:cNvSpPr txBox="1">
            <a:spLocks noChangeArrowheads="1"/>
          </p:cNvSpPr>
          <p:nvPr/>
        </p:nvSpPr>
        <p:spPr bwMode="auto">
          <a:xfrm>
            <a:off x="1908175" y="24526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0</a:t>
            </a:r>
          </a:p>
        </p:txBody>
      </p:sp>
      <p:sp>
        <p:nvSpPr>
          <p:cNvPr id="124943" name="Text Box 15"/>
          <p:cNvSpPr txBox="1">
            <a:spLocks noChangeArrowheads="1"/>
          </p:cNvSpPr>
          <p:nvPr/>
        </p:nvSpPr>
        <p:spPr bwMode="auto">
          <a:xfrm>
            <a:off x="1908175" y="31003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44" name="Text Box 16"/>
          <p:cNvSpPr txBox="1">
            <a:spLocks noChangeArrowheads="1"/>
          </p:cNvSpPr>
          <p:nvPr/>
        </p:nvSpPr>
        <p:spPr bwMode="auto">
          <a:xfrm>
            <a:off x="1908175" y="38211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45" name="Text Box 17"/>
          <p:cNvSpPr txBox="1">
            <a:spLocks noChangeArrowheads="1"/>
          </p:cNvSpPr>
          <p:nvPr/>
        </p:nvSpPr>
        <p:spPr bwMode="auto">
          <a:xfrm>
            <a:off x="3132138" y="31003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46" name="Text Box 18"/>
          <p:cNvSpPr txBox="1">
            <a:spLocks noChangeArrowheads="1"/>
          </p:cNvSpPr>
          <p:nvPr/>
        </p:nvSpPr>
        <p:spPr bwMode="auto">
          <a:xfrm>
            <a:off x="3203575" y="36766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47" name="Text Box 19"/>
          <p:cNvSpPr txBox="1">
            <a:spLocks noChangeArrowheads="1"/>
          </p:cNvSpPr>
          <p:nvPr/>
        </p:nvSpPr>
        <p:spPr bwMode="auto">
          <a:xfrm>
            <a:off x="2700338"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48" name="Text Box 20"/>
          <p:cNvSpPr txBox="1">
            <a:spLocks noChangeArrowheads="1"/>
          </p:cNvSpPr>
          <p:nvPr/>
        </p:nvSpPr>
        <p:spPr bwMode="auto">
          <a:xfrm>
            <a:off x="2916238" y="18764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50" name="Text Box 22"/>
          <p:cNvSpPr txBox="1">
            <a:spLocks noChangeArrowheads="1"/>
          </p:cNvSpPr>
          <p:nvPr/>
        </p:nvSpPr>
        <p:spPr bwMode="auto">
          <a:xfrm>
            <a:off x="3563938" y="17319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3</a:t>
            </a:r>
          </a:p>
        </p:txBody>
      </p:sp>
      <p:sp>
        <p:nvSpPr>
          <p:cNvPr id="124951" name="Text Box 23"/>
          <p:cNvSpPr txBox="1">
            <a:spLocks noChangeArrowheads="1"/>
          </p:cNvSpPr>
          <p:nvPr/>
        </p:nvSpPr>
        <p:spPr bwMode="auto">
          <a:xfrm>
            <a:off x="3635375" y="24447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3</a:t>
            </a:r>
          </a:p>
        </p:txBody>
      </p:sp>
      <p:sp>
        <p:nvSpPr>
          <p:cNvPr id="124952" name="Text Box 24"/>
          <p:cNvSpPr txBox="1">
            <a:spLocks noChangeArrowheads="1"/>
          </p:cNvSpPr>
          <p:nvPr/>
        </p:nvSpPr>
        <p:spPr bwMode="auto">
          <a:xfrm>
            <a:off x="3635375" y="30924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0</a:t>
            </a:r>
          </a:p>
        </p:txBody>
      </p:sp>
      <p:sp>
        <p:nvSpPr>
          <p:cNvPr id="124953" name="Text Box 25"/>
          <p:cNvSpPr txBox="1">
            <a:spLocks noChangeArrowheads="1"/>
          </p:cNvSpPr>
          <p:nvPr/>
        </p:nvSpPr>
        <p:spPr bwMode="auto">
          <a:xfrm>
            <a:off x="3635375" y="38131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54" name="Text Box 26"/>
          <p:cNvSpPr txBox="1">
            <a:spLocks noChangeArrowheads="1"/>
          </p:cNvSpPr>
          <p:nvPr/>
        </p:nvSpPr>
        <p:spPr bwMode="auto">
          <a:xfrm>
            <a:off x="4932363" y="31718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55" name="Text Box 27"/>
          <p:cNvSpPr txBox="1">
            <a:spLocks noChangeArrowheads="1"/>
          </p:cNvSpPr>
          <p:nvPr/>
        </p:nvSpPr>
        <p:spPr bwMode="auto">
          <a:xfrm>
            <a:off x="4932363" y="37480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56" name="Text Box 28"/>
          <p:cNvSpPr txBox="1">
            <a:spLocks noChangeArrowheads="1"/>
          </p:cNvSpPr>
          <p:nvPr/>
        </p:nvSpPr>
        <p:spPr bwMode="auto">
          <a:xfrm>
            <a:off x="4500563" y="23082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57" name="Text Box 29"/>
          <p:cNvSpPr txBox="1">
            <a:spLocks noChangeArrowheads="1"/>
          </p:cNvSpPr>
          <p:nvPr/>
        </p:nvSpPr>
        <p:spPr bwMode="auto">
          <a:xfrm>
            <a:off x="4716463" y="19478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58" name="Text Box 30"/>
          <p:cNvSpPr txBox="1">
            <a:spLocks noChangeArrowheads="1"/>
          </p:cNvSpPr>
          <p:nvPr/>
        </p:nvSpPr>
        <p:spPr bwMode="auto">
          <a:xfrm>
            <a:off x="4427538" y="374173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59" name="Text Box 31"/>
          <p:cNvSpPr txBox="1">
            <a:spLocks noChangeArrowheads="1"/>
          </p:cNvSpPr>
          <p:nvPr/>
        </p:nvSpPr>
        <p:spPr bwMode="auto">
          <a:xfrm>
            <a:off x="4787900" y="40370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60" name="Text Box 32"/>
          <p:cNvSpPr txBox="1">
            <a:spLocks noChangeArrowheads="1"/>
          </p:cNvSpPr>
          <p:nvPr/>
        </p:nvSpPr>
        <p:spPr bwMode="auto">
          <a:xfrm>
            <a:off x="4932363"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61" name="Text Box 33"/>
          <p:cNvSpPr txBox="1">
            <a:spLocks noChangeArrowheads="1"/>
          </p:cNvSpPr>
          <p:nvPr/>
        </p:nvSpPr>
        <p:spPr bwMode="auto">
          <a:xfrm>
            <a:off x="4932363" y="28051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62" name="Text Box 34"/>
          <p:cNvSpPr txBox="1">
            <a:spLocks noChangeArrowheads="1"/>
          </p:cNvSpPr>
          <p:nvPr/>
        </p:nvSpPr>
        <p:spPr bwMode="auto">
          <a:xfrm>
            <a:off x="5292725" y="18049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1</a:t>
            </a:r>
          </a:p>
        </p:txBody>
      </p:sp>
      <p:sp>
        <p:nvSpPr>
          <p:cNvPr id="124963" name="Text Box 35"/>
          <p:cNvSpPr txBox="1">
            <a:spLocks noChangeArrowheads="1"/>
          </p:cNvSpPr>
          <p:nvPr/>
        </p:nvSpPr>
        <p:spPr bwMode="auto">
          <a:xfrm>
            <a:off x="5364163" y="25177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1</a:t>
            </a:r>
          </a:p>
        </p:txBody>
      </p:sp>
      <p:sp>
        <p:nvSpPr>
          <p:cNvPr id="124964" name="Text Box 36"/>
          <p:cNvSpPr txBox="1">
            <a:spLocks noChangeArrowheads="1"/>
          </p:cNvSpPr>
          <p:nvPr/>
        </p:nvSpPr>
        <p:spPr bwMode="auto">
          <a:xfrm>
            <a:off x="5364163" y="31654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65" name="Text Box 37"/>
          <p:cNvSpPr txBox="1">
            <a:spLocks noChangeArrowheads="1"/>
          </p:cNvSpPr>
          <p:nvPr/>
        </p:nvSpPr>
        <p:spPr bwMode="auto">
          <a:xfrm>
            <a:off x="5364163" y="388620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3</a:t>
            </a:r>
          </a:p>
        </p:txBody>
      </p:sp>
      <p:sp>
        <p:nvSpPr>
          <p:cNvPr id="124966" name="Text Box 38"/>
          <p:cNvSpPr txBox="1">
            <a:spLocks noChangeArrowheads="1"/>
          </p:cNvSpPr>
          <p:nvPr/>
        </p:nvSpPr>
        <p:spPr bwMode="auto">
          <a:xfrm>
            <a:off x="6659563" y="31718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67" name="Text Box 39"/>
          <p:cNvSpPr txBox="1">
            <a:spLocks noChangeArrowheads="1"/>
          </p:cNvSpPr>
          <p:nvPr/>
        </p:nvSpPr>
        <p:spPr bwMode="auto">
          <a:xfrm>
            <a:off x="6659563" y="37480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68" name="Text Box 40"/>
          <p:cNvSpPr txBox="1">
            <a:spLocks noChangeArrowheads="1"/>
          </p:cNvSpPr>
          <p:nvPr/>
        </p:nvSpPr>
        <p:spPr bwMode="auto">
          <a:xfrm>
            <a:off x="6227763" y="23082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69" name="Text Box 41"/>
          <p:cNvSpPr txBox="1">
            <a:spLocks noChangeArrowheads="1"/>
          </p:cNvSpPr>
          <p:nvPr/>
        </p:nvSpPr>
        <p:spPr bwMode="auto">
          <a:xfrm>
            <a:off x="6443663" y="19478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70" name="Text Box 42"/>
          <p:cNvSpPr txBox="1">
            <a:spLocks noChangeArrowheads="1"/>
          </p:cNvSpPr>
          <p:nvPr/>
        </p:nvSpPr>
        <p:spPr bwMode="auto">
          <a:xfrm>
            <a:off x="6154738" y="374173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71" name="Text Box 43"/>
          <p:cNvSpPr txBox="1">
            <a:spLocks noChangeArrowheads="1"/>
          </p:cNvSpPr>
          <p:nvPr/>
        </p:nvSpPr>
        <p:spPr bwMode="auto">
          <a:xfrm>
            <a:off x="6515100" y="40370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72" name="Text Box 44"/>
          <p:cNvSpPr txBox="1">
            <a:spLocks noChangeArrowheads="1"/>
          </p:cNvSpPr>
          <p:nvPr/>
        </p:nvSpPr>
        <p:spPr bwMode="auto">
          <a:xfrm>
            <a:off x="6659563"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73" name="Text Box 45"/>
          <p:cNvSpPr txBox="1">
            <a:spLocks noChangeArrowheads="1"/>
          </p:cNvSpPr>
          <p:nvPr/>
        </p:nvSpPr>
        <p:spPr bwMode="auto">
          <a:xfrm>
            <a:off x="6659563" y="28051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78" name="Text Box 50"/>
          <p:cNvSpPr txBox="1">
            <a:spLocks noChangeArrowheads="1"/>
          </p:cNvSpPr>
          <p:nvPr/>
        </p:nvSpPr>
        <p:spPr bwMode="auto">
          <a:xfrm>
            <a:off x="7021513" y="17319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79" name="Text Box 51"/>
          <p:cNvSpPr txBox="1">
            <a:spLocks noChangeArrowheads="1"/>
          </p:cNvSpPr>
          <p:nvPr/>
        </p:nvSpPr>
        <p:spPr bwMode="auto">
          <a:xfrm>
            <a:off x="7092950" y="24447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1</a:t>
            </a:r>
          </a:p>
        </p:txBody>
      </p:sp>
      <p:sp>
        <p:nvSpPr>
          <p:cNvPr id="124980" name="Text Box 52"/>
          <p:cNvSpPr txBox="1">
            <a:spLocks noChangeArrowheads="1"/>
          </p:cNvSpPr>
          <p:nvPr/>
        </p:nvSpPr>
        <p:spPr bwMode="auto">
          <a:xfrm>
            <a:off x="7092950" y="30924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81" name="Text Box 53"/>
          <p:cNvSpPr txBox="1">
            <a:spLocks noChangeArrowheads="1"/>
          </p:cNvSpPr>
          <p:nvPr/>
        </p:nvSpPr>
        <p:spPr bwMode="auto">
          <a:xfrm>
            <a:off x="7092950" y="38131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82" name="Text Box 54"/>
          <p:cNvSpPr txBox="1">
            <a:spLocks noChangeArrowheads="1"/>
          </p:cNvSpPr>
          <p:nvPr/>
        </p:nvSpPr>
        <p:spPr bwMode="auto">
          <a:xfrm>
            <a:off x="8388350" y="31003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83" name="Text Box 55"/>
          <p:cNvSpPr txBox="1">
            <a:spLocks noChangeArrowheads="1"/>
          </p:cNvSpPr>
          <p:nvPr/>
        </p:nvSpPr>
        <p:spPr bwMode="auto">
          <a:xfrm>
            <a:off x="8388350" y="36766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84" name="Text Box 56"/>
          <p:cNvSpPr txBox="1">
            <a:spLocks noChangeArrowheads="1"/>
          </p:cNvSpPr>
          <p:nvPr/>
        </p:nvSpPr>
        <p:spPr bwMode="auto">
          <a:xfrm>
            <a:off x="7956550"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85" name="Text Box 57"/>
          <p:cNvSpPr txBox="1">
            <a:spLocks noChangeArrowheads="1"/>
          </p:cNvSpPr>
          <p:nvPr/>
        </p:nvSpPr>
        <p:spPr bwMode="auto">
          <a:xfrm>
            <a:off x="8172450" y="18764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86" name="Text Box 58"/>
          <p:cNvSpPr txBox="1">
            <a:spLocks noChangeArrowheads="1"/>
          </p:cNvSpPr>
          <p:nvPr/>
        </p:nvSpPr>
        <p:spPr bwMode="auto">
          <a:xfrm>
            <a:off x="7883525" y="367030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87" name="Text Box 59"/>
          <p:cNvSpPr txBox="1">
            <a:spLocks noChangeArrowheads="1"/>
          </p:cNvSpPr>
          <p:nvPr/>
        </p:nvSpPr>
        <p:spPr bwMode="auto">
          <a:xfrm>
            <a:off x="8243888" y="39655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88" name="Text Box 60"/>
          <p:cNvSpPr txBox="1">
            <a:spLocks noChangeArrowheads="1"/>
          </p:cNvSpPr>
          <p:nvPr/>
        </p:nvSpPr>
        <p:spPr bwMode="auto">
          <a:xfrm>
            <a:off x="8388350" y="21653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89" name="Text Box 61"/>
          <p:cNvSpPr txBox="1">
            <a:spLocks noChangeArrowheads="1"/>
          </p:cNvSpPr>
          <p:nvPr/>
        </p:nvSpPr>
        <p:spPr bwMode="auto">
          <a:xfrm>
            <a:off x="8388350" y="27336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90" name="Text Box 62"/>
          <p:cNvSpPr txBox="1">
            <a:spLocks noChangeArrowheads="1"/>
          </p:cNvSpPr>
          <p:nvPr/>
        </p:nvSpPr>
        <p:spPr bwMode="auto">
          <a:xfrm>
            <a:off x="8783638" y="17319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91" name="Text Box 63"/>
          <p:cNvSpPr txBox="1">
            <a:spLocks noChangeArrowheads="1"/>
          </p:cNvSpPr>
          <p:nvPr/>
        </p:nvSpPr>
        <p:spPr bwMode="auto">
          <a:xfrm>
            <a:off x="8855075" y="24447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92" name="Text Box 64"/>
          <p:cNvSpPr txBox="1">
            <a:spLocks noChangeArrowheads="1"/>
          </p:cNvSpPr>
          <p:nvPr/>
        </p:nvSpPr>
        <p:spPr bwMode="auto">
          <a:xfrm>
            <a:off x="8855075" y="30924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93" name="Text Box 65"/>
          <p:cNvSpPr txBox="1">
            <a:spLocks noChangeArrowheads="1"/>
          </p:cNvSpPr>
          <p:nvPr/>
        </p:nvSpPr>
        <p:spPr bwMode="auto">
          <a:xfrm>
            <a:off x="8855075" y="38131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94" name="Text Box 66"/>
          <p:cNvSpPr txBox="1">
            <a:spLocks noChangeArrowheads="1"/>
          </p:cNvSpPr>
          <p:nvPr/>
        </p:nvSpPr>
        <p:spPr bwMode="auto">
          <a:xfrm>
            <a:off x="5076825" y="194786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4995" name="Text Box 67"/>
          <p:cNvSpPr txBox="1">
            <a:spLocks noChangeArrowheads="1"/>
          </p:cNvSpPr>
          <p:nvPr/>
        </p:nvSpPr>
        <p:spPr bwMode="auto">
          <a:xfrm>
            <a:off x="5076825" y="216376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1</a:t>
            </a:r>
          </a:p>
        </p:txBody>
      </p:sp>
      <p:sp>
        <p:nvSpPr>
          <p:cNvPr id="124996" name="Text Box 68"/>
          <p:cNvSpPr txBox="1">
            <a:spLocks noChangeArrowheads="1"/>
          </p:cNvSpPr>
          <p:nvPr/>
        </p:nvSpPr>
        <p:spPr bwMode="auto">
          <a:xfrm>
            <a:off x="5148263" y="25241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4997" name="Text Box 69"/>
          <p:cNvSpPr txBox="1">
            <a:spLocks noChangeArrowheads="1"/>
          </p:cNvSpPr>
          <p:nvPr/>
        </p:nvSpPr>
        <p:spPr bwMode="auto">
          <a:xfrm>
            <a:off x="5148263" y="28130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1</a:t>
            </a:r>
          </a:p>
        </p:txBody>
      </p:sp>
      <p:sp>
        <p:nvSpPr>
          <p:cNvPr id="124998" name="Text Box 70"/>
          <p:cNvSpPr txBox="1">
            <a:spLocks noChangeArrowheads="1"/>
          </p:cNvSpPr>
          <p:nvPr/>
        </p:nvSpPr>
        <p:spPr bwMode="auto">
          <a:xfrm>
            <a:off x="5148263" y="32448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5</a:t>
            </a:r>
          </a:p>
        </p:txBody>
      </p:sp>
      <p:sp>
        <p:nvSpPr>
          <p:cNvPr id="124999" name="Text Box 71"/>
          <p:cNvSpPr txBox="1">
            <a:spLocks noChangeArrowheads="1"/>
          </p:cNvSpPr>
          <p:nvPr/>
        </p:nvSpPr>
        <p:spPr bwMode="auto">
          <a:xfrm>
            <a:off x="5148263" y="34607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00" name="Text Box 72"/>
          <p:cNvSpPr txBox="1">
            <a:spLocks noChangeArrowheads="1"/>
          </p:cNvSpPr>
          <p:nvPr/>
        </p:nvSpPr>
        <p:spPr bwMode="auto">
          <a:xfrm>
            <a:off x="5148263" y="38925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3</a:t>
            </a:r>
          </a:p>
        </p:txBody>
      </p:sp>
      <p:sp>
        <p:nvSpPr>
          <p:cNvPr id="125001" name="Text Box 73"/>
          <p:cNvSpPr txBox="1">
            <a:spLocks noChangeArrowheads="1"/>
          </p:cNvSpPr>
          <p:nvPr/>
        </p:nvSpPr>
        <p:spPr bwMode="auto">
          <a:xfrm>
            <a:off x="5076825" y="41084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02" name="Text Box 74"/>
          <p:cNvSpPr txBox="1">
            <a:spLocks noChangeArrowheads="1"/>
          </p:cNvSpPr>
          <p:nvPr/>
        </p:nvSpPr>
        <p:spPr bwMode="auto">
          <a:xfrm>
            <a:off x="6804025" y="194786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3</a:t>
            </a:r>
          </a:p>
        </p:txBody>
      </p:sp>
      <p:sp>
        <p:nvSpPr>
          <p:cNvPr id="125003" name="Text Box 75"/>
          <p:cNvSpPr txBox="1">
            <a:spLocks noChangeArrowheads="1"/>
          </p:cNvSpPr>
          <p:nvPr/>
        </p:nvSpPr>
        <p:spPr bwMode="auto">
          <a:xfrm>
            <a:off x="6804025" y="216376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04" name="Text Box 76"/>
          <p:cNvSpPr txBox="1">
            <a:spLocks noChangeArrowheads="1"/>
          </p:cNvSpPr>
          <p:nvPr/>
        </p:nvSpPr>
        <p:spPr bwMode="auto">
          <a:xfrm>
            <a:off x="6875463" y="25241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1</a:t>
            </a:r>
          </a:p>
        </p:txBody>
      </p:sp>
      <p:sp>
        <p:nvSpPr>
          <p:cNvPr id="125005" name="Text Box 77"/>
          <p:cNvSpPr txBox="1">
            <a:spLocks noChangeArrowheads="1"/>
          </p:cNvSpPr>
          <p:nvPr/>
        </p:nvSpPr>
        <p:spPr bwMode="auto">
          <a:xfrm>
            <a:off x="6875463" y="28130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06" name="Text Box 78"/>
          <p:cNvSpPr txBox="1">
            <a:spLocks noChangeArrowheads="1"/>
          </p:cNvSpPr>
          <p:nvPr/>
        </p:nvSpPr>
        <p:spPr bwMode="auto">
          <a:xfrm>
            <a:off x="6875463" y="32448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07" name="Text Box 79"/>
          <p:cNvSpPr txBox="1">
            <a:spLocks noChangeArrowheads="1"/>
          </p:cNvSpPr>
          <p:nvPr/>
        </p:nvSpPr>
        <p:spPr bwMode="auto">
          <a:xfrm>
            <a:off x="6875463" y="34607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08" name="Text Box 80"/>
          <p:cNvSpPr txBox="1">
            <a:spLocks noChangeArrowheads="1"/>
          </p:cNvSpPr>
          <p:nvPr/>
        </p:nvSpPr>
        <p:spPr bwMode="auto">
          <a:xfrm>
            <a:off x="6875463" y="38925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09" name="Text Box 81"/>
          <p:cNvSpPr txBox="1">
            <a:spLocks noChangeArrowheads="1"/>
          </p:cNvSpPr>
          <p:nvPr/>
        </p:nvSpPr>
        <p:spPr bwMode="auto">
          <a:xfrm>
            <a:off x="6804025" y="41084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10" name="Text Box 82"/>
          <p:cNvSpPr txBox="1">
            <a:spLocks noChangeArrowheads="1"/>
          </p:cNvSpPr>
          <p:nvPr/>
        </p:nvSpPr>
        <p:spPr bwMode="auto">
          <a:xfrm>
            <a:off x="8532813" y="18764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11" name="Text Box 83"/>
          <p:cNvSpPr txBox="1">
            <a:spLocks noChangeArrowheads="1"/>
          </p:cNvSpPr>
          <p:nvPr/>
        </p:nvSpPr>
        <p:spPr bwMode="auto">
          <a:xfrm>
            <a:off x="8532813" y="20923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12" name="Text Box 84"/>
          <p:cNvSpPr txBox="1">
            <a:spLocks noChangeArrowheads="1"/>
          </p:cNvSpPr>
          <p:nvPr/>
        </p:nvSpPr>
        <p:spPr bwMode="auto">
          <a:xfrm>
            <a:off x="8604250" y="2452687"/>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13" name="Text Box 85"/>
          <p:cNvSpPr txBox="1">
            <a:spLocks noChangeArrowheads="1"/>
          </p:cNvSpPr>
          <p:nvPr/>
        </p:nvSpPr>
        <p:spPr bwMode="auto">
          <a:xfrm>
            <a:off x="8604250" y="27416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14" name="Text Box 86"/>
          <p:cNvSpPr txBox="1">
            <a:spLocks noChangeArrowheads="1"/>
          </p:cNvSpPr>
          <p:nvPr/>
        </p:nvSpPr>
        <p:spPr bwMode="auto">
          <a:xfrm>
            <a:off x="8604250" y="31734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15" name="Text Box 87"/>
          <p:cNvSpPr txBox="1">
            <a:spLocks noChangeArrowheads="1"/>
          </p:cNvSpPr>
          <p:nvPr/>
        </p:nvSpPr>
        <p:spPr bwMode="auto">
          <a:xfrm>
            <a:off x="8604250" y="33893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3</a:t>
            </a:r>
          </a:p>
        </p:txBody>
      </p:sp>
      <p:sp>
        <p:nvSpPr>
          <p:cNvPr id="125016" name="Text Box 88"/>
          <p:cNvSpPr txBox="1">
            <a:spLocks noChangeArrowheads="1"/>
          </p:cNvSpPr>
          <p:nvPr/>
        </p:nvSpPr>
        <p:spPr bwMode="auto">
          <a:xfrm>
            <a:off x="8604250" y="38211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17" name="Text Box 89"/>
          <p:cNvSpPr txBox="1">
            <a:spLocks noChangeArrowheads="1"/>
          </p:cNvSpPr>
          <p:nvPr/>
        </p:nvSpPr>
        <p:spPr bwMode="auto">
          <a:xfrm>
            <a:off x="8532813" y="40370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3</a:t>
            </a:r>
          </a:p>
        </p:txBody>
      </p:sp>
      <p:sp>
        <p:nvSpPr>
          <p:cNvPr id="84" name="TextBox 83"/>
          <p:cNvSpPr txBox="1"/>
          <p:nvPr/>
        </p:nvSpPr>
        <p:spPr>
          <a:xfrm>
            <a:off x="1187450" y="1031509"/>
            <a:ext cx="6601487" cy="338554"/>
          </a:xfrm>
          <a:prstGeom prst="rect">
            <a:avLst/>
          </a:prstGeom>
          <a:solidFill>
            <a:srgbClr val="FFFF00"/>
          </a:solidFill>
        </p:spPr>
        <p:txBody>
          <a:bodyPr wrap="none" rtlCol="0">
            <a:spAutoFit/>
          </a:bodyPr>
          <a:lstStyle/>
          <a:p>
            <a:r>
              <a:rPr lang="zh-CN" altLang="en-US" sz="1600" dirty="0"/>
              <a:t>此例为二元对称</a:t>
            </a:r>
            <a:r>
              <a:rPr lang="en-US" altLang="zh-CN" sz="1600" dirty="0"/>
              <a:t>DMC</a:t>
            </a:r>
            <a:r>
              <a:rPr lang="zh-CN" altLang="en-US" sz="1600" dirty="0"/>
              <a:t>信道，因此最大似然度量等价于最小汉明距离度量</a:t>
            </a:r>
          </a:p>
        </p:txBody>
      </p:sp>
    </p:spTree>
    <p:extLst>
      <p:ext uri="{BB962C8B-B14F-4D97-AF65-F5344CB8AC3E}">
        <p14:creationId xmlns:p14="http://schemas.microsoft.com/office/powerpoint/2010/main" val="179926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49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9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49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49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49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49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49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49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49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494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495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495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495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495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9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49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49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49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49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495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49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496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499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49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499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499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499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499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2500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500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496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496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24964"/>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24965"/>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496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249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496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496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2497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497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49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2497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2500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500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500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50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2500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500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500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5009"/>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24978"/>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24979"/>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24980"/>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24981"/>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498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498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498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498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498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2498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2498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24989"/>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2501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5011"/>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5012"/>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501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5014"/>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501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501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5017"/>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24990"/>
                                        </p:tgtEl>
                                        <p:attrNameLst>
                                          <p:attrName>style.visibility</p:attrName>
                                        </p:attrNameLst>
                                      </p:cBhvr>
                                      <p:to>
                                        <p:strVal val="visibl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24991"/>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124992"/>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24993"/>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P spid="124934" grpId="0"/>
      <p:bldP spid="124935" grpId="0"/>
      <p:bldP spid="124936" grpId="0"/>
      <p:bldP spid="124937" grpId="0"/>
      <p:bldP spid="124938" grpId="0"/>
      <p:bldP spid="124939" grpId="0"/>
      <p:bldP spid="124940" grpId="0"/>
      <p:bldP spid="124942" grpId="0"/>
      <p:bldP spid="124943" grpId="0"/>
      <p:bldP spid="124944" grpId="0"/>
      <p:bldP spid="124945" grpId="0"/>
      <p:bldP spid="124946" grpId="0"/>
      <p:bldP spid="124947" grpId="0"/>
      <p:bldP spid="124948" grpId="0"/>
      <p:bldP spid="124950" grpId="0"/>
      <p:bldP spid="124951" grpId="0"/>
      <p:bldP spid="124952" grpId="0"/>
      <p:bldP spid="124953" grpId="0"/>
      <p:bldP spid="124954" grpId="0"/>
      <p:bldP spid="124955" grpId="0"/>
      <p:bldP spid="124956" grpId="0"/>
      <p:bldP spid="124957" grpId="0"/>
      <p:bldP spid="124958" grpId="0"/>
      <p:bldP spid="124959" grpId="0"/>
      <p:bldP spid="124960" grpId="0"/>
      <p:bldP spid="124961" grpId="0"/>
      <p:bldP spid="124962" grpId="0"/>
      <p:bldP spid="124963" grpId="0"/>
      <p:bldP spid="124964" grpId="0"/>
      <p:bldP spid="124965" grpId="0"/>
      <p:bldP spid="124966" grpId="0"/>
      <p:bldP spid="124967" grpId="0"/>
      <p:bldP spid="124968" grpId="0"/>
      <p:bldP spid="124969" grpId="0"/>
      <p:bldP spid="124970" grpId="0"/>
      <p:bldP spid="124971" grpId="0"/>
      <p:bldP spid="124972" grpId="0"/>
      <p:bldP spid="124973" grpId="0"/>
      <p:bldP spid="124978" grpId="0"/>
      <p:bldP spid="124979" grpId="0"/>
      <p:bldP spid="124980" grpId="0"/>
      <p:bldP spid="124981" grpId="0"/>
      <p:bldP spid="124982" grpId="0"/>
      <p:bldP spid="124983" grpId="0"/>
      <p:bldP spid="124984" grpId="0"/>
      <p:bldP spid="124985" grpId="0"/>
      <p:bldP spid="124986" grpId="0"/>
      <p:bldP spid="124987" grpId="0"/>
      <p:bldP spid="124988" grpId="0"/>
      <p:bldP spid="124989" grpId="0"/>
      <p:bldP spid="124990" grpId="0"/>
      <p:bldP spid="124991" grpId="0"/>
      <p:bldP spid="124992" grpId="0"/>
      <p:bldP spid="124993" grpId="0"/>
      <p:bldP spid="124994" grpId="0"/>
      <p:bldP spid="124995" grpId="0"/>
      <p:bldP spid="124996" grpId="0"/>
      <p:bldP spid="124997" grpId="0"/>
      <p:bldP spid="124998" grpId="0"/>
      <p:bldP spid="124999" grpId="0"/>
      <p:bldP spid="125000" grpId="0"/>
      <p:bldP spid="125001" grpId="0"/>
      <p:bldP spid="125002" grpId="0"/>
      <p:bldP spid="125003" grpId="0"/>
      <p:bldP spid="125004" grpId="0"/>
      <p:bldP spid="125005" grpId="0"/>
      <p:bldP spid="125006" grpId="0"/>
      <p:bldP spid="125007" grpId="0"/>
      <p:bldP spid="125008" grpId="0"/>
      <p:bldP spid="125009" grpId="0"/>
      <p:bldP spid="125010" grpId="0"/>
      <p:bldP spid="125011" grpId="0"/>
      <p:bldP spid="125012" grpId="0"/>
      <p:bldP spid="125013" grpId="0"/>
      <p:bldP spid="125014" grpId="0"/>
      <p:bldP spid="125015" grpId="0"/>
      <p:bldP spid="125016" grpId="0"/>
      <p:bldP spid="1250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维特比译码</a:t>
            </a:r>
            <a:r>
              <a:rPr lang="en-US" altLang="zh-CN">
                <a:latin typeface="Times New Roman" pitchFamily="18" charset="0"/>
              </a:rPr>
              <a:t>——</a:t>
            </a:r>
            <a:r>
              <a:rPr lang="zh-CN" altLang="en-US"/>
              <a:t>收尾</a:t>
            </a:r>
          </a:p>
        </p:txBody>
      </p:sp>
      <p:sp>
        <p:nvSpPr>
          <p:cNvPr id="43011" name="Rectangle 3"/>
          <p:cNvSpPr>
            <a:spLocks noGrp="1" noChangeArrowheads="1"/>
          </p:cNvSpPr>
          <p:nvPr>
            <p:ph type="body" idx="1"/>
          </p:nvPr>
        </p:nvSpPr>
        <p:spPr>
          <a:xfrm>
            <a:off x="381000" y="1989138"/>
            <a:ext cx="8458200" cy="4114800"/>
          </a:xfrm>
        </p:spPr>
        <p:txBody>
          <a:bodyPr/>
          <a:lstStyle/>
          <a:p>
            <a:pPr eaLnBrk="1" hangingPunct="1"/>
            <a:r>
              <a:rPr lang="zh-CN" altLang="en-US" dirty="0">
                <a:latin typeface="Times New Roman" panose="02020603050405020304" pitchFamily="18" charset="0"/>
                <a:cs typeface="Times New Roman" panose="02020603050405020304" pitchFamily="18" charset="0"/>
              </a:rPr>
              <a:t>最大似然序列译码要求序列有限，因此对卷积码来说，要求能收尾。</a:t>
            </a:r>
          </a:p>
          <a:p>
            <a:pPr eaLnBrk="1" hangingPunct="1"/>
            <a:r>
              <a:rPr lang="zh-CN" altLang="en-US" u="sng" dirty="0">
                <a:latin typeface="Times New Roman" panose="02020603050405020304" pitchFamily="18" charset="0"/>
                <a:cs typeface="Times New Roman" panose="02020603050405020304" pitchFamily="18" charset="0"/>
              </a:rPr>
              <a:t>收尾的原则</a:t>
            </a:r>
            <a:r>
              <a:rPr lang="zh-CN" altLang="en-US" dirty="0">
                <a:latin typeface="Times New Roman" panose="02020603050405020304" pitchFamily="18" charset="0"/>
                <a:cs typeface="Times New Roman" panose="02020603050405020304" pitchFamily="18" charset="0"/>
              </a:rPr>
              <a:t>：在信息序列输入完成后，利用输入一些特定的比特，使</a:t>
            </a:r>
            <a:r>
              <a:rPr lang="en-US" altLang="zh-CN" i="1"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个状态的各残留路径可以</a:t>
            </a:r>
            <a:r>
              <a:rPr lang="zh-CN" altLang="en-US" b="1" dirty="0">
                <a:solidFill>
                  <a:srgbClr val="FF0000"/>
                </a:solidFill>
                <a:latin typeface="Times New Roman" panose="02020603050405020304" pitchFamily="18" charset="0"/>
                <a:cs typeface="Times New Roman" panose="02020603050405020304" pitchFamily="18" charset="0"/>
              </a:rPr>
              <a:t>到达某一已知状态</a:t>
            </a:r>
            <a:r>
              <a:rPr lang="zh-CN" altLang="en-US" dirty="0">
                <a:latin typeface="Times New Roman" panose="02020603050405020304" pitchFamily="18" charset="0"/>
                <a:cs typeface="Times New Roman" panose="02020603050405020304" pitchFamily="18" charset="0"/>
              </a:rPr>
              <a:t>（一般是全零状态）。这样就变成只有一条残留路径，这就是最大似然序列。</a:t>
            </a:r>
          </a:p>
        </p:txBody>
      </p:sp>
    </p:spTree>
    <p:extLst>
      <p:ext uri="{BB962C8B-B14F-4D97-AF65-F5344CB8AC3E}">
        <p14:creationId xmlns:p14="http://schemas.microsoft.com/office/powerpoint/2010/main" val="3906847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卷积码收尾的实现（发端）</a:t>
            </a:r>
          </a:p>
        </p:txBody>
      </p:sp>
      <p:sp>
        <p:nvSpPr>
          <p:cNvPr id="44035" name="Rectangle 3"/>
          <p:cNvSpPr>
            <a:spLocks noGrp="1" noChangeArrowheads="1"/>
          </p:cNvSpPr>
          <p:nvPr>
            <p:ph type="body" idx="1"/>
          </p:nvPr>
        </p:nvSpPr>
        <p:spPr/>
        <p:txBody>
          <a:bodyPr/>
          <a:lstStyle/>
          <a:p>
            <a:pPr eaLnBrk="1" hangingPunct="1"/>
            <a:r>
              <a:rPr lang="zh-CN" altLang="en-US" dirty="0">
                <a:latin typeface="Times New Roman" panose="02020603050405020304" pitchFamily="18" charset="0"/>
                <a:cs typeface="Times New Roman" panose="02020603050405020304" pitchFamily="18" charset="0"/>
              </a:rPr>
              <a:t>约束长度为</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的卷积码，只要在信息序列输入完成后连续送入</a:t>
            </a:r>
            <a:r>
              <a:rPr lang="en-US" altLang="zh-CN" i="1"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，即可使任一路径都到达最终的状态</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p>
        </p:txBody>
      </p:sp>
      <p:graphicFrame>
        <p:nvGraphicFramePr>
          <p:cNvPr id="44036" name="Object 4"/>
          <p:cNvGraphicFramePr>
            <a:graphicFrameLocks noChangeAspect="1"/>
          </p:cNvGraphicFramePr>
          <p:nvPr>
            <p:extLst>
              <p:ext uri="{D42A27DB-BD31-4B8C-83A1-F6EECF244321}">
                <p14:modId xmlns:p14="http://schemas.microsoft.com/office/powerpoint/2010/main" val="2927228994"/>
              </p:ext>
            </p:extLst>
          </p:nvPr>
        </p:nvGraphicFramePr>
        <p:xfrm>
          <a:off x="1295400" y="3124200"/>
          <a:ext cx="5715000" cy="2667000"/>
        </p:xfrm>
        <a:graphic>
          <a:graphicData uri="http://schemas.openxmlformats.org/presentationml/2006/ole">
            <mc:AlternateContent xmlns:mc="http://schemas.openxmlformats.org/markup-compatibility/2006">
              <mc:Choice xmlns:v="urn:schemas-microsoft-com:vml" Requires="v">
                <p:oleObj name="VISIO" r:id="rId2" imgW="3219585" imgH="1495432" progId="Visio.Drawing.4">
                  <p:embed/>
                </p:oleObj>
              </mc:Choice>
              <mc:Fallback>
                <p:oleObj name="VISIO" r:id="rId2" imgW="3219585" imgH="1495432" progId="Visio.Drawing.4">
                  <p:embed/>
                  <p:pic>
                    <p:nvPicPr>
                      <p:cNvPr id="440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24200"/>
                        <a:ext cx="5715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五角星 4"/>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9</a:t>
            </a:r>
            <a:endParaRPr lang="zh-CN" altLang="en-US" dirty="0">
              <a:solidFill>
                <a:srgbClr val="FF0000"/>
              </a:solidFill>
            </a:endParaRPr>
          </a:p>
        </p:txBody>
      </p:sp>
    </p:spTree>
    <p:extLst>
      <p:ext uri="{BB962C8B-B14F-4D97-AF65-F5344CB8AC3E}">
        <p14:creationId xmlns:p14="http://schemas.microsoft.com/office/powerpoint/2010/main" val="792589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55" name="Rectangle 35"/>
          <p:cNvSpPr>
            <a:spLocks noChangeArrowheads="1"/>
          </p:cNvSpPr>
          <p:nvPr/>
        </p:nvSpPr>
        <p:spPr bwMode="auto">
          <a:xfrm>
            <a:off x="-323850" y="3284538"/>
            <a:ext cx="9467850" cy="649287"/>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6356" name="Rectangle 36"/>
          <p:cNvSpPr>
            <a:spLocks noChangeArrowheads="1"/>
          </p:cNvSpPr>
          <p:nvPr/>
        </p:nvSpPr>
        <p:spPr bwMode="auto">
          <a:xfrm>
            <a:off x="-323850" y="4005263"/>
            <a:ext cx="9467850" cy="649287"/>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6357" name="Rectangle 37"/>
          <p:cNvSpPr>
            <a:spLocks noChangeArrowheads="1"/>
          </p:cNvSpPr>
          <p:nvPr/>
        </p:nvSpPr>
        <p:spPr bwMode="auto">
          <a:xfrm>
            <a:off x="-323850" y="4797425"/>
            <a:ext cx="9467850" cy="649288"/>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6358" name="Rectangle 38"/>
          <p:cNvSpPr>
            <a:spLocks noChangeArrowheads="1"/>
          </p:cNvSpPr>
          <p:nvPr/>
        </p:nvSpPr>
        <p:spPr bwMode="auto">
          <a:xfrm>
            <a:off x="-323850" y="5589588"/>
            <a:ext cx="9467850" cy="649287"/>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45062" name="Rectangle 2"/>
          <p:cNvSpPr>
            <a:spLocks noGrp="1" noChangeArrowheads="1"/>
          </p:cNvSpPr>
          <p:nvPr>
            <p:ph type="title"/>
          </p:nvPr>
        </p:nvSpPr>
        <p:spPr>
          <a:xfrm>
            <a:off x="457200" y="274638"/>
            <a:ext cx="8229600" cy="946943"/>
          </a:xfrm>
        </p:spPr>
        <p:txBody>
          <a:bodyPr/>
          <a:lstStyle/>
          <a:p>
            <a:pPr eaLnBrk="1" hangingPunct="1"/>
            <a:r>
              <a:rPr lang="zh-CN" altLang="en-US" dirty="0"/>
              <a:t>图解维特比译码</a:t>
            </a:r>
            <a:r>
              <a:rPr lang="en-US" altLang="zh-CN" dirty="0"/>
              <a:t>(</a:t>
            </a:r>
            <a:r>
              <a:rPr lang="zh-CN" altLang="en-US" dirty="0"/>
              <a:t>软判决</a:t>
            </a:r>
            <a:r>
              <a:rPr lang="en-US" altLang="zh-CN" dirty="0"/>
              <a:t>)</a:t>
            </a:r>
            <a:endParaRPr lang="zh-CN" altLang="en-US" dirty="0"/>
          </a:p>
        </p:txBody>
      </p:sp>
      <p:sp>
        <p:nvSpPr>
          <p:cNvPr id="45063" name="Rectangle 3"/>
          <p:cNvSpPr>
            <a:spLocks noGrp="1" noChangeArrowheads="1"/>
          </p:cNvSpPr>
          <p:nvPr>
            <p:ph type="body" idx="1"/>
          </p:nvPr>
        </p:nvSpPr>
        <p:spPr>
          <a:xfrm>
            <a:off x="457200" y="1600200"/>
            <a:ext cx="8458200" cy="4525963"/>
          </a:xfrm>
        </p:spPr>
        <p:txBody>
          <a:bodyPr/>
          <a:lstStyle/>
          <a:p>
            <a:pPr eaLnBrk="1" hangingPunct="1"/>
            <a:r>
              <a:rPr lang="zh-CN" altLang="en-US" sz="2800" dirty="0"/>
              <a:t>当接收符号（或逐符号后验概率）为：</a:t>
            </a:r>
            <a:r>
              <a:rPr lang="en-US" altLang="zh-CN" sz="2800" dirty="0"/>
              <a:t>0.8, 0.7, -0.1, 0.1, 0.5, -0.3, 0.3,  -0.1, -0.2, 0.1</a:t>
            </a:r>
            <a:r>
              <a:rPr lang="zh-CN" altLang="zh-CN" sz="2800" dirty="0"/>
              <a:t>时</a:t>
            </a:r>
            <a:r>
              <a:rPr lang="zh-CN" altLang="en-US" sz="2800" dirty="0"/>
              <a:t>，求译码输出。</a:t>
            </a:r>
            <a:endParaRPr lang="en-US" altLang="zh-CN" sz="2800" dirty="0"/>
          </a:p>
          <a:p>
            <a:pPr eaLnBrk="1" hangingPunct="1"/>
            <a:r>
              <a:rPr lang="zh-CN" altLang="en-US" sz="2800" dirty="0"/>
              <a:t>译码过程中，每个状态记录当前的残留路径的前一状态</a:t>
            </a:r>
            <a:r>
              <a:rPr lang="en-US" altLang="zh-CN" sz="2800" dirty="0"/>
              <a:t>/</a:t>
            </a:r>
            <a:r>
              <a:rPr lang="zh-CN" altLang="en-US" sz="2800" dirty="0"/>
              <a:t>路径度量。最后要回溯。</a:t>
            </a:r>
          </a:p>
        </p:txBody>
      </p:sp>
      <p:graphicFrame>
        <p:nvGraphicFramePr>
          <p:cNvPr id="45064" name="Object 4"/>
          <p:cNvGraphicFramePr>
            <a:graphicFrameLocks noChangeAspect="1"/>
          </p:cNvGraphicFramePr>
          <p:nvPr/>
        </p:nvGraphicFramePr>
        <p:xfrm>
          <a:off x="0" y="3352800"/>
          <a:ext cx="9144000" cy="3122613"/>
        </p:xfrm>
        <a:graphic>
          <a:graphicData uri="http://schemas.openxmlformats.org/presentationml/2006/ole">
            <mc:AlternateContent xmlns:mc="http://schemas.openxmlformats.org/markup-compatibility/2006">
              <mc:Choice xmlns:v="urn:schemas-microsoft-com:vml" Requires="v">
                <p:oleObj name="Visio" r:id="rId2" imgW="25456285" imgH="4805889" progId="Visio.Drawing.6">
                  <p:embed/>
                </p:oleObj>
              </mc:Choice>
              <mc:Fallback>
                <p:oleObj name="Visio" r:id="rId2" imgW="25456285" imgH="4805889" progId="Visio.Drawing.6">
                  <p:embed/>
                  <p:pic>
                    <p:nvPicPr>
                      <p:cNvPr id="450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2800"/>
                        <a:ext cx="9144000" cy="31226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5" name="Text Box 5"/>
          <p:cNvSpPr txBox="1">
            <a:spLocks noChangeArrowheads="1"/>
          </p:cNvSpPr>
          <p:nvPr/>
        </p:nvSpPr>
        <p:spPr bwMode="auto">
          <a:xfrm>
            <a:off x="1965325" y="33178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400">
                <a:latin typeface="Times New Roman" pitchFamily="18" charset="0"/>
              </a:rPr>
              <a:t>-</a:t>
            </a:r>
          </a:p>
        </p:txBody>
      </p:sp>
      <p:sp>
        <p:nvSpPr>
          <p:cNvPr id="32774" name="Rectangle 6"/>
          <p:cNvSpPr>
            <a:spLocks noChangeArrowheads="1"/>
          </p:cNvSpPr>
          <p:nvPr/>
        </p:nvSpPr>
        <p:spPr bwMode="auto">
          <a:xfrm>
            <a:off x="16764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00/-1.5</a:t>
            </a:r>
          </a:p>
        </p:txBody>
      </p:sp>
      <p:sp>
        <p:nvSpPr>
          <p:cNvPr id="32775" name="Rectangle 7"/>
          <p:cNvSpPr>
            <a:spLocks noChangeArrowheads="1"/>
          </p:cNvSpPr>
          <p:nvPr/>
        </p:nvSpPr>
        <p:spPr bwMode="auto">
          <a:xfrm>
            <a:off x="1676400" y="4191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dirty="0">
                <a:latin typeface="Times New Roman" pitchFamily="18" charset="0"/>
              </a:rPr>
              <a:t>00/1.5</a:t>
            </a:r>
          </a:p>
        </p:txBody>
      </p:sp>
      <p:sp>
        <p:nvSpPr>
          <p:cNvPr id="32776" name="Rectangle 8"/>
          <p:cNvSpPr>
            <a:spLocks noChangeArrowheads="1"/>
          </p:cNvSpPr>
          <p:nvPr/>
        </p:nvSpPr>
        <p:spPr bwMode="auto">
          <a:xfrm>
            <a:off x="33528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00/-1.5</a:t>
            </a:r>
          </a:p>
        </p:txBody>
      </p:sp>
      <p:sp>
        <p:nvSpPr>
          <p:cNvPr id="32777" name="Rectangle 9"/>
          <p:cNvSpPr>
            <a:spLocks noChangeArrowheads="1"/>
          </p:cNvSpPr>
          <p:nvPr/>
        </p:nvSpPr>
        <p:spPr bwMode="auto">
          <a:xfrm>
            <a:off x="3352800" y="4953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01/1.7</a:t>
            </a:r>
          </a:p>
        </p:txBody>
      </p:sp>
      <p:sp>
        <p:nvSpPr>
          <p:cNvPr id="32778" name="Rectangle 10"/>
          <p:cNvSpPr>
            <a:spLocks noChangeArrowheads="1"/>
          </p:cNvSpPr>
          <p:nvPr/>
        </p:nvSpPr>
        <p:spPr bwMode="auto">
          <a:xfrm>
            <a:off x="3352800" y="5715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dirty="0">
                <a:latin typeface="Times New Roman" pitchFamily="18" charset="0"/>
              </a:rPr>
              <a:t>01/1.3</a:t>
            </a:r>
          </a:p>
        </p:txBody>
      </p:sp>
      <p:sp>
        <p:nvSpPr>
          <p:cNvPr id="32779" name="Rectangle 11"/>
          <p:cNvSpPr>
            <a:spLocks noChangeArrowheads="1"/>
          </p:cNvSpPr>
          <p:nvPr/>
        </p:nvSpPr>
        <p:spPr bwMode="auto">
          <a:xfrm>
            <a:off x="3352800" y="41148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dirty="0">
                <a:latin typeface="Times New Roman" pitchFamily="18" charset="0"/>
              </a:rPr>
              <a:t>00/-1.5</a:t>
            </a:r>
          </a:p>
        </p:txBody>
      </p:sp>
      <p:sp>
        <p:nvSpPr>
          <p:cNvPr id="32780" name="Rectangle 12"/>
          <p:cNvSpPr>
            <a:spLocks noChangeArrowheads="1"/>
          </p:cNvSpPr>
          <p:nvPr/>
        </p:nvSpPr>
        <p:spPr bwMode="auto">
          <a:xfrm>
            <a:off x="51054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10/1.9</a:t>
            </a:r>
          </a:p>
        </p:txBody>
      </p:sp>
      <p:sp>
        <p:nvSpPr>
          <p:cNvPr id="32781" name="Rectangle 13"/>
          <p:cNvSpPr>
            <a:spLocks noChangeArrowheads="1"/>
          </p:cNvSpPr>
          <p:nvPr/>
        </p:nvSpPr>
        <p:spPr bwMode="auto">
          <a:xfrm>
            <a:off x="5105400" y="42672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10/1.5</a:t>
            </a:r>
          </a:p>
        </p:txBody>
      </p:sp>
      <p:sp>
        <p:nvSpPr>
          <p:cNvPr id="32782" name="Rectangle 14"/>
          <p:cNvSpPr>
            <a:spLocks noChangeArrowheads="1"/>
          </p:cNvSpPr>
          <p:nvPr/>
        </p:nvSpPr>
        <p:spPr bwMode="auto">
          <a:xfrm>
            <a:off x="5105400" y="5715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1/0.5</a:t>
            </a:r>
          </a:p>
        </p:txBody>
      </p:sp>
      <p:sp>
        <p:nvSpPr>
          <p:cNvPr id="32783" name="Rectangle 15"/>
          <p:cNvSpPr>
            <a:spLocks noChangeArrowheads="1"/>
          </p:cNvSpPr>
          <p:nvPr/>
        </p:nvSpPr>
        <p:spPr bwMode="auto">
          <a:xfrm>
            <a:off x="5105400" y="4953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dirty="0">
                <a:latin typeface="Times New Roman" pitchFamily="18" charset="0"/>
              </a:rPr>
              <a:t>11/2.1</a:t>
            </a:r>
          </a:p>
        </p:txBody>
      </p:sp>
      <p:sp>
        <p:nvSpPr>
          <p:cNvPr id="32784" name="Rectangle 16"/>
          <p:cNvSpPr>
            <a:spLocks noChangeArrowheads="1"/>
          </p:cNvSpPr>
          <p:nvPr/>
        </p:nvSpPr>
        <p:spPr bwMode="auto">
          <a:xfrm>
            <a:off x="67818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10/2.3</a:t>
            </a:r>
          </a:p>
        </p:txBody>
      </p:sp>
      <p:sp>
        <p:nvSpPr>
          <p:cNvPr id="32785" name="Rectangle 17"/>
          <p:cNvSpPr>
            <a:spLocks noChangeArrowheads="1"/>
          </p:cNvSpPr>
          <p:nvPr/>
        </p:nvSpPr>
        <p:spPr bwMode="auto">
          <a:xfrm>
            <a:off x="83820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00/2.4</a:t>
            </a:r>
          </a:p>
        </p:txBody>
      </p:sp>
      <p:sp>
        <p:nvSpPr>
          <p:cNvPr id="32786" name="Rectangle 18"/>
          <p:cNvSpPr>
            <a:spLocks noChangeArrowheads="1"/>
          </p:cNvSpPr>
          <p:nvPr/>
        </p:nvSpPr>
        <p:spPr bwMode="auto">
          <a:xfrm>
            <a:off x="6781800" y="4953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01/1.1</a:t>
            </a:r>
          </a:p>
        </p:txBody>
      </p:sp>
      <p:sp>
        <p:nvSpPr>
          <p:cNvPr id="56321" name="AutoShape 1"/>
          <p:cNvSpPr>
            <a:spLocks noChangeArrowheads="1"/>
          </p:cNvSpPr>
          <p:nvPr/>
        </p:nvSpPr>
        <p:spPr bwMode="auto">
          <a:xfrm>
            <a:off x="900113" y="2492375"/>
            <a:ext cx="1439862" cy="649288"/>
          </a:xfrm>
          <a:prstGeom prst="wedgeRectCallout">
            <a:avLst>
              <a:gd name="adj1" fmla="val -31917"/>
              <a:gd name="adj2" fmla="val 104278"/>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-(0.8)-(0.7) =-1.5</a:t>
            </a:r>
          </a:p>
        </p:txBody>
      </p:sp>
      <p:sp>
        <p:nvSpPr>
          <p:cNvPr id="56322" name="AutoShape 2"/>
          <p:cNvSpPr>
            <a:spLocks noChangeArrowheads="1"/>
          </p:cNvSpPr>
          <p:nvPr/>
        </p:nvSpPr>
        <p:spPr bwMode="auto">
          <a:xfrm>
            <a:off x="0" y="4149725"/>
            <a:ext cx="1439863" cy="649288"/>
          </a:xfrm>
          <a:prstGeom prst="wedgeRectCallout">
            <a:avLst>
              <a:gd name="adj1" fmla="val 24199"/>
              <a:gd name="adj2" fmla="val -7763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(0.8)+(0.7) =1.5</a:t>
            </a:r>
          </a:p>
        </p:txBody>
      </p:sp>
      <p:sp>
        <p:nvSpPr>
          <p:cNvPr id="56325" name="AutoShape 5"/>
          <p:cNvSpPr>
            <a:spLocks noChangeArrowheads="1"/>
          </p:cNvSpPr>
          <p:nvPr/>
        </p:nvSpPr>
        <p:spPr bwMode="auto">
          <a:xfrm>
            <a:off x="2700338" y="2420938"/>
            <a:ext cx="1439862" cy="649287"/>
          </a:xfrm>
          <a:prstGeom prst="wedgeRectCallout">
            <a:avLst>
              <a:gd name="adj1" fmla="val -37870"/>
              <a:gd name="adj2" fmla="val 103056"/>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-(-0.1)-(0.1) =0</a:t>
            </a:r>
          </a:p>
        </p:txBody>
      </p:sp>
      <p:sp>
        <p:nvSpPr>
          <p:cNvPr id="56327" name="AutoShape 7"/>
          <p:cNvSpPr>
            <a:spLocks noChangeArrowheads="1"/>
          </p:cNvSpPr>
          <p:nvPr/>
        </p:nvSpPr>
        <p:spPr bwMode="auto">
          <a:xfrm>
            <a:off x="1547813" y="4292600"/>
            <a:ext cx="1439862" cy="649288"/>
          </a:xfrm>
          <a:prstGeom prst="wedgeRectCallout">
            <a:avLst>
              <a:gd name="adj1" fmla="val 36769"/>
              <a:gd name="adj2" fmla="val -107944"/>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(-0.1)+(0.1) =0</a:t>
            </a:r>
          </a:p>
        </p:txBody>
      </p:sp>
      <p:sp>
        <p:nvSpPr>
          <p:cNvPr id="56329" name="AutoShape 9"/>
          <p:cNvSpPr>
            <a:spLocks noChangeArrowheads="1"/>
          </p:cNvSpPr>
          <p:nvPr/>
        </p:nvSpPr>
        <p:spPr bwMode="auto">
          <a:xfrm>
            <a:off x="1692275" y="5589588"/>
            <a:ext cx="1439863" cy="649287"/>
          </a:xfrm>
          <a:prstGeom prst="wedgeRectCallout">
            <a:avLst>
              <a:gd name="adj1" fmla="val 36769"/>
              <a:gd name="adj2" fmla="val -107944"/>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(-0.1)-(0.1) =-0.2</a:t>
            </a:r>
          </a:p>
        </p:txBody>
      </p:sp>
      <p:sp>
        <p:nvSpPr>
          <p:cNvPr id="56330" name="AutoShape 10"/>
          <p:cNvSpPr>
            <a:spLocks noChangeArrowheads="1"/>
          </p:cNvSpPr>
          <p:nvPr/>
        </p:nvSpPr>
        <p:spPr bwMode="auto">
          <a:xfrm>
            <a:off x="4427538" y="2492375"/>
            <a:ext cx="1439862" cy="649288"/>
          </a:xfrm>
          <a:prstGeom prst="wedgeRectCallout">
            <a:avLst>
              <a:gd name="adj1" fmla="val -34231"/>
              <a:gd name="adj2" fmla="val 105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dirty="0">
                <a:solidFill>
                  <a:srgbClr val="FFFF99"/>
                </a:solidFill>
              </a:rPr>
              <a:t>-(0.5)-(-0.3) =-0.2</a:t>
            </a:r>
          </a:p>
        </p:txBody>
      </p:sp>
      <p:sp>
        <p:nvSpPr>
          <p:cNvPr id="56331" name="AutoShape 11"/>
          <p:cNvSpPr>
            <a:spLocks noChangeArrowheads="1"/>
          </p:cNvSpPr>
          <p:nvPr/>
        </p:nvSpPr>
        <p:spPr bwMode="auto">
          <a:xfrm>
            <a:off x="2555875" y="4005263"/>
            <a:ext cx="1439863" cy="649287"/>
          </a:xfrm>
          <a:prstGeom prst="wedgeRectCallout">
            <a:avLst>
              <a:gd name="adj1" fmla="val 90134"/>
              <a:gd name="adj2" fmla="val 1088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=0.2</a:t>
            </a:r>
          </a:p>
        </p:txBody>
      </p:sp>
      <p:sp>
        <p:nvSpPr>
          <p:cNvPr id="56332" name="AutoShape 12"/>
          <p:cNvSpPr>
            <a:spLocks noChangeArrowheads="1"/>
          </p:cNvSpPr>
          <p:nvPr/>
        </p:nvSpPr>
        <p:spPr bwMode="auto">
          <a:xfrm>
            <a:off x="4500563" y="3068638"/>
            <a:ext cx="1439862" cy="649287"/>
          </a:xfrm>
          <a:prstGeom prst="wedgeRectCallout">
            <a:avLst>
              <a:gd name="adj1" fmla="val -34231"/>
              <a:gd name="adj2" fmla="val 105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=0.2</a:t>
            </a:r>
          </a:p>
        </p:txBody>
      </p:sp>
      <p:sp>
        <p:nvSpPr>
          <p:cNvPr id="56333" name="AutoShape 13"/>
          <p:cNvSpPr>
            <a:spLocks noChangeArrowheads="1"/>
          </p:cNvSpPr>
          <p:nvPr/>
        </p:nvSpPr>
        <p:spPr bwMode="auto">
          <a:xfrm>
            <a:off x="2555875" y="4221163"/>
            <a:ext cx="1439863" cy="649287"/>
          </a:xfrm>
          <a:prstGeom prst="wedgeRectCallout">
            <a:avLst>
              <a:gd name="adj1" fmla="val 110750"/>
              <a:gd name="adj2" fmla="val 26282"/>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=-0.2</a:t>
            </a:r>
          </a:p>
        </p:txBody>
      </p:sp>
      <p:sp>
        <p:nvSpPr>
          <p:cNvPr id="56334" name="AutoShape 14"/>
          <p:cNvSpPr>
            <a:spLocks noChangeArrowheads="1"/>
          </p:cNvSpPr>
          <p:nvPr/>
        </p:nvSpPr>
        <p:spPr bwMode="auto">
          <a:xfrm>
            <a:off x="4643438" y="3860800"/>
            <a:ext cx="1439862" cy="649288"/>
          </a:xfrm>
          <a:prstGeom prst="wedgeRectCallout">
            <a:avLst>
              <a:gd name="adj1" fmla="val -34231"/>
              <a:gd name="adj2" fmla="val 105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=-0.8</a:t>
            </a:r>
          </a:p>
        </p:txBody>
      </p:sp>
      <p:sp>
        <p:nvSpPr>
          <p:cNvPr id="56335" name="AutoShape 15"/>
          <p:cNvSpPr>
            <a:spLocks noChangeArrowheads="1"/>
          </p:cNvSpPr>
          <p:nvPr/>
        </p:nvSpPr>
        <p:spPr bwMode="auto">
          <a:xfrm>
            <a:off x="2124075" y="5229225"/>
            <a:ext cx="1439863" cy="649288"/>
          </a:xfrm>
          <a:prstGeom prst="wedgeRectCallout">
            <a:avLst>
              <a:gd name="adj1" fmla="val 110750"/>
              <a:gd name="adj2" fmla="val 26282"/>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=0.8</a:t>
            </a:r>
          </a:p>
        </p:txBody>
      </p:sp>
      <p:sp>
        <p:nvSpPr>
          <p:cNvPr id="56336" name="AutoShape 16"/>
          <p:cNvSpPr>
            <a:spLocks noChangeArrowheads="1"/>
          </p:cNvSpPr>
          <p:nvPr/>
        </p:nvSpPr>
        <p:spPr bwMode="auto">
          <a:xfrm>
            <a:off x="4284663" y="4076700"/>
            <a:ext cx="1439862" cy="649288"/>
          </a:xfrm>
          <a:prstGeom prst="wedgeRectCallout">
            <a:avLst>
              <a:gd name="adj1" fmla="val -29491"/>
              <a:gd name="adj2" fmla="val 9278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=0.8</a:t>
            </a:r>
          </a:p>
        </p:txBody>
      </p:sp>
      <p:sp>
        <p:nvSpPr>
          <p:cNvPr id="56337" name="AutoShape 17"/>
          <p:cNvSpPr>
            <a:spLocks noChangeArrowheads="1"/>
          </p:cNvSpPr>
          <p:nvPr/>
        </p:nvSpPr>
        <p:spPr bwMode="auto">
          <a:xfrm>
            <a:off x="3708400" y="6208713"/>
            <a:ext cx="1439863" cy="649287"/>
          </a:xfrm>
          <a:prstGeom prst="wedgeRectCallout">
            <a:avLst>
              <a:gd name="adj1" fmla="val 20782"/>
              <a:gd name="adj2" fmla="val -89611"/>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=-0.8</a:t>
            </a:r>
          </a:p>
        </p:txBody>
      </p:sp>
      <p:sp>
        <p:nvSpPr>
          <p:cNvPr id="56338" name="AutoShape 18"/>
          <p:cNvSpPr>
            <a:spLocks noChangeArrowheads="1"/>
          </p:cNvSpPr>
          <p:nvPr/>
        </p:nvSpPr>
        <p:spPr bwMode="auto">
          <a:xfrm>
            <a:off x="6227763" y="5876925"/>
            <a:ext cx="1439862" cy="649288"/>
          </a:xfrm>
          <a:prstGeom prst="wedgeRectCallout">
            <a:avLst>
              <a:gd name="adj1" fmla="val -34231"/>
              <a:gd name="adj2" fmla="val -100611"/>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(0.3)-(-0.1) =0.4</a:t>
            </a:r>
          </a:p>
        </p:txBody>
      </p:sp>
      <p:sp>
        <p:nvSpPr>
          <p:cNvPr id="56339" name="AutoShape 19"/>
          <p:cNvSpPr>
            <a:spLocks noChangeArrowheads="1"/>
          </p:cNvSpPr>
          <p:nvPr/>
        </p:nvSpPr>
        <p:spPr bwMode="auto">
          <a:xfrm>
            <a:off x="6804025" y="4149725"/>
            <a:ext cx="1439863" cy="649288"/>
          </a:xfrm>
          <a:prstGeom prst="wedgeRectCallout">
            <a:avLst>
              <a:gd name="adj1" fmla="val -68745"/>
              <a:gd name="adj2" fmla="val 61491"/>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-(0.3)+(-0.1) =-0.4</a:t>
            </a:r>
          </a:p>
        </p:txBody>
      </p:sp>
      <p:sp>
        <p:nvSpPr>
          <p:cNvPr id="56340" name="AutoShape 20"/>
          <p:cNvSpPr>
            <a:spLocks noChangeArrowheads="1"/>
          </p:cNvSpPr>
          <p:nvPr/>
        </p:nvSpPr>
        <p:spPr bwMode="auto">
          <a:xfrm>
            <a:off x="6588125" y="2708275"/>
            <a:ext cx="1439863" cy="649288"/>
          </a:xfrm>
          <a:prstGeom prst="wedgeRectCallout">
            <a:avLst>
              <a:gd name="adj1" fmla="val -68745"/>
              <a:gd name="adj2" fmla="val 61491"/>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dirty="0">
                <a:solidFill>
                  <a:srgbClr val="FFFF99"/>
                </a:solidFill>
              </a:rPr>
              <a:t>-(0.3)-(-0.1) =-0.2</a:t>
            </a:r>
          </a:p>
        </p:txBody>
      </p:sp>
      <p:sp>
        <p:nvSpPr>
          <p:cNvPr id="56341" name="AutoShape 21"/>
          <p:cNvSpPr>
            <a:spLocks noChangeArrowheads="1"/>
          </p:cNvSpPr>
          <p:nvPr/>
        </p:nvSpPr>
        <p:spPr bwMode="auto">
          <a:xfrm>
            <a:off x="6659563" y="4365625"/>
            <a:ext cx="1439862" cy="649288"/>
          </a:xfrm>
          <a:prstGeom prst="wedgeRectCallout">
            <a:avLst>
              <a:gd name="adj1" fmla="val -68745"/>
              <a:gd name="adj2" fmla="val -49509"/>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(0.3)+(-0.1) =0.2</a:t>
            </a:r>
          </a:p>
        </p:txBody>
      </p:sp>
      <p:sp>
        <p:nvSpPr>
          <p:cNvPr id="56342" name="AutoShape 22"/>
          <p:cNvSpPr>
            <a:spLocks noChangeArrowheads="1"/>
          </p:cNvSpPr>
          <p:nvPr/>
        </p:nvSpPr>
        <p:spPr bwMode="auto">
          <a:xfrm>
            <a:off x="7704138" y="4868863"/>
            <a:ext cx="1439862" cy="649287"/>
          </a:xfrm>
          <a:prstGeom prst="wedgeRectCallout">
            <a:avLst>
              <a:gd name="adj1" fmla="val -16042"/>
              <a:gd name="adj2" fmla="val -148046"/>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(-0.2)+(0.1) =-0.1</a:t>
            </a:r>
          </a:p>
        </p:txBody>
      </p:sp>
      <p:sp>
        <p:nvSpPr>
          <p:cNvPr id="56343" name="AutoShape 23"/>
          <p:cNvSpPr>
            <a:spLocks noChangeArrowheads="1"/>
          </p:cNvSpPr>
          <p:nvPr/>
        </p:nvSpPr>
        <p:spPr bwMode="auto">
          <a:xfrm>
            <a:off x="7451725" y="2420938"/>
            <a:ext cx="1439863" cy="649287"/>
          </a:xfrm>
          <a:prstGeom prst="wedgeRectCallout">
            <a:avLst>
              <a:gd name="adj1" fmla="val -16042"/>
              <a:gd name="adj2" fmla="val 104769"/>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-(-0.2)-(0.1) =0.1</a:t>
            </a:r>
          </a:p>
        </p:txBody>
      </p:sp>
      <p:sp>
        <p:nvSpPr>
          <p:cNvPr id="56328" name="AutoShape 8"/>
          <p:cNvSpPr>
            <a:spLocks noChangeArrowheads="1"/>
          </p:cNvSpPr>
          <p:nvPr/>
        </p:nvSpPr>
        <p:spPr bwMode="auto">
          <a:xfrm>
            <a:off x="2051050" y="3500438"/>
            <a:ext cx="1439863" cy="649287"/>
          </a:xfrm>
          <a:prstGeom prst="wedgeRectCallout">
            <a:avLst>
              <a:gd name="adj1" fmla="val -16264"/>
              <a:gd name="adj2" fmla="val 84472"/>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-(-0.1)+(0.1) =0.2</a:t>
            </a:r>
          </a:p>
        </p:txBody>
      </p:sp>
      <p:sp>
        <p:nvSpPr>
          <p:cNvPr id="56346" name="Line 26"/>
          <p:cNvSpPr>
            <a:spLocks noChangeShapeType="1"/>
          </p:cNvSpPr>
          <p:nvPr/>
        </p:nvSpPr>
        <p:spPr bwMode="auto">
          <a:xfrm flipH="1">
            <a:off x="7524750" y="3644900"/>
            <a:ext cx="863600" cy="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7" name="Line 27"/>
          <p:cNvSpPr>
            <a:spLocks noChangeShapeType="1"/>
          </p:cNvSpPr>
          <p:nvPr/>
        </p:nvSpPr>
        <p:spPr bwMode="auto">
          <a:xfrm flipH="1">
            <a:off x="5795963" y="3789363"/>
            <a:ext cx="1152525" cy="1152525"/>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8" name="Line 28"/>
          <p:cNvSpPr>
            <a:spLocks noChangeShapeType="1"/>
          </p:cNvSpPr>
          <p:nvPr/>
        </p:nvSpPr>
        <p:spPr bwMode="auto">
          <a:xfrm flipH="1">
            <a:off x="4140200" y="5373688"/>
            <a:ext cx="1008063" cy="503237"/>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9" name="Line 29"/>
          <p:cNvSpPr>
            <a:spLocks noChangeShapeType="1"/>
          </p:cNvSpPr>
          <p:nvPr/>
        </p:nvSpPr>
        <p:spPr bwMode="auto">
          <a:xfrm flipH="1" flipV="1">
            <a:off x="2411413" y="4652963"/>
            <a:ext cx="1008062" cy="1008062"/>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1" name="Line 31"/>
          <p:cNvSpPr>
            <a:spLocks noChangeShapeType="1"/>
          </p:cNvSpPr>
          <p:nvPr/>
        </p:nvSpPr>
        <p:spPr bwMode="auto">
          <a:xfrm flipH="1" flipV="1">
            <a:off x="395288" y="3644900"/>
            <a:ext cx="1223962" cy="574675"/>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0" name="Text Box 40"/>
          <p:cNvSpPr txBox="1">
            <a:spLocks noChangeArrowheads="1"/>
          </p:cNvSpPr>
          <p:nvPr/>
        </p:nvSpPr>
        <p:spPr bwMode="auto">
          <a:xfrm>
            <a:off x="8172450" y="931863"/>
            <a:ext cx="442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0</a:t>
            </a:r>
          </a:p>
        </p:txBody>
      </p:sp>
      <p:sp>
        <p:nvSpPr>
          <p:cNvPr id="56361" name="Text Box 41"/>
          <p:cNvSpPr txBox="1">
            <a:spLocks noChangeArrowheads="1"/>
          </p:cNvSpPr>
          <p:nvPr/>
        </p:nvSpPr>
        <p:spPr bwMode="auto">
          <a:xfrm>
            <a:off x="7812088" y="931863"/>
            <a:ext cx="4429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0</a:t>
            </a:r>
          </a:p>
        </p:txBody>
      </p:sp>
      <p:sp>
        <p:nvSpPr>
          <p:cNvPr id="56365" name="Text Box 45"/>
          <p:cNvSpPr txBox="1">
            <a:spLocks noChangeArrowheads="1"/>
          </p:cNvSpPr>
          <p:nvPr/>
        </p:nvSpPr>
        <p:spPr bwMode="auto">
          <a:xfrm>
            <a:off x="7451725" y="931863"/>
            <a:ext cx="442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0</a:t>
            </a:r>
          </a:p>
        </p:txBody>
      </p:sp>
      <p:sp>
        <p:nvSpPr>
          <p:cNvPr id="56366" name="Text Box 46"/>
          <p:cNvSpPr txBox="1">
            <a:spLocks noChangeArrowheads="1"/>
          </p:cNvSpPr>
          <p:nvPr/>
        </p:nvSpPr>
        <p:spPr bwMode="auto">
          <a:xfrm>
            <a:off x="7092950" y="931863"/>
            <a:ext cx="442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1</a:t>
            </a:r>
          </a:p>
        </p:txBody>
      </p:sp>
      <p:sp>
        <p:nvSpPr>
          <p:cNvPr id="56368" name="Text Box 48"/>
          <p:cNvSpPr txBox="1">
            <a:spLocks noChangeArrowheads="1"/>
          </p:cNvSpPr>
          <p:nvPr/>
        </p:nvSpPr>
        <p:spPr bwMode="auto">
          <a:xfrm>
            <a:off x="6732588" y="931863"/>
            <a:ext cx="4429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1</a:t>
            </a:r>
          </a:p>
        </p:txBody>
      </p:sp>
      <p:sp>
        <p:nvSpPr>
          <p:cNvPr id="53" name="TextBox 52"/>
          <p:cNvSpPr txBox="1"/>
          <p:nvPr/>
        </p:nvSpPr>
        <p:spPr>
          <a:xfrm>
            <a:off x="220390" y="23963"/>
            <a:ext cx="8802410" cy="338554"/>
          </a:xfrm>
          <a:prstGeom prst="rect">
            <a:avLst/>
          </a:prstGeom>
          <a:solidFill>
            <a:srgbClr val="FFFF00"/>
          </a:solidFill>
        </p:spPr>
        <p:txBody>
          <a:bodyPr wrap="none" rtlCol="0">
            <a:spAutoFit/>
          </a:bodyPr>
          <a:lstStyle/>
          <a:p>
            <a:r>
              <a:rPr lang="zh-CN" altLang="en-US" sz="1600" dirty="0"/>
              <a:t>此例为双极性传输，高斯信道，因此可以用相关度量（相关值最大化），等效于欧氏距离最小化</a:t>
            </a:r>
          </a:p>
        </p:txBody>
      </p:sp>
    </p:spTree>
    <p:extLst>
      <p:ext uri="{BB962C8B-B14F-4D97-AF65-F5344CB8AC3E}">
        <p14:creationId xmlns:p14="http://schemas.microsoft.com/office/powerpoint/2010/main" val="1180328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632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63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7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63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63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632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632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77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6327"/>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5632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77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6328"/>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632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77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6329"/>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633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5633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6330"/>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278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56331"/>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5633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5633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6332"/>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3278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56333"/>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633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633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56334"/>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3278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56335"/>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5633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6337"/>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56336"/>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3278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56337"/>
                                        </p:tgtEl>
                                        <p:attrNameLst>
                                          <p:attrName>style.visibility</p:attrName>
                                        </p:attrNameLst>
                                      </p:cBhvr>
                                      <p:to>
                                        <p:strVal val="hidden"/>
                                      </p:to>
                                    </p:set>
                                  </p:childTnLst>
                                </p:cTn>
                              </p:par>
                              <p:par>
                                <p:cTn id="129" presetID="1" presetClass="entr" presetSubtype="0" fill="hold" grpId="0" nodeType="withEffect">
                                  <p:stCondLst>
                                    <p:cond delay="0"/>
                                  </p:stCondLst>
                                  <p:childTnLst>
                                    <p:set>
                                      <p:cBhvr>
                                        <p:cTn id="130" dur="1" fill="hold">
                                          <p:stCondLst>
                                            <p:cond delay="0"/>
                                          </p:stCondLst>
                                        </p:cTn>
                                        <p:tgtEl>
                                          <p:spTgt spid="56340"/>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341"/>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56340"/>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32784"/>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56341"/>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56339"/>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6338"/>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56338"/>
                                        </p:tgtEl>
                                        <p:attrNameLst>
                                          <p:attrName>style.visibility</p:attrName>
                                        </p:attrNameLst>
                                      </p:cBhvr>
                                      <p:to>
                                        <p:strVal val="hidden"/>
                                      </p:to>
                                    </p:set>
                                  </p:childTnLst>
                                </p:cTn>
                              </p:par>
                              <p:par>
                                <p:cTn id="155" presetID="1" presetClass="entr" presetSubtype="0" fill="hold" grpId="0" nodeType="withEffect">
                                  <p:stCondLst>
                                    <p:cond delay="0"/>
                                  </p:stCondLst>
                                  <p:childTnLst>
                                    <p:set>
                                      <p:cBhvr>
                                        <p:cTn id="156" dur="1" fill="hold">
                                          <p:stCondLst>
                                            <p:cond delay="0"/>
                                          </p:stCondLst>
                                        </p:cTn>
                                        <p:tgtEl>
                                          <p:spTgt spid="32786"/>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56339"/>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56343"/>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6342"/>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56342"/>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32785"/>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56343"/>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6346"/>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1" nodeType="clickEffect">
                                  <p:stCondLst>
                                    <p:cond delay="0"/>
                                  </p:stCondLst>
                                  <p:childTnLst>
                                    <p:set>
                                      <p:cBhvr>
                                        <p:cTn id="184" dur="1" fill="hold">
                                          <p:stCondLst>
                                            <p:cond delay="0"/>
                                          </p:stCondLst>
                                        </p:cTn>
                                        <p:tgtEl>
                                          <p:spTgt spid="56360"/>
                                        </p:tgtEl>
                                        <p:attrNameLst>
                                          <p:attrName>style.visibility</p:attrName>
                                        </p:attrNameLst>
                                      </p:cBhvr>
                                      <p:to>
                                        <p:strVal val="visible"/>
                                      </p:to>
                                    </p:set>
                                  </p:childTnLst>
                                </p:cTn>
                              </p:par>
                              <p:par>
                                <p:cTn id="185" presetID="0" presetClass="path" presetSubtype="0" accel="50000" decel="50000" fill="hold" grpId="0" nodeType="withEffect">
                                  <p:stCondLst>
                                    <p:cond delay="0"/>
                                  </p:stCondLst>
                                  <p:childTnLst>
                                    <p:animMotion origin="layout" path="M -0.05521 0.29335 L 1.38889E-6 -2.77855E-6 " pathEditMode="relative" rAng="0" ptsTypes="AA">
                                      <p:cBhvr>
                                        <p:cTn id="186" dur="2000" fill="hold"/>
                                        <p:tgtEl>
                                          <p:spTgt spid="56360"/>
                                        </p:tgtEl>
                                        <p:attrNameLst>
                                          <p:attrName>ppt_x</p:attrName>
                                          <p:attrName>ppt_y</p:attrName>
                                        </p:attrNameLst>
                                      </p:cBhvr>
                                      <p:rCtr x="2760" y="-14679"/>
                                    </p:animMotion>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56347"/>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1" nodeType="clickEffect">
                                  <p:stCondLst>
                                    <p:cond delay="0"/>
                                  </p:stCondLst>
                                  <p:childTnLst>
                                    <p:set>
                                      <p:cBhvr>
                                        <p:cTn id="194" dur="1" fill="hold">
                                          <p:stCondLst>
                                            <p:cond delay="0"/>
                                          </p:stCondLst>
                                        </p:cTn>
                                        <p:tgtEl>
                                          <p:spTgt spid="56361"/>
                                        </p:tgtEl>
                                        <p:attrNameLst>
                                          <p:attrName>style.visibility</p:attrName>
                                        </p:attrNameLst>
                                      </p:cBhvr>
                                      <p:to>
                                        <p:strVal val="visible"/>
                                      </p:to>
                                    </p:set>
                                  </p:childTnLst>
                                </p:cTn>
                              </p:par>
                              <p:par>
                                <p:cTn id="195" presetID="0" presetClass="path" presetSubtype="0" accel="50000" decel="50000" fill="hold" grpId="0" nodeType="withEffect">
                                  <p:stCondLst>
                                    <p:cond delay="0"/>
                                  </p:stCondLst>
                                  <p:childTnLst>
                                    <p:animMotion origin="layout" path="M -0.18906 0.41933 L 1.11111E-6 -5.59408E-7 " pathEditMode="relative" rAng="0" ptsTypes="AA">
                                      <p:cBhvr>
                                        <p:cTn id="196" dur="2000" fill="hold"/>
                                        <p:tgtEl>
                                          <p:spTgt spid="56361"/>
                                        </p:tgtEl>
                                        <p:attrNameLst>
                                          <p:attrName>ppt_x</p:attrName>
                                          <p:attrName>ppt_y</p:attrName>
                                        </p:attrNameLst>
                                      </p:cBhvr>
                                      <p:rCtr x="9444" y="-20966"/>
                                    </p:animMotion>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56348"/>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56365"/>
                                        </p:tgtEl>
                                        <p:attrNameLst>
                                          <p:attrName>style.visibility</p:attrName>
                                        </p:attrNameLst>
                                      </p:cBhvr>
                                      <p:to>
                                        <p:strVal val="visible"/>
                                      </p:to>
                                    </p:set>
                                  </p:childTnLst>
                                </p:cTn>
                              </p:par>
                              <p:par>
                                <p:cTn id="205" presetID="0" presetClass="path" presetSubtype="0" accel="50000" decel="50000" fill="hold" grpId="0" nodeType="withEffect">
                                  <p:stCondLst>
                                    <p:cond delay="0"/>
                                  </p:stCondLst>
                                  <p:childTnLst>
                                    <p:animMotion origin="layout" path="M -0.37014 0.60795 L 8.33333E-7 -5.59408E-7 " pathEditMode="relative" rAng="0" ptsTypes="AA">
                                      <p:cBhvr>
                                        <p:cTn id="206" dur="2000" fill="hold"/>
                                        <p:tgtEl>
                                          <p:spTgt spid="56365"/>
                                        </p:tgtEl>
                                        <p:attrNameLst>
                                          <p:attrName>ppt_x</p:attrName>
                                          <p:attrName>ppt_y</p:attrName>
                                        </p:attrNameLst>
                                      </p:cBhvr>
                                      <p:rCtr x="18507" y="-30398"/>
                                    </p:animMotion>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56349"/>
                                        </p:tgtEl>
                                        <p:attrNameLst>
                                          <p:attrName>style.visibility</p:attrName>
                                        </p:attrNameLst>
                                      </p:cBhvr>
                                      <p:to>
                                        <p:strVal val="visible"/>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ntr" presetSubtype="0" fill="hold" grpId="1" nodeType="clickEffect">
                                  <p:stCondLst>
                                    <p:cond delay="0"/>
                                  </p:stCondLst>
                                  <p:childTnLst>
                                    <p:set>
                                      <p:cBhvr>
                                        <p:cTn id="214" dur="1" fill="hold">
                                          <p:stCondLst>
                                            <p:cond delay="0"/>
                                          </p:stCondLst>
                                        </p:cTn>
                                        <p:tgtEl>
                                          <p:spTgt spid="56366"/>
                                        </p:tgtEl>
                                        <p:attrNameLst>
                                          <p:attrName>style.visibility</p:attrName>
                                        </p:attrNameLst>
                                      </p:cBhvr>
                                      <p:to>
                                        <p:strVal val="visible"/>
                                      </p:to>
                                    </p:set>
                                  </p:childTnLst>
                                </p:cTn>
                              </p:par>
                              <p:par>
                                <p:cTn id="215" presetID="0" presetClass="path" presetSubtype="0" accel="50000" decel="50000" fill="hold" grpId="0" nodeType="withEffect">
                                  <p:stCondLst>
                                    <p:cond delay="0"/>
                                  </p:stCondLst>
                                  <p:childTnLst>
                                    <p:animMotion origin="layout" path="M -0.4724 0.50323 L 4.72222E-6 -6.48636E-6 " pathEditMode="relative" ptsTypes="AA">
                                      <p:cBhvr>
                                        <p:cTn id="216" dur="2000" fill="hold"/>
                                        <p:tgtEl>
                                          <p:spTgt spid="56366"/>
                                        </p:tgtEl>
                                        <p:attrNameLst>
                                          <p:attrName>ppt_x</p:attrName>
                                          <p:attrName>ppt_y</p:attrName>
                                        </p:attrNameLst>
                                      </p:cBhvr>
                                    </p:animMotion>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56351"/>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1" nodeType="clickEffect">
                                  <p:stCondLst>
                                    <p:cond delay="0"/>
                                  </p:stCondLst>
                                  <p:childTnLst>
                                    <p:set>
                                      <p:cBhvr>
                                        <p:cTn id="224" dur="1" fill="hold">
                                          <p:stCondLst>
                                            <p:cond delay="0"/>
                                          </p:stCondLst>
                                        </p:cTn>
                                        <p:tgtEl>
                                          <p:spTgt spid="56368"/>
                                        </p:tgtEl>
                                        <p:attrNameLst>
                                          <p:attrName>style.visibility</p:attrName>
                                        </p:attrNameLst>
                                      </p:cBhvr>
                                      <p:to>
                                        <p:strVal val="visible"/>
                                      </p:to>
                                    </p:set>
                                  </p:childTnLst>
                                </p:cTn>
                              </p:par>
                              <p:par>
                                <p:cTn id="225" presetID="0" presetClass="path" presetSubtype="0" accel="50000" decel="50000" fill="hold" grpId="0" nodeType="withEffect">
                                  <p:stCondLst>
                                    <p:cond delay="0"/>
                                  </p:stCondLst>
                                  <p:childTnLst>
                                    <p:animMotion origin="layout" path="M -0.65364 0.34582 L 8.61111E-6 -4.26722E-6 " pathEditMode="relative" ptsTypes="AA">
                                      <p:cBhvr>
                                        <p:cTn id="226" dur="2000" fill="hold"/>
                                        <p:tgtEl>
                                          <p:spTgt spid="5636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P spid="32775" grpId="0" animBg="1"/>
      <p:bldP spid="32776" grpId="0" animBg="1"/>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animBg="1"/>
      <p:bldP spid="56321" grpId="0" animBg="1"/>
      <p:bldP spid="56321" grpId="1" animBg="1"/>
      <p:bldP spid="56322" grpId="0" animBg="1"/>
      <p:bldP spid="56322" grpId="1" animBg="1"/>
      <p:bldP spid="56325" grpId="0" animBg="1"/>
      <p:bldP spid="56325" grpId="1" animBg="1"/>
      <p:bldP spid="56327" grpId="0" animBg="1"/>
      <p:bldP spid="56327" grpId="1" animBg="1"/>
      <p:bldP spid="56329" grpId="0" animBg="1"/>
      <p:bldP spid="56329" grpId="1" animBg="1"/>
      <p:bldP spid="56330" grpId="0" animBg="1"/>
      <p:bldP spid="56330" grpId="1" animBg="1"/>
      <p:bldP spid="56331" grpId="0" animBg="1"/>
      <p:bldP spid="56331" grpId="1" animBg="1"/>
      <p:bldP spid="56332" grpId="0" animBg="1"/>
      <p:bldP spid="56332" grpId="1" animBg="1"/>
      <p:bldP spid="56333" grpId="0" animBg="1"/>
      <p:bldP spid="56333" grpId="1" animBg="1"/>
      <p:bldP spid="56334" grpId="0" animBg="1"/>
      <p:bldP spid="56334" grpId="1" animBg="1"/>
      <p:bldP spid="56335" grpId="0" animBg="1"/>
      <p:bldP spid="56335" grpId="1" animBg="1"/>
      <p:bldP spid="56336" grpId="0" animBg="1"/>
      <p:bldP spid="56336" grpId="1" animBg="1"/>
      <p:bldP spid="56337" grpId="0" animBg="1"/>
      <p:bldP spid="56337" grpId="1" animBg="1"/>
      <p:bldP spid="56338" grpId="0" animBg="1"/>
      <p:bldP spid="56338" grpId="1" animBg="1"/>
      <p:bldP spid="56339" grpId="0" animBg="1"/>
      <p:bldP spid="56339" grpId="1" animBg="1"/>
      <p:bldP spid="56340" grpId="0" animBg="1"/>
      <p:bldP spid="56340" grpId="1" animBg="1"/>
      <p:bldP spid="56341" grpId="0" animBg="1"/>
      <p:bldP spid="56341" grpId="1" animBg="1"/>
      <p:bldP spid="56342" grpId="0" animBg="1"/>
      <p:bldP spid="56342" grpId="1" animBg="1"/>
      <p:bldP spid="56343" grpId="0" animBg="1"/>
      <p:bldP spid="56343" grpId="1" animBg="1"/>
      <p:bldP spid="56328" grpId="0" animBg="1"/>
      <p:bldP spid="56328" grpId="1" animBg="1"/>
      <p:bldP spid="56346" grpId="0" animBg="1"/>
      <p:bldP spid="56347" grpId="0" animBg="1"/>
      <p:bldP spid="56348" grpId="0" animBg="1"/>
      <p:bldP spid="56349" grpId="0" animBg="1"/>
      <p:bldP spid="56351" grpId="0" animBg="1"/>
      <p:bldP spid="56360" grpId="0"/>
      <p:bldP spid="56360" grpId="1"/>
      <p:bldP spid="56361" grpId="0"/>
      <p:bldP spid="56361" grpId="1"/>
      <p:bldP spid="56365" grpId="0"/>
      <p:bldP spid="56365" grpId="1"/>
      <p:bldP spid="56366" grpId="0"/>
      <p:bldP spid="56366" grpId="1"/>
      <p:bldP spid="56368" grpId="0"/>
      <p:bldP spid="56368"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维特比译码的复杂度</a:t>
            </a:r>
          </a:p>
        </p:txBody>
      </p:sp>
      <p:sp>
        <p:nvSpPr>
          <p:cNvPr id="45059" name="Rectangle 3"/>
          <p:cNvSpPr>
            <a:spLocks noGrp="1" noChangeArrowheads="1"/>
          </p:cNvSpPr>
          <p:nvPr>
            <p:ph type="body" idx="1"/>
          </p:nvPr>
        </p:nvSpPr>
        <p:spPr>
          <a:xfrm>
            <a:off x="684213" y="2017713"/>
            <a:ext cx="7920037" cy="4114800"/>
          </a:xfrm>
        </p:spPr>
        <p:txBody>
          <a:bodyPr>
            <a:normAutofit/>
          </a:bodyPr>
          <a:lstStyle/>
          <a:p>
            <a:pPr eaLnBrk="1" hangingPunct="1"/>
            <a:r>
              <a:rPr lang="zh-CN" altLang="en-US" dirty="0">
                <a:latin typeface="Times New Roman" panose="02020603050405020304" pitchFamily="18" charset="0"/>
                <a:cs typeface="Times New Roman" panose="02020603050405020304" pitchFamily="18" charset="0"/>
              </a:rPr>
              <a:t>对信息序列长度为</a:t>
            </a:r>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，信息符号取自</a:t>
            </a:r>
            <a:r>
              <a:rPr lang="en-US" altLang="zh-CN" dirty="0">
                <a:latin typeface="Times New Roman" panose="02020603050405020304" pitchFamily="18" charset="0"/>
                <a:cs typeface="Times New Roman" panose="02020603050405020304" pitchFamily="18" charset="0"/>
              </a:rPr>
              <a:t>GF(</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，约束长度为</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的卷积码。</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状态数为</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，因此对每个时刻要做</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次加比选得到</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个状态的残留路径，</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因此总运算量约为</a:t>
            </a:r>
            <a:r>
              <a:rPr lang="en-US" altLang="zh-CN" i="1" dirty="0" err="1">
                <a:latin typeface="Times New Roman" panose="02020603050405020304" pitchFamily="18" charset="0"/>
                <a:cs typeface="Times New Roman" panose="02020603050405020304" pitchFamily="18" charset="0"/>
              </a:rPr>
              <a:t>Lp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次加比选。</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每次加比选包括</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次加法和</a:t>
            </a:r>
            <a:r>
              <a:rPr lang="en-US" altLang="zh-CN" i="1" dirty="0">
                <a:latin typeface="Times New Roman" panose="02020603050405020304" pitchFamily="18" charset="0"/>
                <a:cs typeface="Times New Roman" panose="02020603050405020304" pitchFamily="18" charset="0"/>
              </a:rPr>
              <a:t>p</a:t>
            </a:r>
            <a:r>
              <a:rPr lang="en-US" altLang="zh-CN" i="1" baseline="30000" dirty="0">
                <a:latin typeface="Times New Roman" panose="02020603050405020304" pitchFamily="18" charset="0"/>
                <a:cs typeface="Times New Roman" panose="02020603050405020304" pitchFamily="18" charset="0"/>
              </a:rPr>
              <a:t>k</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次比较。</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同时，要能保存</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条残留路径，需要</a:t>
            </a:r>
            <a:r>
              <a:rPr lang="en-US" altLang="zh-CN" i="1" dirty="0" err="1">
                <a:latin typeface="Times New Roman" panose="02020603050405020304" pitchFamily="18" charset="0"/>
                <a:cs typeface="Times New Roman" panose="02020603050405020304" pitchFamily="18" charset="0"/>
              </a:rPr>
              <a:t>Lp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个存贮单元。</a:t>
            </a: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10</a:t>
            </a:r>
            <a:endParaRPr lang="zh-CN" altLang="en-US" dirty="0">
              <a:solidFill>
                <a:srgbClr val="FF0000"/>
              </a:solidFill>
            </a:endParaRPr>
          </a:p>
        </p:txBody>
      </p:sp>
    </p:spTree>
    <p:extLst>
      <p:ext uri="{BB962C8B-B14F-4D97-AF65-F5344CB8AC3E}">
        <p14:creationId xmlns:p14="http://schemas.microsoft.com/office/powerpoint/2010/main" val="2111795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维特比译码的特点</a:t>
            </a:r>
          </a:p>
        </p:txBody>
      </p:sp>
      <p:sp>
        <p:nvSpPr>
          <p:cNvPr id="46083" name="Rectangle 3"/>
          <p:cNvSpPr>
            <a:spLocks noGrp="1" noChangeArrowheads="1"/>
          </p:cNvSpPr>
          <p:nvPr>
            <p:ph type="body" idx="1"/>
          </p:nvPr>
        </p:nvSpPr>
        <p:spPr>
          <a:xfrm>
            <a:off x="457200" y="1600200"/>
            <a:ext cx="8458200" cy="4525963"/>
          </a:xfrm>
        </p:spPr>
        <p:txBody>
          <a:bodyPr/>
          <a:lstStyle/>
          <a:p>
            <a:pPr eaLnBrk="1" hangingPunct="1"/>
            <a:r>
              <a:rPr lang="zh-CN" altLang="en-US" dirty="0">
                <a:latin typeface="Times New Roman" panose="02020603050405020304" pitchFamily="18" charset="0"/>
                <a:cs typeface="Times New Roman" panose="02020603050405020304" pitchFamily="18" charset="0"/>
              </a:rPr>
              <a:t>维特比算法是</a:t>
            </a:r>
            <a:r>
              <a:rPr lang="zh-CN" altLang="en-US" dirty="0">
                <a:solidFill>
                  <a:srgbClr val="FF0000"/>
                </a:solidFill>
                <a:latin typeface="Times New Roman" panose="02020603050405020304" pitchFamily="18" charset="0"/>
                <a:cs typeface="Times New Roman" panose="02020603050405020304" pitchFamily="18" charset="0"/>
              </a:rPr>
              <a:t>最大似然</a:t>
            </a:r>
            <a:r>
              <a:rPr lang="zh-CN" altLang="en-US" dirty="0">
                <a:latin typeface="Times New Roman" panose="02020603050405020304" pitchFamily="18" charset="0"/>
                <a:cs typeface="Times New Roman" panose="02020603050405020304" pitchFamily="18" charset="0"/>
              </a:rPr>
              <a:t>的序列译码算法</a:t>
            </a:r>
          </a:p>
          <a:p>
            <a:pPr eaLnBrk="1" hangingPunct="1"/>
            <a:r>
              <a:rPr lang="zh-CN" altLang="en-US" dirty="0">
                <a:latin typeface="Times New Roman" panose="02020603050405020304" pitchFamily="18" charset="0"/>
                <a:cs typeface="Times New Roman" panose="02020603050405020304" pitchFamily="18" charset="0"/>
              </a:rPr>
              <a:t>译码复杂度</a:t>
            </a:r>
            <a:r>
              <a:rPr lang="zh-CN" altLang="en-US" dirty="0">
                <a:solidFill>
                  <a:srgbClr val="0000FF"/>
                </a:solidFill>
                <a:latin typeface="Times New Roman" panose="02020603050405020304" pitchFamily="18" charset="0"/>
                <a:cs typeface="Times New Roman" panose="02020603050405020304" pitchFamily="18" charset="0"/>
              </a:rPr>
              <a:t>与信道质量无关</a:t>
            </a:r>
          </a:p>
          <a:p>
            <a:pPr eaLnBrk="1" hangingPunct="1"/>
            <a:r>
              <a:rPr lang="zh-CN" altLang="en-US" dirty="0">
                <a:latin typeface="Times New Roman" panose="02020603050405020304" pitchFamily="18" charset="0"/>
                <a:cs typeface="Times New Roman" panose="02020603050405020304" pitchFamily="18" charset="0"/>
              </a:rPr>
              <a:t>运算量</a:t>
            </a:r>
            <a:r>
              <a:rPr lang="zh-CN" altLang="en-US" dirty="0">
                <a:solidFill>
                  <a:srgbClr val="FF0000"/>
                </a:solidFill>
                <a:latin typeface="Times New Roman" panose="02020603050405020304" pitchFamily="18" charset="0"/>
                <a:cs typeface="Times New Roman" panose="02020603050405020304" pitchFamily="18" charset="0"/>
              </a:rPr>
              <a:t>与码长呈线性关系</a:t>
            </a:r>
          </a:p>
          <a:p>
            <a:pPr eaLnBrk="1" hangingPunct="1"/>
            <a:r>
              <a:rPr lang="zh-CN" altLang="en-US" dirty="0">
                <a:latin typeface="Times New Roman" panose="02020603050405020304" pitchFamily="18" charset="0"/>
                <a:cs typeface="Times New Roman" panose="02020603050405020304" pitchFamily="18" charset="0"/>
              </a:rPr>
              <a:t>存贮量与码长呈线性关系</a:t>
            </a:r>
          </a:p>
          <a:p>
            <a:pPr eaLnBrk="1" hangingPunct="1"/>
            <a:r>
              <a:rPr lang="zh-CN" altLang="en-US" dirty="0">
                <a:latin typeface="Times New Roman" panose="02020603050405020304" pitchFamily="18" charset="0"/>
                <a:cs typeface="Times New Roman" panose="02020603050405020304" pitchFamily="18" charset="0"/>
              </a:rPr>
              <a:t>运算量和存贮量都与状态数呈线性关系</a:t>
            </a:r>
          </a:p>
          <a:p>
            <a:pPr eaLnBrk="1" hangingPunct="1"/>
            <a:r>
              <a:rPr lang="zh-CN" altLang="en-US" dirty="0">
                <a:solidFill>
                  <a:srgbClr val="FF0000"/>
                </a:solidFill>
                <a:latin typeface="Times New Roman" panose="02020603050405020304" pitchFamily="18" charset="0"/>
                <a:cs typeface="Times New Roman" panose="02020603050405020304" pitchFamily="18" charset="0"/>
              </a:rPr>
              <a:t>状态数</a:t>
            </a:r>
            <a:r>
              <a:rPr lang="zh-CN" altLang="en-US" dirty="0">
                <a:latin typeface="Times New Roman" panose="02020603050405020304" pitchFamily="18" charset="0"/>
                <a:cs typeface="Times New Roman" panose="02020603050405020304" pitchFamily="18" charset="0"/>
              </a:rPr>
              <a:t>随分组大小</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及编码深度</a:t>
            </a:r>
            <a:r>
              <a:rPr lang="en-US" altLang="zh-CN" i="1" dirty="0">
                <a:latin typeface="Times New Roman" panose="02020603050405020304" pitchFamily="18" charset="0"/>
                <a:cs typeface="Times New Roman" panose="02020603050405020304" pitchFamily="18" charset="0"/>
              </a:rPr>
              <a:t>m</a:t>
            </a:r>
            <a:r>
              <a:rPr lang="zh-CN" altLang="en-US" dirty="0">
                <a:solidFill>
                  <a:srgbClr val="0000FF"/>
                </a:solidFill>
                <a:latin typeface="Times New Roman" panose="02020603050405020304" pitchFamily="18" charset="0"/>
                <a:cs typeface="Times New Roman" panose="02020603050405020304" pitchFamily="18" charset="0"/>
              </a:rPr>
              <a:t>呈指数关系</a:t>
            </a: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11</a:t>
            </a:r>
            <a:endParaRPr lang="zh-CN" altLang="en-US" dirty="0">
              <a:solidFill>
                <a:srgbClr val="FF0000"/>
              </a:solidFill>
            </a:endParaRPr>
          </a:p>
        </p:txBody>
      </p:sp>
    </p:spTree>
    <p:extLst>
      <p:ext uri="{BB962C8B-B14F-4D97-AF65-F5344CB8AC3E}">
        <p14:creationId xmlns:p14="http://schemas.microsoft.com/office/powerpoint/2010/main" val="314546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译码吞吐量与存储量</a:t>
            </a:r>
          </a:p>
        </p:txBody>
      </p:sp>
      <p:sp>
        <p:nvSpPr>
          <p:cNvPr id="47107" name="Rectangle 3"/>
          <p:cNvSpPr>
            <a:spLocks noGrp="1" noChangeArrowheads="1"/>
          </p:cNvSpPr>
          <p:nvPr>
            <p:ph type="body" idx="1"/>
          </p:nvPr>
        </p:nvSpPr>
        <p:spPr/>
        <p:txBody>
          <a:bodyPr>
            <a:normAutofit fontScale="92500" lnSpcReduction="10000"/>
          </a:bodyPr>
          <a:lstStyle/>
          <a:p>
            <a:pPr eaLnBrk="1" hangingPunct="1"/>
            <a:r>
              <a:rPr lang="zh-CN" altLang="en-US" dirty="0">
                <a:solidFill>
                  <a:srgbClr val="FF0000"/>
                </a:solidFill>
              </a:rPr>
              <a:t>运算量与码长</a:t>
            </a:r>
            <a:r>
              <a:rPr lang="zh-CN" altLang="en-US" dirty="0"/>
              <a:t>呈线性关系意味着平均吞吐量与码长无关</a:t>
            </a:r>
            <a:endParaRPr lang="en-US" altLang="zh-CN" dirty="0"/>
          </a:p>
          <a:p>
            <a:pPr lvl="1"/>
            <a:r>
              <a:rPr lang="zh-CN" altLang="en-US" dirty="0"/>
              <a:t>这里吞吐量指的是在一定硬件或软件实现下，所能支持的译码最高速率</a:t>
            </a:r>
          </a:p>
          <a:p>
            <a:pPr eaLnBrk="1" hangingPunct="1"/>
            <a:r>
              <a:rPr lang="zh-CN" altLang="en-US" dirty="0"/>
              <a:t>存贮量与码长呈线性关系意味着对无限码长（流的情况）要求有</a:t>
            </a:r>
            <a:r>
              <a:rPr lang="zh-CN" altLang="en-US" dirty="0">
                <a:solidFill>
                  <a:srgbClr val="0000FF"/>
                </a:solidFill>
              </a:rPr>
              <a:t>无限的存贮量</a:t>
            </a:r>
            <a:r>
              <a:rPr lang="zh-CN" altLang="en-US" dirty="0"/>
              <a:t>。</a:t>
            </a:r>
            <a:endParaRPr lang="en-US" altLang="zh-CN" dirty="0"/>
          </a:p>
          <a:p>
            <a:pPr lvl="1"/>
            <a:r>
              <a:rPr lang="zh-CN" altLang="en-US" dirty="0"/>
              <a:t>一次完整的译码要完成全部的回溯，即将第</a:t>
            </a:r>
            <a:r>
              <a:rPr lang="en-US" altLang="zh-CN" dirty="0"/>
              <a:t>N</a:t>
            </a:r>
            <a:r>
              <a:rPr lang="zh-CN" altLang="en-US" dirty="0"/>
              <a:t>时刻的最优残留路径向回一直找到第</a:t>
            </a:r>
            <a:r>
              <a:rPr lang="en-US" altLang="zh-CN" dirty="0"/>
              <a:t>1</a:t>
            </a:r>
            <a:r>
              <a:rPr lang="zh-CN" altLang="en-US" dirty="0"/>
              <a:t>时刻</a:t>
            </a:r>
            <a:endParaRPr lang="en-US" altLang="zh-CN" dirty="0"/>
          </a:p>
          <a:p>
            <a:pPr lvl="1"/>
            <a:r>
              <a:rPr lang="zh-CN" altLang="en-US" dirty="0"/>
              <a:t>相当于要求译码器把整个残留路径存下来</a:t>
            </a:r>
            <a:endParaRPr lang="en-US" altLang="zh-CN" dirty="0"/>
          </a:p>
          <a:p>
            <a:pPr lvl="1"/>
            <a:r>
              <a:rPr lang="zh-CN" altLang="en-US" dirty="0"/>
              <a:t>对无限码长，译码器的存贮迟早要爆掉</a:t>
            </a:r>
          </a:p>
        </p:txBody>
      </p:sp>
    </p:spTree>
    <p:extLst>
      <p:ext uri="{BB962C8B-B14F-4D97-AF65-F5344CB8AC3E}">
        <p14:creationId xmlns:p14="http://schemas.microsoft.com/office/powerpoint/2010/main" val="234434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面向信息流的有记忆编码</a:t>
            </a:r>
          </a:p>
        </p:txBody>
      </p:sp>
      <p:sp>
        <p:nvSpPr>
          <p:cNvPr id="9219" name="内容占位符 2"/>
          <p:cNvSpPr>
            <a:spLocks noGrp="1"/>
          </p:cNvSpPr>
          <p:nvPr>
            <p:ph idx="1"/>
          </p:nvPr>
        </p:nvSpPr>
        <p:spPr>
          <a:xfrm>
            <a:off x="685800" y="5516563"/>
            <a:ext cx="7772400" cy="1120775"/>
          </a:xfrm>
        </p:spPr>
        <p:txBody>
          <a:bodyPr/>
          <a:lstStyle/>
          <a:p>
            <a:r>
              <a:rPr lang="zh-CN" altLang="en-US" sz="2400"/>
              <a:t>总平均编码效率仍为</a:t>
            </a:r>
            <a:r>
              <a:rPr lang="en-US" altLang="zh-CN" sz="2400"/>
              <a:t>4/7</a:t>
            </a:r>
            <a:r>
              <a:rPr lang="zh-CN" altLang="en-US" sz="2400"/>
              <a:t>，但由于引入了记忆，哪怕是丢弃了一组，仍有可能从其它组恢复相关信息</a:t>
            </a:r>
          </a:p>
        </p:txBody>
      </p:sp>
      <p:sp>
        <p:nvSpPr>
          <p:cNvPr id="92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21" name="对象 4"/>
          <p:cNvGraphicFramePr>
            <a:graphicFrameLocks noChangeAspect="1"/>
          </p:cNvGraphicFramePr>
          <p:nvPr/>
        </p:nvGraphicFramePr>
        <p:xfrm>
          <a:off x="171450" y="1989138"/>
          <a:ext cx="8801100" cy="3860800"/>
        </p:xfrm>
        <a:graphic>
          <a:graphicData uri="http://schemas.openxmlformats.org/presentationml/2006/ole">
            <mc:AlternateContent xmlns:mc="http://schemas.openxmlformats.org/markup-compatibility/2006">
              <mc:Choice xmlns:v="urn:schemas-microsoft-com:vml" Requires="v">
                <p:oleObj name="Visio" r:id="rId2" imgW="9969500" imgH="4381500" progId="Visio.Drawing.11">
                  <p:embed/>
                </p:oleObj>
              </mc:Choice>
              <mc:Fallback>
                <p:oleObj name="Visio" r:id="rId2" imgW="9969500" imgH="4381500" progId="Visio.Drawing.11">
                  <p:embed/>
                  <p:pic>
                    <p:nvPicPr>
                      <p:cNvPr id="9221"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989138"/>
                        <a:ext cx="88011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五角星 5"/>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zh-CN" altLang="en-US" dirty="0"/>
              <a:t>滑动窗维特比译码算法</a:t>
            </a:r>
            <a:br>
              <a:rPr lang="en-US" altLang="zh-CN" dirty="0"/>
            </a:br>
            <a:r>
              <a:rPr lang="zh-CN" altLang="en-US" dirty="0"/>
              <a:t>解决有限存贮量问题</a:t>
            </a:r>
          </a:p>
        </p:txBody>
      </p:sp>
      <p:sp>
        <p:nvSpPr>
          <p:cNvPr id="48131" name="Rectangle 3"/>
          <p:cNvSpPr>
            <a:spLocks noGrp="1" noChangeArrowheads="1"/>
          </p:cNvSpPr>
          <p:nvPr>
            <p:ph type="body" idx="1"/>
          </p:nvPr>
        </p:nvSpPr>
        <p:spPr>
          <a:xfrm>
            <a:off x="827088" y="2017713"/>
            <a:ext cx="8128000" cy="4114800"/>
          </a:xfrm>
        </p:spPr>
        <p:txBody>
          <a:bodyPr/>
          <a:lstStyle/>
          <a:p>
            <a:pPr eaLnBrk="1" hangingPunct="1"/>
            <a:r>
              <a:rPr lang="zh-CN" altLang="en-US" u="sng" dirty="0">
                <a:latin typeface="Times New Roman" panose="02020603050405020304" pitchFamily="18" charset="0"/>
                <a:cs typeface="Times New Roman" panose="02020603050405020304" pitchFamily="18" charset="0"/>
              </a:rPr>
              <a:t>基本出发点</a:t>
            </a:r>
            <a:r>
              <a:rPr lang="zh-CN" altLang="en-US" dirty="0">
                <a:latin typeface="Times New Roman" panose="02020603050405020304" pitchFamily="18" charset="0"/>
                <a:cs typeface="Times New Roman" panose="02020603050405020304" pitchFamily="18" charset="0"/>
              </a:rPr>
              <a:t>：当状态数有限时，给定时刻的各状态残留路径在一定时间（</a:t>
            </a:r>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）之前来自于同一状态的可能性随</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的增加而迅速趋近于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。即：</a:t>
            </a:r>
            <a:r>
              <a:rPr lang="en-US" altLang="zh-CN" dirty="0">
                <a:solidFill>
                  <a:srgbClr val="0000FF"/>
                </a:solidFill>
                <a:latin typeface="Times New Roman" panose="02020603050405020304" pitchFamily="18" charset="0"/>
                <a:cs typeface="Times New Roman" panose="02020603050405020304" pitchFamily="18" charset="0"/>
              </a:rPr>
              <a:t>t</a:t>
            </a:r>
            <a:r>
              <a:rPr lang="zh-CN" altLang="en-US" dirty="0">
                <a:solidFill>
                  <a:srgbClr val="0000FF"/>
                </a:solidFill>
                <a:latin typeface="Times New Roman" panose="02020603050405020304" pitchFamily="18" charset="0"/>
                <a:cs typeface="Times New Roman" panose="02020603050405020304" pitchFamily="18" charset="0"/>
              </a:rPr>
              <a:t>时刻各残留路径很可能来自于</a:t>
            </a:r>
            <a:r>
              <a:rPr lang="en-US" altLang="zh-CN" dirty="0">
                <a:solidFill>
                  <a:srgbClr val="0000FF"/>
                </a:solidFill>
                <a:latin typeface="Times New Roman" panose="02020603050405020304" pitchFamily="18" charset="0"/>
                <a:cs typeface="Times New Roman" panose="02020603050405020304" pitchFamily="18" charset="0"/>
              </a:rPr>
              <a:t>t-L</a:t>
            </a:r>
            <a:r>
              <a:rPr lang="zh-CN" altLang="en-US" dirty="0">
                <a:solidFill>
                  <a:srgbClr val="0000FF"/>
                </a:solidFill>
                <a:latin typeface="Times New Roman" panose="02020603050405020304" pitchFamily="18" charset="0"/>
                <a:cs typeface="Times New Roman" panose="02020603050405020304" pitchFamily="18" charset="0"/>
              </a:rPr>
              <a:t>时刻的同一状态</a:t>
            </a:r>
            <a:r>
              <a:rPr lang="zh-CN" altLang="en-US" dirty="0">
                <a:latin typeface="Times New Roman" panose="02020603050405020304" pitchFamily="18" charset="0"/>
                <a:cs typeface="Times New Roman" panose="02020603050405020304" pitchFamily="18" charset="0"/>
              </a:rPr>
              <a:t>。</a:t>
            </a:r>
          </a:p>
        </p:txBody>
      </p:sp>
      <p:graphicFrame>
        <p:nvGraphicFramePr>
          <p:cNvPr id="48132" name="Object 4"/>
          <p:cNvGraphicFramePr>
            <a:graphicFrameLocks noChangeAspect="1"/>
          </p:cNvGraphicFramePr>
          <p:nvPr/>
        </p:nvGraphicFramePr>
        <p:xfrm>
          <a:off x="1370013" y="4508500"/>
          <a:ext cx="6370637" cy="2244725"/>
        </p:xfrm>
        <a:graphic>
          <a:graphicData uri="http://schemas.openxmlformats.org/presentationml/2006/ole">
            <mc:AlternateContent xmlns:mc="http://schemas.openxmlformats.org/markup-compatibility/2006">
              <mc:Choice xmlns:v="urn:schemas-microsoft-com:vml" Requires="v">
                <p:oleObj name="Visio" r:id="rId2" imgW="1866911" imgH="504776" progId="Visio.Drawing.6">
                  <p:embed/>
                </p:oleObj>
              </mc:Choice>
              <mc:Fallback>
                <p:oleObj name="Visio" r:id="rId2" imgW="1866911" imgH="504776" progId="Visio.Drawing.6">
                  <p:embed/>
                  <p:pic>
                    <p:nvPicPr>
                      <p:cNvPr id="481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4508500"/>
                        <a:ext cx="6370637"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2" name="Object 0"/>
          <p:cNvGraphicFramePr>
            <a:graphicFrameLocks noChangeAspect="1"/>
          </p:cNvGraphicFramePr>
          <p:nvPr/>
        </p:nvGraphicFramePr>
        <p:xfrm>
          <a:off x="1370013" y="4508500"/>
          <a:ext cx="6370637" cy="2244725"/>
        </p:xfrm>
        <a:graphic>
          <a:graphicData uri="http://schemas.openxmlformats.org/presentationml/2006/ole">
            <mc:AlternateContent xmlns:mc="http://schemas.openxmlformats.org/markup-compatibility/2006">
              <mc:Choice xmlns:v="urn:schemas-microsoft-com:vml" Requires="v">
                <p:oleObj name="Visio" r:id="rId4" imgW="1866911" imgH="504776" progId="Visio.Drawing.6">
                  <p:embed/>
                </p:oleObj>
              </mc:Choice>
              <mc:Fallback>
                <p:oleObj name="Visio" r:id="rId4" imgW="1866911" imgH="504776" progId="Visio.Drawing.6">
                  <p:embed/>
                  <p:pic>
                    <p:nvPicPr>
                      <p:cNvPr id="84992"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0013" y="4508500"/>
                        <a:ext cx="6370637"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3052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992"/>
                                        </p:tgtEl>
                                        <p:attrNameLst>
                                          <p:attrName>style.visibility</p:attrName>
                                        </p:attrNameLst>
                                      </p:cBhvr>
                                      <p:to>
                                        <p:strVal val="visible"/>
                                      </p:to>
                                    </p:set>
                                    <p:animEffect transition="in" filter="fade">
                                      <p:cBhvr>
                                        <p:cTn id="7" dur="2000"/>
                                        <p:tgtEl>
                                          <p:spTgt spid="84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滑动窗维特比译码算法实现</a:t>
            </a:r>
          </a:p>
        </p:txBody>
      </p:sp>
      <p:sp>
        <p:nvSpPr>
          <p:cNvPr id="49155" name="Rectangle 3"/>
          <p:cNvSpPr>
            <a:spLocks noGrp="1" noChangeArrowheads="1"/>
          </p:cNvSpPr>
          <p:nvPr>
            <p:ph type="body" idx="1"/>
          </p:nvPr>
        </p:nvSpPr>
        <p:spPr/>
        <p:txBody>
          <a:bodyPr/>
          <a:lstStyle/>
          <a:p>
            <a:pPr eaLnBrk="1" hangingPunct="1">
              <a:lnSpc>
                <a:spcPct val="90000"/>
              </a:lnSpc>
            </a:pPr>
            <a:r>
              <a:rPr lang="zh-CN" altLang="en-US" sz="2800" dirty="0">
                <a:latin typeface="Times New Roman" panose="02020603050405020304" pitchFamily="18" charset="0"/>
                <a:cs typeface="Times New Roman" panose="02020603050405020304" pitchFamily="18" charset="0"/>
              </a:rPr>
              <a:t>在第</a:t>
            </a:r>
            <a:r>
              <a:rPr lang="en-US" altLang="zh-CN" sz="2800" dirty="0">
                <a:latin typeface="Times New Roman" panose="02020603050405020304" pitchFamily="18" charset="0"/>
                <a:cs typeface="Times New Roman" panose="02020603050405020304" pitchFamily="18" charset="0"/>
              </a:rPr>
              <a:t>t</a:t>
            </a:r>
            <a:r>
              <a:rPr lang="zh-CN" altLang="en-US" sz="2800" dirty="0">
                <a:latin typeface="Times New Roman" panose="02020603050405020304" pitchFamily="18" charset="0"/>
                <a:cs typeface="Times New Roman" panose="02020603050405020304" pitchFamily="18" charset="0"/>
              </a:rPr>
              <a:t>时刻，可以将</a:t>
            </a:r>
            <a:r>
              <a:rPr lang="en-US" altLang="zh-CN" sz="2800" i="1" dirty="0">
                <a:latin typeface="Times New Roman" panose="02020603050405020304" pitchFamily="18" charset="0"/>
                <a:cs typeface="Times New Roman" panose="02020603050405020304" pitchFamily="18" charset="0"/>
              </a:rPr>
              <a:t>t-L</a:t>
            </a:r>
            <a:r>
              <a:rPr lang="zh-CN" altLang="en-US" sz="2800" dirty="0">
                <a:latin typeface="Times New Roman" panose="02020603050405020304" pitchFamily="18" charset="0"/>
                <a:cs typeface="Times New Roman" panose="02020603050405020304" pitchFamily="18" charset="0"/>
              </a:rPr>
              <a:t>时刻前的路径结果直接输出，而在存贮空间中</a:t>
            </a:r>
            <a:r>
              <a:rPr lang="zh-CN" altLang="en-US" sz="2800" dirty="0">
                <a:solidFill>
                  <a:srgbClr val="0000FF"/>
                </a:solidFill>
                <a:latin typeface="Times New Roman" panose="02020603050405020304" pitchFamily="18" charset="0"/>
                <a:cs typeface="Times New Roman" panose="02020603050405020304" pitchFamily="18" charset="0"/>
              </a:rPr>
              <a:t>不再保存</a:t>
            </a:r>
            <a:r>
              <a:rPr lang="en-US" altLang="zh-CN" sz="2800" i="1" dirty="0">
                <a:solidFill>
                  <a:srgbClr val="0000FF"/>
                </a:solidFill>
                <a:latin typeface="Times New Roman" panose="02020603050405020304" pitchFamily="18" charset="0"/>
                <a:cs typeface="Times New Roman" panose="02020603050405020304" pitchFamily="18" charset="0"/>
              </a:rPr>
              <a:t>t-L</a:t>
            </a:r>
            <a:r>
              <a:rPr lang="zh-CN" altLang="en-US" sz="2800" dirty="0">
                <a:solidFill>
                  <a:srgbClr val="0000FF"/>
                </a:solidFill>
                <a:latin typeface="Times New Roman" panose="02020603050405020304" pitchFamily="18" charset="0"/>
                <a:cs typeface="Times New Roman" panose="02020603050405020304" pitchFamily="18" charset="0"/>
              </a:rPr>
              <a:t>时刻前</a:t>
            </a:r>
            <a:r>
              <a:rPr lang="zh-CN" altLang="en-US" sz="2800" dirty="0">
                <a:latin typeface="Times New Roman" panose="02020603050405020304" pitchFamily="18" charset="0"/>
                <a:cs typeface="Times New Roman" panose="02020603050405020304" pitchFamily="18" charset="0"/>
              </a:rPr>
              <a:t>的内容。因此</a:t>
            </a:r>
            <a:r>
              <a:rPr lang="zh-CN" altLang="en-US" sz="2800" dirty="0">
                <a:solidFill>
                  <a:srgbClr val="FF0000"/>
                </a:solidFill>
                <a:latin typeface="Times New Roman" panose="02020603050405020304" pitchFamily="18" charset="0"/>
                <a:cs typeface="Times New Roman" panose="02020603050405020304" pitchFamily="18" charset="0"/>
              </a:rPr>
              <a:t>存贮量控制在</a:t>
            </a:r>
            <a:r>
              <a:rPr lang="en-US" altLang="zh-CN" sz="2800" i="1" dirty="0" err="1">
                <a:solidFill>
                  <a:srgbClr val="FF0000"/>
                </a:solidFill>
                <a:latin typeface="Times New Roman" panose="02020603050405020304" pitchFamily="18" charset="0"/>
                <a:cs typeface="Times New Roman" panose="02020603050405020304" pitchFamily="18" charset="0"/>
              </a:rPr>
              <a:t>Lp</a:t>
            </a:r>
            <a:r>
              <a:rPr lang="en-US" altLang="zh-CN" sz="2800" i="1" baseline="30000" dirty="0" err="1">
                <a:solidFill>
                  <a:srgbClr val="FF0000"/>
                </a:solidFill>
                <a:latin typeface="Times New Roman" panose="02020603050405020304" pitchFamily="18" charset="0"/>
                <a:cs typeface="Times New Roman" panose="02020603050405020304" pitchFamily="18" charset="0"/>
              </a:rPr>
              <a:t>km</a:t>
            </a:r>
            <a:r>
              <a:rPr lang="zh-CN" altLang="en-US" sz="2800" dirty="0">
                <a:latin typeface="Times New Roman" panose="02020603050405020304" pitchFamily="18" charset="0"/>
                <a:cs typeface="Times New Roman" panose="02020603050405020304" pitchFamily="18" charset="0"/>
              </a:rPr>
              <a:t>。这里的</a:t>
            </a:r>
            <a:r>
              <a:rPr lang="en-US" altLang="zh-CN" sz="2800" dirty="0">
                <a:latin typeface="Times New Roman" panose="02020603050405020304" pitchFamily="18" charset="0"/>
                <a:cs typeface="Times New Roman" panose="02020603050405020304" pitchFamily="18" charset="0"/>
              </a:rPr>
              <a:t>L</a:t>
            </a:r>
            <a:r>
              <a:rPr lang="zh-CN" altLang="en-US" sz="2800" dirty="0">
                <a:latin typeface="Times New Roman" panose="02020603050405020304" pitchFamily="18" charset="0"/>
                <a:cs typeface="Times New Roman" panose="02020603050405020304" pitchFamily="18" charset="0"/>
              </a:rPr>
              <a:t>就被称做译码深度。不再随码长的增加而增加。因而特别适合信息流的卷积码编译码。在这种情况下甚至不需要对流分段加尾比特。这里的</a:t>
            </a:r>
            <a:r>
              <a:rPr lang="en-US" altLang="zh-CN" sz="2800" i="1" dirty="0">
                <a:latin typeface="Times New Roman" panose="02020603050405020304" pitchFamily="18" charset="0"/>
                <a:cs typeface="Times New Roman" panose="02020603050405020304" pitchFamily="18" charset="0"/>
              </a:rPr>
              <a:t>L</a:t>
            </a:r>
            <a:r>
              <a:rPr lang="zh-CN" altLang="en-US" sz="2800" dirty="0">
                <a:latin typeface="Times New Roman" panose="02020603050405020304" pitchFamily="18" charset="0"/>
                <a:cs typeface="Times New Roman" panose="02020603050405020304" pitchFamily="18" charset="0"/>
              </a:rPr>
              <a:t>就被称做译码深度。</a:t>
            </a:r>
          </a:p>
          <a:p>
            <a:pPr eaLnBrk="1" hangingPunct="1">
              <a:lnSpc>
                <a:spcPct val="90000"/>
              </a:lnSpc>
            </a:pPr>
            <a:r>
              <a:rPr lang="zh-CN" altLang="en-US" sz="2800" dirty="0">
                <a:latin typeface="Times New Roman" panose="02020603050405020304" pitchFamily="18" charset="0"/>
                <a:cs typeface="Times New Roman" panose="02020603050405020304" pitchFamily="18" charset="0"/>
              </a:rPr>
              <a:t>显然，滑动窗算法是一种准最优算法。但通常译码深度只要有编码</a:t>
            </a:r>
            <a:r>
              <a:rPr lang="zh-CN" altLang="en-US" sz="2800" dirty="0">
                <a:solidFill>
                  <a:srgbClr val="FF0000"/>
                </a:solidFill>
                <a:latin typeface="Times New Roman" panose="02020603050405020304" pitchFamily="18" charset="0"/>
                <a:cs typeface="Times New Roman" panose="02020603050405020304" pitchFamily="18" charset="0"/>
              </a:rPr>
              <a:t>约束长度的</a:t>
            </a:r>
            <a:r>
              <a:rPr lang="en-US" altLang="zh-CN" sz="2800" dirty="0">
                <a:solidFill>
                  <a:srgbClr val="FF0000"/>
                </a:solidFill>
                <a:latin typeface="Times New Roman" panose="02020603050405020304" pitchFamily="18" charset="0"/>
                <a:cs typeface="Times New Roman" panose="02020603050405020304" pitchFamily="18" charset="0"/>
              </a:rPr>
              <a:t>5</a:t>
            </a:r>
            <a:r>
              <a:rPr lang="zh-CN" altLang="en-US" sz="2800" dirty="0">
                <a:solidFill>
                  <a:srgbClr val="FF0000"/>
                </a:solidFill>
                <a:latin typeface="Times New Roman" panose="02020603050405020304" pitchFamily="18" charset="0"/>
                <a:cs typeface="Times New Roman" panose="02020603050405020304" pitchFamily="18" charset="0"/>
              </a:rPr>
              <a:t>到</a:t>
            </a:r>
            <a:r>
              <a:rPr lang="en-US" altLang="zh-CN" sz="2800" dirty="0">
                <a:solidFill>
                  <a:srgbClr val="FF0000"/>
                </a:solidFill>
                <a:latin typeface="Times New Roman" panose="02020603050405020304" pitchFamily="18" charset="0"/>
                <a:cs typeface="Times New Roman" panose="02020603050405020304" pitchFamily="18" charset="0"/>
              </a:rPr>
              <a:t>10</a:t>
            </a:r>
            <a:r>
              <a:rPr lang="zh-CN" altLang="en-US" sz="2800" dirty="0">
                <a:solidFill>
                  <a:srgbClr val="FF0000"/>
                </a:solidFill>
                <a:latin typeface="Times New Roman" panose="02020603050405020304" pitchFamily="18" charset="0"/>
                <a:cs typeface="Times New Roman" panose="02020603050405020304" pitchFamily="18" charset="0"/>
              </a:rPr>
              <a:t>倍</a:t>
            </a:r>
            <a:r>
              <a:rPr lang="zh-CN" altLang="en-US" sz="2800" dirty="0">
                <a:latin typeface="Times New Roman" panose="02020603050405020304" pitchFamily="18" charset="0"/>
                <a:cs typeface="Times New Roman" panose="02020603050405020304" pitchFamily="18" charset="0"/>
              </a:rPr>
              <a:t>，其性能损失就可以忽略不计了。</a:t>
            </a: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12</a:t>
            </a:r>
            <a:endParaRPr lang="zh-CN" altLang="en-US" dirty="0">
              <a:solidFill>
                <a:srgbClr val="FF0000"/>
              </a:solidFill>
            </a:endParaRPr>
          </a:p>
        </p:txBody>
      </p:sp>
    </p:spTree>
    <p:extLst>
      <p:ext uri="{BB962C8B-B14F-4D97-AF65-F5344CB8AC3E}">
        <p14:creationId xmlns:p14="http://schemas.microsoft.com/office/powerpoint/2010/main" val="3404368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卷积码与分组码的比较</a:t>
            </a:r>
          </a:p>
        </p:txBody>
      </p:sp>
      <p:sp>
        <p:nvSpPr>
          <p:cNvPr id="51203" name="Rectangle 3"/>
          <p:cNvSpPr>
            <a:spLocks noGrp="1" noChangeArrowheads="1"/>
          </p:cNvSpPr>
          <p:nvPr>
            <p:ph type="body" idx="1"/>
          </p:nvPr>
        </p:nvSpPr>
        <p:spPr/>
        <p:txBody>
          <a:bodyPr/>
          <a:lstStyle/>
          <a:p>
            <a:pPr eaLnBrk="1" hangingPunct="1">
              <a:lnSpc>
                <a:spcPct val="90000"/>
              </a:lnSpc>
            </a:pPr>
            <a:r>
              <a:rPr lang="zh-CN" altLang="en-US" sz="2800" dirty="0"/>
              <a:t>卷积码适合于</a:t>
            </a:r>
            <a:r>
              <a:rPr lang="zh-CN" altLang="en-US" sz="2800" dirty="0">
                <a:solidFill>
                  <a:srgbClr val="FF0000"/>
                </a:solidFill>
              </a:rPr>
              <a:t>流</a:t>
            </a:r>
            <a:r>
              <a:rPr lang="zh-CN" altLang="en-US" sz="2800" dirty="0"/>
              <a:t>的编码、而分组码适合于数据</a:t>
            </a:r>
            <a:r>
              <a:rPr lang="zh-CN" altLang="en-US" sz="2800" dirty="0">
                <a:solidFill>
                  <a:srgbClr val="0000FF"/>
                </a:solidFill>
              </a:rPr>
              <a:t>块</a:t>
            </a:r>
            <a:r>
              <a:rPr lang="zh-CN" altLang="en-US" sz="2800" dirty="0"/>
              <a:t>的编码</a:t>
            </a:r>
          </a:p>
          <a:p>
            <a:pPr eaLnBrk="1" hangingPunct="1">
              <a:lnSpc>
                <a:spcPct val="90000"/>
              </a:lnSpc>
            </a:pPr>
            <a:r>
              <a:rPr lang="zh-CN" altLang="en-US" sz="2800" dirty="0"/>
              <a:t>卷积码更看重</a:t>
            </a:r>
            <a:r>
              <a:rPr lang="zh-CN" altLang="en-US" sz="2800" dirty="0">
                <a:solidFill>
                  <a:srgbClr val="FF0000"/>
                </a:solidFill>
              </a:rPr>
              <a:t>误比特率</a:t>
            </a:r>
            <a:r>
              <a:rPr lang="zh-CN" altLang="en-US" sz="2800" dirty="0"/>
              <a:t>，而分组码更看重</a:t>
            </a:r>
            <a:r>
              <a:rPr lang="zh-CN" altLang="en-US" sz="2800" dirty="0">
                <a:solidFill>
                  <a:srgbClr val="0000FF"/>
                </a:solidFill>
              </a:rPr>
              <a:t>误字率</a:t>
            </a:r>
          </a:p>
          <a:p>
            <a:pPr eaLnBrk="1" hangingPunct="1">
              <a:lnSpc>
                <a:spcPct val="90000"/>
              </a:lnSpc>
            </a:pPr>
            <a:r>
              <a:rPr lang="zh-CN" altLang="en-US" sz="2800" dirty="0"/>
              <a:t>卷积码是有记忆的分组码，且截短的或收尾的卷积码就是分组码。</a:t>
            </a:r>
          </a:p>
          <a:p>
            <a:pPr eaLnBrk="1" hangingPunct="1">
              <a:lnSpc>
                <a:spcPct val="90000"/>
              </a:lnSpc>
            </a:pPr>
            <a:r>
              <a:rPr lang="zh-CN" altLang="en-US" sz="2800" dirty="0"/>
              <a:t>分组码，特别是循环码适合用</a:t>
            </a:r>
            <a:r>
              <a:rPr lang="zh-CN" altLang="en-US" sz="2800" dirty="0">
                <a:solidFill>
                  <a:srgbClr val="0000FF"/>
                </a:solidFill>
              </a:rPr>
              <a:t>代数译码</a:t>
            </a:r>
            <a:r>
              <a:rPr lang="zh-CN" altLang="en-US" sz="2800" dirty="0"/>
              <a:t>，而卷积码适合用</a:t>
            </a:r>
            <a:r>
              <a:rPr lang="zh-CN" altLang="en-US" sz="2800" dirty="0">
                <a:solidFill>
                  <a:srgbClr val="FF0000"/>
                </a:solidFill>
              </a:rPr>
              <a:t>概率译码</a:t>
            </a:r>
          </a:p>
          <a:p>
            <a:pPr eaLnBrk="1" hangingPunct="1">
              <a:lnSpc>
                <a:spcPct val="90000"/>
              </a:lnSpc>
            </a:pPr>
            <a:r>
              <a:rPr lang="zh-CN" altLang="en-US" sz="2800" dirty="0"/>
              <a:t>卷积码在采用概率译码时，</a:t>
            </a:r>
            <a:r>
              <a:rPr lang="zh-CN" altLang="en-US" sz="2800" dirty="0">
                <a:solidFill>
                  <a:srgbClr val="FF0000"/>
                </a:solidFill>
              </a:rPr>
              <a:t>软判决</a:t>
            </a:r>
            <a:r>
              <a:rPr lang="zh-CN" altLang="en-US" sz="2800" dirty="0"/>
              <a:t>译码比硬判决译码性能一般要好约</a:t>
            </a:r>
            <a:r>
              <a:rPr lang="en-US" altLang="zh-CN" sz="2800" dirty="0"/>
              <a:t>2dB</a:t>
            </a:r>
            <a:r>
              <a:rPr lang="zh-CN" altLang="en-US" sz="2800" dirty="0"/>
              <a:t>。</a:t>
            </a: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13</a:t>
            </a:r>
            <a:endParaRPr lang="zh-CN" altLang="en-US" dirty="0">
              <a:solidFill>
                <a:srgbClr val="FF0000"/>
              </a:solidFill>
            </a:endParaRPr>
          </a:p>
        </p:txBody>
      </p:sp>
    </p:spTree>
    <p:extLst>
      <p:ext uri="{BB962C8B-B14F-4D97-AF65-F5344CB8AC3E}">
        <p14:creationId xmlns:p14="http://schemas.microsoft.com/office/powerpoint/2010/main" val="1719038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EBEDB-FCCB-42B0-B5AA-367A14866139}"/>
              </a:ext>
            </a:extLst>
          </p:cNvPr>
          <p:cNvSpPr>
            <a:spLocks noGrp="1"/>
          </p:cNvSpPr>
          <p:nvPr>
            <p:ph type="title"/>
          </p:nvPr>
        </p:nvSpPr>
        <p:spPr/>
        <p:txBody>
          <a:bodyPr/>
          <a:lstStyle/>
          <a:p>
            <a:r>
              <a:rPr lang="zh-CN" altLang="en-US" dirty="0"/>
              <a:t>第一次编程练习</a:t>
            </a:r>
            <a:r>
              <a:rPr lang="en-US" altLang="zh-CN" dirty="0"/>
              <a:t>-</a:t>
            </a:r>
            <a:r>
              <a:rPr lang="zh-CN" altLang="en-US" dirty="0"/>
              <a:t>电平信道编译码</a:t>
            </a:r>
          </a:p>
        </p:txBody>
      </p:sp>
      <p:sp>
        <p:nvSpPr>
          <p:cNvPr id="3" name="内容占位符 2">
            <a:extLst>
              <a:ext uri="{FF2B5EF4-FFF2-40B4-BE49-F238E27FC236}">
                <a16:creationId xmlns:a16="http://schemas.microsoft.com/office/drawing/2014/main" id="{698E0C99-8AB2-4F65-88B5-04D34C4096F8}"/>
              </a:ext>
            </a:extLst>
          </p:cNvPr>
          <p:cNvSpPr>
            <a:spLocks noGrp="1"/>
          </p:cNvSpPr>
          <p:nvPr>
            <p:ph idx="1"/>
          </p:nvPr>
        </p:nvSpPr>
        <p:spPr>
          <a:xfrm>
            <a:off x="457200" y="1600200"/>
            <a:ext cx="8305800" cy="4525963"/>
          </a:xfrm>
        </p:spPr>
        <p:txBody>
          <a:bodyPr>
            <a:normAutofit lnSpcReduction="10000"/>
          </a:bodyPr>
          <a:lstStyle/>
          <a:p>
            <a:r>
              <a:rPr lang="zh-CN" altLang="en-US" dirty="0"/>
              <a:t>编写二元</a:t>
            </a:r>
            <a:r>
              <a:rPr lang="en-US" altLang="zh-CN" dirty="0"/>
              <a:t>1/2</a:t>
            </a:r>
            <a:r>
              <a:rPr lang="zh-CN" altLang="en-US" dirty="0"/>
              <a:t>效率卷积码模块</a:t>
            </a:r>
            <a:endParaRPr lang="en-US" altLang="zh-CN" dirty="0"/>
          </a:p>
          <a:p>
            <a:pPr lvl="1"/>
            <a:r>
              <a:rPr lang="en-US" altLang="zh-CN" dirty="0"/>
              <a:t> </a:t>
            </a:r>
            <a:r>
              <a:rPr lang="zh-CN" altLang="en-US" dirty="0"/>
              <a:t>建议参数：多项式（</a:t>
            </a:r>
            <a:r>
              <a:rPr lang="en-US" altLang="zh-CN" dirty="0"/>
              <a:t>15</a:t>
            </a:r>
            <a:r>
              <a:rPr lang="zh-CN" altLang="en-US" dirty="0"/>
              <a:t>，</a:t>
            </a:r>
            <a:r>
              <a:rPr lang="en-US" altLang="zh-CN" dirty="0"/>
              <a:t>17</a:t>
            </a:r>
            <a:r>
              <a:rPr lang="zh-CN" altLang="en-US" dirty="0"/>
              <a:t>）（八进制）</a:t>
            </a:r>
            <a:endParaRPr lang="en-US" altLang="zh-CN" dirty="0"/>
          </a:p>
          <a:p>
            <a:r>
              <a:rPr lang="zh-CN" altLang="en-US" dirty="0"/>
              <a:t>编写二元</a:t>
            </a:r>
            <a:r>
              <a:rPr lang="en-US" altLang="zh-CN" dirty="0"/>
              <a:t>1/3</a:t>
            </a:r>
            <a:r>
              <a:rPr lang="zh-CN" altLang="en-US" dirty="0"/>
              <a:t>效率卷积码模块</a:t>
            </a:r>
            <a:endParaRPr lang="en-US" altLang="zh-CN" dirty="0"/>
          </a:p>
          <a:p>
            <a:pPr lvl="1"/>
            <a:r>
              <a:rPr lang="en-US" altLang="zh-CN" dirty="0"/>
              <a:t> </a:t>
            </a:r>
            <a:r>
              <a:rPr lang="zh-CN" altLang="en-US" dirty="0"/>
              <a:t>建议参数：多项式（</a:t>
            </a:r>
            <a:r>
              <a:rPr lang="en-US" altLang="zh-CN" dirty="0"/>
              <a:t>13</a:t>
            </a:r>
            <a:r>
              <a:rPr lang="zh-CN" altLang="en-US" dirty="0"/>
              <a:t>，</a:t>
            </a:r>
            <a:r>
              <a:rPr lang="en-US" altLang="zh-CN" dirty="0"/>
              <a:t>15</a:t>
            </a:r>
            <a:r>
              <a:rPr lang="zh-CN" altLang="en-US" dirty="0"/>
              <a:t>，</a:t>
            </a:r>
            <a:r>
              <a:rPr lang="en-US" altLang="zh-CN" dirty="0"/>
              <a:t>17</a:t>
            </a:r>
            <a:r>
              <a:rPr lang="zh-CN" altLang="en-US" dirty="0"/>
              <a:t>）（八进制）</a:t>
            </a:r>
            <a:endParaRPr lang="en-US" altLang="zh-CN" dirty="0"/>
          </a:p>
          <a:p>
            <a:r>
              <a:rPr lang="zh-CN" altLang="en-US" dirty="0"/>
              <a:t>支持收尾方式：不收尾、收尾、咬尾（选做）</a:t>
            </a:r>
            <a:endParaRPr lang="en-US" altLang="zh-CN" dirty="0"/>
          </a:p>
          <a:p>
            <a:r>
              <a:rPr lang="zh-CN" altLang="en-US" dirty="0"/>
              <a:t>将编码模块与映射（调制）模块组合，形成发送函数， 可根据需要调整信号格式设计。</a:t>
            </a:r>
            <a:endParaRPr lang="en-US" altLang="zh-CN" dirty="0"/>
          </a:p>
          <a:p>
            <a:pPr lvl="1"/>
            <a:r>
              <a:rPr lang="zh-CN" altLang="en-US" dirty="0"/>
              <a:t>输入为任意长度的数据，</a:t>
            </a:r>
            <a:endParaRPr lang="en-US" altLang="zh-CN" dirty="0"/>
          </a:p>
          <a:p>
            <a:pPr lvl="1"/>
            <a:r>
              <a:rPr lang="zh-CN" altLang="en-US" dirty="0"/>
              <a:t>输出为编码调制之后复电平数据</a:t>
            </a:r>
            <a:endParaRPr lang="en-US" altLang="zh-CN" dirty="0"/>
          </a:p>
          <a:p>
            <a:endParaRPr lang="zh-CN" altLang="en-US" dirty="0"/>
          </a:p>
        </p:txBody>
      </p:sp>
      <p:sp>
        <p:nvSpPr>
          <p:cNvPr id="4" name="灯片编号占位符 3">
            <a:extLst>
              <a:ext uri="{FF2B5EF4-FFF2-40B4-BE49-F238E27FC236}">
                <a16:creationId xmlns:a16="http://schemas.microsoft.com/office/drawing/2014/main" id="{27841B1A-A1EB-4A15-96EA-3B67C038170C}"/>
              </a:ext>
            </a:extLst>
          </p:cNvPr>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extLst>
      <p:ext uri="{BB962C8B-B14F-4D97-AF65-F5344CB8AC3E}">
        <p14:creationId xmlns:p14="http://schemas.microsoft.com/office/powerpoint/2010/main" val="2180171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第一次编程练习</a:t>
            </a:r>
            <a:r>
              <a:rPr lang="en-US" altLang="zh-CN" dirty="0"/>
              <a:t>-</a:t>
            </a:r>
            <a:r>
              <a:rPr lang="zh-CN" altLang="en-US" dirty="0"/>
              <a:t>电平信道编译码（续）</a:t>
            </a:r>
          </a:p>
        </p:txBody>
      </p:sp>
      <p:sp>
        <p:nvSpPr>
          <p:cNvPr id="3" name="内容占位符 2"/>
          <p:cNvSpPr>
            <a:spLocks noGrp="1"/>
          </p:cNvSpPr>
          <p:nvPr>
            <p:ph idx="1"/>
          </p:nvPr>
        </p:nvSpPr>
        <p:spPr>
          <a:xfrm>
            <a:off x="304800" y="1600200"/>
            <a:ext cx="8382000" cy="4525963"/>
          </a:xfrm>
        </p:spPr>
        <p:txBody>
          <a:bodyPr>
            <a:normAutofit fontScale="77500" lnSpcReduction="20000"/>
          </a:bodyPr>
          <a:lstStyle/>
          <a:p>
            <a:r>
              <a:rPr lang="zh-CN" altLang="en-US" dirty="0"/>
              <a:t>完成</a:t>
            </a:r>
            <a:r>
              <a:rPr lang="en-US" altLang="zh-CN" dirty="0"/>
              <a:t>1/2</a:t>
            </a:r>
            <a:r>
              <a:rPr lang="zh-CN" altLang="en-US" dirty="0"/>
              <a:t>效率、</a:t>
            </a:r>
            <a:r>
              <a:rPr lang="en-US" altLang="zh-CN" dirty="0"/>
              <a:t>1/3</a:t>
            </a:r>
            <a:r>
              <a:rPr lang="zh-CN" altLang="en-US" dirty="0"/>
              <a:t>效率的</a:t>
            </a:r>
            <a:r>
              <a:rPr lang="en-US" altLang="zh-CN" dirty="0"/>
              <a:t>Viterbi</a:t>
            </a:r>
            <a:r>
              <a:rPr lang="zh-CN" altLang="en-US" dirty="0"/>
              <a:t>译码器</a:t>
            </a:r>
            <a:endParaRPr lang="en-US" altLang="zh-CN" dirty="0"/>
          </a:p>
          <a:p>
            <a:pPr lvl="1"/>
            <a:r>
              <a:rPr lang="zh-CN" altLang="en-US" dirty="0"/>
              <a:t>硬判决译码器</a:t>
            </a:r>
            <a:endParaRPr lang="en-US" altLang="zh-CN" dirty="0"/>
          </a:p>
          <a:p>
            <a:pPr lvl="1"/>
            <a:r>
              <a:rPr lang="zh-CN" altLang="en-US" dirty="0"/>
              <a:t>软判决译码器</a:t>
            </a:r>
            <a:endParaRPr lang="en-US" altLang="zh-CN" dirty="0"/>
          </a:p>
          <a:p>
            <a:r>
              <a:rPr lang="zh-CN" altLang="en-US" dirty="0"/>
              <a:t>统计误比特率与信噪比的关系，给出</a:t>
            </a:r>
            <a:r>
              <a:rPr lang="en-US" altLang="zh-CN" dirty="0"/>
              <a:t>10</a:t>
            </a:r>
            <a:r>
              <a:rPr lang="zh-CN" altLang="en-US" dirty="0"/>
              <a:t>个典型的误码图案</a:t>
            </a:r>
            <a:endParaRPr lang="en-US" altLang="zh-CN" dirty="0"/>
          </a:p>
          <a:p>
            <a:pPr lvl="1"/>
            <a:r>
              <a:rPr lang="zh-CN" altLang="en-US" dirty="0"/>
              <a:t>画出来，并分析其特点，每个图案不要太长，否则画得太密，看不清楚有什么特点</a:t>
            </a:r>
            <a:endParaRPr lang="en-US" altLang="zh-CN" dirty="0"/>
          </a:p>
          <a:p>
            <a:r>
              <a:rPr lang="zh-CN" altLang="en-US" dirty="0"/>
              <a:t>改成</a:t>
            </a:r>
            <a:r>
              <a:rPr lang="en-US" altLang="zh-CN" dirty="0"/>
              <a:t>25</a:t>
            </a:r>
            <a:r>
              <a:rPr lang="zh-CN" altLang="en-US" dirty="0"/>
              <a:t>个字节一组，加</a:t>
            </a:r>
            <a:r>
              <a:rPr lang="en-US" altLang="zh-CN" dirty="0"/>
              <a:t>CRC</a:t>
            </a:r>
            <a:r>
              <a:rPr lang="zh-CN" altLang="en-US" dirty="0"/>
              <a:t>再编码，写成完整的发编码模块、完整的收译码模块，用</a:t>
            </a:r>
            <a:r>
              <a:rPr lang="en-US" altLang="zh-CN" dirty="0"/>
              <a:t>CRC</a:t>
            </a:r>
            <a:r>
              <a:rPr lang="zh-CN" altLang="en-US" dirty="0"/>
              <a:t>统计误块率</a:t>
            </a:r>
            <a:endParaRPr lang="en-US" altLang="zh-CN" dirty="0"/>
          </a:p>
          <a:p>
            <a:r>
              <a:rPr lang="zh-CN" altLang="en-US" dirty="0">
                <a:solidFill>
                  <a:srgbClr val="FF0000"/>
                </a:solidFill>
              </a:rPr>
              <a:t>某个传输任务，数据量为</a:t>
            </a:r>
            <a:r>
              <a:rPr lang="en-US" altLang="zh-CN" dirty="0">
                <a:solidFill>
                  <a:srgbClr val="FF0000"/>
                </a:solidFill>
              </a:rPr>
              <a:t>1200</a:t>
            </a:r>
            <a:r>
              <a:rPr lang="zh-CN" altLang="en-US" dirty="0">
                <a:solidFill>
                  <a:srgbClr val="FF0000"/>
                </a:solidFill>
              </a:rPr>
              <a:t>比特，允许使用复电平采样信道次数分别为</a:t>
            </a:r>
            <a:r>
              <a:rPr lang="en-US" altLang="zh-CN" dirty="0">
                <a:solidFill>
                  <a:srgbClr val="FF0000"/>
                </a:solidFill>
              </a:rPr>
              <a:t>4000</a:t>
            </a:r>
            <a:r>
              <a:rPr lang="zh-CN" altLang="en-US" dirty="0">
                <a:solidFill>
                  <a:srgbClr val="FF0000"/>
                </a:solidFill>
              </a:rPr>
              <a:t>、</a:t>
            </a:r>
            <a:r>
              <a:rPr lang="en-US" altLang="zh-CN" dirty="0">
                <a:solidFill>
                  <a:srgbClr val="FF0000"/>
                </a:solidFill>
              </a:rPr>
              <a:t>5000</a:t>
            </a:r>
            <a:r>
              <a:rPr lang="zh-CN" altLang="en-US" dirty="0">
                <a:solidFill>
                  <a:srgbClr val="FF0000"/>
                </a:solidFill>
              </a:rPr>
              <a:t>、</a:t>
            </a:r>
            <a:r>
              <a:rPr lang="en-US" altLang="zh-CN" dirty="0">
                <a:solidFill>
                  <a:srgbClr val="FF0000"/>
                </a:solidFill>
              </a:rPr>
              <a:t>6000</a:t>
            </a:r>
            <a:r>
              <a:rPr lang="zh-CN" altLang="en-US" dirty="0">
                <a:solidFill>
                  <a:srgbClr val="FF0000"/>
                </a:solidFill>
              </a:rPr>
              <a:t>、</a:t>
            </a:r>
            <a:r>
              <a:rPr lang="en-US" altLang="zh-CN" dirty="0">
                <a:solidFill>
                  <a:srgbClr val="FF0000"/>
                </a:solidFill>
              </a:rPr>
              <a:t>7500</a:t>
            </a:r>
            <a:r>
              <a:rPr lang="zh-CN" altLang="en-US" dirty="0">
                <a:solidFill>
                  <a:srgbClr val="FF0000"/>
                </a:solidFill>
              </a:rPr>
              <a:t>、</a:t>
            </a:r>
            <a:r>
              <a:rPr lang="en-US" altLang="zh-CN" dirty="0">
                <a:solidFill>
                  <a:srgbClr val="FF0000"/>
                </a:solidFill>
              </a:rPr>
              <a:t>9000</a:t>
            </a:r>
            <a:r>
              <a:rPr lang="zh-CN" altLang="en-US" dirty="0">
                <a:solidFill>
                  <a:srgbClr val="FF0000"/>
                </a:solidFill>
              </a:rPr>
              <a:t>次时，</a:t>
            </a:r>
            <a:r>
              <a:rPr lang="en-US" altLang="zh-CN" dirty="0">
                <a:solidFill>
                  <a:srgbClr val="FF0000"/>
                </a:solidFill>
              </a:rPr>
              <a:t>T</a:t>
            </a:r>
            <a:r>
              <a:rPr lang="zh-CN" altLang="en-US" dirty="0">
                <a:solidFill>
                  <a:srgbClr val="FF0000"/>
                </a:solidFill>
              </a:rPr>
              <a:t>取</a:t>
            </a:r>
            <a:r>
              <a:rPr lang="en-US" altLang="zh-CN" dirty="0">
                <a:solidFill>
                  <a:srgbClr val="FF0000"/>
                </a:solidFill>
              </a:rPr>
              <a:t>5</a:t>
            </a:r>
            <a:r>
              <a:rPr lang="zh-CN" altLang="en-US" dirty="0">
                <a:solidFill>
                  <a:srgbClr val="FF0000"/>
                </a:solidFill>
              </a:rPr>
              <a:t>，给出合理的编码、映射、解映射、译码设计，可以采用各种可能的设计变形</a:t>
            </a:r>
            <a:r>
              <a:rPr lang="zh-CN"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extLst>
      <p:ext uri="{BB962C8B-B14F-4D97-AF65-F5344CB8AC3E}">
        <p14:creationId xmlns:p14="http://schemas.microsoft.com/office/powerpoint/2010/main" val="199094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有记忆的编码方法</a:t>
            </a:r>
          </a:p>
        </p:txBody>
      </p:sp>
      <p:sp>
        <p:nvSpPr>
          <p:cNvPr id="14339" name="Rectangle 3"/>
          <p:cNvSpPr>
            <a:spLocks noGrp="1" noChangeArrowheads="1"/>
          </p:cNvSpPr>
          <p:nvPr>
            <p:ph type="body" idx="1"/>
          </p:nvPr>
        </p:nvSpPr>
        <p:spPr>
          <a:xfrm>
            <a:off x="971550" y="2017713"/>
            <a:ext cx="7983538" cy="4114800"/>
          </a:xfrm>
        </p:spPr>
        <p:txBody>
          <a:bodyPr/>
          <a:lstStyle/>
          <a:p>
            <a:pPr>
              <a:lnSpc>
                <a:spcPct val="90000"/>
              </a:lnSpc>
            </a:pPr>
            <a:r>
              <a:rPr lang="zh-CN" altLang="en-US" sz="2400" dirty="0">
                <a:latin typeface="Times New Roman" panose="02020603050405020304" pitchFamily="18" charset="0"/>
                <a:cs typeface="Times New Roman" panose="02020603050405020304" pitchFamily="18" charset="0"/>
              </a:rPr>
              <a:t>从一般的角度讲，当前的编码符号（矢量）完全可以不仅受当前的信息符号（矢量）控制，而且还可受控于其它时刻的输入信息符号： </a:t>
            </a:r>
            <a:r>
              <a:rPr lang="en-US" altLang="zh-CN" sz="2400" b="1" dirty="0" err="1">
                <a:latin typeface="Times New Roman" panose="02020603050405020304" pitchFamily="18" charset="0"/>
                <a:cs typeface="Times New Roman" panose="02020603050405020304" pitchFamily="18" charset="0"/>
              </a:rPr>
              <a:t>c</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p>
          <a:p>
            <a:pPr lvl="1" eaLnBrk="1" hangingPunct="1">
              <a:lnSpc>
                <a:spcPct val="90000"/>
              </a:lnSpc>
            </a:pPr>
            <a:r>
              <a:rPr lang="zh-CN" altLang="en-US" sz="2000" dirty="0">
                <a:solidFill>
                  <a:schemeClr val="folHlink"/>
                </a:solidFill>
                <a:latin typeface="Times New Roman" panose="02020603050405020304" pitchFamily="18" charset="0"/>
                <a:cs typeface="Times New Roman" panose="02020603050405020304" pitchFamily="18" charset="0"/>
              </a:rPr>
              <a:t>即当前的</a:t>
            </a:r>
            <a:r>
              <a:rPr lang="en-US" altLang="zh-CN" sz="2000" i="1" dirty="0">
                <a:solidFill>
                  <a:schemeClr val="folHlink"/>
                </a:solidFill>
                <a:latin typeface="Times New Roman" panose="02020603050405020304" pitchFamily="18" charset="0"/>
                <a:cs typeface="Times New Roman" panose="02020603050405020304" pitchFamily="18" charset="0"/>
              </a:rPr>
              <a:t>n</a:t>
            </a:r>
            <a:r>
              <a:rPr lang="zh-CN" altLang="en-US" sz="2000" dirty="0">
                <a:solidFill>
                  <a:schemeClr val="folHlink"/>
                </a:solidFill>
                <a:latin typeface="Times New Roman" panose="02020603050405020304" pitchFamily="18" charset="0"/>
                <a:cs typeface="Times New Roman" panose="02020603050405020304" pitchFamily="18" charset="0"/>
              </a:rPr>
              <a:t>维编码矢量是根据前后若干个</a:t>
            </a:r>
            <a:r>
              <a:rPr lang="en-US" altLang="zh-CN" sz="2000" i="1" dirty="0">
                <a:solidFill>
                  <a:schemeClr val="folHlink"/>
                </a:solidFill>
                <a:latin typeface="Times New Roman" panose="02020603050405020304" pitchFamily="18" charset="0"/>
                <a:cs typeface="Times New Roman" panose="02020603050405020304" pitchFamily="18" charset="0"/>
              </a:rPr>
              <a:t>k</a:t>
            </a:r>
            <a:r>
              <a:rPr lang="zh-CN" altLang="en-US" sz="2000" dirty="0">
                <a:solidFill>
                  <a:schemeClr val="folHlink"/>
                </a:solidFill>
                <a:latin typeface="Times New Roman" panose="02020603050405020304" pitchFamily="18" charset="0"/>
                <a:cs typeface="Times New Roman" panose="02020603050405020304" pitchFamily="18" charset="0"/>
              </a:rPr>
              <a:t>维信息矢量映射而来</a:t>
            </a:r>
          </a:p>
          <a:p>
            <a:pPr>
              <a:lnSpc>
                <a:spcPct val="90000"/>
              </a:lnSpc>
            </a:pPr>
            <a:r>
              <a:rPr lang="zh-CN" altLang="en-US" sz="2400" dirty="0">
                <a:latin typeface="Times New Roman" panose="02020603050405020304" pitchFamily="18" charset="0"/>
                <a:cs typeface="Times New Roman" panose="02020603050405020304" pitchFamily="18" charset="0"/>
              </a:rPr>
              <a:t>从因果的角度出发，可以只考虑受控于当前及历史上的输入符号流</a:t>
            </a:r>
            <a:r>
              <a:rPr lang="en-US" altLang="zh-CN" sz="2400" b="1" dirty="0" err="1">
                <a:latin typeface="Times New Roman" panose="02020603050405020304" pitchFamily="18" charset="0"/>
                <a:cs typeface="Times New Roman" panose="02020603050405020304" pitchFamily="18" charset="0"/>
              </a:rPr>
              <a:t>c</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。换句话说，就是编码器可以是有记忆的</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因此输出的编码符号流也就具有了一定的相关性</a:t>
            </a:r>
          </a:p>
          <a:p>
            <a:pPr lvl="1" eaLnBrk="1" hangingPunct="1">
              <a:lnSpc>
                <a:spcPct val="90000"/>
              </a:lnSpc>
            </a:pPr>
            <a:r>
              <a:rPr lang="zh-CN" altLang="en-US" sz="2000" dirty="0">
                <a:solidFill>
                  <a:schemeClr val="folHlink"/>
                </a:solidFill>
                <a:latin typeface="Times New Roman" panose="02020603050405020304" pitchFamily="18" charset="0"/>
                <a:cs typeface="Times New Roman" panose="02020603050405020304" pitchFamily="18" charset="0"/>
              </a:rPr>
              <a:t>因为同一个</a:t>
            </a:r>
            <a:r>
              <a:rPr lang="en-US" altLang="zh-CN" sz="2000" i="1" dirty="0">
                <a:solidFill>
                  <a:schemeClr val="folHlink"/>
                </a:solidFill>
                <a:latin typeface="Times New Roman" panose="02020603050405020304" pitchFamily="18" charset="0"/>
                <a:cs typeface="Times New Roman" panose="02020603050405020304" pitchFamily="18" charset="0"/>
              </a:rPr>
              <a:t>k</a:t>
            </a:r>
            <a:r>
              <a:rPr lang="zh-CN" altLang="en-US" sz="2000" dirty="0">
                <a:solidFill>
                  <a:schemeClr val="folHlink"/>
                </a:solidFill>
                <a:latin typeface="Times New Roman" panose="02020603050405020304" pitchFamily="18" charset="0"/>
                <a:cs typeface="Times New Roman" panose="02020603050405020304" pitchFamily="18" charset="0"/>
              </a:rPr>
              <a:t>维信息矢量将影响多个</a:t>
            </a:r>
            <a:r>
              <a:rPr lang="en-US" altLang="zh-CN" sz="2000" i="1" dirty="0">
                <a:solidFill>
                  <a:schemeClr val="folHlink"/>
                </a:solidFill>
                <a:latin typeface="Times New Roman" panose="02020603050405020304" pitchFamily="18" charset="0"/>
                <a:cs typeface="Times New Roman" panose="02020603050405020304" pitchFamily="18" charset="0"/>
              </a:rPr>
              <a:t>n</a:t>
            </a:r>
            <a:r>
              <a:rPr lang="zh-CN" altLang="en-US" sz="2000" dirty="0">
                <a:solidFill>
                  <a:schemeClr val="folHlink"/>
                </a:solidFill>
                <a:latin typeface="Times New Roman" panose="02020603050405020304" pitchFamily="18" charset="0"/>
                <a:cs typeface="Times New Roman" panose="02020603050405020304" pitchFamily="18" charset="0"/>
              </a:rPr>
              <a:t>维编码输出矢量</a:t>
            </a:r>
            <a:endParaRPr lang="en-US" altLang="zh-CN" sz="2000" dirty="0">
              <a:solidFill>
                <a:schemeClr val="folHlink"/>
              </a:solidFill>
              <a:latin typeface="Times New Roman" panose="02020603050405020304" pitchFamily="18" charset="0"/>
              <a:cs typeface="Times New Roman" panose="02020603050405020304" pitchFamily="18" charset="0"/>
            </a:endParaRPr>
          </a:p>
          <a:p>
            <a:pPr lvl="1">
              <a:lnSpc>
                <a:spcPct val="90000"/>
              </a:lnSpc>
            </a:pPr>
            <a:r>
              <a:rPr lang="zh-CN" altLang="en-US" sz="2000" dirty="0">
                <a:solidFill>
                  <a:schemeClr val="folHlink"/>
                </a:solidFill>
                <a:latin typeface="Times New Roman" panose="02020603050405020304" pitchFamily="18" charset="0"/>
                <a:cs typeface="Times New Roman" panose="02020603050405020304" pitchFamily="18" charset="0"/>
              </a:rPr>
              <a:t>多个</a:t>
            </a:r>
            <a:r>
              <a:rPr lang="en-US" altLang="zh-CN" sz="2000" i="1" dirty="0">
                <a:solidFill>
                  <a:schemeClr val="folHlink"/>
                </a:solidFill>
                <a:latin typeface="Times New Roman" panose="02020603050405020304" pitchFamily="18" charset="0"/>
                <a:cs typeface="Times New Roman" panose="02020603050405020304" pitchFamily="18" charset="0"/>
              </a:rPr>
              <a:t>k</a:t>
            </a:r>
            <a:r>
              <a:rPr lang="zh-CN" altLang="en-US" sz="2000" dirty="0">
                <a:solidFill>
                  <a:schemeClr val="folHlink"/>
                </a:solidFill>
                <a:latin typeface="Times New Roman" panose="02020603050405020304" pitchFamily="18" charset="0"/>
                <a:cs typeface="Times New Roman" panose="02020603050405020304" pitchFamily="18" charset="0"/>
              </a:rPr>
              <a:t>维信息矢量之间通过编码产生了相互约束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43000" y="642938"/>
            <a:ext cx="3429000" cy="1143000"/>
          </a:xfrm>
        </p:spPr>
        <p:txBody>
          <a:bodyPr/>
          <a:lstStyle/>
          <a:p>
            <a:pPr eaLnBrk="1" hangingPunct="1"/>
            <a:r>
              <a:rPr lang="zh-CN" altLang="en-US" dirty="0"/>
              <a:t>线性卷积码</a:t>
            </a:r>
          </a:p>
        </p:txBody>
      </p:sp>
      <p:sp>
        <p:nvSpPr>
          <p:cNvPr id="11267" name="Rectangle 3"/>
          <p:cNvSpPr>
            <a:spLocks noGrp="1" noChangeArrowheads="1"/>
          </p:cNvSpPr>
          <p:nvPr>
            <p:ph type="body" idx="1"/>
          </p:nvPr>
        </p:nvSpPr>
        <p:spPr>
          <a:xfrm>
            <a:off x="914400" y="2895600"/>
            <a:ext cx="7772400" cy="1371600"/>
          </a:xfrm>
        </p:spPr>
        <p:txBody>
          <a:bodyPr>
            <a:noAutofit/>
          </a:bodyPr>
          <a:lstStyle/>
          <a:p>
            <a:pPr eaLnBrk="1" hangingPunct="1">
              <a:lnSpc>
                <a:spcPct val="90000"/>
              </a:lnSpc>
            </a:pPr>
            <a:r>
              <a:rPr lang="en-US" altLang="zh-CN" sz="2400" b="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t-i</a:t>
            </a:r>
            <a:r>
              <a:rPr lang="en-US" altLang="zh-CN" sz="2400" b="1" dirty="0" err="1">
                <a:latin typeface="Times New Roman" panose="02020603050405020304" pitchFamily="18" charset="0"/>
                <a:cs typeface="Times New Roman" panose="02020603050405020304" pitchFamily="18" charset="0"/>
              </a:rPr>
              <a:t>A</a:t>
            </a:r>
            <a:r>
              <a:rPr lang="en-US" altLang="zh-CN" sz="2400" i="1"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，其中</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为</a:t>
            </a:r>
            <a:r>
              <a:rPr lang="en-US" altLang="zh-CN" sz="2400" i="1" dirty="0">
                <a:latin typeface="Times New Roman" panose="02020603050405020304" pitchFamily="18" charset="0"/>
                <a:cs typeface="Times New Roman" panose="02020603050405020304" pitchFamily="18" charset="0"/>
              </a:rPr>
              <a:t>k</a:t>
            </a:r>
            <a:r>
              <a:rPr lang="zh-CN" altLang="zh-CN" sz="2400" dirty="0">
                <a:latin typeface="Times New Roman" panose="02020603050405020304" pitchFamily="18" charset="0"/>
                <a:cs typeface="Times New Roman" panose="02020603050405020304" pitchFamily="18" charset="0"/>
              </a:rPr>
              <a:t>行</a:t>
            </a:r>
            <a:r>
              <a:rPr lang="en-US" altLang="zh-CN" sz="2400" i="1"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列矩阵</a:t>
            </a:r>
            <a:endParaRPr lang="zh-CN"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图中每个延时器，对应于</a:t>
            </a:r>
            <a:r>
              <a:rPr lang="en-US" altLang="zh-CN" sz="2400" i="1"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维矢量的延时，或</a:t>
            </a:r>
            <a:r>
              <a:rPr lang="en-US" altLang="zh-CN" sz="2400" i="1"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由于其生成方法与线性信号系统中的卷积相类似，因而称为</a:t>
            </a:r>
            <a:r>
              <a:rPr lang="zh-CN" altLang="en-US" sz="2400" b="1" dirty="0">
                <a:latin typeface="Times New Roman" panose="02020603050405020304" pitchFamily="18" charset="0"/>
                <a:cs typeface="Times New Roman" panose="02020603050405020304" pitchFamily="18" charset="0"/>
              </a:rPr>
              <a:t>卷积码</a:t>
            </a:r>
            <a:r>
              <a:rPr lang="zh-CN" altLang="en-US" sz="2400" dirty="0">
                <a:latin typeface="Times New Roman" panose="02020603050405020304" pitchFamily="18" charset="0"/>
                <a:cs typeface="Times New Roman" panose="02020603050405020304" pitchFamily="18" charset="0"/>
              </a:rPr>
              <a:t>。</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概念</a:t>
            </a:r>
          </a:p>
          <a:p>
            <a:pPr lvl="1" eaLnBrk="1" hangingPunct="1">
              <a:lnSpc>
                <a:spcPct val="90000"/>
              </a:lnSpc>
            </a:pPr>
            <a:r>
              <a:rPr lang="zh-CN" altLang="en-US" sz="2000" b="1" u="sng" dirty="0">
                <a:latin typeface="Times New Roman" panose="02020603050405020304" pitchFamily="18" charset="0"/>
                <a:cs typeface="Times New Roman" panose="02020603050405020304" pitchFamily="18" charset="0"/>
              </a:rPr>
              <a:t>约束长度</a:t>
            </a:r>
            <a:r>
              <a:rPr lang="en-US" altLang="zh-CN" sz="2000" i="1"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常指加权抽头个数</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为寄存器级数，此例为</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p>
          <a:p>
            <a:pPr lvl="1" eaLnBrk="1" hangingPunct="1">
              <a:lnSpc>
                <a:spcPct val="90000"/>
              </a:lnSpc>
            </a:pPr>
            <a:r>
              <a:rPr lang="en-US" altLang="zh-CN" sz="2000"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n</a:t>
            </a:r>
            <a:r>
              <a:rPr lang="en-US" altLang="zh-CN" sz="2000" dirty="0" err="1">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k</a:t>
            </a:r>
            <a:r>
              <a:rPr lang="en-US" altLang="zh-CN" sz="2000" dirty="0" err="1">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卷积码，之前例子为</a:t>
            </a:r>
            <a:r>
              <a:rPr lang="en-US" altLang="zh-CN" sz="2000" dirty="0">
                <a:latin typeface="Times New Roman" panose="02020603050405020304" pitchFamily="18" charset="0"/>
                <a:cs typeface="Times New Roman" panose="02020603050405020304" pitchFamily="18" charset="0"/>
              </a:rPr>
              <a:t>(7,4,2)</a:t>
            </a:r>
            <a:r>
              <a:rPr lang="zh-CN" altLang="en-US" sz="2000" dirty="0">
                <a:latin typeface="Times New Roman" panose="02020603050405020304" pitchFamily="18" charset="0"/>
                <a:cs typeface="Times New Roman" panose="02020603050405020304" pitchFamily="18" charset="0"/>
              </a:rPr>
              <a:t>码</a:t>
            </a:r>
          </a:p>
        </p:txBody>
      </p:sp>
      <p:graphicFrame>
        <p:nvGraphicFramePr>
          <p:cNvPr id="11268" name="Object 4"/>
          <p:cNvGraphicFramePr>
            <a:graphicFrameLocks noChangeAspect="1"/>
          </p:cNvGraphicFramePr>
          <p:nvPr/>
        </p:nvGraphicFramePr>
        <p:xfrm>
          <a:off x="4724400" y="0"/>
          <a:ext cx="4194175" cy="2549525"/>
        </p:xfrm>
        <a:graphic>
          <a:graphicData uri="http://schemas.openxmlformats.org/presentationml/2006/ole">
            <mc:AlternateContent xmlns:mc="http://schemas.openxmlformats.org/markup-compatibility/2006">
              <mc:Choice xmlns:v="urn:schemas-microsoft-com:vml" Requires="v">
                <p:oleObj name="Visio" r:id="rId2" imgW="2413000" imgH="1460500" progId="Visio.Drawing.11">
                  <p:embed/>
                </p:oleObj>
              </mc:Choice>
              <mc:Fallback>
                <p:oleObj name="Visio" r:id="rId2" imgW="2413000" imgH="1460500" progId="Visio.Drawing.11">
                  <p:embed/>
                  <p:pic>
                    <p:nvPicPr>
                      <p:cNvPr id="112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0"/>
                        <a:ext cx="4194175"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TextBox 1"/>
          <p:cNvSpPr txBox="1">
            <a:spLocks noChangeArrowheads="1"/>
          </p:cNvSpPr>
          <p:nvPr/>
        </p:nvSpPr>
        <p:spPr bwMode="auto">
          <a:xfrm>
            <a:off x="7885113" y="188913"/>
            <a:ext cx="3984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D</a:t>
            </a:r>
            <a:r>
              <a:rPr lang="en-US" altLang="zh-CN" sz="1600" baseline="-25000"/>
              <a:t>2</a:t>
            </a:r>
            <a:endParaRPr lang="zh-CN" altLang="en-US" sz="1600" baseline="-25000"/>
          </a:p>
        </p:txBody>
      </p:sp>
      <p:sp>
        <p:nvSpPr>
          <p:cNvPr id="11270" name="TextBox 5"/>
          <p:cNvSpPr txBox="1">
            <a:spLocks noChangeArrowheads="1"/>
          </p:cNvSpPr>
          <p:nvPr/>
        </p:nvSpPr>
        <p:spPr bwMode="auto">
          <a:xfrm>
            <a:off x="6561138" y="20638"/>
            <a:ext cx="400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D</a:t>
            </a:r>
            <a:r>
              <a:rPr lang="en-US" altLang="zh-CN" sz="1600" baseline="-25000"/>
              <a:t>1</a:t>
            </a:r>
            <a:endParaRPr lang="zh-CN" altLang="en-US" sz="1600" baseline="-25000"/>
          </a:p>
        </p:txBody>
      </p:sp>
      <p:sp>
        <p:nvSpPr>
          <p:cNvPr id="7" name="五角星 6"/>
          <p:cNvSpPr/>
          <p:nvPr/>
        </p:nvSpPr>
        <p:spPr bwMode="auto">
          <a:xfrm>
            <a:off x="8428885" y="-46558"/>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
        <p:nvSpPr>
          <p:cNvPr id="2" name="文本框 1"/>
          <p:cNvSpPr txBox="1"/>
          <p:nvPr/>
        </p:nvSpPr>
        <p:spPr>
          <a:xfrm>
            <a:off x="4918181" y="-81503"/>
            <a:ext cx="350519" cy="461665"/>
          </a:xfrm>
          <a:prstGeom prst="rect">
            <a:avLst/>
          </a:prstGeom>
          <a:solidFill>
            <a:schemeClr val="bg1"/>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305800" y="1900535"/>
            <a:ext cx="350519" cy="461665"/>
          </a:xfrm>
          <a:prstGeom prst="rect">
            <a:avLst/>
          </a:prstGeom>
          <a:solidFill>
            <a:schemeClr val="bg1"/>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卷积码的多项式表示</a:t>
            </a:r>
          </a:p>
        </p:txBody>
      </p:sp>
      <p:sp>
        <p:nvSpPr>
          <p:cNvPr id="12291" name="Rectangle 3"/>
          <p:cNvSpPr>
            <a:spLocks noGrp="1" noChangeArrowheads="1"/>
          </p:cNvSpPr>
          <p:nvPr>
            <p:ph type="body" idx="1"/>
          </p:nvPr>
        </p:nvSpPr>
        <p:spPr>
          <a:xfrm>
            <a:off x="762000" y="4648200"/>
            <a:ext cx="7772400" cy="1371600"/>
          </a:xfrm>
        </p:spPr>
        <p:txBody>
          <a:bodyPr/>
          <a:lstStyle/>
          <a:p>
            <a:r>
              <a:rPr lang="en-US" altLang="zh-CN" b="1" dirty="0" err="1">
                <a:latin typeface="Times New Roman" panose="02020603050405020304" pitchFamily="18" charset="0"/>
                <a:cs typeface="Times New Roman" panose="02020603050405020304" pitchFamily="18" charset="0"/>
              </a:rPr>
              <a:t>y</a:t>
            </a:r>
            <a:r>
              <a:rPr lang="en-US" altLang="zh-CN" i="1"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cs typeface="Times New Roman" panose="02020603050405020304" pitchFamily="18" charset="0"/>
              </a:rPr>
              <a:t>i</a:t>
            </a:r>
            <a:r>
              <a:rPr lang="en-US" altLang="zh-CN" b="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k-i</a:t>
            </a:r>
            <a:r>
              <a:rPr lang="en-US" altLang="zh-CN" b="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cs typeface="Times New Roman" panose="02020603050405020304" pitchFamily="18" charset="0"/>
              </a:rPr>
              <a:t>i</a:t>
            </a:r>
            <a:r>
              <a:rPr lang="en-US" altLang="zh-CN" i="1" dirty="0" err="1">
                <a:latin typeface="Times New Roman" panose="02020603050405020304" pitchFamily="18" charset="0"/>
                <a:cs typeface="Times New Roman" panose="02020603050405020304" pitchFamily="18" charset="0"/>
              </a:rPr>
              <a:t>D</a:t>
            </a:r>
            <a:r>
              <a:rPr lang="en-US" altLang="zh-CN" i="1" baseline="30000" dirty="0" err="1">
                <a:latin typeface="Times New Roman" panose="02020603050405020304" pitchFamily="18" charset="0"/>
                <a:cs typeface="Times New Roman" panose="02020603050405020304" pitchFamily="18" charset="0"/>
              </a:rPr>
              <a:t>i</a:t>
            </a:r>
            <a:r>
              <a:rPr lang="en-US" altLang="zh-CN" b="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其中</a:t>
            </a:r>
            <a:r>
              <a:rPr lang="en-US" altLang="zh-CN" b="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行</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列矩阵</a:t>
            </a:r>
            <a:r>
              <a:rPr lang="zh-CN" altLang="en-US" dirty="0">
                <a:latin typeface="Times New Roman" panose="02020603050405020304" pitchFamily="18" charset="0"/>
                <a:cs typeface="Times New Roman" panose="02020603050405020304" pitchFamily="18" charset="0"/>
              </a:rPr>
              <a:t>，其中</a:t>
            </a:r>
            <a:r>
              <a:rPr lang="en-US" altLang="zh-CN" i="1"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可以理解成延时。</a:t>
            </a:r>
          </a:p>
        </p:txBody>
      </p:sp>
      <p:graphicFrame>
        <p:nvGraphicFramePr>
          <p:cNvPr id="12292" name="Object 4"/>
          <p:cNvGraphicFramePr>
            <a:graphicFrameLocks noChangeAspect="1"/>
          </p:cNvGraphicFramePr>
          <p:nvPr/>
        </p:nvGraphicFramePr>
        <p:xfrm>
          <a:off x="2743200" y="1828800"/>
          <a:ext cx="4194175" cy="2549525"/>
        </p:xfrm>
        <a:graphic>
          <a:graphicData uri="http://schemas.openxmlformats.org/presentationml/2006/ole">
            <mc:AlternateContent xmlns:mc="http://schemas.openxmlformats.org/markup-compatibility/2006">
              <mc:Choice xmlns:v="urn:schemas-microsoft-com:vml" Requires="v">
                <p:oleObj name="Visio" r:id="rId2" imgW="2413000" imgH="1460500" progId="Visio.Drawing.11">
                  <p:embed/>
                </p:oleObj>
              </mc:Choice>
              <mc:Fallback>
                <p:oleObj name="Visio" r:id="rId2" imgW="2413000" imgH="1460500" progId="Visio.Drawing.11">
                  <p:embed/>
                  <p:pic>
                    <p:nvPicPr>
                      <p:cNvPr id="122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28800"/>
                        <a:ext cx="4194175"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五角星 4"/>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14987</TotalTime>
  <Words>5313</Words>
  <Application>Microsoft Office PowerPoint</Application>
  <PresentationFormat>全屏显示(4:3)</PresentationFormat>
  <Paragraphs>539</Paragraphs>
  <Slides>64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64</vt:i4>
      </vt:variant>
    </vt:vector>
  </HeadingPairs>
  <TitlesOfParts>
    <vt:vector size="76" baseType="lpstr">
      <vt:lpstr>华文新魏</vt:lpstr>
      <vt:lpstr>Arial</vt:lpstr>
      <vt:lpstr>Calibri</vt:lpstr>
      <vt:lpstr>Cambria Math</vt:lpstr>
      <vt:lpstr>Tahoma</vt:lpstr>
      <vt:lpstr>Times New Roman</vt:lpstr>
      <vt:lpstr>Wingdings</vt:lpstr>
      <vt:lpstr>Office 主题</vt:lpstr>
      <vt:lpstr>Visio</vt:lpstr>
      <vt:lpstr>VISIO</vt:lpstr>
      <vt:lpstr>Equation</vt:lpstr>
      <vt:lpstr>公式</vt:lpstr>
      <vt:lpstr>卷积码</vt:lpstr>
      <vt:lpstr>卷积码</vt:lpstr>
      <vt:lpstr>用分组码实现信息比特流的编码</vt:lpstr>
      <vt:lpstr>对信息流编码的模型</vt:lpstr>
      <vt:lpstr>利用分组码对信息流编码</vt:lpstr>
      <vt:lpstr>面向信息流的有记忆编码</vt:lpstr>
      <vt:lpstr>有记忆的编码方法</vt:lpstr>
      <vt:lpstr>线性卷积码</vt:lpstr>
      <vt:lpstr>卷积码的多项式表示</vt:lpstr>
      <vt:lpstr>卷积码的多项式表示：例</vt:lpstr>
      <vt:lpstr>编码实例（输入110）</vt:lpstr>
      <vt:lpstr>编码实例（输入110）</vt:lpstr>
      <vt:lpstr>卷积码的矩阵表示</vt:lpstr>
      <vt:lpstr>卷积码的树形图表示</vt:lpstr>
      <vt:lpstr>树形图表示了什么？</vt:lpstr>
      <vt:lpstr>前面用过的(2,1,3)码的例子</vt:lpstr>
      <vt:lpstr>有限记忆卷积码的网格图表示</vt:lpstr>
      <vt:lpstr>网格图表示举例</vt:lpstr>
      <vt:lpstr>网格图里可以看到的信息</vt:lpstr>
      <vt:lpstr>非时变卷积码的状态图表示</vt:lpstr>
      <vt:lpstr>卷积码与分组码的比较</vt:lpstr>
      <vt:lpstr>提纲</vt:lpstr>
      <vt:lpstr>译码准则</vt:lpstr>
      <vt:lpstr>最大似然准则（ML）</vt:lpstr>
      <vt:lpstr>ML举例，二元对称离散无记忆信道BSC</vt:lpstr>
      <vt:lpstr>对任意二元输入无记忆信道</vt:lpstr>
      <vt:lpstr>卷积码的译码</vt:lpstr>
      <vt:lpstr>卷积码译码器的度量</vt:lpstr>
      <vt:lpstr>似然值度量及对数似然值度量</vt:lpstr>
      <vt:lpstr>卷积码ML举例，二元对称DMC</vt:lpstr>
      <vt:lpstr>距离度量</vt:lpstr>
      <vt:lpstr>双极性二元高斯信道</vt:lpstr>
      <vt:lpstr>双极性二元高斯信道的相关度量</vt:lpstr>
      <vt:lpstr>任意二元输入任意输出的无记忆信道</vt:lpstr>
      <vt:lpstr>卷积码的概率译码</vt:lpstr>
      <vt:lpstr>逐分支译码举例（二元高斯信道）</vt:lpstr>
      <vt:lpstr>逐分支译码举例</vt:lpstr>
      <vt:lpstr>逐分支译码举例</vt:lpstr>
      <vt:lpstr>逐分支译码举例</vt:lpstr>
      <vt:lpstr>逐分支译码的局限</vt:lpstr>
      <vt:lpstr>逐分支译码的局限</vt:lpstr>
      <vt:lpstr>逐分支译码的局限</vt:lpstr>
      <vt:lpstr>逐分支译码的局限</vt:lpstr>
      <vt:lpstr>逐分支译码的局限</vt:lpstr>
      <vt:lpstr>维特比译码</vt:lpstr>
      <vt:lpstr>举例说明</vt:lpstr>
      <vt:lpstr>解决思路：先只看最后一拍</vt:lpstr>
      <vt:lpstr>每组16条路径的最佳者</vt:lpstr>
      <vt:lpstr>先只看最后一拍</vt:lpstr>
      <vt:lpstr>再看倒数第二拍</vt:lpstr>
      <vt:lpstr>倒数第二拍(小结)</vt:lpstr>
      <vt:lpstr>维特比译码的描述</vt:lpstr>
      <vt:lpstr>图解维特比译码（硬判及收尾）</vt:lpstr>
      <vt:lpstr>维特比译码——收尾</vt:lpstr>
      <vt:lpstr>卷积码收尾的实现（发端）</vt:lpstr>
      <vt:lpstr>图解维特比译码(软判决)</vt:lpstr>
      <vt:lpstr>维特比译码的复杂度</vt:lpstr>
      <vt:lpstr>维特比译码的特点</vt:lpstr>
      <vt:lpstr>译码吞吐量与存储量</vt:lpstr>
      <vt:lpstr>滑动窗维特比译码算法 解决有限存贮量问题</vt:lpstr>
      <vt:lpstr>滑动窗维特比译码算法实现</vt:lpstr>
      <vt:lpstr>卷积码与分组码的比较</vt:lpstr>
      <vt:lpstr>第一次编程练习-电平信道编译码</vt:lpstr>
      <vt:lpstr>第一次编程练习-电平信道编译码（续）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编码引论</dc:title>
  <dc:creator>zhousd</dc:creator>
  <cp:lastModifiedBy>张 鹤龄</cp:lastModifiedBy>
  <cp:revision>311</cp:revision>
  <cp:lastPrinted>2019-09-17T10:36:47Z</cp:lastPrinted>
  <dcterms:created xsi:type="dcterms:W3CDTF">2012-09-03T09:09:08Z</dcterms:created>
  <dcterms:modified xsi:type="dcterms:W3CDTF">2022-10-19T16:48:33Z</dcterms:modified>
</cp:coreProperties>
</file>