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66" r:id="rId1"/>
  </p:sldMasterIdLst>
  <p:notesMasterIdLst>
    <p:notesMasterId r:id="rId23"/>
  </p:notesMasterIdLst>
  <p:handoutMasterIdLst>
    <p:handoutMasterId r:id="rId24"/>
  </p:handoutMasterIdLst>
  <p:sldIdLst>
    <p:sldId id="256" r:id="rId2"/>
    <p:sldId id="438" r:id="rId3"/>
    <p:sldId id="436" r:id="rId4"/>
    <p:sldId id="439" r:id="rId5"/>
    <p:sldId id="440" r:id="rId6"/>
    <p:sldId id="502" r:id="rId7"/>
    <p:sldId id="507" r:id="rId8"/>
    <p:sldId id="521" r:id="rId9"/>
    <p:sldId id="531" r:id="rId10"/>
    <p:sldId id="517" r:id="rId11"/>
    <p:sldId id="518" r:id="rId12"/>
    <p:sldId id="519" r:id="rId13"/>
    <p:sldId id="520" r:id="rId14"/>
    <p:sldId id="525" r:id="rId15"/>
    <p:sldId id="530" r:id="rId16"/>
    <p:sldId id="509" r:id="rId17"/>
    <p:sldId id="522" r:id="rId18"/>
    <p:sldId id="526" r:id="rId19"/>
    <p:sldId id="527" r:id="rId20"/>
    <p:sldId id="466" r:id="rId21"/>
    <p:sldId id="4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3BFF3B"/>
    <a:srgbClr val="9966FF"/>
    <a:srgbClr val="B793FF"/>
    <a:srgbClr val="157EFB"/>
    <a:srgbClr val="24ABE2"/>
    <a:srgbClr val="ED4C4C"/>
    <a:srgbClr val="8BB03F"/>
    <a:srgbClr val="8071B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A6E18-F029-4222-8D7A-DBF99EAB44A5}" type="datetime1">
              <a:rPr lang="fr-FR" smtClean="0"/>
              <a:t>01/04/2022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E99B1-39AD-4907-A68D-AB926E347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14638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6C6E6-7327-4D71-A7BA-46FA6F5F409E}" type="datetime1">
              <a:rPr lang="fr-FR" smtClean="0"/>
              <a:t>01/04/2022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0CB23-B661-4A2F-95CF-4087F2D74D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26994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0CB23-B661-4A2F-95CF-4087F2D74DAC}" type="slidenum">
              <a:rPr lang="fr-FR" smtClean="0"/>
              <a:t>1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434806-7B76-49E8-B999-CA3E684A749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7C152B1-1E16-45DB-A83C-46A8579B76AE}" type="datetime1">
              <a:rPr lang="fr-FR" smtClean="0"/>
              <a:t>01/04/2022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553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0CB23-B661-4A2F-95CF-4087F2D74DAC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2CE6DD-A098-47CC-BBF4-6F25DFA98BC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1B87164-035C-4FB4-8588-B55755896190}" type="datetime1">
              <a:rPr lang="fr-FR" smtClean="0"/>
              <a:t>01/04/2022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77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0CB23-B661-4A2F-95CF-4087F2D74DAC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F615AF-FFBE-4141-AEB2-037BD8A5FA2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91D1E06-A68A-401E-A222-717A1440AF45}" type="datetime1">
              <a:rPr lang="fr-FR" smtClean="0"/>
              <a:t>01/04/2022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63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0CB23-B661-4A2F-95CF-4087F2D74DAC}" type="slidenum">
              <a:rPr lang="fr-FR" smtClean="0"/>
              <a:t>4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5DDAE5-ACF7-4696-9DA3-EFAEB4BF978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6D31D9D-C194-4F5F-8706-C5D6158B4A8E}" type="datetime1">
              <a:rPr lang="fr-FR" smtClean="0"/>
              <a:t>01/04/2022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934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0CB23-B661-4A2F-95CF-4087F2D74DAC}" type="slidenum">
              <a:rPr lang="fr-FR" smtClean="0"/>
              <a:t>5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633172-6661-44F6-AB8F-063C5D1ADDF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0C57034-233A-4B56-B10E-B381609AB3DE}" type="datetime1">
              <a:rPr lang="fr-FR" smtClean="0"/>
              <a:t>01/04/2022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852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0CB23-B661-4A2F-95CF-4087F2D74DAC}" type="slidenum">
              <a:rPr lang="fr-FR" smtClean="0"/>
              <a:t>6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633172-6661-44F6-AB8F-063C5D1ADDF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843BF4-176A-4A58-917B-5FA234C14905}" type="datetime1">
              <a:rPr lang="fr-FR" smtClean="0"/>
              <a:t>01/04/2022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962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0CB23-B661-4A2F-95CF-4087F2D74DAC}" type="slidenum">
              <a:rPr lang="fr-FR" smtClean="0"/>
              <a:t>7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633172-6661-44F6-AB8F-063C5D1ADDF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0C13E8-0998-4CFB-BA4B-B3010E56F5DC}" type="datetime1">
              <a:rPr lang="fr-FR" smtClean="0"/>
              <a:t>01/04/2022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740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0CB23-B661-4A2F-95CF-4087F2D74DAC}" type="slidenum">
              <a:rPr lang="fr-FR" smtClean="0"/>
              <a:t>20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51BEFD-1431-4F96-924E-517A1137A5E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410532E-162E-4173-A2CD-C3429595B9E8}" type="datetime1">
              <a:rPr lang="fr-FR" smtClean="0"/>
              <a:t>01/04/2022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496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0CB23-B661-4A2F-95CF-4087F2D74DAC}" type="slidenum">
              <a:rPr lang="fr-FR" smtClean="0"/>
              <a:t>21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2EFC2F-A744-4922-83A2-9646C22675C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41ABCB3-3C8B-4D9E-B3B5-0AB7467BD6FF}" type="datetime1">
              <a:rPr lang="fr-FR" smtClean="0"/>
              <a:t>01/04/2022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326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ABDC-A5FE-4B8F-84D7-3DDB742448BE}" type="datetime1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ddddd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3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3AC-AE98-4374-944B-B240FDD44C49}" type="datetime1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ddddd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1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3EFB658-5632-45BD-BE28-435C42A5FEFD}" type="datetime1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ddddd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5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C02A-DB3A-4447-838B-6BEFE2AD1D19}" type="datetime1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ddddd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1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95668B-B717-47BD-A4CC-9157CD0CCAD4}" type="datetime1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ddddd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9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9AD4-11E9-451F-913D-6275E84FE19E}" type="datetime1">
              <a:rPr lang="en-US" smtClean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ddddd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23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473C-DD4C-4924-9E34-EB6BC4D769CE}" type="datetime1">
              <a:rPr lang="en-US" smtClean="0"/>
              <a:t>4/1/2022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ddddd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600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1494-E760-43C5-B550-6BD750A97F88}" type="datetime1">
              <a:rPr lang="en-US" smtClean="0"/>
              <a:t>4/1/2022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ddddd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01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76E3-F4A1-4ADC-B296-59E37FDE3EC5}" type="datetime1">
              <a:rPr lang="en-US" smtClean="0"/>
              <a:t>4/1/2022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ddddd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8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3CB3-1EE5-450B-B2A2-2264DBDF0CEF}" type="datetime1">
              <a:rPr lang="en-US" smtClean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ddddd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808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E07F-D0BD-437E-972F-99872786DEF9}" type="datetime1">
              <a:rPr lang="en-US" smtClean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ddddd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7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83960D4-829F-448F-A8D6-DBD440223363}" type="datetime1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ddddd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9D8DFA-139C-473F-838D-D33ABE885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0" y="2957172"/>
            <a:ext cx="3966134" cy="933076"/>
          </a:xfrm>
          <a:solidFill>
            <a:schemeClr val="bg2"/>
          </a:solidFill>
        </p:spPr>
        <p:txBody>
          <a:bodyPr vert="horz" lIns="91440" tIns="45720" rIns="91440" bIns="45720" rtlCol="0" anchor="ctr" anchorCtr="0">
            <a:noAutofit/>
          </a:bodyPr>
          <a:lstStyle/>
          <a:p>
            <a:pPr>
              <a:lnSpc>
                <a:spcPct val="85000"/>
              </a:lnSpc>
            </a:pPr>
            <a:r>
              <a:rPr lang="en-US" b="1" cap="none" spc="0" dirty="0">
                <a:ln w="44450">
                  <a:solidFill>
                    <a:srgbClr val="0070C0"/>
                  </a:solidFill>
                  <a:prstDash val="solid"/>
                </a:ln>
                <a:noFill/>
                <a:latin typeface="Arial" panose="020B0604020202020204" pitchFamily="34" charset="0"/>
                <a:cs typeface="Arial" panose="020B0604020202020204" pitchFamily="34" charset="0"/>
              </a:rPr>
              <a:t>PROJET 7</a:t>
            </a:r>
            <a:endParaRPr lang="en-US" b="1" cap="none" spc="0" dirty="0">
              <a:ln w="44450">
                <a:solidFill>
                  <a:srgbClr val="0070C0"/>
                </a:solidFill>
                <a:prstDash val="solid"/>
              </a:ln>
              <a:noFill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16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4"/>
          <p:cNvSpPr txBox="1">
            <a:spLocks/>
          </p:cNvSpPr>
          <p:nvPr/>
        </p:nvSpPr>
        <p:spPr>
          <a:xfrm>
            <a:off x="4394162" y="2084282"/>
            <a:ext cx="7799672" cy="26894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sz="4800" b="1" dirty="0" err="1">
                <a:ln w="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Implémentez</a:t>
            </a:r>
            <a:r>
              <a:rPr lang="en-US" sz="4800" b="1" dirty="0">
                <a:ln w="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un </a:t>
            </a:r>
            <a:r>
              <a:rPr lang="en-US" sz="4800" b="1" dirty="0" err="1">
                <a:ln w="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modèle</a:t>
            </a:r>
            <a:r>
              <a:rPr lang="en-US" sz="4800" b="1" dirty="0">
                <a:ln w="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 scoring</a:t>
            </a:r>
            <a:endParaRPr lang="en-US" sz="4800" b="1" dirty="0">
              <a:ln w="22225">
                <a:solidFill>
                  <a:srgbClr val="0070C0"/>
                </a:solidFill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25FFC9B-C5CE-4835-A530-86B65289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88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re 4">
            <a:extLst>
              <a:ext uri="{FF2B5EF4-FFF2-40B4-BE49-F238E27FC236}">
                <a16:creationId xmlns:a16="http://schemas.microsoft.com/office/drawing/2014/main" id="{35A1BB07-D29E-4FAE-94F4-EB5383726A38}"/>
              </a:ext>
            </a:extLst>
          </p:cNvPr>
          <p:cNvSpPr txBox="1">
            <a:spLocks/>
          </p:cNvSpPr>
          <p:nvPr/>
        </p:nvSpPr>
        <p:spPr>
          <a:xfrm>
            <a:off x="1302790" y="1134024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spcAft>
                <a:spcPts val="600"/>
              </a:spcAft>
              <a:buClr>
                <a:srgbClr val="0070C0"/>
              </a:buClr>
              <a:buFont typeface="+mj-lt"/>
              <a:buAutoNum type="alphaUcPeriod" startAt="3"/>
            </a:pPr>
            <a:r>
              <a:rPr lang="en-US" sz="20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Fonction</a:t>
            </a:r>
            <a:r>
              <a:rPr lang="en-US" sz="20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coût</a:t>
            </a:r>
            <a:r>
              <a:rPr lang="en-US" sz="20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métier (Logistic Regression)</a:t>
            </a:r>
            <a:endParaRPr lang="en-US" sz="2000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itre 4">
            <a:extLst>
              <a:ext uri="{FF2B5EF4-FFF2-40B4-BE49-F238E27FC236}">
                <a16:creationId xmlns:a16="http://schemas.microsoft.com/office/drawing/2014/main" id="{679D9301-8751-4F4B-B25E-3FF759618E05}"/>
              </a:ext>
            </a:extLst>
          </p:cNvPr>
          <p:cNvSpPr txBox="1">
            <a:spLocks/>
          </p:cNvSpPr>
          <p:nvPr/>
        </p:nvSpPr>
        <p:spPr>
          <a:xfrm>
            <a:off x="123307" y="611126"/>
            <a:ext cx="7076744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spcAft>
                <a:spcPts val="600"/>
              </a:spcAft>
              <a:buClr>
                <a:srgbClr val="0070C0"/>
              </a:buClr>
              <a:buFont typeface="+mj-lt"/>
              <a:buAutoNum type="arabicPeriod" startAt="3"/>
            </a:pPr>
            <a:r>
              <a:rPr lang="en-US" sz="28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Modélisation</a:t>
            </a:r>
            <a:endParaRPr lang="en-US" sz="28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8D602E9-5F92-43EF-B3C9-059C5CEC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116129E-A6F3-4891-8401-B6609B55E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04" y="1656922"/>
            <a:ext cx="3133909" cy="266913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6FCA725-DDF8-4655-8F1A-5A9450DDC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51" y="1750823"/>
            <a:ext cx="3246401" cy="8458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57F78A66-CD48-4932-AD90-93FF0E95CCCB}"/>
                  </a:ext>
                </a:extLst>
              </p:cNvPr>
              <p:cNvSpPr txBox="1"/>
              <p:nvPr/>
            </p:nvSpPr>
            <p:spPr>
              <a:xfrm>
                <a:off x="6958729" y="2991489"/>
                <a:ext cx="4116708" cy="622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53+56 488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53+56 488+62+4 900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57F78A66-CD48-4932-AD90-93FF0E95C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729" y="2991489"/>
                <a:ext cx="4116708" cy="622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65C2FE49-7525-47D0-ADCC-859F9D7A0C0C}"/>
                  </a:ext>
                </a:extLst>
              </p:cNvPr>
              <p:cNvSpPr txBox="1"/>
              <p:nvPr/>
            </p:nvSpPr>
            <p:spPr>
              <a:xfrm>
                <a:off x="6958728" y="3819722"/>
                <a:ext cx="2707067" cy="622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53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53+62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65C2FE49-7525-47D0-ADCC-859F9D7A0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728" y="3819722"/>
                <a:ext cx="2707067" cy="6229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927549-F987-4646-B6BA-E9A47481F139}"/>
                  </a:ext>
                </a:extLst>
              </p:cNvPr>
              <p:cNvSpPr txBox="1"/>
              <p:nvPr/>
            </p:nvSpPr>
            <p:spPr>
              <a:xfrm>
                <a:off x="7200050" y="4665421"/>
                <a:ext cx="3246401" cy="622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53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53+4 900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927549-F987-4646-B6BA-E9A47481F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50" y="4665421"/>
                <a:ext cx="3246401" cy="6229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9C528B6A-852E-48DF-AC9C-ADD1A91E1F6B}"/>
              </a:ext>
            </a:extLst>
          </p:cNvPr>
          <p:cNvSpPr txBox="1"/>
          <p:nvPr/>
        </p:nvSpPr>
        <p:spPr>
          <a:xfrm>
            <a:off x="949974" y="5377061"/>
            <a:ext cx="963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 coût métier: Le montant d’une perte est beaucoup plus important que le montant d’un gain</a:t>
            </a:r>
          </a:p>
        </p:txBody>
      </p:sp>
    </p:spTree>
    <p:extLst>
      <p:ext uri="{BB962C8B-B14F-4D97-AF65-F5344CB8AC3E}">
        <p14:creationId xmlns:p14="http://schemas.microsoft.com/office/powerpoint/2010/main" val="3105780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re 4">
            <a:extLst>
              <a:ext uri="{FF2B5EF4-FFF2-40B4-BE49-F238E27FC236}">
                <a16:creationId xmlns:a16="http://schemas.microsoft.com/office/drawing/2014/main" id="{35A1BB07-D29E-4FAE-94F4-EB5383726A38}"/>
              </a:ext>
            </a:extLst>
          </p:cNvPr>
          <p:cNvSpPr txBox="1">
            <a:spLocks/>
          </p:cNvSpPr>
          <p:nvPr/>
        </p:nvSpPr>
        <p:spPr>
          <a:xfrm>
            <a:off x="1302790" y="1134024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spcAft>
                <a:spcPts val="600"/>
              </a:spcAft>
              <a:buClr>
                <a:srgbClr val="0070C0"/>
              </a:buClr>
              <a:buFont typeface="+mj-lt"/>
              <a:buAutoNum type="alphaUcPeriod" startAt="4"/>
            </a:pPr>
            <a:r>
              <a:rPr lang="en-US" sz="20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Échantillon</a:t>
            </a:r>
            <a:r>
              <a:rPr lang="en-US" sz="20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déséquilibré</a:t>
            </a:r>
            <a:r>
              <a:rPr lang="en-US" sz="20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(Imbalanced Dataset)</a:t>
            </a:r>
            <a:endParaRPr lang="en-US" sz="2000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itre 4">
            <a:extLst>
              <a:ext uri="{FF2B5EF4-FFF2-40B4-BE49-F238E27FC236}">
                <a16:creationId xmlns:a16="http://schemas.microsoft.com/office/drawing/2014/main" id="{679D9301-8751-4F4B-B25E-3FF759618E05}"/>
              </a:ext>
            </a:extLst>
          </p:cNvPr>
          <p:cNvSpPr txBox="1">
            <a:spLocks/>
          </p:cNvSpPr>
          <p:nvPr/>
        </p:nvSpPr>
        <p:spPr>
          <a:xfrm>
            <a:off x="123307" y="611126"/>
            <a:ext cx="7076744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spcAft>
                <a:spcPts val="600"/>
              </a:spcAft>
              <a:buClr>
                <a:srgbClr val="0070C0"/>
              </a:buClr>
              <a:buFont typeface="+mj-lt"/>
              <a:buAutoNum type="arabicPeriod" startAt="3"/>
            </a:pPr>
            <a:r>
              <a:rPr lang="en-US" sz="28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Modélisation</a:t>
            </a:r>
            <a:endParaRPr lang="en-US" sz="28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8D602E9-5F92-43EF-B3C9-059C5CEC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E08F009-9329-48DA-9A18-4F2D79C8BC5A}"/>
              </a:ext>
            </a:extLst>
          </p:cNvPr>
          <p:cNvGrpSpPr/>
          <p:nvPr/>
        </p:nvGrpSpPr>
        <p:grpSpPr>
          <a:xfrm>
            <a:off x="3105729" y="1581999"/>
            <a:ext cx="5980541" cy="4779724"/>
            <a:chOff x="3105729" y="1581999"/>
            <a:chExt cx="5980541" cy="4779724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F5A54752-C892-4356-898C-E8826076C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5757" y="1581999"/>
              <a:ext cx="3420484" cy="2250500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5203C70F-0BCD-46F2-BE7B-A3C2DE4BD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5729" y="4677882"/>
              <a:ext cx="5980541" cy="1683841"/>
            </a:xfrm>
            <a:prstGeom prst="rect">
              <a:avLst/>
            </a:prstGeom>
          </p:spPr>
        </p:pic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5353F3FA-00A3-4D52-B3F1-15869855D141}"/>
                </a:ext>
              </a:extLst>
            </p:cNvPr>
            <p:cNvCxnSpPr>
              <a:stCxn id="6" idx="2"/>
            </p:cNvCxnSpPr>
            <p:nvPr/>
          </p:nvCxnSpPr>
          <p:spPr>
            <a:xfrm flipH="1">
              <a:off x="4861249" y="3832499"/>
              <a:ext cx="1234750" cy="74883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8B5E1D79-D10E-4CB3-A4B8-C5ECB09782C7}"/>
                </a:ext>
              </a:extLst>
            </p:cNvPr>
            <p:cNvCxnSpPr>
              <a:stCxn id="6" idx="2"/>
            </p:cNvCxnSpPr>
            <p:nvPr/>
          </p:nvCxnSpPr>
          <p:spPr>
            <a:xfrm>
              <a:off x="6095999" y="3832499"/>
              <a:ext cx="1415144" cy="74883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1947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re 4">
            <a:extLst>
              <a:ext uri="{FF2B5EF4-FFF2-40B4-BE49-F238E27FC236}">
                <a16:creationId xmlns:a16="http://schemas.microsoft.com/office/drawing/2014/main" id="{35A1BB07-D29E-4FAE-94F4-EB5383726A38}"/>
              </a:ext>
            </a:extLst>
          </p:cNvPr>
          <p:cNvSpPr txBox="1">
            <a:spLocks/>
          </p:cNvSpPr>
          <p:nvPr/>
        </p:nvSpPr>
        <p:spPr>
          <a:xfrm>
            <a:off x="1302790" y="1134024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spcAft>
                <a:spcPts val="600"/>
              </a:spcAft>
              <a:buClr>
                <a:srgbClr val="0070C0"/>
              </a:buClr>
              <a:buFont typeface="+mj-lt"/>
              <a:buAutoNum type="alphaUcPeriod" startAt="5"/>
            </a:pPr>
            <a:r>
              <a:rPr lang="en-US" sz="20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Applicationtion</a:t>
            </a:r>
            <a:r>
              <a:rPr lang="en-US" sz="20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 </a:t>
            </a:r>
            <a:r>
              <a:rPr lang="en-US" sz="20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l’undersampling</a:t>
            </a:r>
            <a:r>
              <a:rPr lang="en-US" sz="20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(Logistic Regression)</a:t>
            </a:r>
            <a:endParaRPr lang="en-US" sz="2000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itre 4">
            <a:extLst>
              <a:ext uri="{FF2B5EF4-FFF2-40B4-BE49-F238E27FC236}">
                <a16:creationId xmlns:a16="http://schemas.microsoft.com/office/drawing/2014/main" id="{679D9301-8751-4F4B-B25E-3FF759618E05}"/>
              </a:ext>
            </a:extLst>
          </p:cNvPr>
          <p:cNvSpPr txBox="1">
            <a:spLocks/>
          </p:cNvSpPr>
          <p:nvPr/>
        </p:nvSpPr>
        <p:spPr>
          <a:xfrm>
            <a:off x="123307" y="611126"/>
            <a:ext cx="7076744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spcAft>
                <a:spcPts val="600"/>
              </a:spcAft>
              <a:buClr>
                <a:srgbClr val="0070C0"/>
              </a:buClr>
              <a:buFont typeface="+mj-lt"/>
              <a:buAutoNum type="arabicPeriod" startAt="3"/>
            </a:pPr>
            <a:r>
              <a:rPr lang="en-US" sz="28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Modélisation</a:t>
            </a:r>
            <a:endParaRPr lang="en-US" sz="28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8D602E9-5F92-43EF-B3C9-059C5CEC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9986B7EC-3DA4-4F88-9786-039D96CB773F}"/>
              </a:ext>
            </a:extLst>
          </p:cNvPr>
          <p:cNvGrpSpPr/>
          <p:nvPr/>
        </p:nvGrpSpPr>
        <p:grpSpPr>
          <a:xfrm>
            <a:off x="169160" y="1581998"/>
            <a:ext cx="11853677" cy="2952679"/>
            <a:chOff x="123307" y="1581999"/>
            <a:chExt cx="11853677" cy="2952679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3E06E44C-4D0B-46B9-8BEC-9BD637418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77539" y="1581999"/>
              <a:ext cx="4999445" cy="2803389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95CC484B-A2AB-468F-BE19-6787E5C2E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307" y="1581999"/>
              <a:ext cx="5018693" cy="2952679"/>
            </a:xfrm>
            <a:prstGeom prst="rect">
              <a:avLst/>
            </a:prstGeom>
          </p:spPr>
        </p:pic>
        <p:sp>
          <p:nvSpPr>
            <p:cNvPr id="19" name="Flèche : droite 18">
              <a:extLst>
                <a:ext uri="{FF2B5EF4-FFF2-40B4-BE49-F238E27FC236}">
                  <a16:creationId xmlns:a16="http://schemas.microsoft.com/office/drawing/2014/main" id="{F2AFE28A-DE2E-4A60-87BC-CB5967B8F398}"/>
                </a:ext>
              </a:extLst>
            </p:cNvPr>
            <p:cNvSpPr/>
            <p:nvPr/>
          </p:nvSpPr>
          <p:spPr>
            <a:xfrm>
              <a:off x="5311679" y="2725560"/>
              <a:ext cx="1568640" cy="488273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10F51A81-857B-4A9C-8815-CA5244EF099E}"/>
              </a:ext>
            </a:extLst>
          </p:cNvPr>
          <p:cNvGrpSpPr/>
          <p:nvPr/>
        </p:nvGrpSpPr>
        <p:grpSpPr>
          <a:xfrm>
            <a:off x="663686" y="4903934"/>
            <a:ext cx="11081464" cy="1102207"/>
            <a:chOff x="663686" y="4903934"/>
            <a:chExt cx="11081464" cy="1102207"/>
          </a:xfrm>
        </p:grpSpPr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79EDE37A-EAA6-4B0D-851C-65511ED8F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03723" y="4903934"/>
              <a:ext cx="4041427" cy="1102207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C1997EB7-BD83-49B9-9EF1-3A621722B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3686" y="4910600"/>
              <a:ext cx="4178929" cy="1088876"/>
            </a:xfrm>
            <a:prstGeom prst="rect">
              <a:avLst/>
            </a:prstGeom>
          </p:spPr>
        </p:pic>
        <p:sp>
          <p:nvSpPr>
            <p:cNvPr id="16" name="Flèche : droite 15">
              <a:extLst>
                <a:ext uri="{FF2B5EF4-FFF2-40B4-BE49-F238E27FC236}">
                  <a16:creationId xmlns:a16="http://schemas.microsoft.com/office/drawing/2014/main" id="{0BB836FB-59F0-4C6B-9138-DBD9C55D5BEB}"/>
                </a:ext>
              </a:extLst>
            </p:cNvPr>
            <p:cNvSpPr/>
            <p:nvPr/>
          </p:nvSpPr>
          <p:spPr>
            <a:xfrm>
              <a:off x="5357532" y="5210900"/>
              <a:ext cx="1568640" cy="488273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035499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re 4">
            <a:extLst>
              <a:ext uri="{FF2B5EF4-FFF2-40B4-BE49-F238E27FC236}">
                <a16:creationId xmlns:a16="http://schemas.microsoft.com/office/drawing/2014/main" id="{35A1BB07-D29E-4FAE-94F4-EB5383726A38}"/>
              </a:ext>
            </a:extLst>
          </p:cNvPr>
          <p:cNvSpPr txBox="1">
            <a:spLocks/>
          </p:cNvSpPr>
          <p:nvPr/>
        </p:nvSpPr>
        <p:spPr>
          <a:xfrm>
            <a:off x="1302790" y="1134024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spcAft>
                <a:spcPts val="600"/>
              </a:spcAft>
              <a:buClr>
                <a:srgbClr val="0070C0"/>
              </a:buClr>
              <a:buFont typeface="+mj-lt"/>
              <a:buAutoNum type="alphaUcPeriod" startAt="6"/>
            </a:pPr>
            <a:r>
              <a:rPr lang="en-US" sz="20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Tableau </a:t>
            </a:r>
            <a:r>
              <a:rPr lang="en-US" sz="20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Récapitulatif</a:t>
            </a:r>
            <a:endParaRPr lang="en-US" sz="2000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itre 4">
            <a:extLst>
              <a:ext uri="{FF2B5EF4-FFF2-40B4-BE49-F238E27FC236}">
                <a16:creationId xmlns:a16="http://schemas.microsoft.com/office/drawing/2014/main" id="{679D9301-8751-4F4B-B25E-3FF759618E05}"/>
              </a:ext>
            </a:extLst>
          </p:cNvPr>
          <p:cNvSpPr txBox="1">
            <a:spLocks/>
          </p:cNvSpPr>
          <p:nvPr/>
        </p:nvSpPr>
        <p:spPr>
          <a:xfrm>
            <a:off x="123307" y="611126"/>
            <a:ext cx="7076744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spcAft>
                <a:spcPts val="600"/>
              </a:spcAft>
              <a:buClr>
                <a:srgbClr val="0070C0"/>
              </a:buClr>
              <a:buFont typeface="+mj-lt"/>
              <a:buAutoNum type="arabicPeriod" startAt="3"/>
            </a:pPr>
            <a:r>
              <a:rPr lang="en-US" sz="28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Modélisation</a:t>
            </a:r>
            <a:endParaRPr lang="en-US" sz="28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8D602E9-5F92-43EF-B3C9-059C5CEC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72AD0F6B-CE3B-4B42-81B6-6F91F0975E81}"/>
              </a:ext>
            </a:extLst>
          </p:cNvPr>
          <p:cNvGrpSpPr/>
          <p:nvPr/>
        </p:nvGrpSpPr>
        <p:grpSpPr>
          <a:xfrm>
            <a:off x="1377746" y="2170211"/>
            <a:ext cx="9436505" cy="2514211"/>
            <a:chOff x="1377746" y="2170211"/>
            <a:chExt cx="9436505" cy="2514211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D88AA1D3-54BC-4C26-B73A-8AEBD194E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7746" y="2170211"/>
              <a:ext cx="9436505" cy="2088245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1BAFA269-9B50-41ED-9A7A-83A4BB1A2B84}"/>
                </a:ext>
              </a:extLst>
            </p:cNvPr>
            <p:cNvSpPr txBox="1"/>
            <p:nvPr/>
          </p:nvSpPr>
          <p:spPr>
            <a:xfrm>
              <a:off x="5116283" y="4315090"/>
              <a:ext cx="2245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>
                  <a:latin typeface="Arial" panose="020B0604020202020204" pitchFamily="34" charset="0"/>
                  <a:cs typeface="Arial" panose="020B0604020202020204" pitchFamily="34" charset="0"/>
                </a:rPr>
                <a:t>FB Score (Beta = 3)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7420F7CD-9B22-4679-95BD-F3DBF104F3EB}"/>
              </a:ext>
            </a:extLst>
          </p:cNvPr>
          <p:cNvSpPr txBox="1"/>
          <p:nvPr/>
        </p:nvSpPr>
        <p:spPr>
          <a:xfrm>
            <a:off x="845780" y="5167022"/>
            <a:ext cx="10500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L’algorithme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Classifier entraîné en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undersampling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à la valeur du F-Beta Score (Beta = 3) la plus élevée</a:t>
            </a:r>
          </a:p>
        </p:txBody>
      </p:sp>
    </p:spTree>
    <p:extLst>
      <p:ext uri="{BB962C8B-B14F-4D97-AF65-F5344CB8AC3E}">
        <p14:creationId xmlns:p14="http://schemas.microsoft.com/office/powerpoint/2010/main" val="3316800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re 4">
            <a:extLst>
              <a:ext uri="{FF2B5EF4-FFF2-40B4-BE49-F238E27FC236}">
                <a16:creationId xmlns:a16="http://schemas.microsoft.com/office/drawing/2014/main" id="{35A1BB07-D29E-4FAE-94F4-EB5383726A38}"/>
              </a:ext>
            </a:extLst>
          </p:cNvPr>
          <p:cNvSpPr txBox="1">
            <a:spLocks/>
          </p:cNvSpPr>
          <p:nvPr/>
        </p:nvSpPr>
        <p:spPr>
          <a:xfrm>
            <a:off x="1302790" y="1134024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spcAft>
                <a:spcPts val="600"/>
              </a:spcAft>
              <a:buClr>
                <a:srgbClr val="0070C0"/>
              </a:buClr>
              <a:buFont typeface="+mj-lt"/>
              <a:buAutoNum type="alphaUcPeriod" startAt="7"/>
            </a:pPr>
            <a:r>
              <a:rPr lang="en-US" sz="20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Remarque (</a:t>
            </a:r>
            <a:r>
              <a:rPr lang="en-US" sz="20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XGBoost</a:t>
            </a:r>
            <a:r>
              <a:rPr lang="en-US" sz="20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Classifier/</a:t>
            </a:r>
            <a:r>
              <a:rPr lang="en-US" sz="20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Undersampling</a:t>
            </a:r>
            <a:r>
              <a:rPr lang="en-US" sz="20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  <a:endParaRPr lang="en-US" sz="2000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itre 4">
            <a:extLst>
              <a:ext uri="{FF2B5EF4-FFF2-40B4-BE49-F238E27FC236}">
                <a16:creationId xmlns:a16="http://schemas.microsoft.com/office/drawing/2014/main" id="{679D9301-8751-4F4B-B25E-3FF759618E05}"/>
              </a:ext>
            </a:extLst>
          </p:cNvPr>
          <p:cNvSpPr txBox="1">
            <a:spLocks/>
          </p:cNvSpPr>
          <p:nvPr/>
        </p:nvSpPr>
        <p:spPr>
          <a:xfrm>
            <a:off x="123307" y="611126"/>
            <a:ext cx="7076744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spcAft>
                <a:spcPts val="600"/>
              </a:spcAft>
              <a:buClr>
                <a:srgbClr val="0070C0"/>
              </a:buClr>
              <a:buFont typeface="+mj-lt"/>
              <a:buAutoNum type="arabicPeriod" startAt="3"/>
            </a:pPr>
            <a:r>
              <a:rPr lang="en-US" sz="28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Modélisation</a:t>
            </a:r>
            <a:endParaRPr lang="en-US" sz="28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8D602E9-5F92-43EF-B3C9-059C5CEC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6FE43F1-1FBF-4404-A3CD-8E3A755F5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674" y="1895334"/>
            <a:ext cx="4227073" cy="1125117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1D3E90B-4609-4E59-BA4B-03DBF7875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04" y="1895334"/>
            <a:ext cx="3520745" cy="306350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20865B7-59A6-471E-B0BE-122F1FB21B3E}"/>
              </a:ext>
            </a:extLst>
          </p:cNvPr>
          <p:cNvSpPr txBox="1"/>
          <p:nvPr/>
        </p:nvSpPr>
        <p:spPr>
          <a:xfrm>
            <a:off x="2018840" y="5539310"/>
            <a:ext cx="81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y a beaucoup de faux positifs (17 226) avec un score de précision assez faible (0.161)</a:t>
            </a:r>
          </a:p>
        </p:txBody>
      </p:sp>
    </p:spTree>
    <p:extLst>
      <p:ext uri="{BB962C8B-B14F-4D97-AF65-F5344CB8AC3E}">
        <p14:creationId xmlns:p14="http://schemas.microsoft.com/office/powerpoint/2010/main" val="1271331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re 4">
            <a:extLst>
              <a:ext uri="{FF2B5EF4-FFF2-40B4-BE49-F238E27FC236}">
                <a16:creationId xmlns:a16="http://schemas.microsoft.com/office/drawing/2014/main" id="{35A1BB07-D29E-4FAE-94F4-EB5383726A38}"/>
              </a:ext>
            </a:extLst>
          </p:cNvPr>
          <p:cNvSpPr txBox="1">
            <a:spLocks/>
          </p:cNvSpPr>
          <p:nvPr/>
        </p:nvSpPr>
        <p:spPr>
          <a:xfrm>
            <a:off x="1302790" y="1134024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spcAft>
                <a:spcPts val="600"/>
              </a:spcAft>
              <a:buClr>
                <a:srgbClr val="0070C0"/>
              </a:buClr>
              <a:buFont typeface="+mj-lt"/>
              <a:buAutoNum type="alphaUcPeriod" startAt="8"/>
            </a:pPr>
            <a:r>
              <a:rPr lang="en-US" sz="20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Shap</a:t>
            </a:r>
            <a:r>
              <a:rPr lang="en-US" sz="20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Value: </a:t>
            </a:r>
            <a:r>
              <a:rPr lang="en-US" sz="20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principe</a:t>
            </a:r>
            <a:r>
              <a:rPr lang="en-US" sz="20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US" sz="20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fonctionnement</a:t>
            </a:r>
            <a:endParaRPr lang="en-US" sz="2000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itre 4">
            <a:extLst>
              <a:ext uri="{FF2B5EF4-FFF2-40B4-BE49-F238E27FC236}">
                <a16:creationId xmlns:a16="http://schemas.microsoft.com/office/drawing/2014/main" id="{679D9301-8751-4F4B-B25E-3FF759618E05}"/>
              </a:ext>
            </a:extLst>
          </p:cNvPr>
          <p:cNvSpPr txBox="1">
            <a:spLocks/>
          </p:cNvSpPr>
          <p:nvPr/>
        </p:nvSpPr>
        <p:spPr>
          <a:xfrm>
            <a:off x="123307" y="611126"/>
            <a:ext cx="7076744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spcAft>
                <a:spcPts val="600"/>
              </a:spcAft>
              <a:buClr>
                <a:srgbClr val="0070C0"/>
              </a:buClr>
              <a:buFont typeface="+mj-lt"/>
              <a:buAutoNum type="arabicPeriod" startAt="3"/>
            </a:pPr>
            <a:r>
              <a:rPr lang="en-US" sz="28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Modélisation</a:t>
            </a:r>
            <a:endParaRPr lang="en-US" sz="28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8D602E9-5F92-43EF-B3C9-059C5CEC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E9AC31B-18AD-43B0-B446-4553B5009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97" y="2372987"/>
            <a:ext cx="5007361" cy="320471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9BA3A1A-6C98-462A-AE0D-BE24B161799E}"/>
              </a:ext>
            </a:extLst>
          </p:cNvPr>
          <p:cNvSpPr txBox="1"/>
          <p:nvPr/>
        </p:nvSpPr>
        <p:spPr>
          <a:xfrm>
            <a:off x="758076" y="1812976"/>
            <a:ext cx="341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Shapley Additive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exPlainations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07860C-8083-476A-BAF9-CA59479152CD}"/>
                  </a:ext>
                </a:extLst>
              </p:cNvPr>
              <p:cNvSpPr txBox="1"/>
              <p:nvPr/>
            </p:nvSpPr>
            <p:spPr>
              <a:xfrm>
                <a:off x="5766955" y="2372987"/>
                <a:ext cx="6251510" cy="1143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3+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4=1</m:t>
                      </m:r>
                    </m:oMath>
                  </m:oMathPara>
                </a14:m>
                <a:endParaRPr lang="fr-FR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FR" sz="1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fr-FR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𝑆𝐻𝐴𝑃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𝐴𝑔𝑒</m:t>
                          </m:r>
                        </m:sub>
                      </m:sSub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$</m:t>
                          </m:r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−9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$</m:t>
                          </m:r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−15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$</m:t>
                          </m:r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×(−12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$)</m:t>
                      </m:r>
                    </m:oMath>
                  </m:oMathPara>
                </a14:m>
                <a:endParaRPr lang="fr-FR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07860C-8083-476A-BAF9-CA5947915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955" y="2372987"/>
                <a:ext cx="6251510" cy="11433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98557FB5-C655-4D78-A645-EEB257DF5838}"/>
                  </a:ext>
                </a:extLst>
              </p:cNvPr>
              <p:cNvSpPr txBox="1"/>
              <p:nvPr/>
            </p:nvSpPr>
            <p:spPr>
              <a:xfrm>
                <a:off x="5766955" y="4007999"/>
                <a:ext cx="6251510" cy="771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𝑆𝐻𝐴𝑃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𝐴𝑔𝑒</m:t>
                          </m:r>
                        </m:sub>
                      </m:sSub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=−11.33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fr-FR" sz="1400" b="0" dirty="0">
                  <a:latin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𝑆𝐻𝐴𝑃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𝐺𝑒𝑛𝑑𝑒𝑟</m:t>
                          </m:r>
                        </m:sub>
                      </m:sSub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=−2.33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fr-FR" sz="1400" b="0" dirty="0">
                  <a:latin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𝑆𝐻𝐴𝑃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𝐽𝑜𝑏</m:t>
                          </m:r>
                        </m:sub>
                      </m:sSub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=+46.66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fr-FR" sz="1400" b="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98557FB5-C655-4D78-A645-EEB257DF5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955" y="4007999"/>
                <a:ext cx="6251510" cy="771301"/>
              </a:xfrm>
              <a:prstGeom prst="rect">
                <a:avLst/>
              </a:prstGeom>
              <a:blipFill>
                <a:blip r:embed="rId4"/>
                <a:stretch>
                  <a:fillRect b="-7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7775D37-6BE8-40B6-9A33-A1EF6636A35F}"/>
                  </a:ext>
                </a:extLst>
              </p:cNvPr>
              <p:cNvSpPr txBox="1"/>
              <p:nvPr/>
            </p:nvSpPr>
            <p:spPr>
              <a:xfrm>
                <a:off x="5766955" y="5269921"/>
                <a:ext cx="62515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$ −11.33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$ −2.33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$+46.66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$=83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fr-FR" sz="1400" b="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7775D37-6BE8-40B6-9A33-A1EF6636A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955" y="5269921"/>
                <a:ext cx="6251510" cy="307777"/>
              </a:xfrm>
              <a:prstGeom prst="rect">
                <a:avLst/>
              </a:prstGeom>
              <a:blipFill>
                <a:blip r:embed="rId5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066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re 4">
            <a:extLst>
              <a:ext uri="{FF2B5EF4-FFF2-40B4-BE49-F238E27FC236}">
                <a16:creationId xmlns:a16="http://schemas.microsoft.com/office/drawing/2014/main" id="{35A1BB07-D29E-4FAE-94F4-EB5383726A38}"/>
              </a:ext>
            </a:extLst>
          </p:cNvPr>
          <p:cNvSpPr txBox="1">
            <a:spLocks/>
          </p:cNvSpPr>
          <p:nvPr/>
        </p:nvSpPr>
        <p:spPr>
          <a:xfrm>
            <a:off x="1302790" y="1134024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spcAft>
                <a:spcPts val="600"/>
              </a:spcAft>
              <a:buClr>
                <a:srgbClr val="0070C0"/>
              </a:buClr>
              <a:buFont typeface="+mj-lt"/>
              <a:buAutoNum type="alphaUcPeriod" startAt="9"/>
            </a:pPr>
            <a:r>
              <a:rPr lang="en-US" sz="20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Interprétation</a:t>
            </a:r>
            <a:r>
              <a:rPr lang="en-US" sz="20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du </a:t>
            </a:r>
            <a:r>
              <a:rPr lang="en-US" sz="20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modèle</a:t>
            </a:r>
            <a:r>
              <a:rPr lang="en-US" sz="20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</a:t>
            </a:r>
            <a:r>
              <a:rPr lang="en-US" sz="20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XGBoost</a:t>
            </a:r>
            <a:r>
              <a:rPr lang="en-US" sz="20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Classifier/</a:t>
            </a:r>
            <a:r>
              <a:rPr lang="en-US" sz="20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Undersampling</a:t>
            </a:r>
            <a:r>
              <a:rPr lang="en-US" sz="20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  <a:endParaRPr lang="en-US" sz="2000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itre 4">
            <a:extLst>
              <a:ext uri="{FF2B5EF4-FFF2-40B4-BE49-F238E27FC236}">
                <a16:creationId xmlns:a16="http://schemas.microsoft.com/office/drawing/2014/main" id="{679D9301-8751-4F4B-B25E-3FF759618E05}"/>
              </a:ext>
            </a:extLst>
          </p:cNvPr>
          <p:cNvSpPr txBox="1">
            <a:spLocks/>
          </p:cNvSpPr>
          <p:nvPr/>
        </p:nvSpPr>
        <p:spPr>
          <a:xfrm>
            <a:off x="123307" y="611126"/>
            <a:ext cx="7076744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spcAft>
                <a:spcPts val="600"/>
              </a:spcAft>
              <a:buClr>
                <a:srgbClr val="0070C0"/>
              </a:buClr>
              <a:buFont typeface="+mj-lt"/>
              <a:buAutoNum type="arabicPeriod" startAt="3"/>
            </a:pPr>
            <a:r>
              <a:rPr lang="en-US" sz="28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Modélisation</a:t>
            </a:r>
            <a:endParaRPr lang="en-US" sz="28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8D602E9-5F92-43EF-B3C9-059C5CEC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B1D1790-171F-4A13-A6AC-1F859A75634F}"/>
              </a:ext>
            </a:extLst>
          </p:cNvPr>
          <p:cNvGrpSpPr/>
          <p:nvPr/>
        </p:nvGrpSpPr>
        <p:grpSpPr>
          <a:xfrm>
            <a:off x="280973" y="1750823"/>
            <a:ext cx="11709173" cy="3900071"/>
            <a:chOff x="280973" y="1750823"/>
            <a:chExt cx="11709173" cy="3900071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47CA3E0B-F3FC-47E0-BC4A-132211C3EFB8}"/>
                </a:ext>
              </a:extLst>
            </p:cNvPr>
            <p:cNvGrpSpPr/>
            <p:nvPr/>
          </p:nvGrpSpPr>
          <p:grpSpPr>
            <a:xfrm>
              <a:off x="6487905" y="1750823"/>
              <a:ext cx="5502241" cy="3826990"/>
              <a:chOff x="205320" y="1578780"/>
              <a:chExt cx="5502241" cy="3826990"/>
            </a:xfrm>
          </p:grpSpPr>
          <p:pic>
            <p:nvPicPr>
              <p:cNvPr id="7" name="Image 6">
                <a:extLst>
                  <a:ext uri="{FF2B5EF4-FFF2-40B4-BE49-F238E27FC236}">
                    <a16:creationId xmlns:a16="http://schemas.microsoft.com/office/drawing/2014/main" id="{F87C56D7-2300-4E80-A558-2E9A94B124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320" y="1578780"/>
                <a:ext cx="5502241" cy="3457658"/>
              </a:xfrm>
              <a:prstGeom prst="rect">
                <a:avLst/>
              </a:prstGeom>
            </p:spPr>
          </p:pic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8A003576-6A37-4899-8518-B910A35F4846}"/>
                  </a:ext>
                </a:extLst>
              </p:cNvPr>
              <p:cNvSpPr txBox="1"/>
              <p:nvPr/>
            </p:nvSpPr>
            <p:spPr>
              <a:xfrm>
                <a:off x="1057660" y="5036438"/>
                <a:ext cx="3797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Interprétation locale (pour 1 individu)</a:t>
                </a:r>
              </a:p>
            </p:txBody>
          </p: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C916B58C-E991-4881-B3C4-8D9A55EAA471}"/>
                </a:ext>
              </a:extLst>
            </p:cNvPr>
            <p:cNvGrpSpPr/>
            <p:nvPr/>
          </p:nvGrpSpPr>
          <p:grpSpPr>
            <a:xfrm>
              <a:off x="280973" y="1755402"/>
              <a:ext cx="6005080" cy="3895492"/>
              <a:chOff x="5981600" y="1510278"/>
              <a:chExt cx="6005080" cy="3895492"/>
            </a:xfrm>
          </p:grpSpPr>
          <p:pic>
            <p:nvPicPr>
              <p:cNvPr id="10" name="Image 9">
                <a:extLst>
                  <a:ext uri="{FF2B5EF4-FFF2-40B4-BE49-F238E27FC236}">
                    <a16:creationId xmlns:a16="http://schemas.microsoft.com/office/drawing/2014/main" id="{B07BC53A-7472-4DC8-A6B7-AF7C586A13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81600" y="1510278"/>
                <a:ext cx="6005080" cy="3482642"/>
              </a:xfrm>
              <a:prstGeom prst="rect">
                <a:avLst/>
              </a:prstGeom>
            </p:spPr>
          </p:pic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9006A1D-8B6A-48BD-9A41-806616AF5C13}"/>
                  </a:ext>
                </a:extLst>
              </p:cNvPr>
              <p:cNvSpPr txBox="1"/>
              <p:nvPr/>
            </p:nvSpPr>
            <p:spPr>
              <a:xfrm>
                <a:off x="6380732" y="5036438"/>
                <a:ext cx="5206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Interprétation globale (pour l’ensemble des individus)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9333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re 4">
            <a:extLst>
              <a:ext uri="{FF2B5EF4-FFF2-40B4-BE49-F238E27FC236}">
                <a16:creationId xmlns:a16="http://schemas.microsoft.com/office/drawing/2014/main" id="{35A1BB07-D29E-4FAE-94F4-EB5383726A38}"/>
              </a:ext>
            </a:extLst>
          </p:cNvPr>
          <p:cNvSpPr txBox="1">
            <a:spLocks/>
          </p:cNvSpPr>
          <p:nvPr/>
        </p:nvSpPr>
        <p:spPr>
          <a:xfrm>
            <a:off x="1302790" y="1134024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spcAft>
                <a:spcPts val="600"/>
              </a:spcAft>
              <a:buClr>
                <a:srgbClr val="0070C0"/>
              </a:buClr>
              <a:buFont typeface="+mj-lt"/>
              <a:buAutoNum type="alphaUcPeriod"/>
            </a:pPr>
            <a:r>
              <a:rPr lang="en-US" sz="20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Fonctionnement</a:t>
            </a:r>
            <a:r>
              <a:rPr lang="en-US" sz="20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d’une</a:t>
            </a:r>
            <a:r>
              <a:rPr lang="en-US" sz="20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API</a:t>
            </a:r>
            <a:endParaRPr lang="en-US" sz="2000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itre 4">
            <a:extLst>
              <a:ext uri="{FF2B5EF4-FFF2-40B4-BE49-F238E27FC236}">
                <a16:creationId xmlns:a16="http://schemas.microsoft.com/office/drawing/2014/main" id="{679D9301-8751-4F4B-B25E-3FF759618E05}"/>
              </a:ext>
            </a:extLst>
          </p:cNvPr>
          <p:cNvSpPr txBox="1">
            <a:spLocks/>
          </p:cNvSpPr>
          <p:nvPr/>
        </p:nvSpPr>
        <p:spPr>
          <a:xfrm>
            <a:off x="123307" y="611126"/>
            <a:ext cx="7076744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spcAft>
                <a:spcPts val="600"/>
              </a:spcAft>
              <a:buClr>
                <a:srgbClr val="0070C0"/>
              </a:buClr>
              <a:buFont typeface="+mj-lt"/>
              <a:buAutoNum type="arabicPeriod" startAt="4"/>
            </a:pPr>
            <a:r>
              <a:rPr lang="en-US" sz="28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Dashboard</a:t>
            </a:r>
            <a:endParaRPr lang="en-US" sz="28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8D602E9-5F92-43EF-B3C9-059C5CEC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107A731-E7DC-49E4-B282-336243ECC83F}"/>
              </a:ext>
            </a:extLst>
          </p:cNvPr>
          <p:cNvSpPr txBox="1"/>
          <p:nvPr/>
        </p:nvSpPr>
        <p:spPr>
          <a:xfrm>
            <a:off x="2248835" y="5250061"/>
            <a:ext cx="7694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Application </a:t>
            </a:r>
            <a:r>
              <a:rPr lang="fr-FR" dirty="0" err="1"/>
              <a:t>Programming</a:t>
            </a:r>
            <a:r>
              <a:rPr lang="fr-FR" dirty="0"/>
              <a:t> Interface:</a:t>
            </a:r>
          </a:p>
          <a:p>
            <a:pPr algn="ctr"/>
            <a:r>
              <a:rPr lang="fr-FR" dirty="0"/>
              <a:t>Intermédiaire entre 2 applications leur permettant de communiquer entre elles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B252F6-7568-445A-A45E-868BE742FABB}"/>
              </a:ext>
            </a:extLst>
          </p:cNvPr>
          <p:cNvSpPr/>
          <p:nvPr/>
        </p:nvSpPr>
        <p:spPr>
          <a:xfrm>
            <a:off x="5523722" y="2939139"/>
            <a:ext cx="1110899" cy="514906"/>
          </a:xfrm>
          <a:prstGeom prst="rect">
            <a:avLst/>
          </a:prstGeom>
          <a:solidFill>
            <a:srgbClr val="ED4C4C"/>
          </a:solidFill>
          <a:ln>
            <a:solidFill>
              <a:srgbClr val="ED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F2FA2A3-7173-4FE8-B32B-4EBFF5DA8018}"/>
              </a:ext>
            </a:extLst>
          </p:cNvPr>
          <p:cNvGrpSpPr/>
          <p:nvPr/>
        </p:nvGrpSpPr>
        <p:grpSpPr>
          <a:xfrm>
            <a:off x="2387274" y="2104897"/>
            <a:ext cx="6759362" cy="2410246"/>
            <a:chOff x="2858111" y="2104897"/>
            <a:chExt cx="6759362" cy="2410246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7A388298-C09F-483B-B88D-E646A5304C7E}"/>
                </a:ext>
              </a:extLst>
            </p:cNvPr>
            <p:cNvGrpSpPr/>
            <p:nvPr/>
          </p:nvGrpSpPr>
          <p:grpSpPr>
            <a:xfrm>
              <a:off x="2858111" y="2104897"/>
              <a:ext cx="6759362" cy="2410246"/>
              <a:chOff x="2699490" y="2104897"/>
              <a:chExt cx="6759362" cy="2410246"/>
            </a:xfrm>
          </p:grpSpPr>
          <p:grpSp>
            <p:nvGrpSpPr>
              <p:cNvPr id="7" name="Groupe 6">
                <a:extLst>
                  <a:ext uri="{FF2B5EF4-FFF2-40B4-BE49-F238E27FC236}">
                    <a16:creationId xmlns:a16="http://schemas.microsoft.com/office/drawing/2014/main" id="{0317F6B3-A920-497A-A297-8AA29B97F798}"/>
                  </a:ext>
                </a:extLst>
              </p:cNvPr>
              <p:cNvGrpSpPr/>
              <p:nvPr/>
            </p:nvGrpSpPr>
            <p:grpSpPr>
              <a:xfrm>
                <a:off x="2699490" y="2104897"/>
                <a:ext cx="6759362" cy="2410246"/>
                <a:chOff x="2716319" y="2003133"/>
                <a:chExt cx="6759362" cy="2410246"/>
              </a:xfrm>
            </p:grpSpPr>
            <p:grpSp>
              <p:nvGrpSpPr>
                <p:cNvPr id="5" name="Groupe 4">
                  <a:extLst>
                    <a:ext uri="{FF2B5EF4-FFF2-40B4-BE49-F238E27FC236}">
                      <a16:creationId xmlns:a16="http://schemas.microsoft.com/office/drawing/2014/main" id="{679A899E-EE73-4259-A3B3-2BBF71F79C2D}"/>
                    </a:ext>
                  </a:extLst>
                </p:cNvPr>
                <p:cNvGrpSpPr/>
                <p:nvPr/>
              </p:nvGrpSpPr>
              <p:grpSpPr>
                <a:xfrm>
                  <a:off x="2716319" y="2003133"/>
                  <a:ext cx="6759362" cy="2410246"/>
                  <a:chOff x="2716319" y="2003133"/>
                  <a:chExt cx="6759362" cy="2410246"/>
                </a:xfrm>
              </p:grpSpPr>
              <p:pic>
                <p:nvPicPr>
                  <p:cNvPr id="4" name="Image 3">
                    <a:extLst>
                      <a:ext uri="{FF2B5EF4-FFF2-40B4-BE49-F238E27FC236}">
                        <a16:creationId xmlns:a16="http://schemas.microsoft.com/office/drawing/2014/main" id="{D10749AD-0B30-4085-ACEB-681B4434B6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716319" y="2003133"/>
                    <a:ext cx="6759362" cy="2410246"/>
                  </a:xfrm>
                  <a:prstGeom prst="rect">
                    <a:avLst/>
                  </a:prstGeom>
                </p:spPr>
              </p:pic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D76C3D13-675D-4764-8D48-869E7DB606DE}"/>
                      </a:ext>
                    </a:extLst>
                  </p:cNvPr>
                  <p:cNvSpPr/>
                  <p:nvPr/>
                </p:nvSpPr>
                <p:spPr>
                  <a:xfrm>
                    <a:off x="5551433" y="2896469"/>
                    <a:ext cx="1100018" cy="664267"/>
                  </a:xfrm>
                  <a:prstGeom prst="rect">
                    <a:avLst/>
                  </a:prstGeom>
                  <a:solidFill>
                    <a:srgbClr val="ED4C4C"/>
                  </a:solidFill>
                  <a:ln>
                    <a:solidFill>
                      <a:srgbClr val="ED4C4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1657B5F3-3BBF-423F-A8BC-D36464B0CDFF}"/>
                      </a:ext>
                    </a:extLst>
                  </p:cNvPr>
                  <p:cNvSpPr/>
                  <p:nvPr/>
                </p:nvSpPr>
                <p:spPr>
                  <a:xfrm>
                    <a:off x="7592007" y="2640683"/>
                    <a:ext cx="1477347" cy="1135145"/>
                  </a:xfrm>
                  <a:prstGeom prst="rect">
                    <a:avLst/>
                  </a:prstGeom>
                  <a:solidFill>
                    <a:srgbClr val="8071B4"/>
                  </a:solidFill>
                  <a:ln>
                    <a:solidFill>
                      <a:srgbClr val="8071B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F8845538-3F3F-4869-901A-05320880B08F}"/>
                      </a:ext>
                    </a:extLst>
                  </p:cNvPr>
                  <p:cNvSpPr/>
                  <p:nvPr/>
                </p:nvSpPr>
                <p:spPr>
                  <a:xfrm>
                    <a:off x="5675565" y="3834881"/>
                    <a:ext cx="1110899" cy="307911"/>
                  </a:xfrm>
                  <a:prstGeom prst="rect">
                    <a:avLst/>
                  </a:prstGeom>
                  <a:solidFill>
                    <a:srgbClr val="8BB03F"/>
                  </a:solidFill>
                  <a:ln>
                    <a:solidFill>
                      <a:srgbClr val="8BB03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5AE281C5-4E91-4010-B040-8D7868FDD560}"/>
                      </a:ext>
                    </a:extLst>
                  </p:cNvPr>
                  <p:cNvSpPr/>
                  <p:nvPr/>
                </p:nvSpPr>
                <p:spPr>
                  <a:xfrm>
                    <a:off x="5380096" y="2249535"/>
                    <a:ext cx="1337945" cy="307911"/>
                  </a:xfrm>
                  <a:prstGeom prst="rect">
                    <a:avLst/>
                  </a:prstGeom>
                  <a:solidFill>
                    <a:srgbClr val="8BB03F"/>
                  </a:solidFill>
                  <a:ln>
                    <a:solidFill>
                      <a:srgbClr val="8BB03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AAFE557-4AB9-409C-82AC-C5FE2BA9F58F}"/>
                    </a:ext>
                  </a:extLst>
                </p:cNvPr>
                <p:cNvSpPr txBox="1"/>
                <p:nvPr/>
              </p:nvSpPr>
              <p:spPr>
                <a:xfrm>
                  <a:off x="7472263" y="2854312"/>
                  <a:ext cx="1716833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40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 2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50DA1286-DE18-4E37-BE96-157495FF512B}"/>
                    </a:ext>
                  </a:extLst>
                </p:cNvPr>
                <p:cNvSpPr txBox="1"/>
                <p:nvPr/>
              </p:nvSpPr>
              <p:spPr>
                <a:xfrm>
                  <a:off x="5591868" y="2863925"/>
                  <a:ext cx="104191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40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API</a:t>
                  </a:r>
                </a:p>
              </p:txBody>
            </p:sp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4BC12835-2D6A-4230-B6BB-14871F5E78A3}"/>
                    </a:ext>
                  </a:extLst>
                </p:cNvPr>
                <p:cNvSpPr txBox="1"/>
                <p:nvPr/>
              </p:nvSpPr>
              <p:spPr>
                <a:xfrm>
                  <a:off x="5386872" y="2167255"/>
                  <a:ext cx="14182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4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Requête</a:t>
                  </a:r>
                </a:p>
              </p:txBody>
            </p:sp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8F0D6AC9-026D-4BD1-8279-C2FC16D9A848}"/>
                    </a:ext>
                  </a:extLst>
                </p:cNvPr>
                <p:cNvSpPr txBox="1"/>
                <p:nvPr/>
              </p:nvSpPr>
              <p:spPr>
                <a:xfrm>
                  <a:off x="5488952" y="3758003"/>
                  <a:ext cx="148412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4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Données</a:t>
                  </a:r>
                </a:p>
              </p:txBody>
            </p: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99FDBCD-D86A-4A4A-BB85-68E2A07BC2CE}"/>
                  </a:ext>
                </a:extLst>
              </p:cNvPr>
              <p:cNvSpPr/>
              <p:nvPr/>
            </p:nvSpPr>
            <p:spPr>
              <a:xfrm>
                <a:off x="3036556" y="2764821"/>
                <a:ext cx="1477347" cy="1135145"/>
              </a:xfrm>
              <a:prstGeom prst="rect">
                <a:avLst/>
              </a:prstGeom>
              <a:solidFill>
                <a:srgbClr val="24ABE2"/>
              </a:solidFill>
              <a:ln>
                <a:solidFill>
                  <a:srgbClr val="24AB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91612B8-08FF-4148-B65A-94A3A05E3D30}"/>
                </a:ext>
              </a:extLst>
            </p:cNvPr>
            <p:cNvSpPr txBox="1"/>
            <p:nvPr/>
          </p:nvSpPr>
          <p:spPr>
            <a:xfrm>
              <a:off x="3242666" y="2954614"/>
              <a:ext cx="16525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6015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re 4">
            <a:extLst>
              <a:ext uri="{FF2B5EF4-FFF2-40B4-BE49-F238E27FC236}">
                <a16:creationId xmlns:a16="http://schemas.microsoft.com/office/drawing/2014/main" id="{35A1BB07-D29E-4FAE-94F4-EB5383726A38}"/>
              </a:ext>
            </a:extLst>
          </p:cNvPr>
          <p:cNvSpPr txBox="1">
            <a:spLocks/>
          </p:cNvSpPr>
          <p:nvPr/>
        </p:nvSpPr>
        <p:spPr>
          <a:xfrm>
            <a:off x="1302790" y="1134024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spcAft>
                <a:spcPts val="600"/>
              </a:spcAft>
              <a:buClr>
                <a:srgbClr val="0070C0"/>
              </a:buClr>
              <a:buFont typeface="+mj-lt"/>
              <a:buAutoNum type="alphaUcPeriod" startAt="2"/>
            </a:pPr>
            <a:r>
              <a:rPr lang="en-US" sz="20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Principe et démarche</a:t>
            </a:r>
            <a:endParaRPr lang="en-US" sz="2000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itre 4">
            <a:extLst>
              <a:ext uri="{FF2B5EF4-FFF2-40B4-BE49-F238E27FC236}">
                <a16:creationId xmlns:a16="http://schemas.microsoft.com/office/drawing/2014/main" id="{679D9301-8751-4F4B-B25E-3FF759618E05}"/>
              </a:ext>
            </a:extLst>
          </p:cNvPr>
          <p:cNvSpPr txBox="1">
            <a:spLocks/>
          </p:cNvSpPr>
          <p:nvPr/>
        </p:nvSpPr>
        <p:spPr>
          <a:xfrm>
            <a:off x="123307" y="611126"/>
            <a:ext cx="7076744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spcAft>
                <a:spcPts val="600"/>
              </a:spcAft>
              <a:buClr>
                <a:srgbClr val="0070C0"/>
              </a:buClr>
              <a:buFont typeface="+mj-lt"/>
              <a:buAutoNum type="arabicPeriod" startAt="4"/>
            </a:pPr>
            <a:r>
              <a:rPr lang="en-US" sz="28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Dashboard</a:t>
            </a:r>
            <a:endParaRPr lang="en-US" sz="28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8D602E9-5F92-43EF-B3C9-059C5CEC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0C647F6D-C7E7-4277-9DF4-6B9CD93163DC}"/>
              </a:ext>
            </a:extLst>
          </p:cNvPr>
          <p:cNvGrpSpPr/>
          <p:nvPr/>
        </p:nvGrpSpPr>
        <p:grpSpPr>
          <a:xfrm>
            <a:off x="586809" y="2104898"/>
            <a:ext cx="11225746" cy="3023778"/>
            <a:chOff x="586809" y="2104898"/>
            <a:chExt cx="11225746" cy="3023778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8907854A-35FE-46DE-85C9-A62B0A18D93B}"/>
                </a:ext>
              </a:extLst>
            </p:cNvPr>
            <p:cNvGrpSpPr/>
            <p:nvPr/>
          </p:nvGrpSpPr>
          <p:grpSpPr>
            <a:xfrm>
              <a:off x="586809" y="2104898"/>
              <a:ext cx="3677281" cy="2984554"/>
              <a:chOff x="1655489" y="2467248"/>
              <a:chExt cx="3222921" cy="2698023"/>
            </a:xfrm>
          </p:grpSpPr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97691B4B-EF80-47BC-BDA5-8A82DFE5C1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55489" y="2467248"/>
                <a:ext cx="3222921" cy="2364149"/>
              </a:xfrm>
              <a:prstGeom prst="rect">
                <a:avLst/>
              </a:prstGeom>
            </p:spPr>
          </p:pic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5C1FC59-0145-47DB-A1F3-D8CE60310844}"/>
                  </a:ext>
                </a:extLst>
              </p:cNvPr>
              <p:cNvSpPr txBox="1"/>
              <p:nvPr/>
            </p:nvSpPr>
            <p:spPr>
              <a:xfrm>
                <a:off x="2291900" y="4831397"/>
                <a:ext cx="1950098" cy="333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latin typeface="Arial" panose="020B0604020202020204" pitchFamily="34" charset="0"/>
                    <a:cs typeface="Arial" panose="020B0604020202020204" pitchFamily="34" charset="0"/>
                  </a:rPr>
                  <a:t>share.streamlit.io</a:t>
                </a:r>
              </a:p>
            </p:txBody>
          </p:sp>
        </p:grpSp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180FB863-A6F7-4474-B4E3-9244BA55E37B}"/>
                </a:ext>
              </a:extLst>
            </p:cNvPr>
            <p:cNvGrpSpPr/>
            <p:nvPr/>
          </p:nvGrpSpPr>
          <p:grpSpPr>
            <a:xfrm>
              <a:off x="7530892" y="2104898"/>
              <a:ext cx="4281663" cy="3023778"/>
              <a:chOff x="7530892" y="2467248"/>
              <a:chExt cx="4074299" cy="2733481"/>
            </a:xfrm>
          </p:grpSpPr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EDEBA108-3812-4D07-91B2-0A1975F9359D}"/>
                  </a:ext>
                </a:extLst>
              </p:cNvPr>
              <p:cNvGrpSpPr/>
              <p:nvPr/>
            </p:nvGrpSpPr>
            <p:grpSpPr>
              <a:xfrm>
                <a:off x="7530892" y="2467248"/>
                <a:ext cx="4074299" cy="2412806"/>
                <a:chOff x="7414655" y="1403203"/>
                <a:chExt cx="4562671" cy="2901820"/>
              </a:xfrm>
            </p:grpSpPr>
            <p:pic>
              <p:nvPicPr>
                <p:cNvPr id="17" name="Image 16">
                  <a:extLst>
                    <a:ext uri="{FF2B5EF4-FFF2-40B4-BE49-F238E27FC236}">
                      <a16:creationId xmlns:a16="http://schemas.microsoft.com/office/drawing/2014/main" id="{033AEAF7-9F05-4BB3-BB1D-195EBB616B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8232" t="20538" r="4352" b="23866"/>
                <a:stretch/>
              </p:blipFill>
              <p:spPr>
                <a:xfrm>
                  <a:off x="7414655" y="1403203"/>
                  <a:ext cx="4562671" cy="2901820"/>
                </a:xfrm>
                <a:prstGeom prst="rect">
                  <a:avLst/>
                </a:prstGeom>
              </p:spPr>
            </p:pic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1DC52374-BDC5-49E4-B05A-5E1E584D9741}"/>
                    </a:ext>
                  </a:extLst>
                </p:cNvPr>
                <p:cNvSpPr txBox="1"/>
                <p:nvPr/>
              </p:nvSpPr>
              <p:spPr>
                <a:xfrm>
                  <a:off x="8470578" y="2449115"/>
                  <a:ext cx="2309969" cy="1346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200" b="1" dirty="0">
                      <a:solidFill>
                        <a:srgbClr val="157EFB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API</a:t>
                  </a:r>
                </a:p>
              </p:txBody>
            </p:sp>
          </p:grp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A124862-DC6D-4F53-ABF6-F6BB93E4D44C}"/>
                  </a:ext>
                </a:extLst>
              </p:cNvPr>
              <p:cNvSpPr txBox="1"/>
              <p:nvPr/>
            </p:nvSpPr>
            <p:spPr>
              <a:xfrm>
                <a:off x="8530103" y="4831397"/>
                <a:ext cx="1950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latin typeface="Arial" panose="020B0604020202020204" pitchFamily="34" charset="0"/>
                    <a:cs typeface="Arial" panose="020B0604020202020204" pitchFamily="34" charset="0"/>
                  </a:rPr>
                  <a:t>herokuapp.com</a:t>
                </a:r>
              </a:p>
            </p:txBody>
          </p:sp>
        </p:grpSp>
        <p:sp>
          <p:nvSpPr>
            <p:cNvPr id="23" name="Flèche : droite 22">
              <a:extLst>
                <a:ext uri="{FF2B5EF4-FFF2-40B4-BE49-F238E27FC236}">
                  <a16:creationId xmlns:a16="http://schemas.microsoft.com/office/drawing/2014/main" id="{26D7B9C8-5EA8-4308-A32B-5106C2206A12}"/>
                </a:ext>
              </a:extLst>
            </p:cNvPr>
            <p:cNvSpPr/>
            <p:nvPr/>
          </p:nvSpPr>
          <p:spPr>
            <a:xfrm>
              <a:off x="4791179" y="2612425"/>
              <a:ext cx="2481766" cy="652424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Flèche : droite 25">
              <a:extLst>
                <a:ext uri="{FF2B5EF4-FFF2-40B4-BE49-F238E27FC236}">
                  <a16:creationId xmlns:a16="http://schemas.microsoft.com/office/drawing/2014/main" id="{FD9B933D-FFED-4A0B-8B41-2B70C901D4A9}"/>
                </a:ext>
              </a:extLst>
            </p:cNvPr>
            <p:cNvSpPr/>
            <p:nvPr/>
          </p:nvSpPr>
          <p:spPr>
            <a:xfrm rot="10800000">
              <a:off x="4791179" y="3860367"/>
              <a:ext cx="2481766" cy="652424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F0F0AC8A-312C-4BF2-A805-C92CC9F70257}"/>
                </a:ext>
              </a:extLst>
            </p:cNvPr>
            <p:cNvSpPr txBox="1"/>
            <p:nvPr/>
          </p:nvSpPr>
          <p:spPr>
            <a:xfrm>
              <a:off x="5470669" y="2753971"/>
              <a:ext cx="1122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 Client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573E5AE5-ED3E-46E9-A617-F60E238F47F5}"/>
                </a:ext>
              </a:extLst>
            </p:cNvPr>
            <p:cNvSpPr txBox="1"/>
            <p:nvPr/>
          </p:nvSpPr>
          <p:spPr>
            <a:xfrm>
              <a:off x="5123463" y="4001913"/>
              <a:ext cx="19450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Proba de défaut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9693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re 4">
            <a:extLst>
              <a:ext uri="{FF2B5EF4-FFF2-40B4-BE49-F238E27FC236}">
                <a16:creationId xmlns:a16="http://schemas.microsoft.com/office/drawing/2014/main" id="{35A1BB07-D29E-4FAE-94F4-EB5383726A38}"/>
              </a:ext>
            </a:extLst>
          </p:cNvPr>
          <p:cNvSpPr txBox="1">
            <a:spLocks/>
          </p:cNvSpPr>
          <p:nvPr/>
        </p:nvSpPr>
        <p:spPr>
          <a:xfrm>
            <a:off x="1302790" y="1134024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spcAft>
                <a:spcPts val="600"/>
              </a:spcAft>
              <a:buClr>
                <a:srgbClr val="0070C0"/>
              </a:buClr>
              <a:buFont typeface="+mj-lt"/>
              <a:buAutoNum type="alphaUcPeriod" startAt="3"/>
            </a:pPr>
            <a:r>
              <a:rPr lang="en-US" sz="20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Intérêt</a:t>
            </a:r>
            <a:r>
              <a:rPr lang="en-US" sz="20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du Dashboard</a:t>
            </a:r>
            <a:endParaRPr lang="en-US" sz="2000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itre 4">
            <a:extLst>
              <a:ext uri="{FF2B5EF4-FFF2-40B4-BE49-F238E27FC236}">
                <a16:creationId xmlns:a16="http://schemas.microsoft.com/office/drawing/2014/main" id="{679D9301-8751-4F4B-B25E-3FF759618E05}"/>
              </a:ext>
            </a:extLst>
          </p:cNvPr>
          <p:cNvSpPr txBox="1">
            <a:spLocks/>
          </p:cNvSpPr>
          <p:nvPr/>
        </p:nvSpPr>
        <p:spPr>
          <a:xfrm>
            <a:off x="123307" y="611126"/>
            <a:ext cx="7076744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spcAft>
                <a:spcPts val="600"/>
              </a:spcAft>
              <a:buClr>
                <a:srgbClr val="0070C0"/>
              </a:buClr>
              <a:buFont typeface="+mj-lt"/>
              <a:buAutoNum type="arabicPeriod" startAt="4"/>
            </a:pPr>
            <a:r>
              <a:rPr lang="en-US" sz="28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Dashboard</a:t>
            </a:r>
            <a:endParaRPr lang="en-US" sz="28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8D602E9-5F92-43EF-B3C9-059C5CEC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474CF2E-EE2B-428D-95CC-166A42CD6A83}"/>
              </a:ext>
            </a:extLst>
          </p:cNvPr>
          <p:cNvSpPr txBox="1"/>
          <p:nvPr/>
        </p:nvSpPr>
        <p:spPr>
          <a:xfrm>
            <a:off x="7492481" y="1781731"/>
            <a:ext cx="403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Compléter le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credit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score par d’autres graphiques pour le recontextualiser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982A291-4B33-4449-89D9-B66D69D80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666" y="1771564"/>
            <a:ext cx="3253734" cy="175267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5A3A766-7EAD-42AB-8BAD-424F49370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924" y="3822987"/>
            <a:ext cx="2702951" cy="2253667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DD146BAA-2467-4EB1-BA00-597891CB1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190" y="3822987"/>
            <a:ext cx="2702951" cy="2253667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4F943333-C317-45D0-A526-7446379327A5}"/>
              </a:ext>
            </a:extLst>
          </p:cNvPr>
          <p:cNvSpPr txBox="1"/>
          <p:nvPr/>
        </p:nvSpPr>
        <p:spPr>
          <a:xfrm>
            <a:off x="7492480" y="4635984"/>
            <a:ext cx="403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Avoir une meilleure compréhension du client et plus de transparence</a:t>
            </a:r>
          </a:p>
        </p:txBody>
      </p:sp>
    </p:spTree>
    <p:extLst>
      <p:ext uri="{BB962C8B-B14F-4D97-AF65-F5344CB8AC3E}">
        <p14:creationId xmlns:p14="http://schemas.microsoft.com/office/powerpoint/2010/main" val="213433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">
            <a:extLst>
              <a:ext uri="{FF2B5EF4-FFF2-40B4-BE49-F238E27FC236}">
                <a16:creationId xmlns:a16="http://schemas.microsoft.com/office/drawing/2014/main" id="{049D8DFA-139C-473F-838D-D33ABE885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re 4">
            <a:extLst>
              <a:ext uri="{FF2B5EF4-FFF2-40B4-BE49-F238E27FC236}">
                <a16:creationId xmlns:a16="http://schemas.microsoft.com/office/drawing/2014/main" id="{D3AAFAE9-DBCB-4A75-8BF0-572DB24E8661}"/>
              </a:ext>
            </a:extLst>
          </p:cNvPr>
          <p:cNvSpPr txBox="1">
            <a:spLocks/>
          </p:cNvSpPr>
          <p:nvPr/>
        </p:nvSpPr>
        <p:spPr>
          <a:xfrm>
            <a:off x="194516" y="1915261"/>
            <a:ext cx="7076744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spcAft>
                <a:spcPts val="600"/>
              </a:spcAft>
              <a:buClr>
                <a:srgbClr val="0070C0"/>
              </a:buClr>
              <a:buFont typeface="+mj-lt"/>
              <a:buAutoNum type="arabicPeriod"/>
            </a:pPr>
            <a:r>
              <a:rPr lang="en-US" sz="32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lang="en-US" sz="32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Contexte</a:t>
            </a:r>
            <a:r>
              <a:rPr lang="en-US" sz="32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US" sz="32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problématique</a:t>
            </a:r>
            <a:endParaRPr lang="en-US" sz="32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Titre 4">
            <a:extLst>
              <a:ext uri="{FF2B5EF4-FFF2-40B4-BE49-F238E27FC236}">
                <a16:creationId xmlns:a16="http://schemas.microsoft.com/office/drawing/2014/main" id="{615BF18B-62B5-40DD-AF71-B3DDF766B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629" y="663715"/>
            <a:ext cx="4638975" cy="933076"/>
          </a:xfrm>
          <a:solidFill>
            <a:schemeClr val="bg1"/>
          </a:solidFill>
        </p:spPr>
        <p:txBody>
          <a:bodyPr vert="horz" lIns="91440" tIns="45720" rIns="91440" bIns="45720" rtlCol="0" anchor="ctr" anchorCtr="0">
            <a:noAutofit/>
          </a:bodyPr>
          <a:lstStyle/>
          <a:p>
            <a:pPr>
              <a:lnSpc>
                <a:spcPct val="85000"/>
              </a:lnSpc>
            </a:pPr>
            <a:r>
              <a:rPr lang="en-US" b="1" cap="none" spc="0" dirty="0">
                <a:ln w="44450">
                  <a:solidFill>
                    <a:srgbClr val="0070C0"/>
                  </a:solidFill>
                  <a:prstDash val="solid"/>
                </a:ln>
                <a:noFill/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  <a:endParaRPr lang="en-US" b="1" cap="none" spc="0" dirty="0">
              <a:ln w="44450">
                <a:solidFill>
                  <a:srgbClr val="0070C0"/>
                </a:solidFill>
                <a:prstDash val="solid"/>
              </a:ln>
              <a:noFill/>
            </a:endParaRPr>
          </a:p>
        </p:txBody>
      </p:sp>
      <p:sp>
        <p:nvSpPr>
          <p:cNvPr id="24" name="Titre 4">
            <a:extLst>
              <a:ext uri="{FF2B5EF4-FFF2-40B4-BE49-F238E27FC236}">
                <a16:creationId xmlns:a16="http://schemas.microsoft.com/office/drawing/2014/main" id="{D6CA89DB-A462-4CE5-86D9-B1DB560C2D22}"/>
              </a:ext>
            </a:extLst>
          </p:cNvPr>
          <p:cNvSpPr txBox="1">
            <a:spLocks/>
          </p:cNvSpPr>
          <p:nvPr/>
        </p:nvSpPr>
        <p:spPr>
          <a:xfrm>
            <a:off x="194514" y="2958764"/>
            <a:ext cx="11244815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spcAft>
                <a:spcPts val="600"/>
              </a:spcAft>
              <a:buClr>
                <a:srgbClr val="0070C0"/>
              </a:buClr>
              <a:buFont typeface="+mj-lt"/>
              <a:buAutoNum type="arabicPeriod" startAt="2"/>
            </a:pPr>
            <a:r>
              <a:rPr lang="en-US" sz="32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lang="en-US" sz="32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Analyse</a:t>
            </a:r>
            <a:r>
              <a:rPr lang="en-US" sz="32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exploratoire</a:t>
            </a:r>
            <a:r>
              <a:rPr lang="en-US" sz="32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(EDA) et feature engineering</a:t>
            </a:r>
            <a:endParaRPr lang="en-US" sz="32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Titre 4">
            <a:extLst>
              <a:ext uri="{FF2B5EF4-FFF2-40B4-BE49-F238E27FC236}">
                <a16:creationId xmlns:a16="http://schemas.microsoft.com/office/drawing/2014/main" id="{5ACC4300-A080-461F-8FF2-6F515BFEC4D3}"/>
              </a:ext>
            </a:extLst>
          </p:cNvPr>
          <p:cNvSpPr txBox="1">
            <a:spLocks/>
          </p:cNvSpPr>
          <p:nvPr/>
        </p:nvSpPr>
        <p:spPr>
          <a:xfrm>
            <a:off x="194514" y="4002268"/>
            <a:ext cx="10649065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spcAft>
                <a:spcPts val="600"/>
              </a:spcAft>
              <a:buClr>
                <a:srgbClr val="0070C0"/>
              </a:buClr>
              <a:buFont typeface="+mj-lt"/>
              <a:buAutoNum type="arabicPeriod" startAt="3"/>
            </a:pPr>
            <a:r>
              <a:rPr lang="en-US" sz="32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lang="en-US" sz="32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Modélisation</a:t>
            </a:r>
            <a:endParaRPr lang="en-US" sz="32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itre 4">
            <a:extLst>
              <a:ext uri="{FF2B5EF4-FFF2-40B4-BE49-F238E27FC236}">
                <a16:creationId xmlns:a16="http://schemas.microsoft.com/office/drawing/2014/main" id="{81C730FA-7A92-459D-9F37-2A470F1183D7}"/>
              </a:ext>
            </a:extLst>
          </p:cNvPr>
          <p:cNvSpPr txBox="1">
            <a:spLocks/>
          </p:cNvSpPr>
          <p:nvPr/>
        </p:nvSpPr>
        <p:spPr>
          <a:xfrm>
            <a:off x="194514" y="5045772"/>
            <a:ext cx="10649065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spcAft>
                <a:spcPts val="600"/>
              </a:spcAft>
              <a:buClr>
                <a:srgbClr val="0070C0"/>
              </a:buClr>
              <a:buFont typeface="+mj-lt"/>
              <a:buAutoNum type="arabicPeriod" startAt="4"/>
            </a:pPr>
            <a:r>
              <a:rPr lang="en-US" sz="32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lang="en-US" sz="32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Présentation</a:t>
            </a:r>
            <a:r>
              <a:rPr lang="en-US" sz="32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du Dashboard</a:t>
            </a:r>
            <a:endParaRPr lang="en-US" sz="32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E644973-FE8A-4566-8376-43F63525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65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9D8DFA-139C-473F-838D-D33ABE885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re 4">
            <a:extLst>
              <a:ext uri="{FF2B5EF4-FFF2-40B4-BE49-F238E27FC236}">
                <a16:creationId xmlns:a16="http://schemas.microsoft.com/office/drawing/2014/main" id="{918A0AE2-CC6B-4D4D-AF02-58975AB16516}"/>
              </a:ext>
            </a:extLst>
          </p:cNvPr>
          <p:cNvSpPr txBox="1">
            <a:spLocks/>
          </p:cNvSpPr>
          <p:nvPr/>
        </p:nvSpPr>
        <p:spPr>
          <a:xfrm>
            <a:off x="114070" y="754931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rgbClr val="0070C0"/>
              </a:buClr>
            </a:pP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Conclusion</a:t>
            </a:r>
            <a:endParaRPr lang="en-US" sz="36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2E38395-0448-4A4D-8231-168D2EF3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6BF019D-C51A-4B88-A9C2-6F09AD30DA4B}"/>
              </a:ext>
            </a:extLst>
          </p:cNvPr>
          <p:cNvSpPr txBox="1"/>
          <p:nvPr/>
        </p:nvSpPr>
        <p:spPr>
          <a:xfrm>
            <a:off x="793101" y="2646405"/>
            <a:ext cx="7581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Construction du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credit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score en tenant compte des enjeux liés aux modèles de classification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E7F52E-5706-4AFB-AF7E-54C2435FE5A6}"/>
              </a:ext>
            </a:extLst>
          </p:cNvPr>
          <p:cNvSpPr txBox="1"/>
          <p:nvPr/>
        </p:nvSpPr>
        <p:spPr>
          <a:xfrm>
            <a:off x="793101" y="3640885"/>
            <a:ext cx="638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Dashboard interactif à destination des personnes néophytes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A241B67-F1BE-4DDB-A93E-5BFC38E2C615}"/>
              </a:ext>
            </a:extLst>
          </p:cNvPr>
          <p:cNvSpPr txBox="1"/>
          <p:nvPr/>
        </p:nvSpPr>
        <p:spPr>
          <a:xfrm>
            <a:off x="793101" y="4666054"/>
            <a:ext cx="10702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Amélioration possibles: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Sélectionner les variables les plus pertinentes pour éviter le surapprentissage grâce à des méthodes de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Faire varier la probabilité limite du modèle servant à répartir les individus dans les 2 catégories.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6EBF7C7-309A-4300-98AD-303A58745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194" y="1425501"/>
            <a:ext cx="3169997" cy="275795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9F8BD2B-1F2D-44B8-B661-870A3FE3B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01" y="1425501"/>
            <a:ext cx="7174587" cy="74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28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9D8DFA-139C-473F-838D-D33ABE885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re 4">
            <a:extLst>
              <a:ext uri="{FF2B5EF4-FFF2-40B4-BE49-F238E27FC236}">
                <a16:creationId xmlns:a16="http://schemas.microsoft.com/office/drawing/2014/main" id="{F6098C2F-4FFA-4B7B-8586-5D6F4BC4D25E}"/>
              </a:ext>
            </a:extLst>
          </p:cNvPr>
          <p:cNvSpPr txBox="1">
            <a:spLocks/>
          </p:cNvSpPr>
          <p:nvPr/>
        </p:nvSpPr>
        <p:spPr>
          <a:xfrm>
            <a:off x="4088317" y="2395329"/>
            <a:ext cx="4013284" cy="20673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fr-FR" b="1" dirty="0">
                <a:solidFill>
                  <a:schemeClr val="accent5"/>
                </a:solidFill>
              </a:rPr>
            </a:br>
            <a:br>
              <a:rPr lang="fr-FR" dirty="0"/>
            </a:br>
            <a:r>
              <a:rPr lang="fr-FR" sz="18400" b="1" dirty="0">
                <a:ln w="47625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</a:rPr>
              <a:t>FIN</a:t>
            </a:r>
            <a:br>
              <a:rPr lang="fr-FR" sz="8900" b="1" dirty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</a:rPr>
            </a:br>
            <a:endParaRPr lang="fr-FR" b="1" dirty="0">
              <a:ln w="22225">
                <a:solidFill>
                  <a:srgbClr val="0070C0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C39E55F-00DE-4CCB-840B-890D05F7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90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9D8DFA-139C-473F-838D-D33ABE885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re 4">
            <a:extLst>
              <a:ext uri="{FF2B5EF4-FFF2-40B4-BE49-F238E27FC236}">
                <a16:creationId xmlns:a16="http://schemas.microsoft.com/office/drawing/2014/main" id="{95B470B3-4F72-4225-868F-37941D1FFA49}"/>
              </a:ext>
            </a:extLst>
          </p:cNvPr>
          <p:cNvSpPr txBox="1">
            <a:spLocks/>
          </p:cNvSpPr>
          <p:nvPr/>
        </p:nvSpPr>
        <p:spPr>
          <a:xfrm>
            <a:off x="123307" y="611126"/>
            <a:ext cx="7076744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spcAft>
                <a:spcPts val="600"/>
              </a:spcAft>
              <a:buClr>
                <a:srgbClr val="0070C0"/>
              </a:buClr>
              <a:buFont typeface="+mj-lt"/>
              <a:buAutoNum type="arabicPeriod"/>
            </a:pPr>
            <a:r>
              <a:rPr lang="en-US" sz="28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Contexte</a:t>
            </a:r>
            <a:r>
              <a:rPr lang="en-US" sz="28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US" sz="28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problématique</a:t>
            </a:r>
            <a:endParaRPr lang="en-US" sz="28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DC49E3E0-6852-4509-9B27-16CA35C3BF0B}"/>
              </a:ext>
            </a:extLst>
          </p:cNvPr>
          <p:cNvSpPr txBox="1">
            <a:spLocks/>
          </p:cNvSpPr>
          <p:nvPr/>
        </p:nvSpPr>
        <p:spPr>
          <a:xfrm>
            <a:off x="504450" y="1331108"/>
            <a:ext cx="6695601" cy="2998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Prêt à dépenser: Société financière proposant des crédits à la consommation pour les particuliers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Calculer la probabilité de défaut d’un client à l’aide d’un outil de « </a:t>
            </a:r>
            <a:r>
              <a:rPr 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scoring</a:t>
            </a:r>
            <a:r>
              <a:rPr 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crédit »</a:t>
            </a:r>
          </a:p>
          <a:p>
            <a:pPr algn="l"/>
            <a:endParaRPr lang="fr-FR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 interactif à destination des chargés de relation client</a:t>
            </a:r>
          </a:p>
          <a:p>
            <a:pPr algn="l"/>
            <a:endParaRPr lang="fr-FR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A461E634-5F72-4510-8A9C-D9129F4DE0A0}"/>
              </a:ext>
            </a:extLst>
          </p:cNvPr>
          <p:cNvSpPr txBox="1">
            <a:spLocks/>
          </p:cNvSpPr>
          <p:nvPr/>
        </p:nvSpPr>
        <p:spPr>
          <a:xfrm>
            <a:off x="7061621" y="3278168"/>
            <a:ext cx="4816859" cy="1659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Objectifs: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Construire un modèle de </a:t>
            </a:r>
            <a:r>
              <a:rPr 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scoring</a:t>
            </a:r>
            <a:r>
              <a:rPr 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pour prédire la probabilité de faillite d’un client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Construire un </a:t>
            </a:r>
            <a:r>
              <a:rPr 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r>
              <a:rPr 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intéractif</a:t>
            </a:r>
            <a:r>
              <a:rPr 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pour interpréter les prédictions faites</a:t>
            </a:r>
          </a:p>
          <a:p>
            <a:pPr algn="l"/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E22B2FE-605D-417D-BEF0-61807E78A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8825" y="767126"/>
            <a:ext cx="2229655" cy="202844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A79C3F7-9019-4F07-A7EB-D0F32F7DC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147" y="4732370"/>
            <a:ext cx="2004234" cy="158904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7AF415B-1986-482F-AA07-7C36E3D37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5669" y="2639952"/>
            <a:ext cx="2545189" cy="1371008"/>
          </a:xfrm>
          <a:prstGeom prst="rect">
            <a:avLst/>
          </a:prstGeom>
        </p:spPr>
      </p:pic>
      <p:sp>
        <p:nvSpPr>
          <p:cNvPr id="21" name="Espace réservé du numéro de diapositive 20">
            <a:extLst>
              <a:ext uri="{FF2B5EF4-FFF2-40B4-BE49-F238E27FC236}">
                <a16:creationId xmlns:a16="http://schemas.microsoft.com/office/drawing/2014/main" id="{FE8652DF-684F-40D5-B695-608BA179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9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9D8DFA-139C-473F-838D-D33ABE885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re 4">
            <a:extLst>
              <a:ext uri="{FF2B5EF4-FFF2-40B4-BE49-F238E27FC236}">
                <a16:creationId xmlns:a16="http://schemas.microsoft.com/office/drawing/2014/main" id="{7C4909AF-9D9A-4A6F-8E5E-55DA2E964807}"/>
              </a:ext>
            </a:extLst>
          </p:cNvPr>
          <p:cNvSpPr txBox="1">
            <a:spLocks/>
          </p:cNvSpPr>
          <p:nvPr/>
        </p:nvSpPr>
        <p:spPr>
          <a:xfrm>
            <a:off x="1302790" y="1134024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spcAft>
                <a:spcPts val="600"/>
              </a:spcAft>
              <a:buClr>
                <a:srgbClr val="0070C0"/>
              </a:buClr>
              <a:buFont typeface="+mj-lt"/>
              <a:buAutoNum type="alphaUcPeriod"/>
            </a:pPr>
            <a:r>
              <a:rPr lang="en-US" sz="20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Valeurs</a:t>
            </a:r>
            <a:r>
              <a:rPr lang="en-US" sz="20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manquantes</a:t>
            </a:r>
            <a:endParaRPr lang="en-US" sz="2000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2438D33-05AC-4B08-8AF7-2F2EC27E075E}"/>
              </a:ext>
            </a:extLst>
          </p:cNvPr>
          <p:cNvSpPr txBox="1"/>
          <p:nvPr/>
        </p:nvSpPr>
        <p:spPr>
          <a:xfrm>
            <a:off x="1929358" y="1641879"/>
            <a:ext cx="833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Jeux de données: 307 511 individus/lignes, 242 variables/colonnes</a:t>
            </a:r>
            <a:endParaRPr lang="fr-FR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itre 4">
            <a:extLst>
              <a:ext uri="{FF2B5EF4-FFF2-40B4-BE49-F238E27FC236}">
                <a16:creationId xmlns:a16="http://schemas.microsoft.com/office/drawing/2014/main" id="{025C7D46-3423-4AB0-8113-F0DB752FCFBE}"/>
              </a:ext>
            </a:extLst>
          </p:cNvPr>
          <p:cNvSpPr txBox="1">
            <a:spLocks/>
          </p:cNvSpPr>
          <p:nvPr/>
        </p:nvSpPr>
        <p:spPr>
          <a:xfrm>
            <a:off x="123307" y="491058"/>
            <a:ext cx="7076744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spcAft>
                <a:spcPts val="600"/>
              </a:spcAft>
              <a:buClr>
                <a:srgbClr val="0070C0"/>
              </a:buClr>
              <a:buFont typeface="+mj-lt"/>
              <a:buAutoNum type="arabicPeriod" startAt="2"/>
            </a:pPr>
            <a:endParaRPr lang="en-US" sz="28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Titre 4">
            <a:extLst>
              <a:ext uri="{FF2B5EF4-FFF2-40B4-BE49-F238E27FC236}">
                <a16:creationId xmlns:a16="http://schemas.microsoft.com/office/drawing/2014/main" id="{AC016364-5260-4B0F-A56F-D8308EACDD16}"/>
              </a:ext>
            </a:extLst>
          </p:cNvPr>
          <p:cNvSpPr txBox="1">
            <a:spLocks/>
          </p:cNvSpPr>
          <p:nvPr/>
        </p:nvSpPr>
        <p:spPr>
          <a:xfrm>
            <a:off x="123306" y="611126"/>
            <a:ext cx="9559173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spcAft>
                <a:spcPts val="600"/>
              </a:spcAft>
              <a:buClr>
                <a:srgbClr val="0070C0"/>
              </a:buClr>
              <a:buFont typeface="+mj-lt"/>
              <a:buAutoNum type="arabicPeriod" startAt="2"/>
            </a:pPr>
            <a:r>
              <a:rPr lang="en-US" sz="28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Analyse</a:t>
            </a:r>
            <a:r>
              <a:rPr lang="en-US" sz="28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exploratoire</a:t>
            </a:r>
            <a:r>
              <a:rPr lang="en-US" sz="28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(EDA) et feature engineering</a:t>
            </a:r>
            <a:endParaRPr lang="en-US" sz="28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748953C-676C-4C48-81E4-A3557531C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645" y="2104897"/>
            <a:ext cx="5066200" cy="410925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B35020D-6BC6-434D-BE07-AFF9B9D1B6EC}"/>
              </a:ext>
            </a:extLst>
          </p:cNvPr>
          <p:cNvSpPr txBox="1"/>
          <p:nvPr/>
        </p:nvSpPr>
        <p:spPr>
          <a:xfrm>
            <a:off x="8914846" y="3187786"/>
            <a:ext cx="3191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valeurs manquantes ont été remplacées par la médiane</a:t>
            </a:r>
            <a:endParaRPr lang="fr-FR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16953EE8-ECE4-492E-83E7-F99B558F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991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9D8DFA-139C-473F-838D-D33ABE885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re 4">
            <a:extLst>
              <a:ext uri="{FF2B5EF4-FFF2-40B4-BE49-F238E27FC236}">
                <a16:creationId xmlns:a16="http://schemas.microsoft.com/office/drawing/2014/main" id="{C736A859-7E75-4FF7-ADF5-385BB8F01012}"/>
              </a:ext>
            </a:extLst>
          </p:cNvPr>
          <p:cNvSpPr txBox="1">
            <a:spLocks/>
          </p:cNvSpPr>
          <p:nvPr/>
        </p:nvSpPr>
        <p:spPr>
          <a:xfrm>
            <a:off x="114070" y="754931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rgbClr val="0070C0"/>
              </a:buClr>
            </a:pPr>
            <a:endParaRPr lang="en-US" sz="36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Titre 4">
            <a:extLst>
              <a:ext uri="{FF2B5EF4-FFF2-40B4-BE49-F238E27FC236}">
                <a16:creationId xmlns:a16="http://schemas.microsoft.com/office/drawing/2014/main" id="{51589A02-A9B4-4FA8-A7B6-503F958AA08D}"/>
              </a:ext>
            </a:extLst>
          </p:cNvPr>
          <p:cNvSpPr txBox="1">
            <a:spLocks/>
          </p:cNvSpPr>
          <p:nvPr/>
        </p:nvSpPr>
        <p:spPr>
          <a:xfrm>
            <a:off x="1302790" y="1134024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spcAft>
                <a:spcPts val="600"/>
              </a:spcAft>
              <a:buClr>
                <a:srgbClr val="0070C0"/>
              </a:buClr>
              <a:buFont typeface="+mj-lt"/>
              <a:buAutoNum type="alphaUcPeriod" startAt="2"/>
            </a:pPr>
            <a:r>
              <a:rPr lang="en-US" sz="20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Valeurs</a:t>
            </a:r>
            <a:r>
              <a:rPr lang="en-US" sz="20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abérrantes</a:t>
            </a:r>
            <a:endParaRPr lang="en-US" sz="2000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Titre 4">
            <a:extLst>
              <a:ext uri="{FF2B5EF4-FFF2-40B4-BE49-F238E27FC236}">
                <a16:creationId xmlns:a16="http://schemas.microsoft.com/office/drawing/2014/main" id="{3EFD7EB1-8DB6-4A6B-9AC2-3793BE9DC33D}"/>
              </a:ext>
            </a:extLst>
          </p:cNvPr>
          <p:cNvSpPr txBox="1">
            <a:spLocks/>
          </p:cNvSpPr>
          <p:nvPr/>
        </p:nvSpPr>
        <p:spPr>
          <a:xfrm>
            <a:off x="123306" y="611126"/>
            <a:ext cx="9467733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spcAft>
                <a:spcPts val="600"/>
              </a:spcAft>
              <a:buClr>
                <a:srgbClr val="0070C0"/>
              </a:buClr>
              <a:buFont typeface="+mj-lt"/>
              <a:buAutoNum type="arabicPeriod" startAt="2"/>
            </a:pPr>
            <a:r>
              <a:rPr lang="en-US" sz="28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Analyse</a:t>
            </a:r>
            <a:r>
              <a:rPr lang="en-US" sz="28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exploratoire</a:t>
            </a:r>
            <a:r>
              <a:rPr lang="en-US" sz="28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(EDA) et feature engineering</a:t>
            </a:r>
            <a:endParaRPr lang="en-US" sz="28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0CFD1758-A708-4262-BF52-C4DC4D55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463750EB-E510-4504-B92F-E33D8E689CDD}"/>
              </a:ext>
            </a:extLst>
          </p:cNvPr>
          <p:cNvGrpSpPr/>
          <p:nvPr/>
        </p:nvGrpSpPr>
        <p:grpSpPr>
          <a:xfrm>
            <a:off x="392065" y="2115772"/>
            <a:ext cx="11547380" cy="2984475"/>
            <a:chOff x="392065" y="2115772"/>
            <a:chExt cx="11547380" cy="2984475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00C8AD93-E66C-4725-96B7-5F8C6C9D9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2065" y="2115772"/>
              <a:ext cx="5058713" cy="2984475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BD0A9EAA-221C-4F62-959E-29D86603B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3942" y="2128519"/>
              <a:ext cx="5015503" cy="2958983"/>
            </a:xfrm>
            <a:prstGeom prst="rect">
              <a:avLst/>
            </a:prstGeom>
          </p:spPr>
        </p:pic>
        <p:sp>
          <p:nvSpPr>
            <p:cNvPr id="12" name="Flèche : droite 11">
              <a:extLst>
                <a:ext uri="{FF2B5EF4-FFF2-40B4-BE49-F238E27FC236}">
                  <a16:creationId xmlns:a16="http://schemas.microsoft.com/office/drawing/2014/main" id="{05112345-D15D-4E11-BD3E-C07ECF723D32}"/>
                </a:ext>
              </a:extLst>
            </p:cNvPr>
            <p:cNvSpPr/>
            <p:nvPr/>
          </p:nvSpPr>
          <p:spPr>
            <a:xfrm>
              <a:off x="5577055" y="3222864"/>
              <a:ext cx="1220609" cy="41227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59096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9D8DFA-139C-473F-838D-D33ABE885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re 4">
            <a:extLst>
              <a:ext uri="{FF2B5EF4-FFF2-40B4-BE49-F238E27FC236}">
                <a16:creationId xmlns:a16="http://schemas.microsoft.com/office/drawing/2014/main" id="{C736A859-7E75-4FF7-ADF5-385BB8F01012}"/>
              </a:ext>
            </a:extLst>
          </p:cNvPr>
          <p:cNvSpPr txBox="1">
            <a:spLocks/>
          </p:cNvSpPr>
          <p:nvPr/>
        </p:nvSpPr>
        <p:spPr>
          <a:xfrm>
            <a:off x="114070" y="754931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rgbClr val="0070C0"/>
              </a:buClr>
            </a:pPr>
            <a:endParaRPr lang="en-US" sz="36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Titre 4">
            <a:extLst>
              <a:ext uri="{FF2B5EF4-FFF2-40B4-BE49-F238E27FC236}">
                <a16:creationId xmlns:a16="http://schemas.microsoft.com/office/drawing/2014/main" id="{51589A02-A9B4-4FA8-A7B6-503F958AA08D}"/>
              </a:ext>
            </a:extLst>
          </p:cNvPr>
          <p:cNvSpPr txBox="1">
            <a:spLocks/>
          </p:cNvSpPr>
          <p:nvPr/>
        </p:nvSpPr>
        <p:spPr>
          <a:xfrm>
            <a:off x="1302790" y="1134024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spcAft>
                <a:spcPts val="600"/>
              </a:spcAft>
              <a:buClr>
                <a:srgbClr val="0070C0"/>
              </a:buClr>
              <a:buFont typeface="+mj-lt"/>
              <a:buAutoNum type="alphaUcPeriod" startAt="3"/>
            </a:pPr>
            <a:r>
              <a:rPr lang="en-US" sz="20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Corrélations</a:t>
            </a:r>
            <a:endParaRPr lang="en-US" sz="2000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Titre 4">
            <a:extLst>
              <a:ext uri="{FF2B5EF4-FFF2-40B4-BE49-F238E27FC236}">
                <a16:creationId xmlns:a16="http://schemas.microsoft.com/office/drawing/2014/main" id="{3EFD7EB1-8DB6-4A6B-9AC2-3793BE9DC33D}"/>
              </a:ext>
            </a:extLst>
          </p:cNvPr>
          <p:cNvSpPr txBox="1">
            <a:spLocks/>
          </p:cNvSpPr>
          <p:nvPr/>
        </p:nvSpPr>
        <p:spPr>
          <a:xfrm>
            <a:off x="123306" y="611126"/>
            <a:ext cx="9467733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spcAft>
                <a:spcPts val="600"/>
              </a:spcAft>
              <a:buClr>
                <a:srgbClr val="0070C0"/>
              </a:buClr>
              <a:buFont typeface="+mj-lt"/>
              <a:buAutoNum type="arabicPeriod" startAt="2"/>
            </a:pPr>
            <a:r>
              <a:rPr lang="en-US" sz="28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Analyse</a:t>
            </a:r>
            <a:r>
              <a:rPr lang="en-US" sz="28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exploratoire</a:t>
            </a:r>
            <a:r>
              <a:rPr lang="en-US" sz="28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(EDA) et feature engineering</a:t>
            </a:r>
            <a:endParaRPr lang="en-US" sz="28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C9C0E96-A9C0-4660-A978-0A0A89930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619" y="1705485"/>
            <a:ext cx="6316761" cy="414875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A66DB1B-48D4-4E08-A9E3-CA21B7865836}"/>
              </a:ext>
            </a:extLst>
          </p:cNvPr>
          <p:cNvSpPr txBox="1"/>
          <p:nvPr/>
        </p:nvSpPr>
        <p:spPr>
          <a:xfrm>
            <a:off x="310100" y="1975993"/>
            <a:ext cx="2433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notations des autres institutions financières (EXT_SOURCE_1, EXT_SOURCE_2 et EXT_SOURCE_3) ont la plus forte corrélation avec la variable à expliquer (TARGET)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B8F894-6A3A-40BF-A47A-7B4A8E20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BE23874-C273-4E07-B85A-0EE6E6524373}"/>
              </a:ext>
            </a:extLst>
          </p:cNvPr>
          <p:cNvSpPr txBox="1"/>
          <p:nvPr/>
        </p:nvSpPr>
        <p:spPr>
          <a:xfrm>
            <a:off x="9448799" y="1915790"/>
            <a:ext cx="2740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TARGET: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1: Défaut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0: Remboursement</a:t>
            </a:r>
          </a:p>
        </p:txBody>
      </p:sp>
    </p:spTree>
    <p:extLst>
      <p:ext uri="{BB962C8B-B14F-4D97-AF65-F5344CB8AC3E}">
        <p14:creationId xmlns:p14="http://schemas.microsoft.com/office/powerpoint/2010/main" val="3136843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9D8DFA-139C-473F-838D-D33ABE885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re 4">
            <a:extLst>
              <a:ext uri="{FF2B5EF4-FFF2-40B4-BE49-F238E27FC236}">
                <a16:creationId xmlns:a16="http://schemas.microsoft.com/office/drawing/2014/main" id="{C736A859-7E75-4FF7-ADF5-385BB8F01012}"/>
              </a:ext>
            </a:extLst>
          </p:cNvPr>
          <p:cNvSpPr txBox="1">
            <a:spLocks/>
          </p:cNvSpPr>
          <p:nvPr/>
        </p:nvSpPr>
        <p:spPr>
          <a:xfrm>
            <a:off x="114070" y="754931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rgbClr val="0070C0"/>
              </a:buClr>
            </a:pPr>
            <a:endParaRPr lang="en-US" sz="36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Titre 4">
            <a:extLst>
              <a:ext uri="{FF2B5EF4-FFF2-40B4-BE49-F238E27FC236}">
                <a16:creationId xmlns:a16="http://schemas.microsoft.com/office/drawing/2014/main" id="{51589A02-A9B4-4FA8-A7B6-503F958AA08D}"/>
              </a:ext>
            </a:extLst>
          </p:cNvPr>
          <p:cNvSpPr txBox="1">
            <a:spLocks/>
          </p:cNvSpPr>
          <p:nvPr/>
        </p:nvSpPr>
        <p:spPr>
          <a:xfrm>
            <a:off x="1302790" y="1134024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spcAft>
                <a:spcPts val="600"/>
              </a:spcAft>
              <a:buClr>
                <a:srgbClr val="0070C0"/>
              </a:buClr>
              <a:buFont typeface="+mj-lt"/>
              <a:buAutoNum type="alphaUcPeriod" startAt="4"/>
            </a:pPr>
            <a:r>
              <a:rPr lang="en-US" sz="20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Variable à </a:t>
            </a:r>
            <a:r>
              <a:rPr lang="en-US" sz="20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expliquer</a:t>
            </a:r>
            <a:r>
              <a:rPr lang="en-US" sz="20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(TARGET)</a:t>
            </a:r>
            <a:endParaRPr lang="en-US" sz="2000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Titre 4">
            <a:extLst>
              <a:ext uri="{FF2B5EF4-FFF2-40B4-BE49-F238E27FC236}">
                <a16:creationId xmlns:a16="http://schemas.microsoft.com/office/drawing/2014/main" id="{3EFD7EB1-8DB6-4A6B-9AC2-3793BE9DC33D}"/>
              </a:ext>
            </a:extLst>
          </p:cNvPr>
          <p:cNvSpPr txBox="1">
            <a:spLocks/>
          </p:cNvSpPr>
          <p:nvPr/>
        </p:nvSpPr>
        <p:spPr>
          <a:xfrm>
            <a:off x="123306" y="611126"/>
            <a:ext cx="9467733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spcAft>
                <a:spcPts val="600"/>
              </a:spcAft>
              <a:buClr>
                <a:srgbClr val="0070C0"/>
              </a:buClr>
              <a:buFont typeface="+mj-lt"/>
              <a:buAutoNum type="arabicPeriod" startAt="2"/>
            </a:pPr>
            <a:r>
              <a:rPr lang="en-US" sz="28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Analyse</a:t>
            </a:r>
            <a:r>
              <a:rPr lang="en-US" sz="28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exploratoire</a:t>
            </a:r>
            <a:r>
              <a:rPr lang="en-US" sz="28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(EDA) et feature engineering</a:t>
            </a:r>
            <a:endParaRPr lang="en-US" sz="28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80127F8-1022-437F-9EF3-E30961D74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641" y="1656922"/>
            <a:ext cx="6836421" cy="391075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B924C5-4529-45BE-B767-0D58AE4A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38A5FBD-1621-4A75-8284-6E1C02F4F7D5}"/>
              </a:ext>
            </a:extLst>
          </p:cNvPr>
          <p:cNvSpPr txBox="1"/>
          <p:nvPr/>
        </p:nvSpPr>
        <p:spPr>
          <a:xfrm>
            <a:off x="9408160" y="1799081"/>
            <a:ext cx="2781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TARGET: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1: Défaut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0: Remboursement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13C7D90-B4BA-4046-AF3D-A4428ED341D2}"/>
              </a:ext>
            </a:extLst>
          </p:cNvPr>
          <p:cNvSpPr txBox="1"/>
          <p:nvPr/>
        </p:nvSpPr>
        <p:spPr>
          <a:xfrm>
            <a:off x="-2564" y="1856653"/>
            <a:ext cx="26332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est en présence d’un échantillon déséquilibré car une classe est majoritaire par rapport à l’autre</a:t>
            </a:r>
          </a:p>
        </p:txBody>
      </p:sp>
    </p:spTree>
    <p:extLst>
      <p:ext uri="{BB962C8B-B14F-4D97-AF65-F5344CB8AC3E}">
        <p14:creationId xmlns:p14="http://schemas.microsoft.com/office/powerpoint/2010/main" val="358342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re 4">
            <a:extLst>
              <a:ext uri="{FF2B5EF4-FFF2-40B4-BE49-F238E27FC236}">
                <a16:creationId xmlns:a16="http://schemas.microsoft.com/office/drawing/2014/main" id="{35A1BB07-D29E-4FAE-94F4-EB5383726A38}"/>
              </a:ext>
            </a:extLst>
          </p:cNvPr>
          <p:cNvSpPr txBox="1">
            <a:spLocks/>
          </p:cNvSpPr>
          <p:nvPr/>
        </p:nvSpPr>
        <p:spPr>
          <a:xfrm>
            <a:off x="1302790" y="1134024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spcAft>
                <a:spcPts val="600"/>
              </a:spcAft>
              <a:buClr>
                <a:srgbClr val="0070C0"/>
              </a:buClr>
              <a:buFont typeface="+mj-lt"/>
              <a:buAutoNum type="alphaUcPeriod"/>
            </a:pPr>
            <a:r>
              <a:rPr lang="en-US" sz="20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Présentation</a:t>
            </a:r>
            <a:r>
              <a:rPr lang="en-US" sz="20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du </a:t>
            </a:r>
            <a:r>
              <a:rPr lang="en-US" sz="20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modèle</a:t>
            </a:r>
            <a:endParaRPr lang="en-US" sz="2000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itre 4">
            <a:extLst>
              <a:ext uri="{FF2B5EF4-FFF2-40B4-BE49-F238E27FC236}">
                <a16:creationId xmlns:a16="http://schemas.microsoft.com/office/drawing/2014/main" id="{679D9301-8751-4F4B-B25E-3FF759618E05}"/>
              </a:ext>
            </a:extLst>
          </p:cNvPr>
          <p:cNvSpPr txBox="1">
            <a:spLocks/>
          </p:cNvSpPr>
          <p:nvPr/>
        </p:nvSpPr>
        <p:spPr>
          <a:xfrm>
            <a:off x="123307" y="611126"/>
            <a:ext cx="7076744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spcAft>
                <a:spcPts val="600"/>
              </a:spcAft>
              <a:buClr>
                <a:srgbClr val="0070C0"/>
              </a:buClr>
              <a:buFont typeface="+mj-lt"/>
              <a:buAutoNum type="arabicPeriod" startAt="3"/>
            </a:pPr>
            <a:r>
              <a:rPr lang="en-US" sz="28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Modélisation</a:t>
            </a:r>
            <a:endParaRPr lang="en-US" sz="28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8D602E9-5F92-43EF-B3C9-059C5CEC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04D7668-D227-4CC6-88B7-57DC61294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184" y="1656922"/>
            <a:ext cx="6889420" cy="4327416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D21240A-464D-425E-A80F-922DC01C9547}"/>
              </a:ext>
            </a:extLst>
          </p:cNvPr>
          <p:cNvSpPr txBox="1"/>
          <p:nvPr/>
        </p:nvSpPr>
        <p:spPr>
          <a:xfrm>
            <a:off x="298579" y="2174033"/>
            <a:ext cx="2500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 de classification supervisé à 2 classes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A6033C43-E26D-45C5-A06F-51ECC29F2640}"/>
              </a:ext>
            </a:extLst>
          </p:cNvPr>
          <p:cNvSpPr/>
          <p:nvPr/>
        </p:nvSpPr>
        <p:spPr>
          <a:xfrm>
            <a:off x="3452327" y="3051196"/>
            <a:ext cx="1082351" cy="14928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365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re 4">
            <a:extLst>
              <a:ext uri="{FF2B5EF4-FFF2-40B4-BE49-F238E27FC236}">
                <a16:creationId xmlns:a16="http://schemas.microsoft.com/office/drawing/2014/main" id="{35A1BB07-D29E-4FAE-94F4-EB5383726A38}"/>
              </a:ext>
            </a:extLst>
          </p:cNvPr>
          <p:cNvSpPr txBox="1">
            <a:spLocks/>
          </p:cNvSpPr>
          <p:nvPr/>
        </p:nvSpPr>
        <p:spPr>
          <a:xfrm>
            <a:off x="1302790" y="1134024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spcAft>
                <a:spcPts val="600"/>
              </a:spcAft>
              <a:buClr>
                <a:srgbClr val="0070C0"/>
              </a:buClr>
              <a:buFont typeface="+mj-lt"/>
              <a:buAutoNum type="alphaUcPeriod" startAt="2"/>
            </a:pPr>
            <a:r>
              <a:rPr lang="en-US" sz="20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Cross Validation</a:t>
            </a:r>
            <a:endParaRPr lang="en-US" sz="2000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itre 4">
            <a:extLst>
              <a:ext uri="{FF2B5EF4-FFF2-40B4-BE49-F238E27FC236}">
                <a16:creationId xmlns:a16="http://schemas.microsoft.com/office/drawing/2014/main" id="{679D9301-8751-4F4B-B25E-3FF759618E05}"/>
              </a:ext>
            </a:extLst>
          </p:cNvPr>
          <p:cNvSpPr txBox="1">
            <a:spLocks/>
          </p:cNvSpPr>
          <p:nvPr/>
        </p:nvSpPr>
        <p:spPr>
          <a:xfrm>
            <a:off x="123307" y="611126"/>
            <a:ext cx="7076744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spcAft>
                <a:spcPts val="600"/>
              </a:spcAft>
              <a:buClr>
                <a:srgbClr val="0070C0"/>
              </a:buClr>
              <a:buFont typeface="+mj-lt"/>
              <a:buAutoNum type="arabicPeriod" startAt="3"/>
            </a:pPr>
            <a:r>
              <a:rPr lang="en-US" sz="28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Modélisation</a:t>
            </a:r>
            <a:endParaRPr lang="en-US" sz="28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8D602E9-5F92-43EF-B3C9-059C5CEC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E065E7-8C6A-49C6-87E1-12C645F35E7F}"/>
              </a:ext>
            </a:extLst>
          </p:cNvPr>
          <p:cNvSpPr/>
          <p:nvPr/>
        </p:nvSpPr>
        <p:spPr>
          <a:xfrm>
            <a:off x="531845" y="1767091"/>
            <a:ext cx="7076744" cy="7371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8FA6D37-34CC-4624-B545-BE524AD5C68C}"/>
              </a:ext>
            </a:extLst>
          </p:cNvPr>
          <p:cNvSpPr/>
          <p:nvPr/>
        </p:nvSpPr>
        <p:spPr>
          <a:xfrm>
            <a:off x="8817429" y="1767091"/>
            <a:ext cx="2530990" cy="737118"/>
          </a:xfrm>
          <a:prstGeom prst="rect">
            <a:avLst/>
          </a:prstGeom>
          <a:solidFill>
            <a:srgbClr val="B793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4E782EF-4254-41C8-A761-64C0F52FDBCC}"/>
              </a:ext>
            </a:extLst>
          </p:cNvPr>
          <p:cNvSpPr txBox="1"/>
          <p:nvPr/>
        </p:nvSpPr>
        <p:spPr>
          <a:xfrm>
            <a:off x="2252573" y="1950984"/>
            <a:ext cx="363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Échantillon d’apprentissage (80%)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3B85A31-9084-4062-970F-04CC5E55249F}"/>
              </a:ext>
            </a:extLst>
          </p:cNvPr>
          <p:cNvSpPr txBox="1"/>
          <p:nvPr/>
        </p:nvSpPr>
        <p:spPr>
          <a:xfrm>
            <a:off x="8817429" y="1949693"/>
            <a:ext cx="253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Échantillon test (20%)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CF9A446B-0A33-4052-ADEB-E7DFD0DE0039}"/>
              </a:ext>
            </a:extLst>
          </p:cNvPr>
          <p:cNvGrpSpPr/>
          <p:nvPr/>
        </p:nvGrpSpPr>
        <p:grpSpPr>
          <a:xfrm>
            <a:off x="531844" y="3389455"/>
            <a:ext cx="7076745" cy="737118"/>
            <a:chOff x="531845" y="3261730"/>
            <a:chExt cx="7076745" cy="73711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AB75C90-1692-48E6-B560-81B10D326688}"/>
                </a:ext>
              </a:extLst>
            </p:cNvPr>
            <p:cNvSpPr/>
            <p:nvPr/>
          </p:nvSpPr>
          <p:spPr>
            <a:xfrm>
              <a:off x="531845" y="3261730"/>
              <a:ext cx="7076744" cy="73711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dk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80AD103-2A25-492F-8765-449753FB2165}"/>
                </a:ext>
              </a:extLst>
            </p:cNvPr>
            <p:cNvSpPr/>
            <p:nvPr/>
          </p:nvSpPr>
          <p:spPr>
            <a:xfrm>
              <a:off x="5887860" y="3261730"/>
              <a:ext cx="1720730" cy="73711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AAAC6DCB-930D-4C0A-BC55-05049D7CF5A8}"/>
              </a:ext>
            </a:extLst>
          </p:cNvPr>
          <p:cNvGrpSpPr/>
          <p:nvPr/>
        </p:nvGrpSpPr>
        <p:grpSpPr>
          <a:xfrm>
            <a:off x="531845" y="4291133"/>
            <a:ext cx="7076744" cy="737118"/>
            <a:chOff x="531845" y="4159933"/>
            <a:chExt cx="7076744" cy="73711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2AA2E43-F619-47CF-9439-E4B7811CE40C}"/>
                </a:ext>
              </a:extLst>
            </p:cNvPr>
            <p:cNvSpPr/>
            <p:nvPr/>
          </p:nvSpPr>
          <p:spPr>
            <a:xfrm>
              <a:off x="531845" y="4159933"/>
              <a:ext cx="7076744" cy="73711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dk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01133A7-7576-488F-AE99-D12555DC4EC3}"/>
                </a:ext>
              </a:extLst>
            </p:cNvPr>
            <p:cNvSpPr/>
            <p:nvPr/>
          </p:nvSpPr>
          <p:spPr>
            <a:xfrm>
              <a:off x="4167130" y="4159933"/>
              <a:ext cx="1720730" cy="73711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FD9812FB-E472-4ED4-A6DE-C7D11ECE0BB5}"/>
              </a:ext>
            </a:extLst>
          </p:cNvPr>
          <p:cNvGrpSpPr/>
          <p:nvPr/>
        </p:nvGrpSpPr>
        <p:grpSpPr>
          <a:xfrm>
            <a:off x="531844" y="5541604"/>
            <a:ext cx="7076745" cy="737118"/>
            <a:chOff x="531844" y="5483615"/>
            <a:chExt cx="7076745" cy="73711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F60DD66-B2AF-427D-9CDA-07C26E0186F6}"/>
                </a:ext>
              </a:extLst>
            </p:cNvPr>
            <p:cNvSpPr/>
            <p:nvPr/>
          </p:nvSpPr>
          <p:spPr>
            <a:xfrm>
              <a:off x="531845" y="5483615"/>
              <a:ext cx="7076744" cy="73711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dk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4728A74-3D4E-4974-8445-F66358AE08E7}"/>
                </a:ext>
              </a:extLst>
            </p:cNvPr>
            <p:cNvSpPr/>
            <p:nvPr/>
          </p:nvSpPr>
          <p:spPr>
            <a:xfrm>
              <a:off x="531844" y="5483615"/>
              <a:ext cx="1720730" cy="73711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5C493412-2FFF-4502-91E3-06F25DA44F8D}"/>
              </a:ext>
            </a:extLst>
          </p:cNvPr>
          <p:cNvSpPr/>
          <p:nvPr/>
        </p:nvSpPr>
        <p:spPr>
          <a:xfrm>
            <a:off x="3864942" y="2552182"/>
            <a:ext cx="410547" cy="789300"/>
          </a:xfrm>
          <a:prstGeom prst="downArrow">
            <a:avLst/>
          </a:prstGeom>
          <a:solidFill>
            <a:srgbClr val="0070C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A2BA677-4E18-4131-A3CD-414E08277EF7}"/>
              </a:ext>
            </a:extLst>
          </p:cNvPr>
          <p:cNvSpPr txBox="1"/>
          <p:nvPr/>
        </p:nvSpPr>
        <p:spPr>
          <a:xfrm rot="5400000">
            <a:off x="3925273" y="5054095"/>
            <a:ext cx="625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</p:txBody>
      </p:sp>
      <p:sp>
        <p:nvSpPr>
          <p:cNvPr id="46" name="Flèche : angle droit 45">
            <a:extLst>
              <a:ext uri="{FF2B5EF4-FFF2-40B4-BE49-F238E27FC236}">
                <a16:creationId xmlns:a16="http://schemas.microsoft.com/office/drawing/2014/main" id="{39750A46-255B-4232-9A9A-78F2FE577FB1}"/>
              </a:ext>
            </a:extLst>
          </p:cNvPr>
          <p:cNvSpPr/>
          <p:nvPr/>
        </p:nvSpPr>
        <p:spPr>
          <a:xfrm>
            <a:off x="8201609" y="3186435"/>
            <a:ext cx="2164197" cy="1781024"/>
          </a:xfrm>
          <a:prstGeom prst="bentUpArrow">
            <a:avLst>
              <a:gd name="adj1" fmla="val 11379"/>
              <a:gd name="adj2" fmla="val 11640"/>
              <a:gd name="adj3" fmla="val 11902"/>
            </a:avLst>
          </a:prstGeom>
          <a:solidFill>
            <a:srgbClr val="0070C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637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Personnalisé 1">
      <a:dk1>
        <a:srgbClr val="2C2C2C"/>
      </a:dk1>
      <a:lt1>
        <a:srgbClr val="FFFFFF"/>
      </a:lt1>
      <a:dk2>
        <a:srgbClr val="0070C0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16901</TotalTime>
  <Words>648</Words>
  <Application>Microsoft Office PowerPoint</Application>
  <PresentationFormat>Grand écran</PresentationFormat>
  <Paragraphs>142</Paragraphs>
  <Slides>21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Corbel</vt:lpstr>
      <vt:lpstr>Wingdings</vt:lpstr>
      <vt:lpstr>À bandes</vt:lpstr>
      <vt:lpstr>PROJET 7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</dc:title>
  <dc:creator>Guillaume Allemoniere</dc:creator>
  <cp:lastModifiedBy>Guillaume Allemoniere</cp:lastModifiedBy>
  <cp:revision>1365</cp:revision>
  <dcterms:created xsi:type="dcterms:W3CDTF">2020-12-17T14:11:03Z</dcterms:created>
  <dcterms:modified xsi:type="dcterms:W3CDTF">2022-04-01T16:04:37Z</dcterms:modified>
</cp:coreProperties>
</file>