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1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62" r:id="rId4"/>
    <p:sldId id="265" r:id="rId5"/>
    <p:sldId id="364" r:id="rId6"/>
    <p:sldId id="365" r:id="rId7"/>
    <p:sldId id="367" r:id="rId8"/>
    <p:sldId id="331" r:id="rId9"/>
    <p:sldId id="411" r:id="rId10"/>
    <p:sldId id="412" r:id="rId11"/>
    <p:sldId id="413" r:id="rId12"/>
    <p:sldId id="414" r:id="rId13"/>
    <p:sldId id="416" r:id="rId14"/>
    <p:sldId id="415" r:id="rId15"/>
    <p:sldId id="352" r:id="rId16"/>
    <p:sldId id="429" r:id="rId17"/>
    <p:sldId id="418" r:id="rId18"/>
    <p:sldId id="419" r:id="rId19"/>
    <p:sldId id="424" r:id="rId20"/>
    <p:sldId id="425" r:id="rId21"/>
    <p:sldId id="426" r:id="rId22"/>
    <p:sldId id="427" r:id="rId23"/>
    <p:sldId id="373" r:id="rId24"/>
    <p:sldId id="423" r:id="rId25"/>
    <p:sldId id="428" r:id="rId26"/>
    <p:sldId id="387" r:id="rId27"/>
    <p:sldId id="388" r:id="rId28"/>
    <p:sldId id="389" r:id="rId29"/>
    <p:sldId id="390" r:id="rId30"/>
    <p:sldId id="384" r:id="rId31"/>
    <p:sldId id="385" r:id="rId32"/>
    <p:sldId id="417" r:id="rId33"/>
    <p:sldId id="430" r:id="rId34"/>
    <p:sldId id="26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BC79FF"/>
    <a:srgbClr val="FF3737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D1789-78BE-4E99-A578-CC64679CFF86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99B1-39AD-4907-A68D-AB926E347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14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99620-E73D-4DBF-9046-07EAB3784D36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CB23-B661-4A2F-95CF-4087F2D74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6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5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E0DE-354D-4BD0-9B47-EAC5FCE3CC55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BE17-96AB-498F-8A36-043DB2D7C5C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6E0-0D3B-4E2D-B33A-5B8DFBD753BE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6E7-BB1D-4E25-A619-F3039290C586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7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E041-570F-4EC4-9111-299480869856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5E8-BB2F-4881-AA22-5D038E6A929B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9B1-EFE8-4457-8A27-2EC7CF68EAA0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AED-C856-4784-8DDC-C5DF5F0D04E7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9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EB17-4590-40EA-8163-489A6097EE79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0F7-94D8-42FA-B680-A6C3FE0C4D54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1F35-40ED-410E-AA4D-11E773E5C95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2EAD-CA34-427D-9DE4-2A1A171ECF89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378226" y="556592"/>
            <a:ext cx="9144000" cy="2067340"/>
          </a:xfrm>
        </p:spPr>
        <p:txBody>
          <a:bodyPr anchor="ctr" anchorCtr="0">
            <a:normAutofit fontScale="90000"/>
          </a:bodyPr>
          <a:lstStyle/>
          <a:p>
            <a:br>
              <a:rPr lang="fr-FR" b="1" dirty="0">
                <a:solidFill>
                  <a:schemeClr val="accent5"/>
                </a:solidFill>
              </a:rPr>
            </a:br>
            <a:br>
              <a:rPr lang="fr-FR" dirty="0"/>
            </a:br>
            <a:r>
              <a:rPr lang="fr-FR" sz="18400" b="1" dirty="0">
                <a:ln w="47625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Projet 4</a:t>
            </a:r>
            <a:br>
              <a:rPr lang="fr-FR" sz="8900" b="1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</a:rPr>
            </a:br>
            <a:endParaRPr lang="fr-FR" b="1" dirty="0">
              <a:ln w="22225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0" y="3604149"/>
            <a:ext cx="12192000" cy="40666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ln w="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Anticipez les besoins en consommation électrique de bâtiments</a:t>
            </a:r>
          </a:p>
          <a:p>
            <a:br>
              <a:rPr lang="fr-FR" sz="7200" b="1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</a:rPr>
            </a:br>
            <a:endParaRPr lang="fr-FR" sz="7200" b="1" dirty="0">
              <a:ln w="22225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8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424625" y="2890391"/>
            <a:ext cx="229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La plupart des bâtiments ne possèdent pas de parking pour les voitures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2F7129-E33A-4450-94D9-8381AE40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84" y="1915388"/>
            <a:ext cx="8569741" cy="3667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898AF63-2DFB-4775-829A-2E0953F3388B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3044E9F-345A-40A4-8221-41E100BD16C2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 err="1">
                <a:solidFill>
                  <a:schemeClr val="accent1"/>
                </a:solidFill>
              </a:rPr>
              <a:t>Feature</a:t>
            </a:r>
            <a:r>
              <a:rPr lang="fr-FR" sz="2800" dirty="0">
                <a:solidFill>
                  <a:schemeClr val="accent1"/>
                </a:solidFill>
              </a:rPr>
              <a:t> Engineering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0F669F-F61A-4715-81C5-748C989E9003}"/>
              </a:ext>
            </a:extLst>
          </p:cNvPr>
          <p:cNvSpPr txBox="1"/>
          <p:nvPr/>
        </p:nvSpPr>
        <p:spPr>
          <a:xfrm>
            <a:off x="1094146" y="5629771"/>
            <a:ext cx="809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Variable crée: pourcentage de la superficie du parking dans la superficie totale du bâtiment</a:t>
            </a:r>
          </a:p>
        </p:txBody>
      </p:sp>
    </p:spTree>
    <p:extLst>
      <p:ext uri="{BB962C8B-B14F-4D97-AF65-F5344CB8AC3E}">
        <p14:creationId xmlns:p14="http://schemas.microsoft.com/office/powerpoint/2010/main" val="211249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E0C8E5C-DA61-4B65-9E70-01CE6DF9F5CD}"/>
              </a:ext>
            </a:extLst>
          </p:cNvPr>
          <p:cNvGrpSpPr/>
          <p:nvPr/>
        </p:nvGrpSpPr>
        <p:grpSpPr>
          <a:xfrm>
            <a:off x="1024107" y="1788585"/>
            <a:ext cx="8167066" cy="4150668"/>
            <a:chOff x="800587" y="2388244"/>
            <a:chExt cx="8167066" cy="415066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6352D70-2EE7-4596-AFA1-2C82F0A87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587" y="2388244"/>
              <a:ext cx="8167066" cy="4150668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E2CE63-573F-4399-9986-9F6BE6FDC3F7}"/>
                </a:ext>
              </a:extLst>
            </p:cNvPr>
            <p:cNvSpPr/>
            <p:nvPr/>
          </p:nvSpPr>
          <p:spPr>
            <a:xfrm>
              <a:off x="4119370" y="2412878"/>
              <a:ext cx="2743200" cy="40737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A14FEAA-7C6E-4E49-9BC1-9794823C85D2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0DC808-87EE-4D08-BF15-F24847DB3539}"/>
              </a:ext>
            </a:extLst>
          </p:cNvPr>
          <p:cNvSpPr txBox="1"/>
          <p:nvPr/>
        </p:nvSpPr>
        <p:spPr>
          <a:xfrm>
            <a:off x="9191173" y="3325310"/>
            <a:ext cx="293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La plupart des bâtiments ont été construits après la 2</a:t>
            </a:r>
            <a:r>
              <a:rPr lang="fr-FR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Guerre Mondiale pendant la période des 30 glorieuses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2F6E039-E758-49EB-A392-91CAAA9FBB6C}"/>
              </a:ext>
            </a:extLst>
          </p:cNvPr>
          <p:cNvSpPr txBox="1"/>
          <p:nvPr/>
        </p:nvSpPr>
        <p:spPr>
          <a:xfrm>
            <a:off x="1099958" y="6187073"/>
            <a:ext cx="809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Variable crée: Âge du bâtiment = 2021 - </a:t>
            </a:r>
            <a:r>
              <a:rPr lang="fr-FR" sz="1600" dirty="0" err="1"/>
              <a:t>YearBuilt</a:t>
            </a:r>
            <a:endParaRPr lang="fr-FR" sz="16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12D796F-71CA-4746-8258-47E20B4CAD65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 err="1">
                <a:solidFill>
                  <a:schemeClr val="accent1"/>
                </a:solidFill>
              </a:rPr>
              <a:t>Feature</a:t>
            </a:r>
            <a:r>
              <a:rPr lang="fr-FR" sz="2800" dirty="0">
                <a:solidFill>
                  <a:schemeClr val="accent1"/>
                </a:solidFill>
              </a:rPr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340612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7556433" y="3621911"/>
            <a:ext cx="229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La plupart des bâtiment sont essentiellement alimentés à l’électricité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48AAC6-1198-45F5-A0B4-934B8371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8" y="1713139"/>
            <a:ext cx="4698567" cy="452217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271B7507-AFB2-498A-ABFC-19EDCA9414D6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E43A3B4-76EA-4F0A-8C0F-397E88130655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 err="1">
                <a:solidFill>
                  <a:schemeClr val="accent1"/>
                </a:solidFill>
              </a:rPr>
              <a:t>Feature</a:t>
            </a:r>
            <a:r>
              <a:rPr lang="fr-FR" sz="2800" dirty="0">
                <a:solidFill>
                  <a:schemeClr val="accent1"/>
                </a:solidFill>
              </a:rPr>
              <a:t> Engineering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824099-BACB-49CC-B9C1-778C14AF0304}"/>
              </a:ext>
            </a:extLst>
          </p:cNvPr>
          <p:cNvSpPr txBox="1"/>
          <p:nvPr/>
        </p:nvSpPr>
        <p:spPr>
          <a:xfrm>
            <a:off x="1099958" y="6187073"/>
            <a:ext cx="809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Variable crée (dichotomique): </a:t>
            </a:r>
            <a:r>
              <a:rPr lang="fr-FR" sz="1600" dirty="0" err="1"/>
              <a:t>Electicity_Powered</a:t>
            </a:r>
            <a:r>
              <a:rPr lang="fr-FR" sz="1600" dirty="0"/>
              <a:t>, </a:t>
            </a:r>
            <a:r>
              <a:rPr lang="fr-FR" sz="1600" dirty="0" err="1"/>
              <a:t>Natural_Gas_Powered</a:t>
            </a:r>
            <a:r>
              <a:rPr lang="fr-FR" sz="1600" dirty="0"/>
              <a:t>, </a:t>
            </a:r>
            <a:r>
              <a:rPr lang="fr-FR" sz="1600" dirty="0" err="1"/>
              <a:t>Steam_Powered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30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542959" y="2890391"/>
            <a:ext cx="2290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La plupart des bâtiments se situent dans le quartier du « 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Duwamish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 » ainsi que dans le « centre-ville ».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227CE0-9A01-4ED2-8144-1F80CBDC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86" y="1468684"/>
            <a:ext cx="7581368" cy="454522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287A2C5-41ED-43EB-8CF5-22EC251F90D9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4DD2064-0EEB-4C6F-AF73-6B01BC377257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 err="1">
                <a:solidFill>
                  <a:schemeClr val="accent1"/>
                </a:solidFill>
              </a:rPr>
              <a:t>Feature</a:t>
            </a:r>
            <a:r>
              <a:rPr lang="fr-FR" sz="2800" dirty="0">
                <a:solidFill>
                  <a:schemeClr val="accent1"/>
                </a:solidFill>
              </a:rPr>
              <a:t> Engineering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6D1CDD-39FD-411C-8413-75B8A005F717}"/>
              </a:ext>
            </a:extLst>
          </p:cNvPr>
          <p:cNvSpPr txBox="1"/>
          <p:nvPr/>
        </p:nvSpPr>
        <p:spPr>
          <a:xfrm>
            <a:off x="1641496" y="6154993"/>
            <a:ext cx="809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Variable crée (dichotomique) grâce à la fonction </a:t>
            </a:r>
            <a:r>
              <a:rPr lang="fr-FR" sz="1600" dirty="0" err="1"/>
              <a:t>get_dummies</a:t>
            </a:r>
            <a:r>
              <a:rPr lang="fr-FR" sz="1600" dirty="0"/>
              <a:t>() de la librairie Pandas pour repérer le quartier où se situe un bâtiment donné</a:t>
            </a:r>
          </a:p>
        </p:txBody>
      </p:sp>
    </p:spTree>
    <p:extLst>
      <p:ext uri="{BB962C8B-B14F-4D97-AF65-F5344CB8AC3E}">
        <p14:creationId xmlns:p14="http://schemas.microsoft.com/office/powerpoint/2010/main" val="21934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516327" y="2092310"/>
            <a:ext cx="2290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variables </a:t>
            </a:r>
            <a:r>
              <a:rPr lang="fr-FR" sz="1600" dirty="0" err="1"/>
              <a:t>SteamUse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), </a:t>
            </a:r>
            <a:r>
              <a:rPr lang="fr-FR" sz="1600" dirty="0" err="1"/>
              <a:t>Electricity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), </a:t>
            </a:r>
            <a:r>
              <a:rPr lang="fr-FR" sz="1600" dirty="0" err="1"/>
              <a:t>OtherFuelUse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 et </a:t>
            </a:r>
            <a:r>
              <a:rPr lang="fr-FR" sz="1600" dirty="0" err="1"/>
              <a:t>NaturalGas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 sont fortement corrélées à la variable à prédire </a:t>
            </a:r>
            <a:r>
              <a:rPr lang="fr-FR" sz="1600" dirty="0" err="1"/>
              <a:t>SiteEnergyUse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 car elles entrent directement dans le calcul de celle-ci.</a:t>
            </a:r>
          </a:p>
          <a:p>
            <a:endParaRPr lang="fr-FR" sz="1600" dirty="0"/>
          </a:p>
          <a:p>
            <a:r>
              <a:rPr lang="fr-FR" sz="1600" dirty="0"/>
              <a:t>On va donc les supprimer de la base pour éviter la fuite de données.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6DCEC7A-D9B4-48A1-B49B-1A54BBDEDEF9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93ECD64-41F2-40EA-8DFB-1E9C24BB7406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4"/>
            </a:pPr>
            <a:r>
              <a:rPr lang="fr-FR" sz="2800" dirty="0">
                <a:solidFill>
                  <a:schemeClr val="accent1"/>
                </a:solidFill>
              </a:rPr>
              <a:t>Corrélations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1878B16-9A68-404A-8901-E763AF30129B}"/>
              </a:ext>
            </a:extLst>
          </p:cNvPr>
          <p:cNvGrpSpPr/>
          <p:nvPr/>
        </p:nvGrpSpPr>
        <p:grpSpPr>
          <a:xfrm>
            <a:off x="1029552" y="2352288"/>
            <a:ext cx="8486775" cy="3181350"/>
            <a:chOff x="827221" y="2184554"/>
            <a:chExt cx="8486775" cy="318135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6BE1FC6-EEED-4AC4-8DA7-3C21E1664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21" y="2184554"/>
              <a:ext cx="8486775" cy="3181350"/>
            </a:xfrm>
            <a:prstGeom prst="rect">
              <a:avLst/>
            </a:prstGeom>
          </p:spPr>
        </p:pic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C12794B2-C5B5-4267-A62D-D7C0C9356BEE}"/>
                </a:ext>
              </a:extLst>
            </p:cNvPr>
            <p:cNvSpPr/>
            <p:nvPr/>
          </p:nvSpPr>
          <p:spPr>
            <a:xfrm>
              <a:off x="4998129" y="2225104"/>
              <a:ext cx="1133383" cy="26921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8998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C65411E-B5D4-4DD6-BD1A-4F8B0CEF9824}"/>
              </a:ext>
            </a:extLst>
          </p:cNvPr>
          <p:cNvGrpSpPr/>
          <p:nvPr/>
        </p:nvGrpSpPr>
        <p:grpSpPr>
          <a:xfrm>
            <a:off x="860625" y="1592491"/>
            <a:ext cx="10470749" cy="4373303"/>
            <a:chOff x="476250" y="1833562"/>
            <a:chExt cx="11077575" cy="459105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04DFF6A-A4DF-4FD5-9D0D-5CF4D3126796}"/>
                </a:ext>
              </a:extLst>
            </p:cNvPr>
            <p:cNvGrpSpPr/>
            <p:nvPr/>
          </p:nvGrpSpPr>
          <p:grpSpPr>
            <a:xfrm>
              <a:off x="476250" y="1833562"/>
              <a:ext cx="5619750" cy="4591050"/>
              <a:chOff x="476250" y="2016125"/>
              <a:chExt cx="5619750" cy="4705350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6A022D84-76FB-42B4-92BD-7493837CE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250" y="2016125"/>
                <a:ext cx="5619750" cy="4705350"/>
              </a:xfrm>
              <a:prstGeom prst="rect">
                <a:avLst/>
              </a:prstGeom>
            </p:spPr>
          </p:pic>
          <p:sp>
            <p:nvSpPr>
              <p:cNvPr id="18" name="Ellipse 17"/>
              <p:cNvSpPr/>
              <p:nvPr/>
            </p:nvSpPr>
            <p:spPr>
              <a:xfrm>
                <a:off x="2806435" y="2941172"/>
                <a:ext cx="2841890" cy="46877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F5F6DEA-384D-4A47-A598-B5A24BD7C443}"/>
                </a:ext>
              </a:extLst>
            </p:cNvPr>
            <p:cNvGrpSpPr/>
            <p:nvPr/>
          </p:nvGrpSpPr>
          <p:grpSpPr>
            <a:xfrm>
              <a:off x="6096000" y="1833562"/>
              <a:ext cx="5457825" cy="4591050"/>
              <a:chOff x="7327482" y="1199379"/>
              <a:chExt cx="5457825" cy="4591050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DD3A9A04-AD70-4557-9EBB-CBCBFC1F6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7482" y="1199379"/>
                <a:ext cx="5457825" cy="4591050"/>
              </a:xfrm>
              <a:prstGeom prst="rect">
                <a:avLst/>
              </a:prstGeom>
            </p:spPr>
          </p:pic>
          <p:sp>
            <p:nvSpPr>
              <p:cNvPr id="21" name="Ellipse 20"/>
              <p:cNvSpPr/>
              <p:nvPr/>
            </p:nvSpPr>
            <p:spPr>
              <a:xfrm>
                <a:off x="11101847" y="1713829"/>
                <a:ext cx="1540585" cy="122734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329A050-E69F-45E5-9275-8FFF04F57892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D108A8D-1E3D-4C64-9A7A-DA8335C54E21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5"/>
            </a:pPr>
            <a:r>
              <a:rPr lang="fr-FR" sz="2800" dirty="0">
                <a:solidFill>
                  <a:schemeClr val="accent1"/>
                </a:solidFill>
              </a:rPr>
              <a:t>Principal Component </a:t>
            </a:r>
            <a:r>
              <a:rPr lang="fr-FR" sz="2800" dirty="0" err="1">
                <a:solidFill>
                  <a:schemeClr val="accent1"/>
                </a:solidFill>
              </a:rPr>
              <a:t>Analysis</a:t>
            </a:r>
            <a:r>
              <a:rPr lang="fr-FR" sz="2800" dirty="0">
                <a:solidFill>
                  <a:schemeClr val="accent1"/>
                </a:solidFill>
              </a:rPr>
              <a:t> (PCA)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4418C8-0BB1-44F8-A070-A13786F4E1AE}"/>
              </a:ext>
            </a:extLst>
          </p:cNvPr>
          <p:cNvSpPr txBox="1"/>
          <p:nvPr/>
        </p:nvSpPr>
        <p:spPr>
          <a:xfrm>
            <a:off x="3118609" y="6085010"/>
            <a:ext cx="610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Les bâtiments possédant un parking se démarquent des autres </a:t>
            </a:r>
          </a:p>
        </p:txBody>
      </p:sp>
    </p:spTree>
    <p:extLst>
      <p:ext uri="{BB962C8B-B14F-4D97-AF65-F5344CB8AC3E}">
        <p14:creationId xmlns:p14="http://schemas.microsoft.com/office/powerpoint/2010/main" val="384096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/>
            </a:pPr>
            <a:r>
              <a:rPr lang="fr-FR" sz="2800" dirty="0">
                <a:solidFill>
                  <a:schemeClr val="accent1"/>
                </a:solidFill>
              </a:rPr>
              <a:t>Types de modèles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01CEC-56E2-4D1E-AF01-52135B493196}"/>
              </a:ext>
            </a:extLst>
          </p:cNvPr>
          <p:cNvSpPr txBox="1"/>
          <p:nvPr/>
        </p:nvSpPr>
        <p:spPr>
          <a:xfrm>
            <a:off x="1324610" y="1831116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Algorithmes Supervisés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80ED8E-13F1-41BE-9508-4F80820655BC}"/>
              </a:ext>
            </a:extLst>
          </p:cNvPr>
          <p:cNvSpPr txBox="1"/>
          <p:nvPr/>
        </p:nvSpPr>
        <p:spPr>
          <a:xfrm>
            <a:off x="7433645" y="18291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Algorithmes Non-Supervisés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90596A84-56C2-4D86-83CD-F8FF29BE7252}"/>
              </a:ext>
            </a:extLst>
          </p:cNvPr>
          <p:cNvGrpSpPr/>
          <p:nvPr/>
        </p:nvGrpSpPr>
        <p:grpSpPr>
          <a:xfrm>
            <a:off x="7433645" y="2310110"/>
            <a:ext cx="3707459" cy="3521974"/>
            <a:chOff x="7460554" y="2235889"/>
            <a:chExt cx="3707459" cy="3521974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0D8D20A5-73CA-4DB7-BA41-740B88B50339}"/>
                </a:ext>
              </a:extLst>
            </p:cNvPr>
            <p:cNvGrpSpPr/>
            <p:nvPr/>
          </p:nvGrpSpPr>
          <p:grpSpPr>
            <a:xfrm>
              <a:off x="7460554" y="2235889"/>
              <a:ext cx="3352800" cy="2739250"/>
              <a:chOff x="7460554" y="2852671"/>
              <a:chExt cx="3352800" cy="2739250"/>
            </a:xfrm>
          </p:grpSpPr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1C0ECEFC-C637-466B-BEDA-7E5881168B0C}"/>
                  </a:ext>
                </a:extLst>
              </p:cNvPr>
              <p:cNvGrpSpPr/>
              <p:nvPr/>
            </p:nvGrpSpPr>
            <p:grpSpPr>
              <a:xfrm>
                <a:off x="7460554" y="2852671"/>
                <a:ext cx="3352800" cy="1479162"/>
                <a:chOff x="8002401" y="3439106"/>
                <a:chExt cx="2510406" cy="1021788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F9B95C56-5FFF-4F23-8104-51D476BB10FA}"/>
                    </a:ext>
                  </a:extLst>
                </p:cNvPr>
                <p:cNvGrpSpPr/>
                <p:nvPr/>
              </p:nvGrpSpPr>
              <p:grpSpPr>
                <a:xfrm>
                  <a:off x="8002401" y="3480347"/>
                  <a:ext cx="1000758" cy="980547"/>
                  <a:chOff x="8060439" y="3263769"/>
                  <a:chExt cx="1000758" cy="980547"/>
                </a:xfrm>
              </p:grpSpPr>
              <p:sp>
                <p:nvSpPr>
                  <p:cNvPr id="48" name="Organigramme : Connecteur 47">
                    <a:extLst>
                      <a:ext uri="{FF2B5EF4-FFF2-40B4-BE49-F238E27FC236}">
                        <a16:creationId xmlns:a16="http://schemas.microsoft.com/office/drawing/2014/main" id="{9641F98C-B136-427E-88F7-6D348D7CB5CA}"/>
                      </a:ext>
                    </a:extLst>
                  </p:cNvPr>
                  <p:cNvSpPr/>
                  <p:nvPr/>
                </p:nvSpPr>
                <p:spPr>
                  <a:xfrm>
                    <a:off x="8270242" y="3575947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Organigramme : Connecteur 48">
                    <a:extLst>
                      <a:ext uri="{FF2B5EF4-FFF2-40B4-BE49-F238E27FC236}">
                        <a16:creationId xmlns:a16="http://schemas.microsoft.com/office/drawing/2014/main" id="{AF0CE695-B6A7-4847-BFBD-C2F2321971A3}"/>
                      </a:ext>
                    </a:extLst>
                  </p:cNvPr>
                  <p:cNvSpPr/>
                  <p:nvPr/>
                </p:nvSpPr>
                <p:spPr>
                  <a:xfrm>
                    <a:off x="8428738" y="3380367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" name="Organigramme : Connecteur 49">
                    <a:extLst>
                      <a:ext uri="{FF2B5EF4-FFF2-40B4-BE49-F238E27FC236}">
                        <a16:creationId xmlns:a16="http://schemas.microsoft.com/office/drawing/2014/main" id="{75D07DF2-1C20-4F13-9741-57195BE400CF}"/>
                      </a:ext>
                    </a:extLst>
                  </p:cNvPr>
                  <p:cNvSpPr/>
                  <p:nvPr/>
                </p:nvSpPr>
                <p:spPr>
                  <a:xfrm>
                    <a:off x="8637018" y="3551190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" name="Organigramme : Connecteur 50">
                    <a:extLst>
                      <a:ext uri="{FF2B5EF4-FFF2-40B4-BE49-F238E27FC236}">
                        <a16:creationId xmlns:a16="http://schemas.microsoft.com/office/drawing/2014/main" id="{10A1F3F5-C37E-4101-9F28-7365A29BC1F3}"/>
                      </a:ext>
                    </a:extLst>
                  </p:cNvPr>
                  <p:cNvSpPr/>
                  <p:nvPr/>
                </p:nvSpPr>
                <p:spPr>
                  <a:xfrm>
                    <a:off x="8469378" y="3651774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2" name="Organigramme : Connecteur 51">
                    <a:extLst>
                      <a:ext uri="{FF2B5EF4-FFF2-40B4-BE49-F238E27FC236}">
                        <a16:creationId xmlns:a16="http://schemas.microsoft.com/office/drawing/2014/main" id="{BA403015-9C02-44D6-970B-ADBEA35DA86C}"/>
                      </a:ext>
                    </a:extLst>
                  </p:cNvPr>
                  <p:cNvSpPr/>
                  <p:nvPr/>
                </p:nvSpPr>
                <p:spPr>
                  <a:xfrm>
                    <a:off x="8591552" y="3813842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Organigramme : Connecteur 52">
                    <a:extLst>
                      <a:ext uri="{FF2B5EF4-FFF2-40B4-BE49-F238E27FC236}">
                        <a16:creationId xmlns:a16="http://schemas.microsoft.com/office/drawing/2014/main" id="{4768833F-A5FC-442D-B6C6-9F3138453D31}"/>
                      </a:ext>
                    </a:extLst>
                  </p:cNvPr>
                  <p:cNvSpPr/>
                  <p:nvPr/>
                </p:nvSpPr>
                <p:spPr>
                  <a:xfrm>
                    <a:off x="8310882" y="3835528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Organigramme : Connecteur 53">
                    <a:extLst>
                      <a:ext uri="{FF2B5EF4-FFF2-40B4-BE49-F238E27FC236}">
                        <a16:creationId xmlns:a16="http://schemas.microsoft.com/office/drawing/2014/main" id="{E8E48B81-6F98-4008-A976-C0CBB3552868}"/>
                      </a:ext>
                    </a:extLst>
                  </p:cNvPr>
                  <p:cNvSpPr/>
                  <p:nvPr/>
                </p:nvSpPr>
                <p:spPr>
                  <a:xfrm>
                    <a:off x="8493764" y="3962491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Organigramme : Connecteur 54">
                    <a:extLst>
                      <a:ext uri="{FF2B5EF4-FFF2-40B4-BE49-F238E27FC236}">
                        <a16:creationId xmlns:a16="http://schemas.microsoft.com/office/drawing/2014/main" id="{2FA2B0E4-459F-4E64-8F6A-B05A522DF6EF}"/>
                      </a:ext>
                    </a:extLst>
                  </p:cNvPr>
                  <p:cNvSpPr/>
                  <p:nvPr/>
                </p:nvSpPr>
                <p:spPr>
                  <a:xfrm>
                    <a:off x="8845300" y="3745171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Organigramme : Connecteur 55">
                    <a:extLst>
                      <a:ext uri="{FF2B5EF4-FFF2-40B4-BE49-F238E27FC236}">
                        <a16:creationId xmlns:a16="http://schemas.microsoft.com/office/drawing/2014/main" id="{4623E609-C428-4539-AB23-A58ABF24E3B5}"/>
                      </a:ext>
                    </a:extLst>
                  </p:cNvPr>
                  <p:cNvSpPr/>
                  <p:nvPr/>
                </p:nvSpPr>
                <p:spPr>
                  <a:xfrm>
                    <a:off x="8700012" y="3987024"/>
                    <a:ext cx="81280" cy="863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4" name="Organigramme : Connecteur 63">
                    <a:extLst>
                      <a:ext uri="{FF2B5EF4-FFF2-40B4-BE49-F238E27FC236}">
                        <a16:creationId xmlns:a16="http://schemas.microsoft.com/office/drawing/2014/main" id="{06114393-9F8D-4202-8283-18F91B47BB05}"/>
                      </a:ext>
                    </a:extLst>
                  </p:cNvPr>
                  <p:cNvSpPr/>
                  <p:nvPr/>
                </p:nvSpPr>
                <p:spPr>
                  <a:xfrm>
                    <a:off x="8060439" y="3263769"/>
                    <a:ext cx="1000758" cy="980547"/>
                  </a:xfrm>
                  <a:prstGeom prst="flowChartConnector">
                    <a:avLst/>
                  </a:pr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92D9C8B6-6FE2-4B7F-96E2-3C463A713029}"/>
                    </a:ext>
                  </a:extLst>
                </p:cNvPr>
                <p:cNvGrpSpPr/>
                <p:nvPr/>
              </p:nvGrpSpPr>
              <p:grpSpPr>
                <a:xfrm>
                  <a:off x="9512049" y="3439106"/>
                  <a:ext cx="1000758" cy="980547"/>
                  <a:chOff x="9281415" y="3263769"/>
                  <a:chExt cx="1000758" cy="980547"/>
                </a:xfrm>
              </p:grpSpPr>
              <p:sp>
                <p:nvSpPr>
                  <p:cNvPr id="57" name="Triangle isocèle 56">
                    <a:extLst>
                      <a:ext uri="{FF2B5EF4-FFF2-40B4-BE49-F238E27FC236}">
                        <a16:creationId xmlns:a16="http://schemas.microsoft.com/office/drawing/2014/main" id="{CA51C059-F988-41FA-99D5-00DEB8DC3410}"/>
                      </a:ext>
                    </a:extLst>
                  </p:cNvPr>
                  <p:cNvSpPr/>
                  <p:nvPr/>
                </p:nvSpPr>
                <p:spPr>
                  <a:xfrm>
                    <a:off x="9579356" y="3392319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Triangle isocèle 57">
                    <a:extLst>
                      <a:ext uri="{FF2B5EF4-FFF2-40B4-BE49-F238E27FC236}">
                        <a16:creationId xmlns:a16="http://schemas.microsoft.com/office/drawing/2014/main" id="{2E841D09-BC07-4519-9BA3-6CB14EA907BD}"/>
                      </a:ext>
                    </a:extLst>
                  </p:cNvPr>
                  <p:cNvSpPr/>
                  <p:nvPr/>
                </p:nvSpPr>
                <p:spPr>
                  <a:xfrm>
                    <a:off x="9421874" y="3681679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Triangle isocèle 58">
                    <a:extLst>
                      <a:ext uri="{FF2B5EF4-FFF2-40B4-BE49-F238E27FC236}">
                        <a16:creationId xmlns:a16="http://schemas.microsoft.com/office/drawing/2014/main" id="{71E862AF-42C3-4FFC-8E23-547C3E56A875}"/>
                      </a:ext>
                    </a:extLst>
                  </p:cNvPr>
                  <p:cNvSpPr/>
                  <p:nvPr/>
                </p:nvSpPr>
                <p:spPr>
                  <a:xfrm>
                    <a:off x="9754616" y="3635975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Triangle isocèle 59">
                    <a:extLst>
                      <a:ext uri="{FF2B5EF4-FFF2-40B4-BE49-F238E27FC236}">
                        <a16:creationId xmlns:a16="http://schemas.microsoft.com/office/drawing/2014/main" id="{DE9AF3E7-0975-4B21-BCC0-268CEAAA3EB2}"/>
                      </a:ext>
                    </a:extLst>
                  </p:cNvPr>
                  <p:cNvSpPr/>
                  <p:nvPr/>
                </p:nvSpPr>
                <p:spPr>
                  <a:xfrm>
                    <a:off x="9840976" y="3401164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1" name="Triangle isocèle 60">
                    <a:extLst>
                      <a:ext uri="{FF2B5EF4-FFF2-40B4-BE49-F238E27FC236}">
                        <a16:creationId xmlns:a16="http://schemas.microsoft.com/office/drawing/2014/main" id="{743E452C-CD4A-48EF-A8F2-BA619C6D47B2}"/>
                      </a:ext>
                    </a:extLst>
                  </p:cNvPr>
                  <p:cNvSpPr/>
                  <p:nvPr/>
                </p:nvSpPr>
                <p:spPr>
                  <a:xfrm>
                    <a:off x="9579356" y="3886200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2" name="Triangle isocèle 61">
                    <a:extLst>
                      <a:ext uri="{FF2B5EF4-FFF2-40B4-BE49-F238E27FC236}">
                        <a16:creationId xmlns:a16="http://schemas.microsoft.com/office/drawing/2014/main" id="{4E14F5D5-D8FD-47BD-9303-C2042BD45558}"/>
                      </a:ext>
                    </a:extLst>
                  </p:cNvPr>
                  <p:cNvSpPr/>
                  <p:nvPr/>
                </p:nvSpPr>
                <p:spPr>
                  <a:xfrm>
                    <a:off x="9939020" y="3795284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3" name="Triangle isocèle 62">
                    <a:extLst>
                      <a:ext uri="{FF2B5EF4-FFF2-40B4-BE49-F238E27FC236}">
                        <a16:creationId xmlns:a16="http://schemas.microsoft.com/office/drawing/2014/main" id="{1DB6D729-E895-42D0-9129-7F65C8B7EB7B}"/>
                      </a:ext>
                    </a:extLst>
                  </p:cNvPr>
                  <p:cNvSpPr/>
                  <p:nvPr/>
                </p:nvSpPr>
                <p:spPr>
                  <a:xfrm>
                    <a:off x="10087358" y="3619127"/>
                    <a:ext cx="86360" cy="10414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Organigramme : Connecteur 64">
                    <a:extLst>
                      <a:ext uri="{FF2B5EF4-FFF2-40B4-BE49-F238E27FC236}">
                        <a16:creationId xmlns:a16="http://schemas.microsoft.com/office/drawing/2014/main" id="{FFD8E057-2573-4F6B-AD48-DFA2A4D68B14}"/>
                      </a:ext>
                    </a:extLst>
                  </p:cNvPr>
                  <p:cNvSpPr/>
                  <p:nvPr/>
                </p:nvSpPr>
                <p:spPr>
                  <a:xfrm>
                    <a:off x="9281415" y="3263769"/>
                    <a:ext cx="1000758" cy="980547"/>
                  </a:xfrm>
                  <a:prstGeom prst="flowChartConnector">
                    <a:avLst/>
                  </a:pr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DA817324-2882-4D55-A2E6-F8854CC9D136}"/>
                  </a:ext>
                </a:extLst>
              </p:cNvPr>
              <p:cNvGrpSpPr/>
              <p:nvPr/>
            </p:nvGrpSpPr>
            <p:grpSpPr>
              <a:xfrm>
                <a:off x="8380721" y="4331833"/>
                <a:ext cx="1674372" cy="1260088"/>
                <a:chOff x="1805748" y="4540858"/>
                <a:chExt cx="1674372" cy="1260088"/>
              </a:xfrm>
            </p:grpSpPr>
            <p:sp>
              <p:nvSpPr>
                <p:cNvPr id="77" name="Flèche : bas 76">
                  <a:extLst>
                    <a:ext uri="{FF2B5EF4-FFF2-40B4-BE49-F238E27FC236}">
                      <a16:creationId xmlns:a16="http://schemas.microsoft.com/office/drawing/2014/main" id="{4B64D29C-84B4-4D21-8EEC-BCA5FDF7DBB1}"/>
                    </a:ext>
                  </a:extLst>
                </p:cNvPr>
                <p:cNvSpPr/>
                <p:nvPr/>
              </p:nvSpPr>
              <p:spPr>
                <a:xfrm rot="2012107">
                  <a:off x="1805748" y="4541360"/>
                  <a:ext cx="391147" cy="125958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Flèche : bas 77">
                  <a:extLst>
                    <a:ext uri="{FF2B5EF4-FFF2-40B4-BE49-F238E27FC236}">
                      <a16:creationId xmlns:a16="http://schemas.microsoft.com/office/drawing/2014/main" id="{75A34716-D7F8-4DE9-8721-87EA4C37A756}"/>
                    </a:ext>
                  </a:extLst>
                </p:cNvPr>
                <p:cNvSpPr/>
                <p:nvPr/>
              </p:nvSpPr>
              <p:spPr>
                <a:xfrm rot="19761511">
                  <a:off x="3088973" y="4540858"/>
                  <a:ext cx="391147" cy="125958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BE32960-8306-403E-8101-9D0F8C4970F7}"/>
                </a:ext>
              </a:extLst>
            </p:cNvPr>
            <p:cNvSpPr txBox="1"/>
            <p:nvPr/>
          </p:nvSpPr>
          <p:spPr>
            <a:xfrm>
              <a:off x="7654175" y="4920762"/>
              <a:ext cx="1574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Clustering</a:t>
              </a:r>
            </a:p>
            <a:p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K-</a:t>
              </a:r>
              <a:r>
                <a:rPr lang="fr-FR" sz="1200" dirty="0" err="1"/>
                <a:t>means</a:t>
              </a:r>
              <a:r>
                <a:rPr lang="fr-FR" sz="1200" dirty="0"/>
                <a:t> clustering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3B77928F-DC47-4642-9710-371D3EEA737E}"/>
                </a:ext>
              </a:extLst>
            </p:cNvPr>
            <p:cNvSpPr txBox="1"/>
            <p:nvPr/>
          </p:nvSpPr>
          <p:spPr>
            <a:xfrm>
              <a:off x="9395542" y="4926866"/>
              <a:ext cx="1772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Reduction </a:t>
              </a:r>
              <a:r>
                <a:rPr lang="fr-FR" sz="1200" dirty="0" err="1"/>
                <a:t>dimensionelle</a:t>
              </a:r>
              <a:endParaRPr lang="fr-FR" sz="1200" dirty="0"/>
            </a:p>
            <a:p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Principal Component </a:t>
              </a:r>
              <a:r>
                <a:rPr lang="fr-FR" sz="1200" dirty="0" err="1"/>
                <a:t>Analysis</a:t>
              </a:r>
              <a:r>
                <a:rPr lang="fr-FR" sz="1200" dirty="0"/>
                <a:t> (PCA)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117697AE-A564-4BA9-8358-E2B8D5E921D7}"/>
              </a:ext>
            </a:extLst>
          </p:cNvPr>
          <p:cNvGrpSpPr/>
          <p:nvPr/>
        </p:nvGrpSpPr>
        <p:grpSpPr>
          <a:xfrm>
            <a:off x="512048" y="2310110"/>
            <a:ext cx="4477341" cy="4141737"/>
            <a:chOff x="512048" y="2310110"/>
            <a:chExt cx="4477341" cy="4141737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2AD78D0D-7ACE-4A7D-BAA8-F2DEA715E555}"/>
                </a:ext>
              </a:extLst>
            </p:cNvPr>
            <p:cNvGrpSpPr/>
            <p:nvPr/>
          </p:nvGrpSpPr>
          <p:grpSpPr>
            <a:xfrm>
              <a:off x="512048" y="2310110"/>
              <a:ext cx="4477341" cy="4141737"/>
              <a:chOff x="538701" y="2659050"/>
              <a:chExt cx="4477341" cy="4141737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62389BD1-9EF3-4D02-9534-02E585DB0F71}"/>
                  </a:ext>
                </a:extLst>
              </p:cNvPr>
              <p:cNvGrpSpPr/>
              <p:nvPr/>
            </p:nvGrpSpPr>
            <p:grpSpPr>
              <a:xfrm>
                <a:off x="1324610" y="2659050"/>
                <a:ext cx="2661920" cy="1888742"/>
                <a:chOff x="1193231" y="2660398"/>
                <a:chExt cx="2661920" cy="1888742"/>
              </a:xfrm>
            </p:grpSpPr>
            <p:grpSp>
              <p:nvGrpSpPr>
                <p:cNvPr id="70" name="Groupe 69">
                  <a:extLst>
                    <a:ext uri="{FF2B5EF4-FFF2-40B4-BE49-F238E27FC236}">
                      <a16:creationId xmlns:a16="http://schemas.microsoft.com/office/drawing/2014/main" id="{BD303736-4CC0-466B-8922-C9C1A41A4556}"/>
                    </a:ext>
                  </a:extLst>
                </p:cNvPr>
                <p:cNvGrpSpPr/>
                <p:nvPr/>
              </p:nvGrpSpPr>
              <p:grpSpPr>
                <a:xfrm>
                  <a:off x="1193231" y="2660398"/>
                  <a:ext cx="2661920" cy="1888742"/>
                  <a:chOff x="1432560" y="3271520"/>
                  <a:chExt cx="2407920" cy="1679079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4420977D-42EA-4465-A270-A9D3F4598223}"/>
                      </a:ext>
                    </a:extLst>
                  </p:cNvPr>
                  <p:cNvGrpSpPr/>
                  <p:nvPr/>
                </p:nvGrpSpPr>
                <p:grpSpPr>
                  <a:xfrm>
                    <a:off x="3058160" y="3271520"/>
                    <a:ext cx="782320" cy="1679079"/>
                    <a:chOff x="3058160" y="3271520"/>
                    <a:chExt cx="782320" cy="1679079"/>
                  </a:xfrm>
                </p:grpSpPr>
                <p:sp>
                  <p:nvSpPr>
                    <p:cNvPr id="17" name="Rectangle : coins arrondis 16">
                      <a:extLst>
                        <a:ext uri="{FF2B5EF4-FFF2-40B4-BE49-F238E27FC236}">
                          <a16:creationId xmlns:a16="http://schemas.microsoft.com/office/drawing/2014/main" id="{482A8F56-5086-45B6-A0DC-871049F5C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160" y="3271520"/>
                      <a:ext cx="782320" cy="16662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" name="Triangle isocèle 6">
                      <a:extLst>
                        <a:ext uri="{FF2B5EF4-FFF2-40B4-BE49-F238E27FC236}">
                          <a16:creationId xmlns:a16="http://schemas.microsoft.com/office/drawing/2014/main" id="{15A5AF09-9221-40DE-AD2D-DF50B1B82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300" y="3496459"/>
                      <a:ext cx="86360" cy="10414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8" name="Triangle isocèle 37">
                      <a:extLst>
                        <a:ext uri="{FF2B5EF4-FFF2-40B4-BE49-F238E27FC236}">
                          <a16:creationId xmlns:a16="http://schemas.microsoft.com/office/drawing/2014/main" id="{19D082EA-058D-4266-B641-D6AB22C14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300" y="3831887"/>
                      <a:ext cx="86360" cy="10414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9" name="Triangle isocèle 38">
                      <a:extLst>
                        <a:ext uri="{FF2B5EF4-FFF2-40B4-BE49-F238E27FC236}">
                          <a16:creationId xmlns:a16="http://schemas.microsoft.com/office/drawing/2014/main" id="{0B7A2A1F-15E0-4D00-BCA8-0364AECBE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300" y="4171965"/>
                      <a:ext cx="86360" cy="10414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0" name="Triangle isocèle 39">
                      <a:extLst>
                        <a:ext uri="{FF2B5EF4-FFF2-40B4-BE49-F238E27FC236}">
                          <a16:creationId xmlns:a16="http://schemas.microsoft.com/office/drawing/2014/main" id="{6A66368E-4FC3-4898-BD9B-687C1C2B3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300" y="4512043"/>
                      <a:ext cx="86360" cy="10414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49AB023B-088E-4DA9-8EB5-C37D8B92E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480" y="4673600"/>
                      <a:ext cx="5080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/>
                        <a:t>???</a:t>
                      </a:r>
                    </a:p>
                  </p:txBody>
                </p:sp>
              </p:grpSp>
              <p:grpSp>
                <p:nvGrpSpPr>
                  <p:cNvPr id="68" name="Groupe 67">
                    <a:extLst>
                      <a:ext uri="{FF2B5EF4-FFF2-40B4-BE49-F238E27FC236}">
                        <a16:creationId xmlns:a16="http://schemas.microsoft.com/office/drawing/2014/main" id="{B0FA171D-B31A-4FC3-A771-69D44E20FF5C}"/>
                      </a:ext>
                    </a:extLst>
                  </p:cNvPr>
                  <p:cNvGrpSpPr/>
                  <p:nvPr/>
                </p:nvGrpSpPr>
                <p:grpSpPr>
                  <a:xfrm>
                    <a:off x="1432560" y="3271520"/>
                    <a:ext cx="782320" cy="1666240"/>
                    <a:chOff x="1432560" y="3271520"/>
                    <a:chExt cx="782320" cy="1666240"/>
                  </a:xfrm>
                </p:grpSpPr>
                <p:sp>
                  <p:nvSpPr>
                    <p:cNvPr id="5" name="Rectangle : coins arrondis 4">
                      <a:extLst>
                        <a:ext uri="{FF2B5EF4-FFF2-40B4-BE49-F238E27FC236}">
                          <a16:creationId xmlns:a16="http://schemas.microsoft.com/office/drawing/2014/main" id="{273B3A2B-BA9F-4562-84BD-F63B2BF73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2560" y="3271520"/>
                      <a:ext cx="782320" cy="16662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" name="Organigramme : Connecteur 5">
                      <a:extLst>
                        <a:ext uri="{FF2B5EF4-FFF2-40B4-BE49-F238E27FC236}">
                          <a16:creationId xmlns:a16="http://schemas.microsoft.com/office/drawing/2014/main" id="{E637B948-2EB3-4D69-952E-624334994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7340" y="3429000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" name="Organigramme : Connecteur 18">
                      <a:extLst>
                        <a:ext uri="{FF2B5EF4-FFF2-40B4-BE49-F238E27FC236}">
                          <a16:creationId xmlns:a16="http://schemas.microsoft.com/office/drawing/2014/main" id="{A618F127-7210-46DA-9E1D-62B64F7AB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4020" y="3619127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" name="Organigramme : Connecteur 19">
                      <a:extLst>
                        <a:ext uri="{FF2B5EF4-FFF2-40B4-BE49-F238E27FC236}">
                          <a16:creationId xmlns:a16="http://schemas.microsoft.com/office/drawing/2014/main" id="{C8E1A279-4B19-40F7-8B72-2395B56C3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5000" y="3466727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" name="Organigramme : Connecteur 21">
                      <a:extLst>
                        <a:ext uri="{FF2B5EF4-FFF2-40B4-BE49-F238E27FC236}">
                          <a16:creationId xmlns:a16="http://schemas.microsoft.com/office/drawing/2014/main" id="{57121442-76AB-49C1-B18C-CB632DFF2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7340" y="3871491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" name="Organigramme : Connecteur 23">
                      <a:extLst>
                        <a:ext uri="{FF2B5EF4-FFF2-40B4-BE49-F238E27FC236}">
                          <a16:creationId xmlns:a16="http://schemas.microsoft.com/office/drawing/2014/main" id="{5E36D867-5A5C-4A8D-92E6-AA0DA95EE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3080" y="4030204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5" name="Organigramme : Connecteur 24">
                      <a:extLst>
                        <a:ext uri="{FF2B5EF4-FFF2-40B4-BE49-F238E27FC236}">
                          <a16:creationId xmlns:a16="http://schemas.microsoft.com/office/drawing/2014/main" id="{823C38BF-9BFC-4C44-98A7-6441E7BE24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1670" y="3672840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" name="Organigramme : Connecteur 25">
                      <a:extLst>
                        <a:ext uri="{FF2B5EF4-FFF2-40B4-BE49-F238E27FC236}">
                          <a16:creationId xmlns:a16="http://schemas.microsoft.com/office/drawing/2014/main" id="{26F8C2F5-7310-4BA3-9974-B2878D8C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1970" y="3852032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" name="Organigramme : Connecteur 26">
                      <a:extLst>
                        <a:ext uri="{FF2B5EF4-FFF2-40B4-BE49-F238E27FC236}">
                          <a16:creationId xmlns:a16="http://schemas.microsoft.com/office/drawing/2014/main" id="{3FD99983-A656-4003-B83F-A80AB260F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4800" y="4119104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8" name="Organigramme : Connecteur 27">
                      <a:extLst>
                        <a:ext uri="{FF2B5EF4-FFF2-40B4-BE49-F238E27FC236}">
                          <a16:creationId xmlns:a16="http://schemas.microsoft.com/office/drawing/2014/main" id="{815DB050-AEBE-47FC-9C30-202344829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5300" y="4211457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" name="Organigramme : Connecteur 28">
                      <a:extLst>
                        <a:ext uri="{FF2B5EF4-FFF2-40B4-BE49-F238E27FC236}">
                          <a16:creationId xmlns:a16="http://schemas.microsoft.com/office/drawing/2014/main" id="{611F1C57-8E3C-415F-A0C7-575051E9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2920" y="3502425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" name="Organigramme : Connecteur 29">
                      <a:extLst>
                        <a:ext uri="{FF2B5EF4-FFF2-40B4-BE49-F238E27FC236}">
                          <a16:creationId xmlns:a16="http://schemas.microsoft.com/office/drawing/2014/main" id="{996E4E39-5EA6-41F3-AC6D-074886D02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4060" y="4061460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" name="Organigramme : Connecteur 30">
                      <a:extLst>
                        <a:ext uri="{FF2B5EF4-FFF2-40B4-BE49-F238E27FC236}">
                          <a16:creationId xmlns:a16="http://schemas.microsoft.com/office/drawing/2014/main" id="{FB19C468-4BE6-4360-BD33-DB5C57EE50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9880" y="4466711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" name="Organigramme : Connecteur 31">
                      <a:extLst>
                        <a:ext uri="{FF2B5EF4-FFF2-40B4-BE49-F238E27FC236}">
                          <a16:creationId xmlns:a16="http://schemas.microsoft.com/office/drawing/2014/main" id="{7041926B-4DA5-46B3-9CCC-34DB09039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6100" y="4425683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" name="Organigramme : Connecteur 32">
                      <a:extLst>
                        <a:ext uri="{FF2B5EF4-FFF2-40B4-BE49-F238E27FC236}">
                          <a16:creationId xmlns:a16="http://schemas.microsoft.com/office/drawing/2014/main" id="{78BEDFF2-4A09-41CD-9AAD-6652CA89F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4540" y="3886200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4" name="Organigramme : Connecteur 33">
                      <a:extLst>
                        <a:ext uri="{FF2B5EF4-FFF2-40B4-BE49-F238E27FC236}">
                          <a16:creationId xmlns:a16="http://schemas.microsoft.com/office/drawing/2014/main" id="{660943D8-6C79-4686-BD07-1067ADFA7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1670" y="4587240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5" name="Organigramme : Connecteur 34">
                      <a:extLst>
                        <a:ext uri="{FF2B5EF4-FFF2-40B4-BE49-F238E27FC236}">
                          <a16:creationId xmlns:a16="http://schemas.microsoft.com/office/drawing/2014/main" id="{618CF1B2-C627-47D6-A163-C9B9888AF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5000" y="4139454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6" name="Organigramme : Connecteur 35">
                      <a:extLst>
                        <a:ext uri="{FF2B5EF4-FFF2-40B4-BE49-F238E27FC236}">
                          <a16:creationId xmlns:a16="http://schemas.microsoft.com/office/drawing/2014/main" id="{4B925922-8272-4AC9-A939-E7CC6E7BB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6080" y="4727958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7" name="Organigramme : Connecteur 36">
                      <a:extLst>
                        <a:ext uri="{FF2B5EF4-FFF2-40B4-BE49-F238E27FC236}">
                          <a16:creationId xmlns:a16="http://schemas.microsoft.com/office/drawing/2014/main" id="{8E1E73E8-F539-43FD-A951-36EB19E39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5640" y="4320167"/>
                      <a:ext cx="81280" cy="8636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1" name="Flèche : droite 10">
                    <a:extLst>
                      <a:ext uri="{FF2B5EF4-FFF2-40B4-BE49-F238E27FC236}">
                        <a16:creationId xmlns:a16="http://schemas.microsoft.com/office/drawing/2014/main" id="{31BE5D47-B002-452D-B512-9F34FEA8FBD7}"/>
                      </a:ext>
                    </a:extLst>
                  </p:cNvPr>
                  <p:cNvSpPr/>
                  <p:nvPr/>
                </p:nvSpPr>
                <p:spPr>
                  <a:xfrm>
                    <a:off x="2148840" y="3502425"/>
                    <a:ext cx="1013460" cy="863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" name="Flèche : droite 41">
                    <a:extLst>
                      <a:ext uri="{FF2B5EF4-FFF2-40B4-BE49-F238E27FC236}">
                        <a16:creationId xmlns:a16="http://schemas.microsoft.com/office/drawing/2014/main" id="{614E17D9-3F5F-4F81-A45E-D428FF5BB8E6}"/>
                      </a:ext>
                    </a:extLst>
                  </p:cNvPr>
                  <p:cNvSpPr/>
                  <p:nvPr/>
                </p:nvSpPr>
                <p:spPr>
                  <a:xfrm>
                    <a:off x="2148840" y="3849667"/>
                    <a:ext cx="1013460" cy="863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Flèche : droite 42">
                    <a:extLst>
                      <a:ext uri="{FF2B5EF4-FFF2-40B4-BE49-F238E27FC236}">
                        <a16:creationId xmlns:a16="http://schemas.microsoft.com/office/drawing/2014/main" id="{F6DD186C-205B-4732-9A3A-4ACAF8F2AF91}"/>
                      </a:ext>
                    </a:extLst>
                  </p:cNvPr>
                  <p:cNvSpPr/>
                  <p:nvPr/>
                </p:nvSpPr>
                <p:spPr>
                  <a:xfrm>
                    <a:off x="2148840" y="4184224"/>
                    <a:ext cx="1013460" cy="863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Flèche : droite 43">
                    <a:extLst>
                      <a:ext uri="{FF2B5EF4-FFF2-40B4-BE49-F238E27FC236}">
                        <a16:creationId xmlns:a16="http://schemas.microsoft.com/office/drawing/2014/main" id="{BF2C5F78-CEC0-450E-8491-E4B7874AC9F7}"/>
                      </a:ext>
                    </a:extLst>
                  </p:cNvPr>
                  <p:cNvSpPr/>
                  <p:nvPr/>
                </p:nvSpPr>
                <p:spPr>
                  <a:xfrm>
                    <a:off x="2148840" y="4517812"/>
                    <a:ext cx="1013460" cy="863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Flèche : droite 44">
                    <a:extLst>
                      <a:ext uri="{FF2B5EF4-FFF2-40B4-BE49-F238E27FC236}">
                        <a16:creationId xmlns:a16="http://schemas.microsoft.com/office/drawing/2014/main" id="{F2D3EEDC-B7C6-4DDF-A558-2F76CBA0CBA2}"/>
                      </a:ext>
                    </a:extLst>
                  </p:cNvPr>
                  <p:cNvSpPr/>
                  <p:nvPr/>
                </p:nvSpPr>
                <p:spPr>
                  <a:xfrm>
                    <a:off x="2148840" y="4760806"/>
                    <a:ext cx="1013460" cy="863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3" name="Organigramme : Connecteur 22">
                  <a:extLst>
                    <a:ext uri="{FF2B5EF4-FFF2-40B4-BE49-F238E27FC236}">
                      <a16:creationId xmlns:a16="http://schemas.microsoft.com/office/drawing/2014/main" id="{D091A3DE-E84F-4F0F-A3AF-AC10F6E285E6}"/>
                    </a:ext>
                  </a:extLst>
                </p:cNvPr>
                <p:cNvSpPr/>
                <p:nvPr/>
              </p:nvSpPr>
              <p:spPr>
                <a:xfrm>
                  <a:off x="1702682" y="4384220"/>
                  <a:ext cx="81280" cy="86360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FF708D33-97F1-4E7E-A6C0-A5FF3136FCB1}"/>
                  </a:ext>
                </a:extLst>
              </p:cNvPr>
              <p:cNvGrpSpPr/>
              <p:nvPr/>
            </p:nvGrpSpPr>
            <p:grpSpPr>
              <a:xfrm>
                <a:off x="1843233" y="4541406"/>
                <a:ext cx="1674372" cy="1260088"/>
                <a:chOff x="1805748" y="4540858"/>
                <a:chExt cx="1674372" cy="1260088"/>
              </a:xfrm>
            </p:grpSpPr>
            <p:sp>
              <p:nvSpPr>
                <p:cNvPr id="73" name="Flèche : bas 72">
                  <a:extLst>
                    <a:ext uri="{FF2B5EF4-FFF2-40B4-BE49-F238E27FC236}">
                      <a16:creationId xmlns:a16="http://schemas.microsoft.com/office/drawing/2014/main" id="{0CDEC5BA-2AAE-4D77-88D3-7711FC925F38}"/>
                    </a:ext>
                  </a:extLst>
                </p:cNvPr>
                <p:cNvSpPr/>
                <p:nvPr/>
              </p:nvSpPr>
              <p:spPr>
                <a:xfrm rot="2012107">
                  <a:off x="1805748" y="4541360"/>
                  <a:ext cx="391147" cy="125958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Flèche : bas 73">
                  <a:extLst>
                    <a:ext uri="{FF2B5EF4-FFF2-40B4-BE49-F238E27FC236}">
                      <a16:creationId xmlns:a16="http://schemas.microsoft.com/office/drawing/2014/main" id="{AD31DFDB-C4B8-44D0-A2F1-4BC01148234F}"/>
                    </a:ext>
                  </a:extLst>
                </p:cNvPr>
                <p:cNvSpPr/>
                <p:nvPr/>
              </p:nvSpPr>
              <p:spPr>
                <a:xfrm rot="19761511">
                  <a:off x="3088973" y="4540858"/>
                  <a:ext cx="391147" cy="125958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9820EB8-A490-4DAD-B49B-676D5498D885}"/>
                  </a:ext>
                </a:extLst>
              </p:cNvPr>
              <p:cNvSpPr txBox="1"/>
              <p:nvPr/>
            </p:nvSpPr>
            <p:spPr>
              <a:xfrm>
                <a:off x="538701" y="5785124"/>
                <a:ext cx="22592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Régression (variable continue)</a:t>
                </a:r>
              </a:p>
              <a:p>
                <a:endParaRPr lang="fr-FR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 err="1"/>
                  <a:t>Linear</a:t>
                </a:r>
                <a:r>
                  <a:rPr lang="fr-FR" sz="1200" dirty="0"/>
                  <a:t> </a:t>
                </a:r>
                <a:r>
                  <a:rPr lang="fr-FR" sz="1200" dirty="0" err="1"/>
                  <a:t>Regression</a:t>
                </a:r>
                <a:endParaRPr lang="fr-FR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 err="1"/>
                  <a:t>Gradiant</a:t>
                </a:r>
                <a:r>
                  <a:rPr lang="fr-FR" sz="1200" dirty="0"/>
                  <a:t> </a:t>
                </a:r>
                <a:r>
                  <a:rPr lang="fr-FR" sz="1200" dirty="0" err="1"/>
                  <a:t>Boosting</a:t>
                </a:r>
                <a:r>
                  <a:rPr lang="fr-FR" sz="1200" dirty="0"/>
                  <a:t> </a:t>
                </a:r>
                <a:r>
                  <a:rPr lang="fr-FR" sz="1200" dirty="0" err="1"/>
                  <a:t>Regressor</a:t>
                </a:r>
                <a:endParaRPr lang="fr-FR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Ridge </a:t>
                </a:r>
                <a:r>
                  <a:rPr lang="fr-FR" sz="1200" dirty="0" err="1"/>
                  <a:t>Regression</a:t>
                </a:r>
                <a:endParaRPr lang="fr-FR" sz="1200" dirty="0"/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CEC71C3D-408C-42C1-B412-36B02D39F051}"/>
                  </a:ext>
                </a:extLst>
              </p:cNvPr>
              <p:cNvSpPr txBox="1"/>
              <p:nvPr/>
            </p:nvSpPr>
            <p:spPr>
              <a:xfrm>
                <a:off x="2957018" y="5697994"/>
                <a:ext cx="20590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Classification (variable dichotomique)</a:t>
                </a:r>
              </a:p>
              <a:p>
                <a:endParaRPr lang="fr-FR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 err="1"/>
                  <a:t>Decision</a:t>
                </a:r>
                <a:r>
                  <a:rPr lang="fr-FR" sz="1200" dirty="0"/>
                  <a:t> </a:t>
                </a:r>
                <a:r>
                  <a:rPr lang="fr-FR" sz="1200" dirty="0" err="1"/>
                  <a:t>Trees</a:t>
                </a:r>
                <a:endParaRPr lang="fr-FR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 err="1"/>
                  <a:t>Naive</a:t>
                </a:r>
                <a:r>
                  <a:rPr lang="fr-FR" sz="1200" dirty="0"/>
                  <a:t> Bayes</a:t>
                </a:r>
              </a:p>
            </p:txBody>
          </p:sp>
        </p:grpSp>
        <p:sp>
          <p:nvSpPr>
            <p:cNvPr id="86" name="Organigramme : Connecteur 85">
              <a:extLst>
                <a:ext uri="{FF2B5EF4-FFF2-40B4-BE49-F238E27FC236}">
                  <a16:creationId xmlns:a16="http://schemas.microsoft.com/office/drawing/2014/main" id="{2396066E-D3F0-4EB3-9213-10F819BE575F}"/>
                </a:ext>
              </a:extLst>
            </p:cNvPr>
            <p:cNvSpPr/>
            <p:nvPr/>
          </p:nvSpPr>
          <p:spPr>
            <a:xfrm>
              <a:off x="518753" y="5389987"/>
              <a:ext cx="2052603" cy="379126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7579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96928FF-F276-4E8A-B1ED-2BC2DBB9E645}"/>
              </a:ext>
            </a:extLst>
          </p:cNvPr>
          <p:cNvGrpSpPr/>
          <p:nvPr/>
        </p:nvGrpSpPr>
        <p:grpSpPr>
          <a:xfrm>
            <a:off x="1426345" y="1944813"/>
            <a:ext cx="8113895" cy="2167159"/>
            <a:chOff x="1091952" y="2494624"/>
            <a:chExt cx="9339310" cy="21671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99E4CBC-2BDA-417E-808C-0842F908D4F6}"/>
                </a:ext>
              </a:extLst>
            </p:cNvPr>
            <p:cNvGrpSpPr/>
            <p:nvPr/>
          </p:nvGrpSpPr>
          <p:grpSpPr>
            <a:xfrm>
              <a:off x="1091953" y="2494624"/>
              <a:ext cx="9339309" cy="934376"/>
              <a:chOff x="1091953" y="2494624"/>
              <a:chExt cx="7412855" cy="93437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47C4F-8022-4D42-BD1C-A0EAA4EFADB0}"/>
                  </a:ext>
                </a:extLst>
              </p:cNvPr>
              <p:cNvSpPr/>
              <p:nvPr/>
            </p:nvSpPr>
            <p:spPr>
              <a:xfrm>
                <a:off x="1091953" y="2494625"/>
                <a:ext cx="5557422" cy="93437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DB9B8F-5F23-4C2F-8041-143501A2BB57}"/>
                  </a:ext>
                </a:extLst>
              </p:cNvPr>
              <p:cNvSpPr/>
              <p:nvPr/>
            </p:nvSpPr>
            <p:spPr>
              <a:xfrm>
                <a:off x="6649375" y="2494624"/>
                <a:ext cx="1855433" cy="9343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" name="Accolade fermante 4">
              <a:extLst>
                <a:ext uri="{FF2B5EF4-FFF2-40B4-BE49-F238E27FC236}">
                  <a16:creationId xmlns:a16="http://schemas.microsoft.com/office/drawing/2014/main" id="{F81B9F09-6203-4784-97B1-089DBF81E5D9}"/>
                </a:ext>
              </a:extLst>
            </p:cNvPr>
            <p:cNvSpPr/>
            <p:nvPr/>
          </p:nvSpPr>
          <p:spPr>
            <a:xfrm rot="5400000">
              <a:off x="4209946" y="306162"/>
              <a:ext cx="765698" cy="700168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ccolade fermante 9">
              <a:extLst>
                <a:ext uri="{FF2B5EF4-FFF2-40B4-BE49-F238E27FC236}">
                  <a16:creationId xmlns:a16="http://schemas.microsoft.com/office/drawing/2014/main" id="{FB870A06-6518-4BA7-BE23-280E06833D5C}"/>
                </a:ext>
              </a:extLst>
            </p:cNvPr>
            <p:cNvSpPr/>
            <p:nvPr/>
          </p:nvSpPr>
          <p:spPr>
            <a:xfrm rot="5400000">
              <a:off x="8879600" y="2638193"/>
              <a:ext cx="765698" cy="233762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A51C9B-CA2B-4A28-9627-FB0D0326D758}"/>
                </a:ext>
              </a:extLst>
            </p:cNvPr>
            <p:cNvSpPr txBox="1"/>
            <p:nvPr/>
          </p:nvSpPr>
          <p:spPr>
            <a:xfrm>
              <a:off x="4157037" y="4292451"/>
              <a:ext cx="871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Learn</a:t>
              </a:r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14A1EE1-70B2-40C0-881A-A69131922847}"/>
                </a:ext>
              </a:extLst>
            </p:cNvPr>
            <p:cNvSpPr txBox="1"/>
            <p:nvPr/>
          </p:nvSpPr>
          <p:spPr>
            <a:xfrm>
              <a:off x="8923379" y="4292451"/>
              <a:ext cx="674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Test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195474C-4178-4F52-A3B5-76F715FFD22D}"/>
                </a:ext>
              </a:extLst>
            </p:cNvPr>
            <p:cNvSpPr txBox="1"/>
            <p:nvPr/>
          </p:nvSpPr>
          <p:spPr>
            <a:xfrm>
              <a:off x="4203697" y="2774724"/>
              <a:ext cx="77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80%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8CCA3A4-7C6A-46AC-A059-9EC9D4D89A00}"/>
                </a:ext>
              </a:extLst>
            </p:cNvPr>
            <p:cNvSpPr txBox="1"/>
            <p:nvPr/>
          </p:nvSpPr>
          <p:spPr>
            <a:xfrm>
              <a:off x="8871316" y="2774724"/>
              <a:ext cx="77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20%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48A1F7E-3960-4D49-A527-674B6378FD46}"/>
              </a:ext>
            </a:extLst>
          </p:cNvPr>
          <p:cNvGrpSpPr/>
          <p:nvPr/>
        </p:nvGrpSpPr>
        <p:grpSpPr>
          <a:xfrm>
            <a:off x="3840480" y="4214569"/>
            <a:ext cx="4511040" cy="1193805"/>
            <a:chOff x="3840480" y="4613280"/>
            <a:chExt cx="4511040" cy="1193805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3F6863C-333D-4144-BAF4-2D0F18C79B21}"/>
                </a:ext>
              </a:extLst>
            </p:cNvPr>
            <p:cNvSpPr txBox="1"/>
            <p:nvPr/>
          </p:nvSpPr>
          <p:spPr>
            <a:xfrm>
              <a:off x="3840480" y="4613280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Modèle A entraîné sur l’échantillon « </a:t>
              </a:r>
              <a:r>
                <a:rPr lang="fr-FR" dirty="0" err="1"/>
                <a:t>Learn</a:t>
              </a:r>
              <a:r>
                <a:rPr lang="fr-FR" dirty="0"/>
                <a:t> »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E338511-D9C2-4C7C-B846-630093679EC1}"/>
                </a:ext>
              </a:extLst>
            </p:cNvPr>
            <p:cNvSpPr txBox="1"/>
            <p:nvPr/>
          </p:nvSpPr>
          <p:spPr>
            <a:xfrm>
              <a:off x="3840480" y="5160754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Performance (R2) du modèle A évaluée sur l’échantillon « Test »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980A078C-E00D-4F0A-B2C0-3F7C45E65806}"/>
              </a:ext>
            </a:extLst>
          </p:cNvPr>
          <p:cNvSpPr txBox="1"/>
          <p:nvPr/>
        </p:nvSpPr>
        <p:spPr>
          <a:xfrm>
            <a:off x="3840480" y="5769112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Identifier les cas de surapprentissage s’ils ont lieu (R2 « </a:t>
            </a:r>
            <a:r>
              <a:rPr lang="fr-FR" dirty="0" err="1"/>
              <a:t>Learn</a:t>
            </a:r>
            <a:r>
              <a:rPr lang="fr-FR" dirty="0"/>
              <a:t> » très élevé    VS    R2 « Test » très faible)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8E549911-5B42-4453-9714-9F484B87F5C1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2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98D8311-A256-4E28-9C3F-3827ADECC66B}"/>
              </a:ext>
            </a:extLst>
          </p:cNvPr>
          <p:cNvGrpSpPr/>
          <p:nvPr/>
        </p:nvGrpSpPr>
        <p:grpSpPr>
          <a:xfrm>
            <a:off x="1416186" y="2605213"/>
            <a:ext cx="10581677" cy="2672956"/>
            <a:chOff x="1426346" y="1944813"/>
            <a:chExt cx="10581677" cy="2672956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A8F8AC1-FC66-4F7F-A69E-11DEAA512235}"/>
                </a:ext>
              </a:extLst>
            </p:cNvPr>
            <p:cNvGrpSpPr/>
            <p:nvPr/>
          </p:nvGrpSpPr>
          <p:grpSpPr>
            <a:xfrm>
              <a:off x="1426346" y="1944813"/>
              <a:ext cx="8113894" cy="934376"/>
              <a:chOff x="1091953" y="2494624"/>
              <a:chExt cx="7412855" cy="93437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958F498-0FDC-4DF2-A0DC-98A5D0581C39}"/>
                  </a:ext>
                </a:extLst>
              </p:cNvPr>
              <p:cNvSpPr/>
              <p:nvPr/>
            </p:nvSpPr>
            <p:spPr>
              <a:xfrm>
                <a:off x="1091953" y="2494625"/>
                <a:ext cx="5557422" cy="93437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52CF171-32C6-47A0-8004-9ED99AB41D5D}"/>
                  </a:ext>
                </a:extLst>
              </p:cNvPr>
              <p:cNvSpPr/>
              <p:nvPr/>
            </p:nvSpPr>
            <p:spPr>
              <a:xfrm>
                <a:off x="6649375" y="2494624"/>
                <a:ext cx="1855433" cy="9343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E8819F6-5205-45F9-8DDA-F1FB5C482E71}"/>
                </a:ext>
              </a:extLst>
            </p:cNvPr>
            <p:cNvGrpSpPr/>
            <p:nvPr/>
          </p:nvGrpSpPr>
          <p:grpSpPr>
            <a:xfrm>
              <a:off x="1426346" y="3683393"/>
              <a:ext cx="8113894" cy="934376"/>
              <a:chOff x="1426346" y="3294425"/>
              <a:chExt cx="8113894" cy="93437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6967C6-31D3-4B56-8BC9-4B7D3EF5C6EB}"/>
                  </a:ext>
                </a:extLst>
              </p:cNvPr>
              <p:cNvSpPr/>
              <p:nvPr/>
            </p:nvSpPr>
            <p:spPr>
              <a:xfrm>
                <a:off x="1426346" y="3294426"/>
                <a:ext cx="8113894" cy="93437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FCCFEE-4241-4EDF-A2CC-07D3828BD8EC}"/>
                  </a:ext>
                </a:extLst>
              </p:cNvPr>
              <p:cNvSpPr/>
              <p:nvPr/>
            </p:nvSpPr>
            <p:spPr>
              <a:xfrm>
                <a:off x="5478434" y="3294425"/>
                <a:ext cx="2030903" cy="9343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945124E-953E-45AE-B6AA-41566CDE3CC0}"/>
                </a:ext>
              </a:extLst>
            </p:cNvPr>
            <p:cNvSpPr txBox="1"/>
            <p:nvPr/>
          </p:nvSpPr>
          <p:spPr>
            <a:xfrm>
              <a:off x="9977120" y="2174240"/>
              <a:ext cx="20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Modèle A:</a:t>
              </a:r>
            </a:p>
            <a:p>
              <a:r>
                <a:rPr lang="fr-FR" dirty="0"/>
                <a:t>R2 = 0,6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11E4B22-ECDC-4E32-9612-230028FE29F8}"/>
                </a:ext>
              </a:extLst>
            </p:cNvPr>
            <p:cNvSpPr txBox="1"/>
            <p:nvPr/>
          </p:nvSpPr>
          <p:spPr>
            <a:xfrm>
              <a:off x="9977119" y="3770035"/>
              <a:ext cx="20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Modèle A:</a:t>
              </a:r>
            </a:p>
            <a:p>
              <a:r>
                <a:rPr lang="fr-FR" dirty="0"/>
                <a:t>R2 = 0,4</a:t>
              </a:r>
            </a:p>
          </p:txBody>
        </p:sp>
      </p:grpSp>
      <p:sp>
        <p:nvSpPr>
          <p:cNvPr id="38" name="Titre 1">
            <a:extLst>
              <a:ext uri="{FF2B5EF4-FFF2-40B4-BE49-F238E27FC236}">
                <a16:creationId xmlns:a16="http://schemas.microsoft.com/office/drawing/2014/main" id="{4CED2AB4-165B-448C-8E99-1E05D5849E29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AA1C62E-5239-40E2-B183-39517DACE70F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160264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CDAF808-D491-41BC-ACE1-24A45CA9F86E}"/>
              </a:ext>
            </a:extLst>
          </p:cNvPr>
          <p:cNvGrpSpPr/>
          <p:nvPr/>
        </p:nvGrpSpPr>
        <p:grpSpPr>
          <a:xfrm>
            <a:off x="1752646" y="1900164"/>
            <a:ext cx="10332628" cy="4519895"/>
            <a:chOff x="1752646" y="1900164"/>
            <a:chExt cx="10332628" cy="451989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A0EAE48-17E8-42FE-9098-B7F5F2A25799}"/>
                </a:ext>
              </a:extLst>
            </p:cNvPr>
            <p:cNvGrpSpPr/>
            <p:nvPr/>
          </p:nvGrpSpPr>
          <p:grpSpPr>
            <a:xfrm>
              <a:off x="1752646" y="1900164"/>
              <a:ext cx="10332628" cy="4085597"/>
              <a:chOff x="929686" y="1900164"/>
              <a:chExt cx="10332628" cy="4085597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2C66A9BE-06CE-4A12-B7B5-A339E486DFC5}"/>
                  </a:ext>
                </a:extLst>
              </p:cNvPr>
              <p:cNvGrpSpPr/>
              <p:nvPr/>
            </p:nvGrpSpPr>
            <p:grpSpPr>
              <a:xfrm>
                <a:off x="929686" y="1900164"/>
                <a:ext cx="10332628" cy="4085597"/>
                <a:chOff x="929686" y="1900164"/>
                <a:chExt cx="10332628" cy="4085597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2FCBB0E4-40ED-4CEF-A20F-E893938F71B1}"/>
                    </a:ext>
                  </a:extLst>
                </p:cNvPr>
                <p:cNvGrpSpPr/>
                <p:nvPr/>
              </p:nvGrpSpPr>
              <p:grpSpPr>
                <a:xfrm>
                  <a:off x="929686" y="1900164"/>
                  <a:ext cx="10332628" cy="4085597"/>
                  <a:chOff x="2036623" y="1944813"/>
                  <a:chExt cx="10332628" cy="4085597"/>
                </a:xfrm>
              </p:grpSpPr>
              <p:grpSp>
                <p:nvGrpSpPr>
                  <p:cNvPr id="8" name="Groupe 7">
                    <a:extLst>
                      <a:ext uri="{FF2B5EF4-FFF2-40B4-BE49-F238E27FC236}">
                        <a16:creationId xmlns:a16="http://schemas.microsoft.com/office/drawing/2014/main" id="{7497BBE1-E1F1-446B-B4B3-CC2F5908F2A7}"/>
                      </a:ext>
                    </a:extLst>
                  </p:cNvPr>
                  <p:cNvGrpSpPr/>
                  <p:nvPr/>
                </p:nvGrpSpPr>
                <p:grpSpPr>
                  <a:xfrm>
                    <a:off x="2036623" y="1944813"/>
                    <a:ext cx="8118753" cy="4085597"/>
                    <a:chOff x="2036623" y="1944813"/>
                    <a:chExt cx="8118753" cy="4379457"/>
                  </a:xfrm>
                </p:grpSpPr>
                <p:grpSp>
                  <p:nvGrpSpPr>
                    <p:cNvPr id="7" name="Groupe 6">
                      <a:extLst>
                        <a:ext uri="{FF2B5EF4-FFF2-40B4-BE49-F238E27FC236}">
                          <a16:creationId xmlns:a16="http://schemas.microsoft.com/office/drawing/2014/main" id="{A68BBD3E-60D6-4A1D-A51A-8F863216B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6623" y="1944813"/>
                      <a:ext cx="8118753" cy="4379457"/>
                      <a:chOff x="1421487" y="1944813"/>
                      <a:chExt cx="8118753" cy="4379457"/>
                    </a:xfrm>
                  </p:grpSpPr>
                  <p:grpSp>
                    <p:nvGrpSpPr>
                      <p:cNvPr id="21" name="Groupe 20">
                        <a:extLst>
                          <a:ext uri="{FF2B5EF4-FFF2-40B4-BE49-F238E27FC236}">
                            <a16:creationId xmlns:a16="http://schemas.microsoft.com/office/drawing/2014/main" id="{0A8F8AC1-FC66-4F7F-A69E-11DEAA5122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346" y="1944813"/>
                        <a:ext cx="8113894" cy="934376"/>
                        <a:chOff x="1091953" y="2494624"/>
                        <a:chExt cx="7412855" cy="934376"/>
                      </a:xfrm>
                    </p:grpSpPr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4958F498-0FDC-4DF2-A0DC-98A5D0581C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1953" y="2494625"/>
                          <a:ext cx="5557422" cy="934375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B52CF171-32C6-47A0-8004-9ED99AB41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49375" y="2494624"/>
                          <a:ext cx="1855433" cy="934375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" name="Groupe 1">
                        <a:extLst>
                          <a:ext uri="{FF2B5EF4-FFF2-40B4-BE49-F238E27FC236}">
                            <a16:creationId xmlns:a16="http://schemas.microsoft.com/office/drawing/2014/main" id="{3E8819F6-5205-45F9-8DDA-F1FB5C482E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346" y="3294425"/>
                        <a:ext cx="8113894" cy="934376"/>
                        <a:chOff x="1426346" y="3294425"/>
                        <a:chExt cx="8113894" cy="934376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E06967C6-31D3-4B56-8BC9-4B7D3EF5C6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6346" y="3294426"/>
                          <a:ext cx="8113894" cy="934375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A8FCCFEE-4241-4EDF-A2CC-07D3828BD8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8434" y="3294425"/>
                          <a:ext cx="2030903" cy="934375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" name="Groupe 12">
                        <a:extLst>
                          <a:ext uri="{FF2B5EF4-FFF2-40B4-BE49-F238E27FC236}">
                            <a16:creationId xmlns:a16="http://schemas.microsoft.com/office/drawing/2014/main" id="{5162D3AD-572A-4B7E-A315-159516EF1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1487" y="5388214"/>
                        <a:ext cx="8113894" cy="936056"/>
                        <a:chOff x="1426346" y="3292745"/>
                        <a:chExt cx="8113894" cy="936056"/>
                      </a:xfrm>
                    </p:grpSpPr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C097A45F-AA12-4BBD-BEFA-B9104A37D9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6346" y="3294426"/>
                          <a:ext cx="8113894" cy="934375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A675B6CE-FCE3-4EA3-A0F0-4FBD516D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6346" y="3292745"/>
                          <a:ext cx="2030903" cy="934375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6" name="ZoneTexte 5">
                      <a:extLst>
                        <a:ext uri="{FF2B5EF4-FFF2-40B4-BE49-F238E27FC236}">
                          <a16:creationId xmlns:a16="http://schemas.microsoft.com/office/drawing/2014/main" id="{67D0A708-F8A6-4A42-8548-FAD70E08E52D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5760717" y="4424630"/>
                      <a:ext cx="1157727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4400" dirty="0"/>
                        <a:t>…..</a:t>
                      </a:r>
                      <a:endParaRPr lang="fr-FR" sz="4000" dirty="0"/>
                    </a:p>
                  </p:txBody>
                </p:sp>
              </p:grpSp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F0A4196E-B823-411A-BCEA-6CFDDF3BA8F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8348" y="5269836"/>
                    <a:ext cx="203090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Modèle A:</a:t>
                    </a:r>
                  </a:p>
                  <a:p>
                    <a:r>
                      <a:rPr lang="fr-FR" dirty="0"/>
                      <a:t>R2 Moyen = 0,55</a:t>
                    </a:r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F8BE9005-0283-4C6A-A8A5-17F10E99B367}"/>
                    </a:ext>
                  </a:extLst>
                </p:cNvPr>
                <p:cNvSpPr txBox="1"/>
                <p:nvPr/>
              </p:nvSpPr>
              <p:spPr>
                <a:xfrm>
                  <a:off x="9231410" y="2057858"/>
                  <a:ext cx="20309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Modèle A:</a:t>
                  </a:r>
                </a:p>
                <a:p>
                  <a:r>
                    <a:rPr lang="fr-FR" dirty="0"/>
                    <a:t>R2 = 0,6</a:t>
                  </a: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5E5DAA2A-BC96-44CC-95E3-F3497F4CA771}"/>
                    </a:ext>
                  </a:extLst>
                </p:cNvPr>
                <p:cNvSpPr txBox="1"/>
                <p:nvPr/>
              </p:nvSpPr>
              <p:spPr>
                <a:xfrm>
                  <a:off x="9231410" y="3296631"/>
                  <a:ext cx="20309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Modèle A:</a:t>
                  </a:r>
                </a:p>
                <a:p>
                  <a:r>
                    <a:rPr lang="fr-FR" dirty="0"/>
                    <a:t>R2 = 0,4</a:t>
                  </a:r>
                </a:p>
              </p:txBody>
            </p:sp>
          </p:grp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94023A4-ED1D-4C49-A593-2FFF489C5594}"/>
                  </a:ext>
                </a:extLst>
              </p:cNvPr>
              <p:cNvSpPr txBox="1"/>
              <p:nvPr/>
            </p:nvSpPr>
            <p:spPr>
              <a:xfrm>
                <a:off x="3635154" y="2151337"/>
                <a:ext cx="681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Train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718F4F8-3A29-4762-B7D0-1C4896774BB5}"/>
                  </a:ext>
                </a:extLst>
              </p:cNvPr>
              <p:cNvSpPr txBox="1"/>
              <p:nvPr/>
            </p:nvSpPr>
            <p:spPr>
              <a:xfrm>
                <a:off x="7509258" y="2151337"/>
                <a:ext cx="1147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Validation</a:t>
                </a: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99693A2-BD36-484A-A44C-5BA534B057F6}"/>
                </a:ext>
              </a:extLst>
            </p:cNvPr>
            <p:cNvSpPr txBox="1"/>
            <p:nvPr/>
          </p:nvSpPr>
          <p:spPr>
            <a:xfrm>
              <a:off x="5049794" y="6019949"/>
              <a:ext cx="2092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Validation Croisée</a:t>
              </a:r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8BE9B500-3571-4499-845D-FBCA5B256281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993D88C8-F3A8-44F4-A71E-0F559D2D8461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169982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0" y="1300527"/>
            <a:ext cx="12192000" cy="4418670"/>
            <a:chOff x="0" y="1078173"/>
            <a:chExt cx="12192000" cy="4418670"/>
          </a:xfrm>
        </p:grpSpPr>
        <p:sp>
          <p:nvSpPr>
            <p:cNvPr id="12" name="Titre 1"/>
            <p:cNvSpPr txBox="1">
              <a:spLocks/>
            </p:cNvSpPr>
            <p:nvPr/>
          </p:nvSpPr>
          <p:spPr>
            <a:xfrm>
              <a:off x="0" y="1078173"/>
              <a:ext cx="12192000" cy="14842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1657350" lvl="2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fr-FR" sz="4000" dirty="0">
                  <a:solidFill>
                    <a:schemeClr val="accent1">
                      <a:lumMod val="75000"/>
                    </a:schemeClr>
                  </a:solidFill>
                </a:rPr>
                <a:t>Contexte</a:t>
              </a:r>
              <a:r>
                <a:rPr lang="fr-FR" sz="4400" dirty="0">
                  <a:solidFill>
                    <a:schemeClr val="accent1">
                      <a:lumMod val="75000"/>
                    </a:schemeClr>
                  </a:solidFill>
                </a:rPr>
                <a:t> et problématique</a:t>
              </a:r>
            </a:p>
          </p:txBody>
        </p:sp>
        <p:sp>
          <p:nvSpPr>
            <p:cNvPr id="13" name="Titre 1"/>
            <p:cNvSpPr txBox="1">
              <a:spLocks/>
            </p:cNvSpPr>
            <p:nvPr/>
          </p:nvSpPr>
          <p:spPr>
            <a:xfrm>
              <a:off x="0" y="1981528"/>
              <a:ext cx="12192000" cy="14842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1657350" lvl="2" indent="-742950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fr-FR" sz="4000" dirty="0">
                  <a:solidFill>
                    <a:schemeClr val="accent1">
                      <a:lumMod val="75000"/>
                    </a:schemeClr>
                  </a:solidFill>
                </a:rPr>
                <a:t>Traitement</a:t>
              </a:r>
              <a:r>
                <a:rPr lang="fr-FR" sz="4400" dirty="0">
                  <a:solidFill>
                    <a:schemeClr val="accent1">
                      <a:lumMod val="75000"/>
                    </a:schemeClr>
                  </a:solidFill>
                </a:rPr>
                <a:t> de la base de données</a:t>
              </a:r>
            </a:p>
          </p:txBody>
        </p:sp>
        <p:sp>
          <p:nvSpPr>
            <p:cNvPr id="14" name="Titre 1"/>
            <p:cNvSpPr txBox="1">
              <a:spLocks/>
            </p:cNvSpPr>
            <p:nvPr/>
          </p:nvSpPr>
          <p:spPr>
            <a:xfrm>
              <a:off x="0" y="2947519"/>
              <a:ext cx="12192000" cy="14842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1657350" lvl="2" indent="-742950">
                <a:lnSpc>
                  <a:spcPct val="150000"/>
                </a:lnSpc>
                <a:buFont typeface="+mj-lt"/>
                <a:buAutoNum type="arabicPeriod" startAt="3"/>
              </a:pPr>
              <a:r>
                <a:rPr lang="fr-FR" sz="4400" dirty="0">
                  <a:solidFill>
                    <a:schemeClr val="accent1">
                      <a:lumMod val="75000"/>
                    </a:schemeClr>
                  </a:solidFill>
                </a:rPr>
                <a:t>Analyse Exploratoire (EDA)</a:t>
              </a:r>
              <a:endParaRPr lang="fr-FR" sz="4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657350" lvl="2" indent="-742950">
                <a:lnSpc>
                  <a:spcPct val="150000"/>
                </a:lnSpc>
                <a:buFont typeface="+mj-lt"/>
                <a:buAutoNum type="arabicPeriod" startAt="3"/>
              </a:pPr>
              <a:endParaRPr lang="fr-FR" sz="4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itre 1"/>
            <p:cNvSpPr txBox="1">
              <a:spLocks/>
            </p:cNvSpPr>
            <p:nvPr/>
          </p:nvSpPr>
          <p:spPr>
            <a:xfrm>
              <a:off x="0" y="4012598"/>
              <a:ext cx="12192000" cy="14842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1657350" lvl="2" indent="-742950">
                <a:lnSpc>
                  <a:spcPct val="150000"/>
                </a:lnSpc>
                <a:buFont typeface="+mj-lt"/>
                <a:buAutoNum type="arabicPeriod" startAt="4"/>
              </a:pPr>
              <a:r>
                <a:rPr lang="fr-FR" sz="4000" dirty="0">
                  <a:solidFill>
                    <a:schemeClr val="accent1">
                      <a:lumMod val="75000"/>
                    </a:schemeClr>
                  </a:solidFill>
                </a:rPr>
                <a:t>Modélisation</a:t>
              </a:r>
              <a:endParaRPr lang="fr-FR" sz="4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Titre 1"/>
          <p:cNvSpPr txBox="1">
            <a:spLocks/>
          </p:cNvSpPr>
          <p:nvPr/>
        </p:nvSpPr>
        <p:spPr>
          <a:xfrm>
            <a:off x="0" y="0"/>
            <a:ext cx="12192000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b="1" dirty="0">
                <a:ln w="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Sommaire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4400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9A12D2B-3141-4F67-891B-FFDD8F441EC2}"/>
              </a:ext>
            </a:extLst>
          </p:cNvPr>
          <p:cNvGrpSpPr/>
          <p:nvPr/>
        </p:nvGrpSpPr>
        <p:grpSpPr>
          <a:xfrm>
            <a:off x="1417366" y="1639024"/>
            <a:ext cx="10284455" cy="4717326"/>
            <a:chOff x="929686" y="1859076"/>
            <a:chExt cx="10284455" cy="471732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497BBE1-E1F1-446B-B4B3-CC2F5908F2A7}"/>
                </a:ext>
              </a:extLst>
            </p:cNvPr>
            <p:cNvGrpSpPr/>
            <p:nvPr/>
          </p:nvGrpSpPr>
          <p:grpSpPr>
            <a:xfrm>
              <a:off x="929686" y="2490805"/>
              <a:ext cx="8118753" cy="4085597"/>
              <a:chOff x="2036623" y="1944813"/>
              <a:chExt cx="8118753" cy="4379457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A68BBD3E-60D6-4A1D-A51A-8F863216BE63}"/>
                  </a:ext>
                </a:extLst>
              </p:cNvPr>
              <p:cNvGrpSpPr/>
              <p:nvPr/>
            </p:nvGrpSpPr>
            <p:grpSpPr>
              <a:xfrm>
                <a:off x="2036623" y="1944813"/>
                <a:ext cx="8118753" cy="4379457"/>
                <a:chOff x="1421487" y="1944813"/>
                <a:chExt cx="8118753" cy="4379457"/>
              </a:xfrm>
            </p:grpSpPr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0A8F8AC1-FC66-4F7F-A69E-11DEAA512235}"/>
                    </a:ext>
                  </a:extLst>
                </p:cNvPr>
                <p:cNvGrpSpPr/>
                <p:nvPr/>
              </p:nvGrpSpPr>
              <p:grpSpPr>
                <a:xfrm>
                  <a:off x="1426346" y="1944813"/>
                  <a:ext cx="8113894" cy="934376"/>
                  <a:chOff x="1091953" y="2494624"/>
                  <a:chExt cx="7412855" cy="934376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4958F498-0FDC-4DF2-A0DC-98A5D0581C39}"/>
                      </a:ext>
                    </a:extLst>
                  </p:cNvPr>
                  <p:cNvSpPr/>
                  <p:nvPr/>
                </p:nvSpPr>
                <p:spPr>
                  <a:xfrm>
                    <a:off x="1091953" y="2494625"/>
                    <a:ext cx="5557422" cy="93437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52CF171-32C6-47A0-8004-9ED99AB41D5D}"/>
                      </a:ext>
                    </a:extLst>
                  </p:cNvPr>
                  <p:cNvSpPr/>
                  <p:nvPr/>
                </p:nvSpPr>
                <p:spPr>
                  <a:xfrm>
                    <a:off x="6649375" y="2494624"/>
                    <a:ext cx="1855433" cy="934375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3E8819F6-5205-45F9-8DDA-F1FB5C482E71}"/>
                    </a:ext>
                  </a:extLst>
                </p:cNvPr>
                <p:cNvGrpSpPr/>
                <p:nvPr/>
              </p:nvGrpSpPr>
              <p:grpSpPr>
                <a:xfrm>
                  <a:off x="1426346" y="3294425"/>
                  <a:ext cx="8113894" cy="934376"/>
                  <a:chOff x="1426346" y="3294425"/>
                  <a:chExt cx="8113894" cy="934376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06967C6-31D3-4B56-8BC9-4B7D3EF5C6EB}"/>
                      </a:ext>
                    </a:extLst>
                  </p:cNvPr>
                  <p:cNvSpPr/>
                  <p:nvPr/>
                </p:nvSpPr>
                <p:spPr>
                  <a:xfrm>
                    <a:off x="1426346" y="3294426"/>
                    <a:ext cx="8113894" cy="93437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8FCCFEE-4241-4EDF-A2CC-07D3828BD8EC}"/>
                      </a:ext>
                    </a:extLst>
                  </p:cNvPr>
                  <p:cNvSpPr/>
                  <p:nvPr/>
                </p:nvSpPr>
                <p:spPr>
                  <a:xfrm>
                    <a:off x="5478434" y="3294425"/>
                    <a:ext cx="2030903" cy="934375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5162D3AD-572A-4B7E-A315-159516EF15D0}"/>
                    </a:ext>
                  </a:extLst>
                </p:cNvPr>
                <p:cNvGrpSpPr/>
                <p:nvPr/>
              </p:nvGrpSpPr>
              <p:grpSpPr>
                <a:xfrm>
                  <a:off x="1421487" y="5388214"/>
                  <a:ext cx="8113894" cy="936056"/>
                  <a:chOff x="1426346" y="3292745"/>
                  <a:chExt cx="8113894" cy="936056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C097A45F-AA12-4BBD-BEFA-B9104A37D955}"/>
                      </a:ext>
                    </a:extLst>
                  </p:cNvPr>
                  <p:cNvSpPr/>
                  <p:nvPr/>
                </p:nvSpPr>
                <p:spPr>
                  <a:xfrm>
                    <a:off x="1426346" y="3294426"/>
                    <a:ext cx="8113894" cy="93437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675B6CE-FCE3-4EA3-A0F0-4FBD516DBB82}"/>
                      </a:ext>
                    </a:extLst>
                  </p:cNvPr>
                  <p:cNvSpPr/>
                  <p:nvPr/>
                </p:nvSpPr>
                <p:spPr>
                  <a:xfrm>
                    <a:off x="1426346" y="3292745"/>
                    <a:ext cx="2030903" cy="934375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7D0A708-F8A6-4A42-8548-FAD70E08E52D}"/>
                  </a:ext>
                </a:extLst>
              </p:cNvPr>
              <p:cNvSpPr txBox="1"/>
              <p:nvPr/>
            </p:nvSpPr>
            <p:spPr>
              <a:xfrm rot="5400000">
                <a:off x="5760717" y="4424630"/>
                <a:ext cx="11577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dirty="0"/>
                  <a:t>…..</a:t>
                </a:r>
                <a:endParaRPr lang="fr-FR" sz="4000" dirty="0"/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0A4196E-B823-411A-BCEA-6CFDDF3BA8F5}"/>
                </a:ext>
              </a:extLst>
            </p:cNvPr>
            <p:cNvSpPr txBox="1"/>
            <p:nvPr/>
          </p:nvSpPr>
          <p:spPr>
            <a:xfrm>
              <a:off x="3501924" y="1859076"/>
              <a:ext cx="296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Modèle A (Hyperparamètres)</a:t>
              </a:r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EC0DAB1-C7C8-4A3F-AC5C-003559E2A14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1273215" y="2228408"/>
              <a:ext cx="3713418" cy="26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A814951-0FB8-4307-ABC3-2B58C327BFF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875280" y="2228408"/>
              <a:ext cx="2111353" cy="2608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41C7086-AF8E-4C38-A308-EB973D00E2F8}"/>
                </a:ext>
              </a:extLst>
            </p:cNvPr>
            <p:cNvCxnSpPr>
              <a:stCxn id="20" idx="2"/>
              <a:endCxn id="28" idx="0"/>
            </p:cNvCxnSpPr>
            <p:nvPr/>
          </p:nvCxnSpPr>
          <p:spPr>
            <a:xfrm flipH="1">
              <a:off x="3976041" y="2228408"/>
              <a:ext cx="1010592" cy="2623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797639B-BAD3-44A3-85BC-A074C7286B66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4986633" y="2228408"/>
              <a:ext cx="522916" cy="26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D564BC2-1CAA-4E68-84E8-2C07DCD6897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4986633" y="2228408"/>
              <a:ext cx="1551327" cy="26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36F1F9E-ED7A-48BF-A117-5D664B5E1D8A}"/>
                </a:ext>
              </a:extLst>
            </p:cNvPr>
            <p:cNvCxnSpPr>
              <a:stCxn id="20" idx="2"/>
              <a:endCxn id="29" idx="0"/>
            </p:cNvCxnSpPr>
            <p:nvPr/>
          </p:nvCxnSpPr>
          <p:spPr>
            <a:xfrm>
              <a:off x="4986633" y="2228408"/>
              <a:ext cx="3046355" cy="26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AE29BA3-B813-4274-9268-6CED3BD45B12}"/>
                </a:ext>
              </a:extLst>
            </p:cNvPr>
            <p:cNvSpPr txBox="1"/>
            <p:nvPr/>
          </p:nvSpPr>
          <p:spPr>
            <a:xfrm>
              <a:off x="9183238" y="5815828"/>
              <a:ext cx="20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Modèle A:</a:t>
              </a:r>
            </a:p>
            <a:p>
              <a:r>
                <a:rPr lang="fr-FR" dirty="0"/>
                <a:t>R2 Moyen = 0,59</a:t>
              </a:r>
            </a:p>
          </p:txBody>
        </p:sp>
      </p:grpSp>
      <p:sp>
        <p:nvSpPr>
          <p:cNvPr id="40" name="Titre 1">
            <a:extLst>
              <a:ext uri="{FF2B5EF4-FFF2-40B4-BE49-F238E27FC236}">
                <a16:creationId xmlns:a16="http://schemas.microsoft.com/office/drawing/2014/main" id="{7E1793CA-083B-46DA-8AF1-862C7FD18EF7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BFF3F8B6-5EE2-4354-B141-114713CD4543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216124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BB68ABE-2A4E-4775-808E-5FE6EF0C8AE8}"/>
              </a:ext>
            </a:extLst>
          </p:cNvPr>
          <p:cNvGrpSpPr/>
          <p:nvPr/>
        </p:nvGrpSpPr>
        <p:grpSpPr>
          <a:xfrm>
            <a:off x="712648" y="1411678"/>
            <a:ext cx="10445393" cy="4731928"/>
            <a:chOff x="712648" y="1411678"/>
            <a:chExt cx="10445393" cy="473192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DAD72D-96F7-49FB-BD96-67CC9B80535A}"/>
                </a:ext>
              </a:extLst>
            </p:cNvPr>
            <p:cNvGrpSpPr/>
            <p:nvPr/>
          </p:nvGrpSpPr>
          <p:grpSpPr>
            <a:xfrm>
              <a:off x="712648" y="1411678"/>
              <a:ext cx="10445393" cy="4731928"/>
              <a:chOff x="712648" y="1411678"/>
              <a:chExt cx="10445393" cy="4731928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497BBE1-E1F1-446B-B4B3-CC2F5908F2A7}"/>
                  </a:ext>
                </a:extLst>
              </p:cNvPr>
              <p:cNvGrpSpPr/>
              <p:nvPr/>
            </p:nvGrpSpPr>
            <p:grpSpPr>
              <a:xfrm>
                <a:off x="712648" y="2058009"/>
                <a:ext cx="8118753" cy="4085597"/>
                <a:chOff x="2036623" y="1944813"/>
                <a:chExt cx="8118753" cy="4379457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A68BBD3E-60D6-4A1D-A51A-8F863216BE63}"/>
                    </a:ext>
                  </a:extLst>
                </p:cNvPr>
                <p:cNvGrpSpPr/>
                <p:nvPr/>
              </p:nvGrpSpPr>
              <p:grpSpPr>
                <a:xfrm>
                  <a:off x="2036623" y="1944813"/>
                  <a:ext cx="8118753" cy="4379457"/>
                  <a:chOff x="1421487" y="1944813"/>
                  <a:chExt cx="8118753" cy="4379457"/>
                </a:xfrm>
              </p:grpSpPr>
              <p:grpSp>
                <p:nvGrpSpPr>
                  <p:cNvPr id="21" name="Groupe 20">
                    <a:extLst>
                      <a:ext uri="{FF2B5EF4-FFF2-40B4-BE49-F238E27FC236}">
                        <a16:creationId xmlns:a16="http://schemas.microsoft.com/office/drawing/2014/main" id="{0A8F8AC1-FC66-4F7F-A69E-11DEAA512235}"/>
                      </a:ext>
                    </a:extLst>
                  </p:cNvPr>
                  <p:cNvGrpSpPr/>
                  <p:nvPr/>
                </p:nvGrpSpPr>
                <p:grpSpPr>
                  <a:xfrm>
                    <a:off x="1426346" y="1944813"/>
                    <a:ext cx="8113894" cy="934376"/>
                    <a:chOff x="1091953" y="2494624"/>
                    <a:chExt cx="7412855" cy="934376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4958F498-0FDC-4DF2-A0DC-98A5D0581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1953" y="2494625"/>
                      <a:ext cx="5557422" cy="934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B52CF171-32C6-47A0-8004-9ED99AB41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9375" y="2494624"/>
                      <a:ext cx="1855433" cy="934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3E8819F6-5205-45F9-8DDA-F1FB5C482E7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346" y="3294425"/>
                    <a:ext cx="8113894" cy="934376"/>
                    <a:chOff x="1426346" y="3294425"/>
                    <a:chExt cx="8113894" cy="934376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E06967C6-31D3-4B56-8BC9-4B7D3EF5C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6346" y="3294426"/>
                      <a:ext cx="8113894" cy="934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A8FCCFEE-4241-4EDF-A2CC-07D3828BD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8434" y="3294425"/>
                      <a:ext cx="2030903" cy="934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" name="Groupe 12">
                    <a:extLst>
                      <a:ext uri="{FF2B5EF4-FFF2-40B4-BE49-F238E27FC236}">
                        <a16:creationId xmlns:a16="http://schemas.microsoft.com/office/drawing/2014/main" id="{5162D3AD-572A-4B7E-A315-159516EF15D0}"/>
                      </a:ext>
                    </a:extLst>
                  </p:cNvPr>
                  <p:cNvGrpSpPr/>
                  <p:nvPr/>
                </p:nvGrpSpPr>
                <p:grpSpPr>
                  <a:xfrm>
                    <a:off x="1421487" y="5388214"/>
                    <a:ext cx="8113894" cy="936056"/>
                    <a:chOff x="1426346" y="3292745"/>
                    <a:chExt cx="8113894" cy="936056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C097A45F-AA12-4BBD-BEFA-B9104A37D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6346" y="3294426"/>
                      <a:ext cx="8113894" cy="934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A675B6CE-FCE3-4EA3-A0F0-4FBD516DB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6346" y="3292745"/>
                      <a:ext cx="2030903" cy="934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67D0A708-F8A6-4A42-8548-FAD70E08E52D}"/>
                    </a:ext>
                  </a:extLst>
                </p:cNvPr>
                <p:cNvSpPr txBox="1"/>
                <p:nvPr/>
              </p:nvSpPr>
              <p:spPr>
                <a:xfrm rot="5400000">
                  <a:off x="5760717" y="4424630"/>
                  <a:ext cx="115772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400" dirty="0"/>
                    <a:t>…..</a:t>
                  </a:r>
                  <a:endParaRPr lang="fr-FR" sz="4000" dirty="0"/>
                </a:p>
              </p:txBody>
            </p:sp>
          </p:grp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AE29BA3-B813-4274-9268-6CED3BD45B12}"/>
                  </a:ext>
                </a:extLst>
              </p:cNvPr>
              <p:cNvSpPr txBox="1"/>
              <p:nvPr/>
            </p:nvSpPr>
            <p:spPr>
              <a:xfrm>
                <a:off x="9560118" y="1411678"/>
                <a:ext cx="1164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Modèle A:</a:t>
                </a:r>
              </a:p>
              <a:p>
                <a:r>
                  <a:rPr lang="fr-FR" dirty="0"/>
                  <a:t>R2 = ? 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32DD074-1D64-4382-806E-46AB8F4852D5}"/>
                  </a:ext>
                </a:extLst>
              </p:cNvPr>
              <p:cNvSpPr/>
              <p:nvPr/>
            </p:nvSpPr>
            <p:spPr>
              <a:xfrm>
                <a:off x="9127138" y="2058009"/>
                <a:ext cx="2030903" cy="4084029"/>
              </a:xfrm>
              <a:prstGeom prst="rect">
                <a:avLst/>
              </a:prstGeom>
              <a:solidFill>
                <a:srgbClr val="BC79FF"/>
              </a:solidFill>
              <a:ln>
                <a:solidFill>
                  <a:srgbClr val="9933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8103771-586B-4C6D-830F-F51FCB732AA9}"/>
                  </a:ext>
                </a:extLst>
              </p:cNvPr>
              <p:cNvSpPr txBox="1"/>
              <p:nvPr/>
            </p:nvSpPr>
            <p:spPr>
              <a:xfrm>
                <a:off x="9560118" y="3865576"/>
                <a:ext cx="1164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Nouvelles données</a:t>
                </a:r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39CBD1E-0C77-4C04-81F0-94D44FAACF53}"/>
                </a:ext>
              </a:extLst>
            </p:cNvPr>
            <p:cNvSpPr txBox="1"/>
            <p:nvPr/>
          </p:nvSpPr>
          <p:spPr>
            <a:xfrm>
              <a:off x="3546838" y="2309182"/>
              <a:ext cx="293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Échantillon d’apprentissage</a:t>
              </a:r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4CA7B316-4BD0-467D-8830-98C87ECA1F98}"/>
              </a:ext>
            </a:extLst>
          </p:cNvPr>
          <p:cNvSpPr txBox="1"/>
          <p:nvPr/>
        </p:nvSpPr>
        <p:spPr>
          <a:xfrm>
            <a:off x="3546837" y="3568236"/>
            <a:ext cx="29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d’apprentissage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FF1F761-67B6-46A7-ADA0-EC2A9BAF0032}"/>
              </a:ext>
            </a:extLst>
          </p:cNvPr>
          <p:cNvSpPr txBox="1"/>
          <p:nvPr/>
        </p:nvSpPr>
        <p:spPr>
          <a:xfrm>
            <a:off x="3546836" y="5521532"/>
            <a:ext cx="29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d’apprentissage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011AD7EE-223E-4D09-AF8F-057DD56860DC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D7D134E5-340C-4B34-B53B-7C210318D216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391780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83B56B6-660D-4A1A-8E87-DD78B92D535F}"/>
              </a:ext>
            </a:extLst>
          </p:cNvPr>
          <p:cNvGrpSpPr/>
          <p:nvPr/>
        </p:nvGrpSpPr>
        <p:grpSpPr>
          <a:xfrm>
            <a:off x="712648" y="1713368"/>
            <a:ext cx="10445393" cy="4719247"/>
            <a:chOff x="712648" y="1713368"/>
            <a:chExt cx="10445393" cy="4719247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7FED8E8-70D0-4D3F-9F86-C53C1510802B}"/>
                </a:ext>
              </a:extLst>
            </p:cNvPr>
            <p:cNvGrpSpPr/>
            <p:nvPr/>
          </p:nvGrpSpPr>
          <p:grpSpPr>
            <a:xfrm>
              <a:off x="712648" y="3570951"/>
              <a:ext cx="8113894" cy="2861664"/>
              <a:chOff x="707788" y="3296631"/>
              <a:chExt cx="8113894" cy="2861664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7D0A708-F8A6-4A42-8548-FAD70E08E52D}"/>
                  </a:ext>
                </a:extLst>
              </p:cNvPr>
              <p:cNvSpPr txBox="1"/>
              <p:nvPr/>
            </p:nvSpPr>
            <p:spPr>
              <a:xfrm rot="5400000">
                <a:off x="4505606" y="4821466"/>
                <a:ext cx="762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/>
                  <a:t>…..</a:t>
                </a:r>
                <a:endParaRPr lang="fr-FR" sz="3200" dirty="0"/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FB7C5560-7ABD-43D8-91D3-34340CB3A5A1}"/>
                  </a:ext>
                </a:extLst>
              </p:cNvPr>
              <p:cNvGrpSpPr/>
              <p:nvPr/>
            </p:nvGrpSpPr>
            <p:grpSpPr>
              <a:xfrm>
                <a:off x="707788" y="3296631"/>
                <a:ext cx="8113894" cy="646331"/>
                <a:chOff x="707789" y="2542096"/>
                <a:chExt cx="8113894" cy="646331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ACAD39E-1D7A-49E2-86B0-980D68408546}"/>
                    </a:ext>
                  </a:extLst>
                </p:cNvPr>
                <p:cNvSpPr/>
                <p:nvPr/>
              </p:nvSpPr>
              <p:spPr>
                <a:xfrm>
                  <a:off x="707789" y="2542096"/>
                  <a:ext cx="8113894" cy="6463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057228D-A202-48C8-B750-FE9BF9480338}"/>
                    </a:ext>
                  </a:extLst>
                </p:cNvPr>
                <p:cNvSpPr/>
                <p:nvPr/>
              </p:nvSpPr>
              <p:spPr>
                <a:xfrm>
                  <a:off x="6790779" y="2542096"/>
                  <a:ext cx="2030903" cy="64633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44365B4C-00D3-4B0F-9861-E6BE52533565}"/>
                  </a:ext>
                </a:extLst>
              </p:cNvPr>
              <p:cNvGrpSpPr/>
              <p:nvPr/>
            </p:nvGrpSpPr>
            <p:grpSpPr>
              <a:xfrm>
                <a:off x="707788" y="4116115"/>
                <a:ext cx="8113894" cy="646331"/>
                <a:chOff x="707789" y="2542096"/>
                <a:chExt cx="8113894" cy="64633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1E458F2-FCAE-46D7-B2B3-BDB8022EAC13}"/>
                    </a:ext>
                  </a:extLst>
                </p:cNvPr>
                <p:cNvSpPr/>
                <p:nvPr/>
              </p:nvSpPr>
              <p:spPr>
                <a:xfrm>
                  <a:off x="707789" y="2542096"/>
                  <a:ext cx="8113894" cy="6463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082732D-2CA7-4EEE-B6E1-EEC2321089AE}"/>
                    </a:ext>
                  </a:extLst>
                </p:cNvPr>
                <p:cNvSpPr/>
                <p:nvPr/>
              </p:nvSpPr>
              <p:spPr>
                <a:xfrm>
                  <a:off x="4764736" y="2542096"/>
                  <a:ext cx="2030903" cy="64633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F53180D5-1ABD-40E6-9ADD-9BF97B42AB1D}"/>
                  </a:ext>
                </a:extLst>
              </p:cNvPr>
              <p:cNvGrpSpPr/>
              <p:nvPr/>
            </p:nvGrpSpPr>
            <p:grpSpPr>
              <a:xfrm>
                <a:off x="707788" y="5510301"/>
                <a:ext cx="8113894" cy="647994"/>
                <a:chOff x="707789" y="2540433"/>
                <a:chExt cx="8113894" cy="64799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D4D3822-5CA9-4813-B1DE-A9E2E839BA20}"/>
                    </a:ext>
                  </a:extLst>
                </p:cNvPr>
                <p:cNvSpPr/>
                <p:nvPr/>
              </p:nvSpPr>
              <p:spPr>
                <a:xfrm>
                  <a:off x="707789" y="2542096"/>
                  <a:ext cx="8113894" cy="6463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AABED58-80D1-4BC4-A960-0B698C12E2B7}"/>
                    </a:ext>
                  </a:extLst>
                </p:cNvPr>
                <p:cNvSpPr/>
                <p:nvPr/>
              </p:nvSpPr>
              <p:spPr>
                <a:xfrm>
                  <a:off x="707789" y="2540433"/>
                  <a:ext cx="2030903" cy="64633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B307FFB-01C2-405C-8C46-6A7D5368779E}"/>
                </a:ext>
              </a:extLst>
            </p:cNvPr>
            <p:cNvGrpSpPr/>
            <p:nvPr/>
          </p:nvGrpSpPr>
          <p:grpSpPr>
            <a:xfrm>
              <a:off x="712648" y="1713368"/>
              <a:ext cx="10445393" cy="646332"/>
              <a:chOff x="712648" y="1713368"/>
              <a:chExt cx="10445393" cy="64633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F27F18D7-83D1-4183-BFFD-15C6E811ECE4}"/>
                  </a:ext>
                </a:extLst>
              </p:cNvPr>
              <p:cNvGrpSpPr/>
              <p:nvPr/>
            </p:nvGrpSpPr>
            <p:grpSpPr>
              <a:xfrm>
                <a:off x="712648" y="1713368"/>
                <a:ext cx="10445393" cy="646332"/>
                <a:chOff x="712647" y="2058008"/>
                <a:chExt cx="10445393" cy="64633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32DD074-1D64-4382-806E-46AB8F4852D5}"/>
                    </a:ext>
                  </a:extLst>
                </p:cNvPr>
                <p:cNvSpPr/>
                <p:nvPr/>
              </p:nvSpPr>
              <p:spPr>
                <a:xfrm>
                  <a:off x="9127137" y="2058010"/>
                  <a:ext cx="2030903" cy="646330"/>
                </a:xfrm>
                <a:prstGeom prst="rect">
                  <a:avLst/>
                </a:prstGeom>
                <a:solidFill>
                  <a:srgbClr val="BC79FF"/>
                </a:solidFill>
                <a:ln>
                  <a:solidFill>
                    <a:srgbClr val="9933F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C65BE-3DEB-400F-A93B-FAD6D6E5CE0F}"/>
                    </a:ext>
                  </a:extLst>
                </p:cNvPr>
                <p:cNvSpPr/>
                <p:nvPr/>
              </p:nvSpPr>
              <p:spPr>
                <a:xfrm>
                  <a:off x="712647" y="2058008"/>
                  <a:ext cx="8113894" cy="6463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2DFEA25-BE64-442C-BE5A-D986B1FBFC14}"/>
                  </a:ext>
                </a:extLst>
              </p:cNvPr>
              <p:cNvSpPr txBox="1"/>
              <p:nvPr/>
            </p:nvSpPr>
            <p:spPr>
              <a:xfrm>
                <a:off x="4548608" y="1853786"/>
                <a:ext cx="67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80%</a:t>
                </a: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6E978A8E-E9DC-4945-BE97-03F99F34ED2E}"/>
                  </a:ext>
                </a:extLst>
              </p:cNvPr>
              <p:cNvSpPr txBox="1"/>
              <p:nvPr/>
            </p:nvSpPr>
            <p:spPr>
              <a:xfrm>
                <a:off x="9804544" y="1853786"/>
                <a:ext cx="67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20%</a:t>
                </a:r>
              </a:p>
            </p:txBody>
          </p:sp>
        </p:grpSp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4428EAF4-B384-4D83-81A8-2CEDC7DFE0E0}"/>
                </a:ext>
              </a:extLst>
            </p:cNvPr>
            <p:cNvSpPr/>
            <p:nvPr/>
          </p:nvSpPr>
          <p:spPr>
            <a:xfrm>
              <a:off x="4671756" y="2463484"/>
              <a:ext cx="429792" cy="928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47C05610-E92F-42ED-8506-001E0641A13B}"/>
              </a:ext>
            </a:extLst>
          </p:cNvPr>
          <p:cNvSpPr txBox="1"/>
          <p:nvPr/>
        </p:nvSpPr>
        <p:spPr>
          <a:xfrm>
            <a:off x="9560117" y="2580292"/>
            <a:ext cx="116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A:</a:t>
            </a:r>
          </a:p>
          <a:p>
            <a:r>
              <a:rPr lang="fr-FR" dirty="0"/>
              <a:t>R2 = 0,57</a:t>
            </a:r>
          </a:p>
        </p:txBody>
      </p:sp>
      <p:sp>
        <p:nvSpPr>
          <p:cNvPr id="19" name="Flèche : angle droit 18">
            <a:extLst>
              <a:ext uri="{FF2B5EF4-FFF2-40B4-BE49-F238E27FC236}">
                <a16:creationId xmlns:a16="http://schemas.microsoft.com/office/drawing/2014/main" id="{EA1544ED-1C14-47A3-9F82-D988AEFD9B17}"/>
              </a:ext>
            </a:extLst>
          </p:cNvPr>
          <p:cNvSpPr/>
          <p:nvPr/>
        </p:nvSpPr>
        <p:spPr>
          <a:xfrm>
            <a:off x="9027789" y="3413399"/>
            <a:ext cx="1452844" cy="16077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6039C9-E9DF-461B-BD8C-113D547EA1DB}"/>
              </a:ext>
            </a:extLst>
          </p:cNvPr>
          <p:cNvSpPr txBox="1"/>
          <p:nvPr/>
        </p:nvSpPr>
        <p:spPr>
          <a:xfrm>
            <a:off x="3486634" y="3709450"/>
            <a:ext cx="28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d’apprentissage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92733AF-1291-44E4-B757-9F54CC9D701E}"/>
              </a:ext>
            </a:extLst>
          </p:cNvPr>
          <p:cNvSpPr txBox="1"/>
          <p:nvPr/>
        </p:nvSpPr>
        <p:spPr>
          <a:xfrm>
            <a:off x="3417884" y="4528409"/>
            <a:ext cx="29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d’apprentissage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C31B3DA-0AC6-4BCD-AA96-B54AE45075B0}"/>
              </a:ext>
            </a:extLst>
          </p:cNvPr>
          <p:cNvSpPr txBox="1"/>
          <p:nvPr/>
        </p:nvSpPr>
        <p:spPr>
          <a:xfrm>
            <a:off x="3561660" y="5931641"/>
            <a:ext cx="29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d’apprentissage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110CC2A6-496B-4A6D-AD81-84C01F0C737A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A48BDA00-9C47-4CCB-B200-3F8784AAD520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118173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13337A7-5EFD-484D-AD0E-C9E08311C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9" t="31769" r="16692" b="33495"/>
          <a:stretch/>
        </p:blipFill>
        <p:spPr>
          <a:xfrm>
            <a:off x="4506083" y="4741399"/>
            <a:ext cx="3179834" cy="746461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4A3F559-F41E-4CA6-8CE6-483C985DE7E5}"/>
              </a:ext>
            </a:extLst>
          </p:cNvPr>
          <p:cNvGrpSpPr/>
          <p:nvPr/>
        </p:nvGrpSpPr>
        <p:grpSpPr>
          <a:xfrm>
            <a:off x="837447" y="2577888"/>
            <a:ext cx="10803921" cy="1967822"/>
            <a:chOff x="837447" y="3430822"/>
            <a:chExt cx="10803921" cy="1967822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01ED790-69BB-4A00-B5F7-39D57B8C0882}"/>
                </a:ext>
              </a:extLst>
            </p:cNvPr>
            <p:cNvSpPr txBox="1"/>
            <p:nvPr/>
          </p:nvSpPr>
          <p:spPr>
            <a:xfrm>
              <a:off x="3713180" y="4475314"/>
              <a:ext cx="26876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Comparer les modèles</a:t>
              </a:r>
            </a:p>
            <a:p>
              <a:r>
                <a:rPr lang="fr-FR" dirty="0"/>
                <a:t>Choisir le meilleur modèle</a:t>
              </a:r>
            </a:p>
            <a:p>
              <a:r>
                <a:rPr lang="fr-FR" dirty="0"/>
                <a:t>Optimiser ce modèle </a:t>
              </a:r>
            </a:p>
          </p:txBody>
        </p:sp>
        <p:sp>
          <p:nvSpPr>
            <p:cNvPr id="11" name="Accolade ouvrante 10">
              <a:extLst>
                <a:ext uri="{FF2B5EF4-FFF2-40B4-BE49-F238E27FC236}">
                  <a16:creationId xmlns:a16="http://schemas.microsoft.com/office/drawing/2014/main" id="{4D57D6C6-2EA6-4561-BA31-3021CE6C828F}"/>
                </a:ext>
              </a:extLst>
            </p:cNvPr>
            <p:cNvSpPr/>
            <p:nvPr/>
          </p:nvSpPr>
          <p:spPr>
            <a:xfrm rot="5400000">
              <a:off x="4841214" y="3167130"/>
              <a:ext cx="345489" cy="240791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3EE85AF-A4CD-4A82-A915-842272663B31}"/>
                </a:ext>
              </a:extLst>
            </p:cNvPr>
            <p:cNvGrpSpPr/>
            <p:nvPr/>
          </p:nvGrpSpPr>
          <p:grpSpPr>
            <a:xfrm>
              <a:off x="837447" y="3430822"/>
              <a:ext cx="10516353" cy="646331"/>
              <a:chOff x="837447" y="3430822"/>
              <a:chExt cx="10516353" cy="64633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24550B-B770-49D3-BF96-81BFE6470C8A}"/>
                  </a:ext>
                </a:extLst>
              </p:cNvPr>
              <p:cNvSpPr/>
              <p:nvPr/>
            </p:nvSpPr>
            <p:spPr>
              <a:xfrm>
                <a:off x="9322897" y="3430822"/>
                <a:ext cx="2030903" cy="646330"/>
              </a:xfrm>
              <a:prstGeom prst="rect">
                <a:avLst/>
              </a:prstGeom>
              <a:solidFill>
                <a:srgbClr val="BC79FF"/>
              </a:solidFill>
              <a:ln>
                <a:solidFill>
                  <a:srgbClr val="9933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1075D5-2465-47E7-97CF-0584582E69DB}"/>
                  </a:ext>
                </a:extLst>
              </p:cNvPr>
              <p:cNvSpPr/>
              <p:nvPr/>
            </p:nvSpPr>
            <p:spPr>
              <a:xfrm>
                <a:off x="837447" y="3430822"/>
                <a:ext cx="8113894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D63BE2A-1C2E-4AF7-B57A-80B662531F16}"/>
                  </a:ext>
                </a:extLst>
              </p:cNvPr>
              <p:cNvSpPr txBox="1"/>
              <p:nvPr/>
            </p:nvSpPr>
            <p:spPr>
              <a:xfrm>
                <a:off x="3337335" y="3569321"/>
                <a:ext cx="3459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Learn</a:t>
                </a:r>
                <a:r>
                  <a:rPr lang="fr-FR" dirty="0"/>
                  <a:t> (Cross Validation, 10 </a:t>
                </a:r>
                <a:r>
                  <a:rPr lang="fr-FR" dirty="0" err="1"/>
                  <a:t>folds</a:t>
                </a:r>
                <a:r>
                  <a:rPr lang="fr-FR" dirty="0"/>
                  <a:t>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BC261E8-56E8-4782-90D8-81942C4EEB6D}"/>
                  </a:ext>
                </a:extLst>
              </p:cNvPr>
              <p:cNvSpPr txBox="1"/>
              <p:nvPr/>
            </p:nvSpPr>
            <p:spPr>
              <a:xfrm>
                <a:off x="10044898" y="3569321"/>
                <a:ext cx="586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Test</a:t>
                </a:r>
              </a:p>
            </p:txBody>
          </p:sp>
        </p:grpSp>
        <p:sp>
          <p:nvSpPr>
            <p:cNvPr id="14" name="Accolade ouvrante 13">
              <a:extLst>
                <a:ext uri="{FF2B5EF4-FFF2-40B4-BE49-F238E27FC236}">
                  <a16:creationId xmlns:a16="http://schemas.microsoft.com/office/drawing/2014/main" id="{0A78B39D-42CE-411C-9C66-F293CBEB0819}"/>
                </a:ext>
              </a:extLst>
            </p:cNvPr>
            <p:cNvSpPr/>
            <p:nvPr/>
          </p:nvSpPr>
          <p:spPr>
            <a:xfrm rot="5400000">
              <a:off x="10165690" y="3298575"/>
              <a:ext cx="345489" cy="214503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B20EB76-4C2B-4371-8D4C-55EDB91EAF94}"/>
                </a:ext>
              </a:extLst>
            </p:cNvPr>
            <p:cNvSpPr txBox="1"/>
            <p:nvPr/>
          </p:nvSpPr>
          <p:spPr>
            <a:xfrm>
              <a:off x="9035328" y="4591489"/>
              <a:ext cx="26060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Évaluer la performance du modèle 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F1512AC-0337-42E8-A6BE-6BCDF5F1FF4E}"/>
              </a:ext>
            </a:extLst>
          </p:cNvPr>
          <p:cNvSpPr txBox="1"/>
          <p:nvPr/>
        </p:nvSpPr>
        <p:spPr>
          <a:xfrm>
            <a:off x="2618740" y="5521146"/>
            <a:ext cx="695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Objectif: </a:t>
            </a:r>
          </a:p>
          <a:p>
            <a:endParaRPr lang="fr-FR" dirty="0"/>
          </a:p>
          <a:p>
            <a:r>
              <a:rPr lang="fr-FR" dirty="0"/>
              <a:t>Réduire la quantité de travail fastidieuse pour implémenter, comparer et optimiser plusieurs modèles sur un échantillon donné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E238A6F-2AA5-4F4E-BF7E-6105B60DA12E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74AF90CE-7B68-4697-AE53-581213E80FEE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25285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3AA8D3E-92DF-4D70-8BFE-ADE48A8BF2DE}"/>
              </a:ext>
            </a:extLst>
          </p:cNvPr>
          <p:cNvGrpSpPr/>
          <p:nvPr/>
        </p:nvGrpSpPr>
        <p:grpSpPr>
          <a:xfrm>
            <a:off x="442028" y="2407150"/>
            <a:ext cx="11611258" cy="2881268"/>
            <a:chOff x="611078" y="2130773"/>
            <a:chExt cx="11611258" cy="2881268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31262D4-6170-4330-A6BE-59605DB3D4C4}"/>
                </a:ext>
              </a:extLst>
            </p:cNvPr>
            <p:cNvGrpSpPr/>
            <p:nvPr/>
          </p:nvGrpSpPr>
          <p:grpSpPr>
            <a:xfrm>
              <a:off x="611078" y="2130773"/>
              <a:ext cx="3542192" cy="1896083"/>
              <a:chOff x="611078" y="2130773"/>
              <a:chExt cx="3542192" cy="1896083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5DE076CF-056D-4620-B198-35B43E5304A0}"/>
                  </a:ext>
                </a:extLst>
              </p:cNvPr>
              <p:cNvGrpSpPr/>
              <p:nvPr/>
            </p:nvGrpSpPr>
            <p:grpSpPr>
              <a:xfrm>
                <a:off x="611078" y="2130773"/>
                <a:ext cx="3542192" cy="1896083"/>
                <a:chOff x="611078" y="2130773"/>
                <a:chExt cx="3542192" cy="1896083"/>
              </a:xfrm>
            </p:grpSpPr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F6FF72F7-0EDF-43D8-A428-8BAAD37961E6}"/>
                    </a:ext>
                  </a:extLst>
                </p:cNvPr>
                <p:cNvSpPr txBox="1"/>
                <p:nvPr/>
              </p:nvSpPr>
              <p:spPr>
                <a:xfrm>
                  <a:off x="1680839" y="2130773"/>
                  <a:ext cx="12517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/>
                    <a:t>SiteEnergyUse</a:t>
                  </a:r>
                  <a:endParaRPr lang="fr-FR" sz="1400" dirty="0"/>
                </a:p>
              </p:txBody>
            </p: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79D72BE-2CD6-4F9E-8ED8-F17FC00B588D}"/>
                    </a:ext>
                  </a:extLst>
                </p:cNvPr>
                <p:cNvGrpSpPr/>
                <p:nvPr/>
              </p:nvGrpSpPr>
              <p:grpSpPr>
                <a:xfrm>
                  <a:off x="611078" y="3288192"/>
                  <a:ext cx="3542192" cy="738664"/>
                  <a:chOff x="548940" y="3619025"/>
                  <a:chExt cx="3542192" cy="738664"/>
                </a:xfrm>
              </p:grpSpPr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DC699CF3-578C-4958-8A9F-381688F02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940" y="3619025"/>
                    <a:ext cx="16601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600"/>
                    </a:lvl1pPr>
                  </a:lstStyle>
                  <a:p>
                    <a:r>
                      <a:rPr lang="fr-FR" sz="1400" dirty="0"/>
                      <a:t>Passage au Log de la variable à expliquer</a:t>
                    </a:r>
                  </a:p>
                </p:txBody>
              </p:sp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99D1E8EF-8CD2-4B93-B14B-2E4F8863D944}"/>
                      </a:ext>
                    </a:extLst>
                  </p:cNvPr>
                  <p:cNvSpPr txBox="1"/>
                  <p:nvPr/>
                </p:nvSpPr>
                <p:spPr>
                  <a:xfrm>
                    <a:off x="2280088" y="3619025"/>
                    <a:ext cx="1811044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600"/>
                    </a:lvl1pPr>
                  </a:lstStyle>
                  <a:p>
                    <a:r>
                      <a:rPr lang="fr-FR" sz="1400" dirty="0"/>
                      <a:t>Pas de transformation de la variable à expliquer</a:t>
                    </a:r>
                  </a:p>
                </p:txBody>
              </p:sp>
            </p:grp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8F5FE768-CBA3-4B65-A9F1-F3E0B7118E5E}"/>
                  </a:ext>
                </a:extLst>
              </p:cNvPr>
              <p:cNvCxnSpPr>
                <a:stCxn id="2" idx="2"/>
                <a:endCxn id="29" idx="0"/>
              </p:cNvCxnSpPr>
              <p:nvPr/>
            </p:nvCxnSpPr>
            <p:spPr>
              <a:xfrm flipH="1">
                <a:off x="1441140" y="2438550"/>
                <a:ext cx="865575" cy="849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BF7A9EBA-A7EE-460D-9937-02D26FBFC0A5}"/>
                  </a:ext>
                </a:extLst>
              </p:cNvPr>
              <p:cNvCxnSpPr>
                <a:stCxn id="2" idx="2"/>
                <a:endCxn id="30" idx="0"/>
              </p:cNvCxnSpPr>
              <p:nvPr/>
            </p:nvCxnSpPr>
            <p:spPr>
              <a:xfrm>
                <a:off x="2306715" y="2438550"/>
                <a:ext cx="941033" cy="849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4BFB7A1B-7359-4B01-98F2-2074E9375392}"/>
                </a:ext>
              </a:extLst>
            </p:cNvPr>
            <p:cNvGrpSpPr/>
            <p:nvPr/>
          </p:nvGrpSpPr>
          <p:grpSpPr>
            <a:xfrm>
              <a:off x="4836108" y="2130773"/>
              <a:ext cx="7386228" cy="2881268"/>
              <a:chOff x="4836108" y="2130773"/>
              <a:chExt cx="7386228" cy="2881268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011811BE-8FB3-4957-847A-3C050E4369DA}"/>
                  </a:ext>
                </a:extLst>
              </p:cNvPr>
              <p:cNvGrpSpPr/>
              <p:nvPr/>
            </p:nvGrpSpPr>
            <p:grpSpPr>
              <a:xfrm>
                <a:off x="4836108" y="2130773"/>
                <a:ext cx="7386228" cy="2881268"/>
                <a:chOff x="4836108" y="2130773"/>
                <a:chExt cx="7386228" cy="2881268"/>
              </a:xfrm>
            </p:grpSpPr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53BCBCB-54C2-40BE-A3A5-B4D205009DDD}"/>
                    </a:ext>
                  </a:extLst>
                </p:cNvPr>
                <p:cNvSpPr txBox="1"/>
                <p:nvPr/>
              </p:nvSpPr>
              <p:spPr>
                <a:xfrm>
                  <a:off x="7034075" y="2130773"/>
                  <a:ext cx="2022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/>
                    <a:t>TotalGHGEmissions</a:t>
                  </a:r>
                  <a:endParaRPr lang="fr-FR" sz="1400" dirty="0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1994FA2D-BB9D-4BA2-9B46-93563AE2FFDF}"/>
                    </a:ext>
                  </a:extLst>
                </p:cNvPr>
                <p:cNvGrpSpPr/>
                <p:nvPr/>
              </p:nvGrpSpPr>
              <p:grpSpPr>
                <a:xfrm>
                  <a:off x="4836108" y="3223680"/>
                  <a:ext cx="7386228" cy="1788361"/>
                  <a:chOff x="4818352" y="3880635"/>
                  <a:chExt cx="7386228" cy="1788361"/>
                </a:xfrm>
              </p:grpSpPr>
              <p:grpSp>
                <p:nvGrpSpPr>
                  <p:cNvPr id="6" name="Groupe 5">
                    <a:extLst>
                      <a:ext uri="{FF2B5EF4-FFF2-40B4-BE49-F238E27FC236}">
                        <a16:creationId xmlns:a16="http://schemas.microsoft.com/office/drawing/2014/main" id="{F2981F0B-40BD-4322-B782-A878B9F80F02}"/>
                      </a:ext>
                    </a:extLst>
                  </p:cNvPr>
                  <p:cNvGrpSpPr/>
                  <p:nvPr/>
                </p:nvGrpSpPr>
                <p:grpSpPr>
                  <a:xfrm>
                    <a:off x="4818352" y="3880635"/>
                    <a:ext cx="3614697" cy="1788361"/>
                    <a:chOff x="2835673" y="3077367"/>
                    <a:chExt cx="3614697" cy="1788361"/>
                  </a:xfrm>
                </p:grpSpPr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E2442095-F92A-4DE1-9D0C-EB4D8C39B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844" y="3077367"/>
                      <a:ext cx="2027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Avec </a:t>
                      </a:r>
                      <a:r>
                        <a:rPr lang="fr-FR" sz="1400" dirty="0" err="1"/>
                        <a:t>ENERGYSTARScore</a:t>
                      </a:r>
                      <a:endParaRPr lang="fr-FR" sz="1400" dirty="0"/>
                    </a:p>
                  </p:txBody>
                </p:sp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BEB09298-A810-46E6-9806-36A9B6E450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5673" y="4127064"/>
                      <a:ext cx="171487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Passage au Log de la variable à expliquer</a:t>
                      </a:r>
                    </a:p>
                  </p:txBody>
                </p:sp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33D62E71-143C-4B35-B688-65B47F0A4A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1569" y="4127064"/>
                      <a:ext cx="1828801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Pas de transformation de la variable à expliquer</a:t>
                      </a:r>
                    </a:p>
                  </p:txBody>
                </p:sp>
              </p:grpSp>
              <p:grpSp>
                <p:nvGrpSpPr>
                  <p:cNvPr id="25" name="Groupe 24">
                    <a:extLst>
                      <a:ext uri="{FF2B5EF4-FFF2-40B4-BE49-F238E27FC236}">
                        <a16:creationId xmlns:a16="http://schemas.microsoft.com/office/drawing/2014/main" id="{44F88135-7B76-4CE4-A846-93D2DBB7E7CC}"/>
                      </a:ext>
                    </a:extLst>
                  </p:cNvPr>
                  <p:cNvGrpSpPr/>
                  <p:nvPr/>
                </p:nvGrpSpPr>
                <p:grpSpPr>
                  <a:xfrm>
                    <a:off x="8589883" y="3880635"/>
                    <a:ext cx="3614697" cy="1782701"/>
                    <a:chOff x="2835673" y="3077367"/>
                    <a:chExt cx="3614697" cy="1782701"/>
                  </a:xfrm>
                </p:grpSpPr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6127B65D-BBFB-4E38-9ABD-90A73D15C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844" y="3077367"/>
                      <a:ext cx="2027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Sans </a:t>
                      </a:r>
                      <a:r>
                        <a:rPr lang="fr-FR" sz="1400" dirty="0" err="1"/>
                        <a:t>ENERGYSTARScore</a:t>
                      </a:r>
                      <a:endParaRPr lang="fr-FR" sz="1400" dirty="0"/>
                    </a:p>
                  </p:txBody>
                </p:sp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BFCB258F-E38E-4903-AE56-E5843DE3BA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5673" y="4127064"/>
                      <a:ext cx="171487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Passage au Log de la variable à expliquer</a:t>
                      </a:r>
                    </a:p>
                  </p:txBody>
                </p:sp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10B3E460-C36D-455D-B26C-47BCD707B9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1569" y="4121404"/>
                      <a:ext cx="1828801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Pas de transformation de la variable à expliquer</a:t>
                      </a:r>
                    </a:p>
                  </p:txBody>
                </p:sp>
              </p:grpSp>
            </p:grpSp>
          </p:grp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1C77A7C8-C954-43BB-ACB5-AAB44B8D4480}"/>
                  </a:ext>
                </a:extLst>
              </p:cNvPr>
              <p:cNvCxnSpPr>
                <a:stCxn id="14" idx="2"/>
                <a:endCxn id="15" idx="0"/>
              </p:cNvCxnSpPr>
              <p:nvPr/>
            </p:nvCxnSpPr>
            <p:spPr>
              <a:xfrm flipH="1">
                <a:off x="6508813" y="2438550"/>
                <a:ext cx="1536577" cy="785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34840BA1-0483-4734-A2E0-DFE6958C967D}"/>
                  </a:ext>
                </a:extLst>
              </p:cNvPr>
              <p:cNvCxnSpPr>
                <a:stCxn id="14" idx="2"/>
                <a:endCxn id="26" idx="0"/>
              </p:cNvCxnSpPr>
              <p:nvPr/>
            </p:nvCxnSpPr>
            <p:spPr>
              <a:xfrm>
                <a:off x="8045390" y="2438550"/>
                <a:ext cx="2234954" cy="785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AFE7FD66-B4CC-493C-A612-67FD00A69E73}"/>
                  </a:ext>
                </a:extLst>
              </p:cNvPr>
              <p:cNvCxnSpPr>
                <a:stCxn id="15" idx="2"/>
                <a:endCxn id="17" idx="0"/>
              </p:cNvCxnSpPr>
              <p:nvPr/>
            </p:nvCxnSpPr>
            <p:spPr>
              <a:xfrm flipH="1">
                <a:off x="5693544" y="3531457"/>
                <a:ext cx="815269" cy="741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E9777C22-CBD9-477D-A0AC-A59AD8651C32}"/>
                  </a:ext>
                </a:extLst>
              </p:cNvPr>
              <p:cNvCxnSpPr>
                <a:stCxn id="15" idx="2"/>
                <a:endCxn id="18" idx="0"/>
              </p:cNvCxnSpPr>
              <p:nvPr/>
            </p:nvCxnSpPr>
            <p:spPr>
              <a:xfrm>
                <a:off x="6508813" y="3531457"/>
                <a:ext cx="1027592" cy="741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>
                <a:extLst>
                  <a:ext uri="{FF2B5EF4-FFF2-40B4-BE49-F238E27FC236}">
                    <a16:creationId xmlns:a16="http://schemas.microsoft.com/office/drawing/2014/main" id="{595F5F4F-4E22-4C8A-B66E-29E8CE3DCE9A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 flipH="1">
                <a:off x="9465075" y="3531457"/>
                <a:ext cx="815269" cy="741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78E471D7-A96F-479D-8A43-5497DA7D3F19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0280344" y="3531457"/>
                <a:ext cx="1027592" cy="736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173A1BA-37F9-4460-88C3-0F920BA2DFCC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10" y="2130773"/>
              <a:ext cx="0" cy="2796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5EE60C10-928A-42F3-B7ED-B263AAA4F7FE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3C864EC-277F-4C67-8380-64AFD1954048}"/>
              </a:ext>
            </a:extLst>
          </p:cNvPr>
          <p:cNvGrpSpPr/>
          <p:nvPr/>
        </p:nvGrpSpPr>
        <p:grpSpPr>
          <a:xfrm>
            <a:off x="72678" y="5630015"/>
            <a:ext cx="10601794" cy="307777"/>
            <a:chOff x="72678" y="5630015"/>
            <a:chExt cx="10601794" cy="307777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62CA2E-1443-491A-855C-779C62EEFB03}"/>
                </a:ext>
              </a:extLst>
            </p:cNvPr>
            <p:cNvSpPr txBox="1"/>
            <p:nvPr/>
          </p:nvSpPr>
          <p:spPr>
            <a:xfrm>
              <a:off x="72678" y="5630015"/>
              <a:ext cx="412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fr-FR" sz="1400" dirty="0"/>
                <a:t>Fichier </a:t>
              </a:r>
              <a:r>
                <a:rPr lang="fr-FR" sz="1400" dirty="0" err="1"/>
                <a:t>SiteEnergyUse</a:t>
              </a:r>
              <a:r>
                <a:rPr lang="fr-FR" sz="1400" dirty="0"/>
                <a:t>: 970 lignes, 66 colonnes 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66660BC-5213-4FAC-A5CB-E7D34EA2FED2}"/>
                </a:ext>
              </a:extLst>
            </p:cNvPr>
            <p:cNvSpPr txBox="1"/>
            <p:nvPr/>
          </p:nvSpPr>
          <p:spPr>
            <a:xfrm>
              <a:off x="5932128" y="5630015"/>
              <a:ext cx="4742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fr-FR" sz="1400" dirty="0"/>
                <a:t>Fichier </a:t>
              </a:r>
              <a:r>
                <a:rPr lang="fr-FR" sz="1400" dirty="0" err="1"/>
                <a:t>TotalGHGEmissions</a:t>
              </a:r>
              <a:r>
                <a:rPr lang="fr-FR" sz="1400" dirty="0"/>
                <a:t>: 811 lignes, 66 colonnes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2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8D72AA-ED04-46F7-894D-44133E62D82F}"/>
              </a:ext>
            </a:extLst>
          </p:cNvPr>
          <p:cNvGrpSpPr/>
          <p:nvPr/>
        </p:nvGrpSpPr>
        <p:grpSpPr>
          <a:xfrm>
            <a:off x="138714" y="2407150"/>
            <a:ext cx="11914572" cy="3287068"/>
            <a:chOff x="29225" y="2130773"/>
            <a:chExt cx="11914572" cy="328706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3AA8D3E-92DF-4D70-8BFE-ADE48A8BF2DE}"/>
                </a:ext>
              </a:extLst>
            </p:cNvPr>
            <p:cNvGrpSpPr/>
            <p:nvPr/>
          </p:nvGrpSpPr>
          <p:grpSpPr>
            <a:xfrm>
              <a:off x="248202" y="2130773"/>
              <a:ext cx="11695595" cy="2881268"/>
              <a:chOff x="526741" y="2130773"/>
              <a:chExt cx="11695595" cy="2881268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931262D4-6170-4330-A6BE-59605DB3D4C4}"/>
                  </a:ext>
                </a:extLst>
              </p:cNvPr>
              <p:cNvGrpSpPr/>
              <p:nvPr/>
            </p:nvGrpSpPr>
            <p:grpSpPr>
              <a:xfrm>
                <a:off x="611078" y="2130773"/>
                <a:ext cx="3542192" cy="1896083"/>
                <a:chOff x="611078" y="2130773"/>
                <a:chExt cx="3542192" cy="1896083"/>
              </a:xfrm>
            </p:grpSpPr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5DE076CF-056D-4620-B198-35B43E5304A0}"/>
                    </a:ext>
                  </a:extLst>
                </p:cNvPr>
                <p:cNvGrpSpPr/>
                <p:nvPr/>
              </p:nvGrpSpPr>
              <p:grpSpPr>
                <a:xfrm>
                  <a:off x="611078" y="2130773"/>
                  <a:ext cx="3542192" cy="1896083"/>
                  <a:chOff x="611078" y="2130773"/>
                  <a:chExt cx="3542192" cy="1896083"/>
                </a:xfrm>
              </p:grpSpPr>
              <p:sp>
                <p:nvSpPr>
                  <p:cNvPr id="2" name="ZoneTexte 1">
                    <a:extLst>
                      <a:ext uri="{FF2B5EF4-FFF2-40B4-BE49-F238E27FC236}">
                        <a16:creationId xmlns:a16="http://schemas.microsoft.com/office/drawing/2014/main" id="{F6FF72F7-0EDF-43D8-A428-8BAAD37961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839" y="2130773"/>
                    <a:ext cx="12517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/>
                      <a:t>SiteEnergyUse</a:t>
                    </a:r>
                    <a:endParaRPr lang="fr-FR" sz="1400" dirty="0"/>
                  </a:p>
                </p:txBody>
              </p:sp>
              <p:grpSp>
                <p:nvGrpSpPr>
                  <p:cNvPr id="8" name="Groupe 7">
                    <a:extLst>
                      <a:ext uri="{FF2B5EF4-FFF2-40B4-BE49-F238E27FC236}">
                        <a16:creationId xmlns:a16="http://schemas.microsoft.com/office/drawing/2014/main" id="{B79D72BE-2CD6-4F9E-8ED8-F17FC00B588D}"/>
                      </a:ext>
                    </a:extLst>
                  </p:cNvPr>
                  <p:cNvGrpSpPr/>
                  <p:nvPr/>
                </p:nvGrpSpPr>
                <p:grpSpPr>
                  <a:xfrm>
                    <a:off x="611078" y="3288192"/>
                    <a:ext cx="3542192" cy="738664"/>
                    <a:chOff x="548940" y="3619025"/>
                    <a:chExt cx="3542192" cy="738664"/>
                  </a:xfrm>
                </p:grpSpPr>
                <p:sp>
                  <p:nvSpPr>
                    <p:cNvPr id="29" name="ZoneTexte 28">
                      <a:extLst>
                        <a:ext uri="{FF2B5EF4-FFF2-40B4-BE49-F238E27FC236}">
                          <a16:creationId xmlns:a16="http://schemas.microsoft.com/office/drawing/2014/main" id="{DC699CF3-578C-4958-8A9F-381688F02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940" y="3619025"/>
                      <a:ext cx="166012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Passage au Log de la variable à expliquer</a:t>
                      </a:r>
                    </a:p>
                  </p:txBody>
                </p:sp>
                <p:sp>
                  <p:nvSpPr>
                    <p:cNvPr id="30" name="ZoneTexte 29">
                      <a:extLst>
                        <a:ext uri="{FF2B5EF4-FFF2-40B4-BE49-F238E27FC236}">
                          <a16:creationId xmlns:a16="http://schemas.microsoft.com/office/drawing/2014/main" id="{99D1E8EF-8CD2-4B93-B14B-2E4F8863D9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0088" y="3619025"/>
                      <a:ext cx="1811044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ctr">
                        <a:defRPr sz="1600"/>
                      </a:lvl1pPr>
                    </a:lstStyle>
                    <a:p>
                      <a:r>
                        <a:rPr lang="fr-FR" sz="1400" dirty="0"/>
                        <a:t>Pas de transformation de la variable à expliquer</a:t>
                      </a:r>
                    </a:p>
                  </p:txBody>
                </p:sp>
              </p:grpSp>
            </p:grp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F5FE768-CBA3-4B65-A9F1-F3E0B7118E5E}"/>
                    </a:ext>
                  </a:extLst>
                </p:cNvPr>
                <p:cNvCxnSpPr>
                  <a:stCxn id="2" idx="2"/>
                  <a:endCxn id="29" idx="0"/>
                </p:cNvCxnSpPr>
                <p:nvPr/>
              </p:nvCxnSpPr>
              <p:spPr>
                <a:xfrm flipH="1">
                  <a:off x="1441140" y="2438550"/>
                  <a:ext cx="865575" cy="8496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BF7A9EBA-A7EE-460D-9937-02D26FBFC0A5}"/>
                    </a:ext>
                  </a:extLst>
                </p:cNvPr>
                <p:cNvCxnSpPr>
                  <a:stCxn id="2" idx="2"/>
                  <a:endCxn id="30" idx="0"/>
                </p:cNvCxnSpPr>
                <p:nvPr/>
              </p:nvCxnSpPr>
              <p:spPr>
                <a:xfrm>
                  <a:off x="2306715" y="2438550"/>
                  <a:ext cx="941033" cy="8496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4BFB7A1B-7359-4B01-98F2-2074E9375392}"/>
                  </a:ext>
                </a:extLst>
              </p:cNvPr>
              <p:cNvGrpSpPr/>
              <p:nvPr/>
            </p:nvGrpSpPr>
            <p:grpSpPr>
              <a:xfrm>
                <a:off x="4836108" y="2130773"/>
                <a:ext cx="7386228" cy="2881268"/>
                <a:chOff x="4836108" y="2130773"/>
                <a:chExt cx="7386228" cy="2881268"/>
              </a:xfrm>
            </p:grpSpPr>
            <p:grpSp>
              <p:nvGrpSpPr>
                <p:cNvPr id="32" name="Groupe 31">
                  <a:extLst>
                    <a:ext uri="{FF2B5EF4-FFF2-40B4-BE49-F238E27FC236}">
                      <a16:creationId xmlns:a16="http://schemas.microsoft.com/office/drawing/2014/main" id="{011811BE-8FB3-4957-847A-3C050E4369DA}"/>
                    </a:ext>
                  </a:extLst>
                </p:cNvPr>
                <p:cNvGrpSpPr/>
                <p:nvPr/>
              </p:nvGrpSpPr>
              <p:grpSpPr>
                <a:xfrm>
                  <a:off x="4836108" y="2130773"/>
                  <a:ext cx="7386228" cy="2881268"/>
                  <a:chOff x="4836108" y="2130773"/>
                  <a:chExt cx="7386228" cy="2881268"/>
                </a:xfrm>
              </p:grpSpPr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253BCBCB-54C2-40BE-A3A5-B4D205009DDD}"/>
                      </a:ext>
                    </a:extLst>
                  </p:cNvPr>
                  <p:cNvSpPr txBox="1"/>
                  <p:nvPr/>
                </p:nvSpPr>
                <p:spPr>
                  <a:xfrm>
                    <a:off x="7034075" y="2130773"/>
                    <a:ext cx="202262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/>
                      <a:t>TotalGHGEmissions</a:t>
                    </a:r>
                    <a:endParaRPr lang="fr-FR" sz="1400" dirty="0"/>
                  </a:p>
                </p:txBody>
              </p:sp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id="{1994FA2D-BB9D-4BA2-9B46-93563AE2FFDF}"/>
                      </a:ext>
                    </a:extLst>
                  </p:cNvPr>
                  <p:cNvGrpSpPr/>
                  <p:nvPr/>
                </p:nvGrpSpPr>
                <p:grpSpPr>
                  <a:xfrm>
                    <a:off x="4836108" y="3223680"/>
                    <a:ext cx="7386228" cy="1788361"/>
                    <a:chOff x="4818352" y="3880635"/>
                    <a:chExt cx="7386228" cy="1788361"/>
                  </a:xfrm>
                </p:grpSpPr>
                <p:grpSp>
                  <p:nvGrpSpPr>
                    <p:cNvPr id="6" name="Groupe 5">
                      <a:extLst>
                        <a:ext uri="{FF2B5EF4-FFF2-40B4-BE49-F238E27FC236}">
                          <a16:creationId xmlns:a16="http://schemas.microsoft.com/office/drawing/2014/main" id="{F2981F0B-40BD-4322-B782-A878B9F80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8352" y="3880635"/>
                      <a:ext cx="3614697" cy="1788361"/>
                      <a:chOff x="2835673" y="3077367"/>
                      <a:chExt cx="3614697" cy="1788361"/>
                    </a:xfrm>
                  </p:grpSpPr>
                  <p:sp>
                    <p:nvSpPr>
                      <p:cNvPr id="15" name="ZoneTexte 14">
                        <a:extLst>
                          <a:ext uri="{FF2B5EF4-FFF2-40B4-BE49-F238E27FC236}">
                            <a16:creationId xmlns:a16="http://schemas.microsoft.com/office/drawing/2014/main" id="{E2442095-F92A-4DE1-9D0C-EB4D8C39B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4844" y="3077367"/>
                        <a:ext cx="20270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ctr">
                          <a:defRPr sz="1600"/>
                        </a:lvl1pPr>
                      </a:lstStyle>
                      <a:p>
                        <a:r>
                          <a:rPr lang="fr-FR" sz="1400" dirty="0"/>
                          <a:t>Avec </a:t>
                        </a:r>
                        <a:r>
                          <a:rPr lang="fr-FR" sz="1400" dirty="0" err="1"/>
                          <a:t>ENERGYSTARScore</a:t>
                        </a:r>
                        <a:endParaRPr lang="fr-FR" sz="1400" dirty="0"/>
                      </a:p>
                    </p:txBody>
                  </p:sp>
                  <p:sp>
                    <p:nvSpPr>
                      <p:cNvPr id="17" name="ZoneTexte 16">
                        <a:extLst>
                          <a:ext uri="{FF2B5EF4-FFF2-40B4-BE49-F238E27FC236}">
                            <a16:creationId xmlns:a16="http://schemas.microsoft.com/office/drawing/2014/main" id="{BEB09298-A810-46E6-9806-36A9B6E450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35673" y="4127064"/>
                        <a:ext cx="171487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ctr">
                          <a:defRPr sz="1600"/>
                        </a:lvl1pPr>
                      </a:lstStyle>
                      <a:p>
                        <a:r>
                          <a:rPr lang="fr-FR" sz="1400" dirty="0"/>
                          <a:t>Passage au Log de la variable à expliquer</a:t>
                        </a:r>
                      </a:p>
                    </p:txBody>
                  </p:sp>
                  <p:sp>
                    <p:nvSpPr>
                      <p:cNvPr id="18" name="ZoneTexte 17">
                        <a:extLst>
                          <a:ext uri="{FF2B5EF4-FFF2-40B4-BE49-F238E27FC236}">
                            <a16:creationId xmlns:a16="http://schemas.microsoft.com/office/drawing/2014/main" id="{33D62E71-143C-4B35-B688-65B47F0A4A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21569" y="4127064"/>
                        <a:ext cx="1828801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ctr">
                          <a:defRPr sz="1600"/>
                        </a:lvl1pPr>
                      </a:lstStyle>
                      <a:p>
                        <a:r>
                          <a:rPr lang="fr-FR" sz="1400" dirty="0"/>
                          <a:t>Pas de transformation de la variable à expliquer</a:t>
                        </a:r>
                      </a:p>
                    </p:txBody>
                  </p:sp>
                </p:grpSp>
                <p:grpSp>
                  <p:nvGrpSpPr>
                    <p:cNvPr id="25" name="Groupe 24">
                      <a:extLst>
                        <a:ext uri="{FF2B5EF4-FFF2-40B4-BE49-F238E27FC236}">
                          <a16:creationId xmlns:a16="http://schemas.microsoft.com/office/drawing/2014/main" id="{44F88135-7B76-4CE4-A846-93D2DBB7E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9883" y="3880635"/>
                      <a:ext cx="3614697" cy="1782701"/>
                      <a:chOff x="2835673" y="3077367"/>
                      <a:chExt cx="3614697" cy="1782701"/>
                    </a:xfrm>
                  </p:grpSpPr>
                  <p:sp>
                    <p:nvSpPr>
                      <p:cNvPr id="26" name="ZoneTexte 25">
                        <a:extLst>
                          <a:ext uri="{FF2B5EF4-FFF2-40B4-BE49-F238E27FC236}">
                            <a16:creationId xmlns:a16="http://schemas.microsoft.com/office/drawing/2014/main" id="{6127B65D-BBFB-4E38-9ABD-90A73D15C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4844" y="3077367"/>
                        <a:ext cx="20270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ctr">
                          <a:defRPr sz="1600"/>
                        </a:lvl1pPr>
                      </a:lstStyle>
                      <a:p>
                        <a:r>
                          <a:rPr lang="fr-FR" sz="1400" dirty="0"/>
                          <a:t>Sans </a:t>
                        </a:r>
                        <a:r>
                          <a:rPr lang="fr-FR" sz="1400" dirty="0" err="1"/>
                          <a:t>ENERGYSTARScore</a:t>
                        </a:r>
                        <a:endParaRPr lang="fr-FR" sz="1400" dirty="0"/>
                      </a:p>
                    </p:txBody>
                  </p:sp>
                  <p:sp>
                    <p:nvSpPr>
                      <p:cNvPr id="27" name="ZoneTexte 26">
                        <a:extLst>
                          <a:ext uri="{FF2B5EF4-FFF2-40B4-BE49-F238E27FC236}">
                            <a16:creationId xmlns:a16="http://schemas.microsoft.com/office/drawing/2014/main" id="{BFCB258F-E38E-4903-AE56-E5843DE3BA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35673" y="4127064"/>
                        <a:ext cx="171487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ctr">
                          <a:defRPr sz="1600"/>
                        </a:lvl1pPr>
                      </a:lstStyle>
                      <a:p>
                        <a:r>
                          <a:rPr lang="fr-FR" sz="1400" dirty="0"/>
                          <a:t>Passage au Log de la variable à expliquer</a:t>
                        </a:r>
                      </a:p>
                    </p:txBody>
                  </p:sp>
                  <p:sp>
                    <p:nvSpPr>
                      <p:cNvPr id="28" name="ZoneTexte 27">
                        <a:extLst>
                          <a:ext uri="{FF2B5EF4-FFF2-40B4-BE49-F238E27FC236}">
                            <a16:creationId xmlns:a16="http://schemas.microsoft.com/office/drawing/2014/main" id="{10B3E460-C36D-455D-B26C-47BCD707B9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21569" y="4121404"/>
                        <a:ext cx="1828801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ctr">
                          <a:defRPr sz="1600"/>
                        </a:lvl1pPr>
                      </a:lstStyle>
                      <a:p>
                        <a:r>
                          <a:rPr lang="fr-FR" sz="1400" dirty="0"/>
                          <a:t>Pas de transformation de la variable à expliquer</a:t>
                        </a:r>
                      </a:p>
                    </p:txBody>
                  </p:sp>
                </p:grpSp>
              </p:grpSp>
            </p:grp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1C77A7C8-C954-43BB-ACB5-AAB44B8D4480}"/>
                    </a:ext>
                  </a:extLst>
                </p:cNvPr>
                <p:cNvCxnSpPr>
                  <a:stCxn id="14" idx="2"/>
                  <a:endCxn id="15" idx="0"/>
                </p:cNvCxnSpPr>
                <p:nvPr/>
              </p:nvCxnSpPr>
              <p:spPr>
                <a:xfrm flipH="1">
                  <a:off x="6508813" y="2438550"/>
                  <a:ext cx="1536577" cy="7851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>
                  <a:extLst>
                    <a:ext uri="{FF2B5EF4-FFF2-40B4-BE49-F238E27FC236}">
                      <a16:creationId xmlns:a16="http://schemas.microsoft.com/office/drawing/2014/main" id="{34840BA1-0483-4734-A2E0-DFE6958C967D}"/>
                    </a:ext>
                  </a:extLst>
                </p:cNvPr>
                <p:cNvCxnSpPr>
                  <a:stCxn id="14" idx="2"/>
                  <a:endCxn id="26" idx="0"/>
                </p:cNvCxnSpPr>
                <p:nvPr/>
              </p:nvCxnSpPr>
              <p:spPr>
                <a:xfrm>
                  <a:off x="8045390" y="2438550"/>
                  <a:ext cx="2234954" cy="7851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AFE7FD66-B4CC-493C-A612-67FD00A69E73}"/>
                    </a:ext>
                  </a:extLst>
                </p:cNvPr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5693544" y="3531457"/>
                  <a:ext cx="815269" cy="7419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>
                  <a:extLst>
                    <a:ext uri="{FF2B5EF4-FFF2-40B4-BE49-F238E27FC236}">
                      <a16:creationId xmlns:a16="http://schemas.microsoft.com/office/drawing/2014/main" id="{E9777C22-CBD9-477D-A0AC-A59AD8651C32}"/>
                    </a:ext>
                  </a:extLst>
                </p:cNvPr>
                <p:cNvCxnSpPr>
                  <a:stCxn id="15" idx="2"/>
                  <a:endCxn id="18" idx="0"/>
                </p:cNvCxnSpPr>
                <p:nvPr/>
              </p:nvCxnSpPr>
              <p:spPr>
                <a:xfrm>
                  <a:off x="6508813" y="3531457"/>
                  <a:ext cx="1027592" cy="7419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>
                  <a:extLst>
                    <a:ext uri="{FF2B5EF4-FFF2-40B4-BE49-F238E27FC236}">
                      <a16:creationId xmlns:a16="http://schemas.microsoft.com/office/drawing/2014/main" id="{595F5F4F-4E22-4C8A-B66E-29E8CE3DCE9A}"/>
                    </a:ext>
                  </a:extLst>
                </p:cNvPr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9465075" y="3531457"/>
                  <a:ext cx="815269" cy="7419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>
                  <a:extLst>
                    <a:ext uri="{FF2B5EF4-FFF2-40B4-BE49-F238E27FC236}">
                      <a16:creationId xmlns:a16="http://schemas.microsoft.com/office/drawing/2014/main" id="{78E471D7-A96F-479D-8A43-5497DA7D3F19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0280344" y="3531457"/>
                  <a:ext cx="1027592" cy="7362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A173A1BA-37F9-4460-88C3-0F920BA2D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10" y="2130773"/>
                <a:ext cx="0" cy="27963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753E2681-A08D-4DCD-A2DE-75EF7B11B02A}"/>
                  </a:ext>
                </a:extLst>
              </p:cNvPr>
              <p:cNvSpPr/>
              <p:nvPr/>
            </p:nvSpPr>
            <p:spPr>
              <a:xfrm>
                <a:off x="526741" y="3264895"/>
                <a:ext cx="1884276" cy="62340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6AF536-5AF1-4956-A216-1E2D04C2B325}"/>
                  </a:ext>
                </a:extLst>
              </p:cNvPr>
              <p:cNvSpPr/>
              <p:nvPr/>
            </p:nvSpPr>
            <p:spPr>
              <a:xfrm>
                <a:off x="4702216" y="4271213"/>
                <a:ext cx="1884276" cy="62340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ACD32C2-6C73-4ED8-AF04-92A3799BFD64}"/>
                </a:ext>
              </a:extLst>
            </p:cNvPr>
            <p:cNvSpPr txBox="1"/>
            <p:nvPr/>
          </p:nvSpPr>
          <p:spPr>
            <a:xfrm>
              <a:off x="29225" y="3919300"/>
              <a:ext cx="2360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Gradient </a:t>
              </a:r>
              <a:r>
                <a:rPr lang="fr-FR" sz="1400" b="1" dirty="0" err="1">
                  <a:solidFill>
                    <a:srgbClr val="FF0000"/>
                  </a:solidFill>
                </a:rPr>
                <a:t>Boosting</a:t>
              </a:r>
              <a:r>
                <a:rPr lang="fr-FR" sz="1400" b="1" dirty="0">
                  <a:solidFill>
                    <a:srgbClr val="FF0000"/>
                  </a:solidFill>
                </a:rPr>
                <a:t> </a:t>
              </a:r>
              <a:r>
                <a:rPr lang="fr-FR" sz="1400" b="1" dirty="0" err="1">
                  <a:solidFill>
                    <a:srgbClr val="FF0000"/>
                  </a:solidFill>
                </a:rPr>
                <a:t>Regressor</a:t>
              </a:r>
              <a:endParaRPr lang="fr-FR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R2 = 0,6640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442127B4-A79A-4F5C-AD7A-A9B010FDA26A}"/>
                </a:ext>
              </a:extLst>
            </p:cNvPr>
            <p:cNvSpPr txBox="1"/>
            <p:nvPr/>
          </p:nvSpPr>
          <p:spPr>
            <a:xfrm>
              <a:off x="4701055" y="4894621"/>
              <a:ext cx="1329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>
                  <a:solidFill>
                    <a:srgbClr val="FF0000"/>
                  </a:solidFill>
                </a:rPr>
                <a:t>Bayesian</a:t>
              </a:r>
              <a:r>
                <a:rPr lang="fr-FR" sz="1400" b="1" dirty="0">
                  <a:solidFill>
                    <a:srgbClr val="FF0000"/>
                  </a:solidFill>
                </a:rPr>
                <a:t> Ridge</a:t>
              </a:r>
            </a:p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R2 = 0,4886</a:t>
              </a:r>
            </a:p>
          </p:txBody>
        </p: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0C8CFFEA-A332-4225-BFA2-EEB4992411C1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0ECD30F1-A837-4E4C-8EAF-E45A403DA42D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41797E6-BEAB-4E39-9424-0B6F552795CA}"/>
              </a:ext>
            </a:extLst>
          </p:cNvPr>
          <p:cNvGrpSpPr/>
          <p:nvPr/>
        </p:nvGrpSpPr>
        <p:grpSpPr>
          <a:xfrm>
            <a:off x="72678" y="5630015"/>
            <a:ext cx="10601794" cy="307777"/>
            <a:chOff x="72678" y="5630015"/>
            <a:chExt cx="10601794" cy="307777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D26948D-8F13-4685-B55B-D75D92398280}"/>
                </a:ext>
              </a:extLst>
            </p:cNvPr>
            <p:cNvSpPr txBox="1"/>
            <p:nvPr/>
          </p:nvSpPr>
          <p:spPr>
            <a:xfrm>
              <a:off x="72678" y="5630015"/>
              <a:ext cx="412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fr-FR" sz="1400" dirty="0"/>
                <a:t>Fichier </a:t>
              </a:r>
              <a:r>
                <a:rPr lang="fr-FR" sz="1400" dirty="0" err="1"/>
                <a:t>SiteEnergyUse</a:t>
              </a:r>
              <a:r>
                <a:rPr lang="fr-FR" sz="1400" dirty="0"/>
                <a:t>: 970 lignes, 66 colonnes 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1030AED-5CA0-4DBD-9BE3-F0D8D912A394}"/>
                </a:ext>
              </a:extLst>
            </p:cNvPr>
            <p:cNvSpPr txBox="1"/>
            <p:nvPr/>
          </p:nvSpPr>
          <p:spPr>
            <a:xfrm>
              <a:off x="5932128" y="5630015"/>
              <a:ext cx="4742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fr-FR" sz="1400" dirty="0"/>
                <a:t>Fichier </a:t>
              </a:r>
              <a:r>
                <a:rPr lang="fr-FR" sz="1400" dirty="0" err="1"/>
                <a:t>TotalGHGEmissions</a:t>
              </a:r>
              <a:r>
                <a:rPr lang="fr-FR" sz="1400" dirty="0"/>
                <a:t>: 811 lignes, 66 colonnes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38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E3DA7FE-9F1E-4706-86D5-5A340C5FF273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/>
            </a:pPr>
            <a:r>
              <a:rPr lang="fr-FR" sz="2400" dirty="0">
                <a:solidFill>
                  <a:schemeClr val="accent1"/>
                </a:solidFill>
              </a:rPr>
              <a:t>Log-transformation de la variable </a:t>
            </a:r>
            <a:r>
              <a:rPr lang="fr-FR" sz="2400" dirty="0" err="1">
                <a:solidFill>
                  <a:schemeClr val="accent1"/>
                </a:solidFill>
              </a:rPr>
              <a:t>SiteEnergyUse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A9736C8-0022-417E-8401-5D274BC5C17D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44F6BDF-CE9C-4DE5-BCB6-DBEDA325BB15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60433EF-87A3-4F21-A9A8-C4168114D9F2}"/>
              </a:ext>
            </a:extLst>
          </p:cNvPr>
          <p:cNvGrpSpPr/>
          <p:nvPr/>
        </p:nvGrpSpPr>
        <p:grpSpPr>
          <a:xfrm>
            <a:off x="323850" y="2533130"/>
            <a:ext cx="11544300" cy="3928811"/>
            <a:chOff x="323850" y="2533130"/>
            <a:chExt cx="11544300" cy="392881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E2B26BB-2DFF-4773-9D2E-7405C3162171}"/>
                </a:ext>
              </a:extLst>
            </p:cNvPr>
            <p:cNvGrpSpPr/>
            <p:nvPr/>
          </p:nvGrpSpPr>
          <p:grpSpPr>
            <a:xfrm>
              <a:off x="323850" y="2533130"/>
              <a:ext cx="11544300" cy="3707972"/>
              <a:chOff x="323850" y="2621910"/>
              <a:chExt cx="11544300" cy="3707972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EBA3735E-1480-46A1-BF45-A9C56DF00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850" y="2621910"/>
                <a:ext cx="5653832" cy="3707972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416F9FA6-322D-4AC7-BAEB-8C3A93ED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88" y="2622884"/>
                <a:ext cx="5532062" cy="3706997"/>
              </a:xfrm>
              <a:prstGeom prst="rect">
                <a:avLst/>
              </a:prstGeom>
            </p:spPr>
          </p:pic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FCA539D-964F-4009-B254-C9A4FC85588B}"/>
                </a:ext>
              </a:extLst>
            </p:cNvPr>
            <p:cNvSpPr txBox="1"/>
            <p:nvPr/>
          </p:nvSpPr>
          <p:spPr>
            <a:xfrm>
              <a:off x="2938509" y="6154164"/>
              <a:ext cx="781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Avant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ECD4633-1FA6-43FC-8282-F339C74B6904}"/>
                </a:ext>
              </a:extLst>
            </p:cNvPr>
            <p:cNvSpPr txBox="1"/>
            <p:nvPr/>
          </p:nvSpPr>
          <p:spPr>
            <a:xfrm>
              <a:off x="8472258" y="6154164"/>
              <a:ext cx="781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Après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619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D8F7D4-E51F-4CD7-9E5F-DFF162830B98}"/>
              </a:ext>
            </a:extLst>
          </p:cNvPr>
          <p:cNvSpPr txBox="1"/>
          <p:nvPr/>
        </p:nvSpPr>
        <p:spPr>
          <a:xfrm>
            <a:off x="3447989" y="6171684"/>
            <a:ext cx="511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r>
              <a:rPr lang="fr-FR" dirty="0"/>
              <a:t> a été choisit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F1B9BF3-6361-465A-8757-C30BDF5164AC}"/>
              </a:ext>
            </a:extLst>
          </p:cNvPr>
          <p:cNvGrpSpPr/>
          <p:nvPr/>
        </p:nvGrpSpPr>
        <p:grpSpPr>
          <a:xfrm>
            <a:off x="1785835" y="2511984"/>
            <a:ext cx="8620329" cy="3334357"/>
            <a:chOff x="1785835" y="2511984"/>
            <a:chExt cx="8620329" cy="333435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14A397C-3AC5-4C02-9A16-7A990697F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835" y="3245078"/>
              <a:ext cx="8620329" cy="2601263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2B80B65-2DA8-44A0-B51E-C80E398E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835" y="2511984"/>
              <a:ext cx="8439150" cy="533400"/>
            </a:xfrm>
            <a:prstGeom prst="rect">
              <a:avLst/>
            </a:prstGeom>
          </p:spPr>
        </p:pic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3DCB9820-76AB-4DA5-A545-CDFC2712CFA2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BCA1581-D4DE-4C98-865A-2049EB00CFAA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FC90F19-4DA1-4018-802F-E3FDE180DD99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 startAt="2"/>
            </a:pPr>
            <a:r>
              <a:rPr lang="fr-FR" sz="2400" dirty="0">
                <a:solidFill>
                  <a:schemeClr val="accent1"/>
                </a:solidFill>
              </a:rPr>
              <a:t>Recherche du 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134185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38F7D1-72CE-487B-BF6C-F07501147985}"/>
              </a:ext>
            </a:extLst>
          </p:cNvPr>
          <p:cNvGrpSpPr/>
          <p:nvPr/>
        </p:nvGrpSpPr>
        <p:grpSpPr>
          <a:xfrm>
            <a:off x="420938" y="2392193"/>
            <a:ext cx="11421152" cy="3964157"/>
            <a:chOff x="420938" y="2392193"/>
            <a:chExt cx="11421152" cy="396415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4503A46-6873-4845-A4D2-E59295AA8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938" y="2392193"/>
              <a:ext cx="3101783" cy="396415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C80184D-7176-4686-89C7-47C842092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232" y="2392193"/>
              <a:ext cx="6902858" cy="3964157"/>
            </a:xfrm>
            <a:prstGeom prst="rect">
              <a:avLst/>
            </a:prstGeom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33A1706-122F-4652-AECD-76E0A671A0DF}"/>
                </a:ext>
              </a:extLst>
            </p:cNvPr>
            <p:cNvSpPr/>
            <p:nvPr/>
          </p:nvSpPr>
          <p:spPr>
            <a:xfrm>
              <a:off x="2121760" y="5777990"/>
              <a:ext cx="470516" cy="3120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71C7E88-4080-4F88-B1C1-DEC53617DB92}"/>
                </a:ext>
              </a:extLst>
            </p:cNvPr>
            <p:cNvSpPr/>
            <p:nvPr/>
          </p:nvSpPr>
          <p:spPr>
            <a:xfrm>
              <a:off x="6495502" y="5735191"/>
              <a:ext cx="470516" cy="3120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1D651107-6085-4FDD-8592-D405EED4F489}"/>
                </a:ext>
              </a:extLst>
            </p:cNvPr>
            <p:cNvSpPr/>
            <p:nvPr/>
          </p:nvSpPr>
          <p:spPr>
            <a:xfrm>
              <a:off x="3632499" y="4483223"/>
              <a:ext cx="1189608" cy="3284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88E41784-3BCF-43E9-9732-C5B8E6F5DB90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0C633D1-9C54-4D98-824F-C37E31F5ADAA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0BA8F57-29FC-4DFD-BEF1-4DCA8CBC38E0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 startAt="3"/>
            </a:pPr>
            <a:r>
              <a:rPr lang="fr-FR" sz="2400" dirty="0">
                <a:solidFill>
                  <a:schemeClr val="accent1"/>
                </a:solidFill>
              </a:rPr>
              <a:t>Optimisation du 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47147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4638DE9-2519-4DEB-9214-BBEF60FB32B0}"/>
              </a:ext>
            </a:extLst>
          </p:cNvPr>
          <p:cNvGrpSpPr/>
          <p:nvPr/>
        </p:nvGrpSpPr>
        <p:grpSpPr>
          <a:xfrm>
            <a:off x="760382" y="2385580"/>
            <a:ext cx="10576752" cy="3970770"/>
            <a:chOff x="760382" y="2385580"/>
            <a:chExt cx="10576752" cy="397077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5349804-CD03-4A5E-B63A-C31667149D2F}"/>
                </a:ext>
              </a:extLst>
            </p:cNvPr>
            <p:cNvGrpSpPr/>
            <p:nvPr/>
          </p:nvGrpSpPr>
          <p:grpSpPr>
            <a:xfrm>
              <a:off x="760382" y="2385580"/>
              <a:ext cx="3908915" cy="3970770"/>
              <a:chOff x="760382" y="2385580"/>
              <a:chExt cx="3908915" cy="3970770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AB68D571-D355-4ABD-AB7E-DED7562B8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382" y="2385580"/>
                <a:ext cx="3908915" cy="397077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C9CFA5-C5B2-4FA1-9EDF-76336F6B7C9E}"/>
                  </a:ext>
                </a:extLst>
              </p:cNvPr>
              <p:cNvSpPr/>
              <p:nvPr/>
            </p:nvSpPr>
            <p:spPr>
              <a:xfrm>
                <a:off x="2974019" y="3160968"/>
                <a:ext cx="461639" cy="2875848"/>
              </a:xfrm>
              <a:prstGeom prst="rect">
                <a:avLst/>
              </a:prstGeom>
              <a:noFill/>
              <a:ln w="19050">
                <a:solidFill>
                  <a:srgbClr val="FF37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A230A7A6-E26E-4832-9C29-0C9EBB2F6807}"/>
                </a:ext>
              </a:extLst>
            </p:cNvPr>
            <p:cNvGrpSpPr/>
            <p:nvPr/>
          </p:nvGrpSpPr>
          <p:grpSpPr>
            <a:xfrm>
              <a:off x="5884066" y="2385580"/>
              <a:ext cx="5453068" cy="1017305"/>
              <a:chOff x="5997100" y="3500612"/>
              <a:chExt cx="5453068" cy="1017305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E18CC355-752F-4723-B961-F2084D33C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7100" y="3500612"/>
                <a:ext cx="5453068" cy="1017305"/>
              </a:xfrm>
              <a:prstGeom prst="rect">
                <a:avLst/>
              </a:prstGeom>
            </p:spPr>
          </p:pic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7C61651-F106-4C95-BC3D-4A3B4B396A16}"/>
                  </a:ext>
                </a:extLst>
              </p:cNvPr>
              <p:cNvSpPr/>
              <p:nvPr/>
            </p:nvSpPr>
            <p:spPr>
              <a:xfrm>
                <a:off x="9729186" y="4250006"/>
                <a:ext cx="506027" cy="24191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05BDC93-CD7E-4387-AF12-29C57D987C89}"/>
              </a:ext>
            </a:extLst>
          </p:cNvPr>
          <p:cNvGrpSpPr/>
          <p:nvPr/>
        </p:nvGrpSpPr>
        <p:grpSpPr>
          <a:xfrm>
            <a:off x="6245276" y="3670024"/>
            <a:ext cx="5018513" cy="964510"/>
            <a:chOff x="6245276" y="4320238"/>
            <a:chExt cx="5018513" cy="964510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955B860-2160-45D5-B470-5FC559CD7038}"/>
                </a:ext>
              </a:extLst>
            </p:cNvPr>
            <p:cNvSpPr txBox="1"/>
            <p:nvPr/>
          </p:nvSpPr>
          <p:spPr>
            <a:xfrm>
              <a:off x="8387342" y="4957979"/>
              <a:ext cx="734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0,6730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548261D-1C74-4467-88B6-69571B1662A3}"/>
                </a:ext>
              </a:extLst>
            </p:cNvPr>
            <p:cNvSpPr txBox="1"/>
            <p:nvPr/>
          </p:nvSpPr>
          <p:spPr>
            <a:xfrm>
              <a:off x="6245276" y="4976971"/>
              <a:ext cx="734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0,5910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7A16749-F69A-4B02-ACFF-E71C0B942A2E}"/>
                </a:ext>
              </a:extLst>
            </p:cNvPr>
            <p:cNvSpPr txBox="1"/>
            <p:nvPr/>
          </p:nvSpPr>
          <p:spPr>
            <a:xfrm>
              <a:off x="10529408" y="4976971"/>
              <a:ext cx="734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0,7299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0C7BC340-C0B8-4961-9A93-F05B933C4FFE}"/>
                </a:ext>
              </a:extLst>
            </p:cNvPr>
            <p:cNvGrpSpPr/>
            <p:nvPr/>
          </p:nvGrpSpPr>
          <p:grpSpPr>
            <a:xfrm>
              <a:off x="6612466" y="4320238"/>
              <a:ext cx="4284134" cy="557308"/>
              <a:chOff x="6612466" y="4320238"/>
              <a:chExt cx="4284134" cy="55730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FA8297-96AA-40AD-8496-CBECEDA2B6B7}"/>
                  </a:ext>
                </a:extLst>
              </p:cNvPr>
              <p:cNvSpPr/>
              <p:nvPr/>
            </p:nvSpPr>
            <p:spPr>
              <a:xfrm>
                <a:off x="6612467" y="4320238"/>
                <a:ext cx="4284133" cy="5573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D0BEEF95-127F-4D17-8AEB-465B11559173}"/>
                  </a:ext>
                </a:extLst>
              </p:cNvPr>
              <p:cNvCxnSpPr>
                <a:stCxn id="20" idx="0"/>
                <a:endCxn id="20" idx="2"/>
              </p:cNvCxnSpPr>
              <p:nvPr/>
            </p:nvCxnSpPr>
            <p:spPr>
              <a:xfrm>
                <a:off x="8754534" y="4320238"/>
                <a:ext cx="0" cy="5573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61ADB739-8EF5-4817-A216-C4CA02CCF3CB}"/>
                  </a:ext>
                </a:extLst>
              </p:cNvPr>
              <p:cNvCxnSpPr/>
              <p:nvPr/>
            </p:nvCxnSpPr>
            <p:spPr>
              <a:xfrm>
                <a:off x="6612466" y="4320238"/>
                <a:ext cx="0" cy="5573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3F7D2D4-F387-41FC-A822-D285ADA3317D}"/>
                  </a:ext>
                </a:extLst>
              </p:cNvPr>
              <p:cNvCxnSpPr/>
              <p:nvPr/>
            </p:nvCxnSpPr>
            <p:spPr>
              <a:xfrm>
                <a:off x="10896598" y="4320238"/>
                <a:ext cx="0" cy="5573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85763F39-D34C-412F-A8E0-773EE4B34338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B60FC832-9471-4421-A9FA-46DB78B3BC02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D4F440F2-96B3-4EEC-B8D0-CC60477B322F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 startAt="4"/>
            </a:pPr>
            <a:r>
              <a:rPr lang="fr-FR" sz="2400" dirty="0">
                <a:solidFill>
                  <a:schemeClr val="accent1"/>
                </a:solidFill>
              </a:rPr>
              <a:t>Prédiction sur de nouvelles données</a:t>
            </a:r>
          </a:p>
        </p:txBody>
      </p:sp>
    </p:spTree>
    <p:extLst>
      <p:ext uri="{BB962C8B-B14F-4D97-AF65-F5344CB8AC3E}">
        <p14:creationId xmlns:p14="http://schemas.microsoft.com/office/powerpoint/2010/main" val="21946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8232" y="1016528"/>
            <a:ext cx="6686364" cy="3163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Ville de Seattle: </a:t>
            </a:r>
            <a:r>
              <a:rPr lang="fr-FR" sz="1600" dirty="0"/>
              <a:t>ville neutre en émissions de carbone en 2050</a:t>
            </a: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Objectifs: </a:t>
            </a:r>
          </a:p>
          <a:p>
            <a:r>
              <a:rPr lang="fr-FR" sz="1600" dirty="0"/>
              <a:t>Prédire les émissions de CO2 (</a:t>
            </a:r>
            <a:r>
              <a:rPr lang="fr-FR" sz="1600" dirty="0" err="1"/>
              <a:t>TotalGHGEmissions</a:t>
            </a:r>
            <a:r>
              <a:rPr lang="fr-FR" sz="1600" dirty="0"/>
              <a:t>) et la consommation totale d’énergie (</a:t>
            </a:r>
            <a:r>
              <a:rPr lang="fr-FR" sz="1600" dirty="0" err="1"/>
              <a:t>SiteEnergyUse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)) </a:t>
            </a:r>
          </a:p>
          <a:p>
            <a:r>
              <a:rPr lang="fr-FR" sz="1600" dirty="0"/>
              <a:t>Évaluer l’intérêt de l’"ENERGY STAR Score" pour la prédiction d’émissions</a:t>
            </a:r>
          </a:p>
          <a:p>
            <a:r>
              <a:rPr lang="fr-FR" sz="1600" dirty="0"/>
              <a:t>Proposer des idées d’amélioration</a:t>
            </a:r>
          </a:p>
          <a:p>
            <a:pPr marL="0" indent="0"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2 Base de données: observations en 2015 et en 2016</a:t>
            </a:r>
          </a:p>
          <a:p>
            <a:pPr marL="0" indent="0">
              <a:buNone/>
            </a:pP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Contexte</a:t>
            </a:r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 et problématique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534" y="755373"/>
            <a:ext cx="3719332" cy="11776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810D6E-5093-40F1-B37C-DE5B16C21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87" y="3332480"/>
            <a:ext cx="7188626" cy="34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00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A3ED98-CEF5-44CC-B0E4-D44C786F54F8}"/>
              </a:ext>
            </a:extLst>
          </p:cNvPr>
          <p:cNvSpPr txBox="1"/>
          <p:nvPr/>
        </p:nvSpPr>
        <p:spPr>
          <a:xfrm>
            <a:off x="9499600" y="2911336"/>
            <a:ext cx="221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résidus ont tendance à former un nuage de points dispersés autour de la valeur 0 (axe des ordonnées)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40B8CE-D058-4F9C-AF2C-2C0997F23A1B}"/>
              </a:ext>
            </a:extLst>
          </p:cNvPr>
          <p:cNvGrpSpPr/>
          <p:nvPr/>
        </p:nvGrpSpPr>
        <p:grpSpPr>
          <a:xfrm>
            <a:off x="1828755" y="2312291"/>
            <a:ext cx="7204614" cy="4245699"/>
            <a:chOff x="1828755" y="2312291"/>
            <a:chExt cx="7204614" cy="424569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BD0E8C8-A7DD-4654-8F75-B1409AB13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755" y="2312291"/>
              <a:ext cx="7204614" cy="4245699"/>
            </a:xfrm>
            <a:prstGeom prst="rect">
              <a:avLst/>
            </a:prstGeom>
          </p:spPr>
        </p:pic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C8653DC-0311-446D-A114-72BFC567EC2C}"/>
                </a:ext>
              </a:extLst>
            </p:cNvPr>
            <p:cNvCxnSpPr/>
            <p:nvPr/>
          </p:nvCxnSpPr>
          <p:spPr>
            <a:xfrm>
              <a:off x="2214880" y="3977640"/>
              <a:ext cx="67208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8275D890-FA9E-49EF-AD0A-8FCB87DE1BC4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E264FDF-0D88-4A86-93EC-A93676A315B5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8A4EC82-4019-40F7-A484-FC381A030786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 startAt="5"/>
            </a:pPr>
            <a:r>
              <a:rPr lang="fr-FR" sz="2400" dirty="0">
                <a:solidFill>
                  <a:schemeClr val="accent1"/>
                </a:solidFill>
              </a:rPr>
              <a:t>Analyse des résidus</a:t>
            </a:r>
          </a:p>
        </p:txBody>
      </p:sp>
    </p:spTree>
    <p:extLst>
      <p:ext uri="{BB962C8B-B14F-4D97-AF65-F5344CB8AC3E}">
        <p14:creationId xmlns:p14="http://schemas.microsoft.com/office/powerpoint/2010/main" val="273475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326FB5F-B781-4F8C-B85D-E202A1DA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195"/>
            <a:ext cx="6143625" cy="42481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7894E1-4AA3-4D3D-93AC-1698855E486C}"/>
              </a:ext>
            </a:extLst>
          </p:cNvPr>
          <p:cNvSpPr txBox="1"/>
          <p:nvPr/>
        </p:nvSpPr>
        <p:spPr>
          <a:xfrm>
            <a:off x="7432040" y="3429000"/>
            <a:ext cx="3296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faudrait que la base de données soit plus large pour pouvoir observer une convergence des 2 courbes vers un score (R2) plus précis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8B7ACC2-83AF-40EE-84FA-ABAD4BCD0341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EC06DFA-2890-4E74-A77B-3334BC2D21CE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7C490B3-DCA4-4C26-89B3-F90FE4DE5F50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 startAt="6"/>
            </a:pPr>
            <a:r>
              <a:rPr lang="fr-FR" sz="2400" dirty="0">
                <a:solidFill>
                  <a:schemeClr val="accent1"/>
                </a:solidFill>
              </a:rPr>
              <a:t>Learning </a:t>
            </a:r>
            <a:r>
              <a:rPr lang="fr-FR" sz="2400" dirty="0" err="1">
                <a:solidFill>
                  <a:schemeClr val="accent1"/>
                </a:solidFill>
              </a:rPr>
              <a:t>Curve</a:t>
            </a:r>
            <a:endParaRPr lang="fr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50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B3C6F2A-4F3B-4A81-9677-B85D1FF64AE1}"/>
              </a:ext>
            </a:extLst>
          </p:cNvPr>
          <p:cNvGrpSpPr/>
          <p:nvPr/>
        </p:nvGrpSpPr>
        <p:grpSpPr>
          <a:xfrm>
            <a:off x="1759256" y="2325716"/>
            <a:ext cx="8673485" cy="4161399"/>
            <a:chOff x="1759256" y="2325716"/>
            <a:chExt cx="8673485" cy="416139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67FE578-FB9A-47C2-AB20-D6A9F841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9256" y="2325716"/>
              <a:ext cx="8673485" cy="358259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C44FD78-3FF8-4137-BC82-8C2B52902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7060" y="5908312"/>
              <a:ext cx="5857875" cy="546962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EC1C1B-1792-4FCA-8B61-DBDD10FEDC3F}"/>
                </a:ext>
              </a:extLst>
            </p:cNvPr>
            <p:cNvSpPr/>
            <p:nvPr/>
          </p:nvSpPr>
          <p:spPr>
            <a:xfrm>
              <a:off x="7171875" y="6121990"/>
              <a:ext cx="568170" cy="3651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57A157F4-7C9A-43B6-A926-32135755314E}"/>
              </a:ext>
            </a:extLst>
          </p:cNvPr>
          <p:cNvSpPr txBox="1">
            <a:spLocks/>
          </p:cNvSpPr>
          <p:nvPr/>
        </p:nvSpPr>
        <p:spPr>
          <a:xfrm>
            <a:off x="0" y="-3446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0F2FB21-5C86-4643-BB55-92232E8F3F46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3"/>
            </a:pPr>
            <a:r>
              <a:rPr lang="fr-FR" sz="2800" dirty="0">
                <a:solidFill>
                  <a:schemeClr val="accent1"/>
                </a:solidFill>
              </a:rPr>
              <a:t>Application et résultats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F3E088-3A56-4164-B580-93061C794825}"/>
              </a:ext>
            </a:extLst>
          </p:cNvPr>
          <p:cNvSpPr txBox="1">
            <a:spLocks/>
          </p:cNvSpPr>
          <p:nvPr/>
        </p:nvSpPr>
        <p:spPr>
          <a:xfrm>
            <a:off x="0" y="1871603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14550" lvl="3" indent="-742950">
              <a:buFont typeface="+mj-lt"/>
              <a:buAutoNum type="romanLcPeriod" startAt="7"/>
            </a:pPr>
            <a:r>
              <a:rPr lang="fr-FR" sz="2400" dirty="0" err="1">
                <a:solidFill>
                  <a:schemeClr val="accent1"/>
                </a:solidFill>
              </a:rPr>
              <a:t>Feature</a:t>
            </a:r>
            <a:r>
              <a:rPr lang="fr-FR" sz="2400" dirty="0">
                <a:solidFill>
                  <a:schemeClr val="accent1"/>
                </a:solidFill>
              </a:rPr>
              <a:t> Importance</a:t>
            </a:r>
          </a:p>
        </p:txBody>
      </p:sp>
    </p:spTree>
    <p:extLst>
      <p:ext uri="{BB962C8B-B14F-4D97-AF65-F5344CB8AC3E}">
        <p14:creationId xmlns:p14="http://schemas.microsoft.com/office/powerpoint/2010/main" val="775983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C9DB21-F929-41B1-822F-2AFB240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8A8B2AC-3C14-44E6-9E4A-1A0C407BEFC9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>
              <a:lnSpc>
                <a:spcPct val="150000"/>
              </a:lnSpc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587F4D-87C0-4162-B5C8-047142CDEA24}"/>
              </a:ext>
            </a:extLst>
          </p:cNvPr>
          <p:cNvSpPr txBox="1"/>
          <p:nvPr/>
        </p:nvSpPr>
        <p:spPr>
          <a:xfrm>
            <a:off x="924560" y="1172376"/>
            <a:ext cx="45923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SiteEnergyUse</a:t>
            </a:r>
            <a:r>
              <a:rPr lang="fr-FR" sz="1600" dirty="0"/>
              <a:t>: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Transformation grâce au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Gradient </a:t>
            </a:r>
            <a:r>
              <a:rPr lang="fr-FR" sz="1600" dirty="0" err="1"/>
              <a:t>Boosting</a:t>
            </a:r>
            <a:r>
              <a:rPr lang="fr-FR" sz="1600" dirty="0"/>
              <a:t> </a:t>
            </a:r>
            <a:r>
              <a:rPr lang="fr-FR" sz="1600" dirty="0" err="1"/>
              <a:t>Regressor</a:t>
            </a:r>
            <a:r>
              <a:rPr lang="fr-FR" sz="1600" dirty="0"/>
              <a:t> (R2 = 0,6640)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R2 (Ridge </a:t>
            </a:r>
            <a:r>
              <a:rPr lang="fr-FR" sz="1200" dirty="0" err="1"/>
              <a:t>Regression</a:t>
            </a:r>
            <a:r>
              <a:rPr lang="fr-FR" sz="1200" dirty="0"/>
              <a:t>, No Log) = 0,4307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Feature</a:t>
            </a:r>
            <a:r>
              <a:rPr lang="fr-FR" sz="1600" dirty="0"/>
              <a:t> Importance (R2 = 0,5875)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dirty="0"/>
              <a:t>R2 (Ridge </a:t>
            </a:r>
            <a:r>
              <a:rPr lang="fr-FR" sz="1200" dirty="0" err="1"/>
              <a:t>Regression</a:t>
            </a:r>
            <a:r>
              <a:rPr lang="fr-FR" sz="1200" dirty="0"/>
              <a:t>, No Log) = 0,1411</a:t>
            </a:r>
          </a:p>
          <a:p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3D1EA6-1334-436B-9317-5F23E26180F7}"/>
              </a:ext>
            </a:extLst>
          </p:cNvPr>
          <p:cNvSpPr txBox="1"/>
          <p:nvPr/>
        </p:nvSpPr>
        <p:spPr>
          <a:xfrm>
            <a:off x="7208520" y="1172376"/>
            <a:ext cx="4983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TotalGHGEmissions</a:t>
            </a:r>
            <a:r>
              <a:rPr lang="fr-FR" sz="1600" dirty="0"/>
              <a:t>: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Transformation grâce au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Besoin d’intégrer la variable </a:t>
            </a:r>
            <a:r>
              <a:rPr lang="fr-FR" sz="1600" dirty="0" err="1"/>
              <a:t>ENERGYSTARScore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Bayesian</a:t>
            </a:r>
            <a:r>
              <a:rPr lang="fr-FR" sz="1600" dirty="0"/>
              <a:t> Ridge (R2 = 0,4886)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dirty="0"/>
              <a:t>R2 (No </a:t>
            </a:r>
            <a:r>
              <a:rPr lang="fr-FR" sz="1200" dirty="0" err="1"/>
              <a:t>ENERGYSTARScore</a:t>
            </a:r>
            <a:r>
              <a:rPr lang="fr-FR" sz="1200" dirty="0"/>
              <a:t>, Log) = 0,3310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Feature</a:t>
            </a:r>
            <a:r>
              <a:rPr lang="fr-FR" sz="1600" dirty="0"/>
              <a:t> Importance (R2 = 0,1554)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dirty="0"/>
              <a:t>R2 (No </a:t>
            </a:r>
            <a:r>
              <a:rPr lang="fr-FR" sz="1200" dirty="0" err="1"/>
              <a:t>ENERGYSTARScore</a:t>
            </a:r>
            <a:r>
              <a:rPr lang="fr-FR" sz="1200" dirty="0"/>
              <a:t>, Log) = 0,1670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2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AC57730-AA2B-402B-A748-70EE0852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0" y="3500411"/>
            <a:ext cx="5989320" cy="3051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4C30567-6BD3-4585-96D7-A176A06CA002}"/>
              </a:ext>
            </a:extLst>
          </p:cNvPr>
          <p:cNvSpPr txBox="1"/>
          <p:nvPr/>
        </p:nvSpPr>
        <p:spPr>
          <a:xfrm>
            <a:off x="9032240" y="3500411"/>
            <a:ext cx="321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Modèles robustes sur des données nouvelles</a:t>
            </a:r>
          </a:p>
          <a:p>
            <a:endParaRPr lang="fr-FR" sz="1600" dirty="0"/>
          </a:p>
          <a:p>
            <a:r>
              <a:rPr lang="fr-FR" sz="1600" dirty="0"/>
              <a:t>Possibilité d’obtenir un peu plus de données pour obtenir plus de précisions</a:t>
            </a:r>
          </a:p>
          <a:p>
            <a:endParaRPr lang="fr-FR" sz="1600" dirty="0"/>
          </a:p>
          <a:p>
            <a:r>
              <a:rPr lang="fr-FR" sz="1600" dirty="0"/>
              <a:t>Nécessité d’inclure la variable </a:t>
            </a:r>
            <a:r>
              <a:rPr lang="fr-FR" sz="1600" dirty="0" err="1"/>
              <a:t>ENERGYSTARScore</a:t>
            </a:r>
            <a:r>
              <a:rPr lang="fr-FR" sz="1600" dirty="0"/>
              <a:t> pour la prédiction des rejets d’émissions de CO2 </a:t>
            </a:r>
          </a:p>
        </p:txBody>
      </p:sp>
    </p:spTree>
    <p:extLst>
      <p:ext uri="{BB962C8B-B14F-4D97-AF65-F5344CB8AC3E}">
        <p14:creationId xmlns:p14="http://schemas.microsoft.com/office/powerpoint/2010/main" val="854754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 txBox="1">
            <a:spLocks/>
          </p:cNvSpPr>
          <p:nvPr/>
        </p:nvSpPr>
        <p:spPr>
          <a:xfrm>
            <a:off x="4089358" y="2395330"/>
            <a:ext cx="4013284" cy="2067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fr-FR" b="1" dirty="0">
                <a:solidFill>
                  <a:schemeClr val="accent5"/>
                </a:solidFill>
              </a:rPr>
            </a:br>
            <a:br>
              <a:rPr lang="fr-FR" dirty="0"/>
            </a:br>
            <a:r>
              <a:rPr lang="fr-FR" sz="18400" b="1" dirty="0">
                <a:ln w="47625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FIN</a:t>
            </a:r>
            <a:br>
              <a:rPr lang="fr-FR" sz="8900" b="1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</a:rPr>
            </a:br>
            <a:endParaRPr lang="fr-FR" b="1" dirty="0">
              <a:ln w="22225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1245" y="1050975"/>
            <a:ext cx="6956033" cy="354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2015-building-energy-benchmarking.csv </a:t>
            </a: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2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Traitement</a:t>
            </a:r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 de la base de données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05" y="1081980"/>
            <a:ext cx="1885508" cy="18855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09225" y="3225494"/>
            <a:ext cx="443612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Les mêmes bâtiments sont observés en 2015 et en 2016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Certaines variables/colonnes sont identiques d’autres ne le sont pas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Observations seulement sur une seule année pour certaines colonnes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Besoin de concaténer les 2 jeux de données pour avoir le plus d’informations sur les bâtiments 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6" y="1445524"/>
            <a:ext cx="6956034" cy="222868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44" y="4379655"/>
            <a:ext cx="6956034" cy="1218951"/>
          </a:xfrm>
          <a:prstGeom prst="rect">
            <a:avLst/>
          </a:prstGeom>
        </p:spPr>
      </p:pic>
      <p:sp>
        <p:nvSpPr>
          <p:cNvPr id="19" name="Espace réservé du contenu 2"/>
          <p:cNvSpPr txBox="1">
            <a:spLocks/>
          </p:cNvSpPr>
          <p:nvPr/>
        </p:nvSpPr>
        <p:spPr>
          <a:xfrm>
            <a:off x="491245" y="3989849"/>
            <a:ext cx="6956034" cy="350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2016-building-energy-benchmarking.csv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1245" y="1050975"/>
            <a:ext cx="7471741" cy="7890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2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Traitement</a:t>
            </a:r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 de la base de données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05" y="1081980"/>
            <a:ext cx="1885508" cy="18855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782973" y="4498942"/>
            <a:ext cx="5707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valeurs des variables doivent être les mêmes pour un bâtiment observé en 2015 et en 2016.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Tous les bâtiments sont donc répétés 2 fois dans la base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38CE430-D044-4E9C-8E97-F1760CB03485}"/>
              </a:ext>
            </a:extLst>
          </p:cNvPr>
          <p:cNvGrpSpPr/>
          <p:nvPr/>
        </p:nvGrpSpPr>
        <p:grpSpPr>
          <a:xfrm>
            <a:off x="1212296" y="1398435"/>
            <a:ext cx="7703104" cy="2958723"/>
            <a:chOff x="751127" y="1497496"/>
            <a:chExt cx="6840419" cy="2313310"/>
          </a:xfrm>
        </p:grpSpPr>
        <p:grpSp>
          <p:nvGrpSpPr>
            <p:cNvPr id="16" name="Groupe 15"/>
            <p:cNvGrpSpPr/>
            <p:nvPr/>
          </p:nvGrpSpPr>
          <p:grpSpPr>
            <a:xfrm>
              <a:off x="751127" y="1497496"/>
              <a:ext cx="6463191" cy="1727999"/>
              <a:chOff x="751127" y="1497496"/>
              <a:chExt cx="6463191" cy="1727999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751127" y="1497496"/>
                <a:ext cx="6383366" cy="1608013"/>
                <a:chOff x="751127" y="1497496"/>
                <a:chExt cx="6383366" cy="1608013"/>
              </a:xfrm>
            </p:grpSpPr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1127" y="1497496"/>
                  <a:ext cx="4840447" cy="1608013"/>
                </a:xfrm>
                <a:prstGeom prst="rect">
                  <a:avLst/>
                </a:prstGeom>
              </p:spPr>
            </p:pic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574" y="1497496"/>
                  <a:ext cx="1542919" cy="1571281"/>
                </a:xfrm>
                <a:prstGeom prst="rect">
                  <a:avLst/>
                </a:prstGeom>
              </p:spPr>
            </p:pic>
          </p:grpSp>
          <p:sp>
            <p:nvSpPr>
              <p:cNvPr id="13" name="Ellipse 12"/>
              <p:cNvSpPr/>
              <p:nvPr/>
            </p:nvSpPr>
            <p:spPr>
              <a:xfrm>
                <a:off x="5828340" y="1874577"/>
                <a:ext cx="491706" cy="73059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Flèche vers le bas 14"/>
              <p:cNvSpPr/>
              <p:nvPr/>
            </p:nvSpPr>
            <p:spPr>
              <a:xfrm>
                <a:off x="5968519" y="2630269"/>
                <a:ext cx="199368" cy="59522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722612" y="1874576"/>
                <a:ext cx="491706" cy="73059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lèche vers le bas 17"/>
              <p:cNvSpPr/>
              <p:nvPr/>
            </p:nvSpPr>
            <p:spPr>
              <a:xfrm>
                <a:off x="6868781" y="2630268"/>
                <a:ext cx="199368" cy="59522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Espace réservé du contenu 2"/>
            <p:cNvSpPr txBox="1">
              <a:spLocks/>
            </p:cNvSpPr>
            <p:nvPr/>
          </p:nvSpPr>
          <p:spPr>
            <a:xfrm>
              <a:off x="5591574" y="3250588"/>
              <a:ext cx="1046795" cy="56021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Moyenne des 2 nombres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Espace réservé du contenu 2"/>
            <p:cNvSpPr txBox="1">
              <a:spLocks/>
            </p:cNvSpPr>
            <p:nvPr/>
          </p:nvSpPr>
          <p:spPr>
            <a:xfrm>
              <a:off x="6544751" y="3250588"/>
              <a:ext cx="1046795" cy="56021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Remplacer </a:t>
              </a:r>
              <a:r>
                <a:rPr lang="fr-F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NaN</a:t>
              </a:r>
              <a:r>
                <a:rPr lang="fr-F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par 0.0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fr-F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91245" y="1050975"/>
                <a:ext cx="7471741" cy="4465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Après suppression des doublons: 3358 lignes </a:t>
                </a:r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fr-F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40 colonnes </a:t>
                </a:r>
              </a:p>
              <a:p>
                <a:pPr marL="0" indent="0">
                  <a:buNone/>
                </a:pPr>
                <a:endParaRPr lang="fr-F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245" y="1050975"/>
                <a:ext cx="7471741" cy="446521"/>
              </a:xfrm>
              <a:blipFill>
                <a:blip r:embed="rId2"/>
                <a:stretch>
                  <a:fillRect l="-735" t="-12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/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2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Traitement</a:t>
            </a:r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 de la base de données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05" y="1081980"/>
            <a:ext cx="1885508" cy="18855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7937" y="5338583"/>
            <a:ext cx="443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 supprimer les doublons on a juste à supprimer un ligne sur 2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e 8"/>
          <p:cNvGrpSpPr/>
          <p:nvPr/>
        </p:nvGrpSpPr>
        <p:grpSpPr>
          <a:xfrm>
            <a:off x="738584" y="2004764"/>
            <a:ext cx="6977062" cy="3169128"/>
            <a:chOff x="767661" y="1721029"/>
            <a:chExt cx="6977062" cy="3169128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661" y="1721029"/>
              <a:ext cx="1495425" cy="3133725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3086" y="1746907"/>
              <a:ext cx="2466975" cy="314325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6248" y="1760027"/>
              <a:ext cx="3038475" cy="3038475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4B67D53D-6FB5-4D6E-9E5F-CC5880527CBB}"/>
              </a:ext>
            </a:extLst>
          </p:cNvPr>
          <p:cNvSpPr txBox="1"/>
          <p:nvPr/>
        </p:nvSpPr>
        <p:spPr>
          <a:xfrm>
            <a:off x="7962986" y="3188694"/>
            <a:ext cx="4436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Création de 2 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pour la variable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SiteEnergyUse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(Consommation d’énergies)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pour la variable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TotalGHGEmissions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(Emissions de CO2)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2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28105" y="5938747"/>
            <a:ext cx="55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supprime les colonnes qui ont plus de 40% de valeurs manquantes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4B85B9-F643-4EE4-81BF-71470422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1" y="1644459"/>
            <a:ext cx="8488997" cy="417940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70D8A18-FC35-4503-B293-EE0B8AC3036B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/>
            </a:pPr>
            <a:r>
              <a:rPr lang="fr-FR" sz="2800" dirty="0">
                <a:solidFill>
                  <a:schemeClr val="accent1"/>
                </a:solidFill>
              </a:rPr>
              <a:t>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177072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7058592" y="3570715"/>
            <a:ext cx="447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enlève les lignes pour lesquelles la variable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TotalGHGEmissions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est supérieure à 280 ou négative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00587" y="1607894"/>
            <a:ext cx="663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Analyse univariée des variables quantitatives sous forme de boîte à moustache (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FDB148E-B311-420A-B77B-6A9F53C60C18}"/>
              </a:ext>
            </a:extLst>
          </p:cNvPr>
          <p:cNvGrpSpPr/>
          <p:nvPr/>
        </p:nvGrpSpPr>
        <p:grpSpPr>
          <a:xfrm>
            <a:off x="800587" y="2433078"/>
            <a:ext cx="6093950" cy="4187114"/>
            <a:chOff x="800587" y="2169236"/>
            <a:chExt cx="6093950" cy="418711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A2F65E1-C19C-4507-95E3-8FA0F5714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587" y="2169236"/>
              <a:ext cx="6093950" cy="4187114"/>
            </a:xfrm>
            <a:prstGeom prst="rect">
              <a:avLst/>
            </a:prstGeom>
          </p:spPr>
        </p:pic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74AB9F7-D8D6-47AF-A1C5-2CBA56845A69}"/>
                </a:ext>
              </a:extLst>
            </p:cNvPr>
            <p:cNvSpPr/>
            <p:nvPr/>
          </p:nvSpPr>
          <p:spPr>
            <a:xfrm>
              <a:off x="800587" y="5974080"/>
              <a:ext cx="459253" cy="152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DA8C0D5-9AFC-4F5A-9AF7-94D5052499D8}"/>
                </a:ext>
              </a:extLst>
            </p:cNvPr>
            <p:cNvSpPr/>
            <p:nvPr/>
          </p:nvSpPr>
          <p:spPr>
            <a:xfrm rot="5400000">
              <a:off x="493515" y="3628905"/>
              <a:ext cx="1287783" cy="18693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5DF1657-2F72-4F0F-A9BC-616DA39BF0DD}"/>
                </a:ext>
              </a:extLst>
            </p:cNvPr>
            <p:cNvSpPr/>
            <p:nvPr/>
          </p:nvSpPr>
          <p:spPr>
            <a:xfrm rot="10800000">
              <a:off x="6507479" y="3592320"/>
              <a:ext cx="259081" cy="26339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740ABED1-0507-4528-AD01-596AAF069FF5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76433DF-9A4C-43C4-BDBB-13BEE52FB165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122520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7465344" y="3712903"/>
            <a:ext cx="403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s’intéressent aux bâtiments non destinés à l’habitation (50% de la base de données)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8036CF-90FC-44AC-8794-2B10D4FE3456}"/>
              </a:ext>
            </a:extLst>
          </p:cNvPr>
          <p:cNvGrpSpPr/>
          <p:nvPr/>
        </p:nvGrpSpPr>
        <p:grpSpPr>
          <a:xfrm>
            <a:off x="1227458" y="2062861"/>
            <a:ext cx="5571484" cy="4293489"/>
            <a:chOff x="2343263" y="2551260"/>
            <a:chExt cx="5571484" cy="429348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80DDDD4-20D7-4A3C-BC74-648618C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63" y="2551260"/>
              <a:ext cx="5571484" cy="4293489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31FB88-4335-4616-B5F4-993D2209D0D8}"/>
                </a:ext>
              </a:extLst>
            </p:cNvPr>
            <p:cNvSpPr/>
            <p:nvPr/>
          </p:nvSpPr>
          <p:spPr>
            <a:xfrm>
              <a:off x="5543550" y="2828925"/>
              <a:ext cx="1104900" cy="4191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FC8A44A-BA91-4A96-8B19-27B564296A09}"/>
                </a:ext>
              </a:extLst>
            </p:cNvPr>
            <p:cNvSpPr/>
            <p:nvPr/>
          </p:nvSpPr>
          <p:spPr>
            <a:xfrm>
              <a:off x="2343263" y="4074590"/>
              <a:ext cx="1104900" cy="4191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5CBA35-808E-45D9-9F0D-B958FB3DAA1D}"/>
                </a:ext>
              </a:extLst>
            </p:cNvPr>
            <p:cNvSpPr/>
            <p:nvPr/>
          </p:nvSpPr>
          <p:spPr>
            <a:xfrm>
              <a:off x="6801121" y="4407965"/>
              <a:ext cx="1104900" cy="2817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22B22D7D-E285-4140-90F0-35FB763C0D44}"/>
              </a:ext>
            </a:extLst>
          </p:cNvPr>
          <p:cNvSpPr txBox="1">
            <a:spLocks/>
          </p:cNvSpPr>
          <p:nvPr/>
        </p:nvSpPr>
        <p:spPr>
          <a:xfrm>
            <a:off x="0" y="13251"/>
            <a:ext cx="12192000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Analyse Exploratoire (EDA)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4B341565-5A2D-40CA-B07F-652CC3E69154}"/>
              </a:ext>
            </a:extLst>
          </p:cNvPr>
          <p:cNvSpPr txBox="1">
            <a:spLocks/>
          </p:cNvSpPr>
          <p:nvPr/>
        </p:nvSpPr>
        <p:spPr>
          <a:xfrm>
            <a:off x="0" y="1088888"/>
            <a:ext cx="12192000" cy="440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57350" lvl="2" indent="-742950">
              <a:buFont typeface="+mj-lt"/>
              <a:buAutoNum type="alphaUcPeriod" startAt="2"/>
            </a:pPr>
            <a:r>
              <a:rPr lang="fr-FR" sz="2800" dirty="0">
                <a:solidFill>
                  <a:schemeClr val="accent1"/>
                </a:solidFill>
              </a:rPr>
              <a:t>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32365195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9804</TotalTime>
  <Words>1230</Words>
  <Application>Microsoft Office PowerPoint</Application>
  <PresentationFormat>Grand écran</PresentationFormat>
  <Paragraphs>289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Thème Office</vt:lpstr>
      <vt:lpstr>  Projet 4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Guillaume Allemoniere</dc:creator>
  <cp:lastModifiedBy>Guillaume Allemoniere</cp:lastModifiedBy>
  <cp:revision>773</cp:revision>
  <dcterms:created xsi:type="dcterms:W3CDTF">2020-12-17T14:11:03Z</dcterms:created>
  <dcterms:modified xsi:type="dcterms:W3CDTF">2021-07-12T17:09:33Z</dcterms:modified>
</cp:coreProperties>
</file>