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66" r:id="rId1"/>
  </p:sldMasterIdLst>
  <p:notesMasterIdLst>
    <p:notesMasterId r:id="rId32"/>
  </p:notesMasterIdLst>
  <p:handoutMasterIdLst>
    <p:handoutMasterId r:id="rId33"/>
  </p:handoutMasterIdLst>
  <p:sldIdLst>
    <p:sldId id="256" r:id="rId2"/>
    <p:sldId id="438" r:id="rId3"/>
    <p:sldId id="436" r:id="rId4"/>
    <p:sldId id="439" r:id="rId5"/>
    <p:sldId id="440" r:id="rId6"/>
    <p:sldId id="441" r:id="rId7"/>
    <p:sldId id="442" r:id="rId8"/>
    <p:sldId id="475" r:id="rId9"/>
    <p:sldId id="480" r:id="rId10"/>
    <p:sldId id="482" r:id="rId11"/>
    <p:sldId id="481" r:id="rId12"/>
    <p:sldId id="479" r:id="rId13"/>
    <p:sldId id="477" r:id="rId14"/>
    <p:sldId id="478" r:id="rId15"/>
    <p:sldId id="476" r:id="rId16"/>
    <p:sldId id="483" r:id="rId17"/>
    <p:sldId id="495" r:id="rId18"/>
    <p:sldId id="484" r:id="rId19"/>
    <p:sldId id="486" r:id="rId20"/>
    <p:sldId id="487" r:id="rId21"/>
    <p:sldId id="488" r:id="rId22"/>
    <p:sldId id="490" r:id="rId23"/>
    <p:sldId id="491" r:id="rId24"/>
    <p:sldId id="492" r:id="rId25"/>
    <p:sldId id="493" r:id="rId26"/>
    <p:sldId id="494" r:id="rId27"/>
    <p:sldId id="496" r:id="rId28"/>
    <p:sldId id="497" r:id="rId29"/>
    <p:sldId id="466" r:id="rId30"/>
    <p:sldId id="473" r:id="rId31"/>
  </p:sldIdLst>
  <p:sldSz cx="12192000" cy="6858000"/>
  <p:notesSz cx="6889750" cy="100218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1557D"/>
    <a:srgbClr val="527EB4"/>
    <a:srgbClr val="15BE59"/>
    <a:srgbClr val="C70007"/>
    <a:srgbClr val="0070C0"/>
    <a:srgbClr val="0E74BE"/>
    <a:srgbClr val="9933FF"/>
    <a:srgbClr val="BC79FF"/>
    <a:srgbClr val="FF3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85558" cy="502834"/>
          </a:xfrm>
          <a:prstGeom prst="rect">
            <a:avLst/>
          </a:prstGeom>
        </p:spPr>
        <p:txBody>
          <a:bodyPr vert="horz" lIns="96630" tIns="48315" rIns="96630" bIns="48315" rtlCol="0"/>
          <a:lstStyle>
            <a:lvl1pPr algn="l">
              <a:defRPr sz="1300"/>
            </a:lvl1pPr>
          </a:lstStyle>
          <a:p>
            <a:endParaRPr lang="fr-FR"/>
          </a:p>
        </p:txBody>
      </p:sp>
      <p:sp>
        <p:nvSpPr>
          <p:cNvPr id="3" name="Espace réservé de la date 2"/>
          <p:cNvSpPr>
            <a:spLocks noGrp="1"/>
          </p:cNvSpPr>
          <p:nvPr>
            <p:ph type="dt" sz="quarter" idx="1"/>
          </p:nvPr>
        </p:nvSpPr>
        <p:spPr>
          <a:xfrm>
            <a:off x="3902598" y="0"/>
            <a:ext cx="2985558" cy="502834"/>
          </a:xfrm>
          <a:prstGeom prst="rect">
            <a:avLst/>
          </a:prstGeom>
        </p:spPr>
        <p:txBody>
          <a:bodyPr vert="horz" lIns="96630" tIns="48315" rIns="96630" bIns="48315" rtlCol="0"/>
          <a:lstStyle>
            <a:lvl1pPr algn="r">
              <a:defRPr sz="1300"/>
            </a:lvl1pPr>
          </a:lstStyle>
          <a:p>
            <a:fld id="{A3A14710-E787-416C-951A-55DE00D822FF}" type="datetime1">
              <a:rPr lang="fr-FR" smtClean="0"/>
              <a:t>16/12/2024</a:t>
            </a:fld>
            <a:endParaRPr lang="fr-FR"/>
          </a:p>
        </p:txBody>
      </p:sp>
      <p:sp>
        <p:nvSpPr>
          <p:cNvPr id="4" name="Espace réservé du pied de page 3"/>
          <p:cNvSpPr>
            <a:spLocks noGrp="1"/>
          </p:cNvSpPr>
          <p:nvPr>
            <p:ph type="ftr" sz="quarter" idx="2"/>
          </p:nvPr>
        </p:nvSpPr>
        <p:spPr>
          <a:xfrm>
            <a:off x="1" y="9519055"/>
            <a:ext cx="2985558" cy="502834"/>
          </a:xfrm>
          <a:prstGeom prst="rect">
            <a:avLst/>
          </a:prstGeom>
        </p:spPr>
        <p:txBody>
          <a:bodyPr vert="horz" lIns="96630" tIns="48315" rIns="96630" bIns="48315"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902598" y="9519055"/>
            <a:ext cx="2985558" cy="502834"/>
          </a:xfrm>
          <a:prstGeom prst="rect">
            <a:avLst/>
          </a:prstGeom>
        </p:spPr>
        <p:txBody>
          <a:bodyPr vert="horz" lIns="96630" tIns="48315" rIns="96630" bIns="48315" rtlCol="0" anchor="b"/>
          <a:lstStyle>
            <a:lvl1pPr algn="r">
              <a:defRPr sz="1300"/>
            </a:lvl1pPr>
          </a:lstStyle>
          <a:p>
            <a:fld id="{A6EE99B1-39AD-4907-A68D-AB926E3474AF}" type="slidenum">
              <a:rPr lang="fr-FR" smtClean="0"/>
              <a:t>‹N°›</a:t>
            </a:fld>
            <a:endParaRPr lang="fr-FR"/>
          </a:p>
        </p:txBody>
      </p:sp>
    </p:spTree>
    <p:extLst>
      <p:ext uri="{BB962C8B-B14F-4D97-AF65-F5344CB8AC3E}">
        <p14:creationId xmlns:p14="http://schemas.microsoft.com/office/powerpoint/2010/main" val="183614638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85558" cy="502834"/>
          </a:xfrm>
          <a:prstGeom prst="rect">
            <a:avLst/>
          </a:prstGeom>
        </p:spPr>
        <p:txBody>
          <a:bodyPr vert="horz" lIns="96630" tIns="48315" rIns="96630" bIns="48315" rtlCol="0"/>
          <a:lstStyle>
            <a:lvl1pPr algn="l">
              <a:defRPr sz="1300"/>
            </a:lvl1pPr>
          </a:lstStyle>
          <a:p>
            <a:endParaRPr lang="fr-FR"/>
          </a:p>
        </p:txBody>
      </p:sp>
      <p:sp>
        <p:nvSpPr>
          <p:cNvPr id="3" name="Espace réservé de la date 2"/>
          <p:cNvSpPr>
            <a:spLocks noGrp="1"/>
          </p:cNvSpPr>
          <p:nvPr>
            <p:ph type="dt" idx="1"/>
          </p:nvPr>
        </p:nvSpPr>
        <p:spPr>
          <a:xfrm>
            <a:off x="3902598" y="0"/>
            <a:ext cx="2985558" cy="502834"/>
          </a:xfrm>
          <a:prstGeom prst="rect">
            <a:avLst/>
          </a:prstGeom>
        </p:spPr>
        <p:txBody>
          <a:bodyPr vert="horz" lIns="96630" tIns="48315" rIns="96630" bIns="48315" rtlCol="0"/>
          <a:lstStyle>
            <a:lvl1pPr algn="r">
              <a:defRPr sz="1300"/>
            </a:lvl1pPr>
          </a:lstStyle>
          <a:p>
            <a:fld id="{2CF39133-0E23-4800-AFC9-F417F22EAA61}" type="datetime1">
              <a:rPr lang="fr-FR" smtClean="0"/>
              <a:t>16/12/2024</a:t>
            </a:fld>
            <a:endParaRPr lang="fr-FR"/>
          </a:p>
        </p:txBody>
      </p:sp>
      <p:sp>
        <p:nvSpPr>
          <p:cNvPr id="4" name="Espace réservé de l'image des diapositives 3"/>
          <p:cNvSpPr>
            <a:spLocks noGrp="1" noRot="1" noChangeAspect="1"/>
          </p:cNvSpPr>
          <p:nvPr>
            <p:ph type="sldImg" idx="2"/>
          </p:nvPr>
        </p:nvSpPr>
        <p:spPr>
          <a:xfrm>
            <a:off x="439738" y="1252538"/>
            <a:ext cx="6010275" cy="3381375"/>
          </a:xfrm>
          <a:prstGeom prst="rect">
            <a:avLst/>
          </a:prstGeom>
          <a:noFill/>
          <a:ln w="12700">
            <a:solidFill>
              <a:prstClr val="black"/>
            </a:solidFill>
          </a:ln>
        </p:spPr>
        <p:txBody>
          <a:bodyPr vert="horz" lIns="96630" tIns="48315" rIns="96630" bIns="48315" rtlCol="0" anchor="ctr"/>
          <a:lstStyle/>
          <a:p>
            <a:endParaRPr lang="fr-FR"/>
          </a:p>
        </p:txBody>
      </p:sp>
      <p:sp>
        <p:nvSpPr>
          <p:cNvPr id="5" name="Espace réservé des commentaires 4"/>
          <p:cNvSpPr>
            <a:spLocks noGrp="1"/>
          </p:cNvSpPr>
          <p:nvPr>
            <p:ph type="body" sz="quarter" idx="3"/>
          </p:nvPr>
        </p:nvSpPr>
        <p:spPr>
          <a:xfrm>
            <a:off x="688975" y="4823033"/>
            <a:ext cx="5511800" cy="3946119"/>
          </a:xfrm>
          <a:prstGeom prst="rect">
            <a:avLst/>
          </a:prstGeom>
        </p:spPr>
        <p:txBody>
          <a:bodyPr vert="horz" lIns="96630" tIns="48315" rIns="96630" bIns="48315"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519055"/>
            <a:ext cx="2985558" cy="502834"/>
          </a:xfrm>
          <a:prstGeom prst="rect">
            <a:avLst/>
          </a:prstGeom>
        </p:spPr>
        <p:txBody>
          <a:bodyPr vert="horz" lIns="96630" tIns="48315" rIns="96630" bIns="48315"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902598" y="9519055"/>
            <a:ext cx="2985558" cy="502834"/>
          </a:xfrm>
          <a:prstGeom prst="rect">
            <a:avLst/>
          </a:prstGeom>
        </p:spPr>
        <p:txBody>
          <a:bodyPr vert="horz" lIns="96630" tIns="48315" rIns="96630" bIns="48315" rtlCol="0" anchor="b"/>
          <a:lstStyle>
            <a:lvl1pPr algn="r">
              <a:defRPr sz="1300"/>
            </a:lvl1pPr>
          </a:lstStyle>
          <a:p>
            <a:fld id="{DC10CB23-B661-4A2F-95CF-4087F2D74DAC}" type="slidenum">
              <a:rPr lang="fr-FR" smtClean="0"/>
              <a:t>‹N°›</a:t>
            </a:fld>
            <a:endParaRPr lang="fr-FR"/>
          </a:p>
        </p:txBody>
      </p:sp>
    </p:spTree>
    <p:extLst>
      <p:ext uri="{BB962C8B-B14F-4D97-AF65-F5344CB8AC3E}">
        <p14:creationId xmlns:p14="http://schemas.microsoft.com/office/powerpoint/2010/main" val="415626994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C10CB23-B661-4A2F-95CF-4087F2D74DAC}" type="slidenum">
              <a:rPr lang="fr-FR" smtClean="0"/>
              <a:t>1</a:t>
            </a:fld>
            <a:endParaRPr lang="fr-FR"/>
          </a:p>
        </p:txBody>
      </p:sp>
      <p:sp>
        <p:nvSpPr>
          <p:cNvPr id="5" name="Espace réservé de la date 4">
            <a:extLst>
              <a:ext uri="{FF2B5EF4-FFF2-40B4-BE49-F238E27FC236}">
                <a16:creationId xmlns:a16="http://schemas.microsoft.com/office/drawing/2014/main" id="{9B434806-7B76-49E8-B999-CA3E684A7499}"/>
              </a:ext>
            </a:extLst>
          </p:cNvPr>
          <p:cNvSpPr>
            <a:spLocks noGrp="1"/>
          </p:cNvSpPr>
          <p:nvPr>
            <p:ph type="dt" idx="1"/>
          </p:nvPr>
        </p:nvSpPr>
        <p:spPr/>
        <p:txBody>
          <a:bodyPr/>
          <a:lstStyle/>
          <a:p>
            <a:fld id="{FB973209-8AB5-4909-ACC9-DFB75696A0EA}" type="datetime1">
              <a:rPr lang="fr-FR" smtClean="0"/>
              <a:t>16/12/2024</a:t>
            </a:fld>
            <a:endParaRPr lang="fr-FR"/>
          </a:p>
        </p:txBody>
      </p:sp>
    </p:spTree>
    <p:extLst>
      <p:ext uri="{BB962C8B-B14F-4D97-AF65-F5344CB8AC3E}">
        <p14:creationId xmlns:p14="http://schemas.microsoft.com/office/powerpoint/2010/main" val="342555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C10CB23-B661-4A2F-95CF-4087F2D74DAC}" type="slidenum">
              <a:rPr lang="fr-FR" smtClean="0"/>
              <a:t>2</a:t>
            </a:fld>
            <a:endParaRPr lang="fr-FR"/>
          </a:p>
        </p:txBody>
      </p:sp>
      <p:sp>
        <p:nvSpPr>
          <p:cNvPr id="5" name="Espace réservé de la date 4">
            <a:extLst>
              <a:ext uri="{FF2B5EF4-FFF2-40B4-BE49-F238E27FC236}">
                <a16:creationId xmlns:a16="http://schemas.microsoft.com/office/drawing/2014/main" id="{A62CE6DD-A098-47CC-BBF4-6F25DFA98BCE}"/>
              </a:ext>
            </a:extLst>
          </p:cNvPr>
          <p:cNvSpPr>
            <a:spLocks noGrp="1"/>
          </p:cNvSpPr>
          <p:nvPr>
            <p:ph type="dt" idx="1"/>
          </p:nvPr>
        </p:nvSpPr>
        <p:spPr/>
        <p:txBody>
          <a:bodyPr/>
          <a:lstStyle/>
          <a:p>
            <a:fld id="{B205FC4F-03F3-4774-9475-8F89BEC27128}" type="datetime1">
              <a:rPr lang="fr-FR" smtClean="0"/>
              <a:t>16/12/2024</a:t>
            </a:fld>
            <a:endParaRPr lang="fr-FR"/>
          </a:p>
        </p:txBody>
      </p:sp>
    </p:spTree>
    <p:extLst>
      <p:ext uri="{BB962C8B-B14F-4D97-AF65-F5344CB8AC3E}">
        <p14:creationId xmlns:p14="http://schemas.microsoft.com/office/powerpoint/2010/main" val="24617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C10CB23-B661-4A2F-95CF-4087F2D74DAC}" type="slidenum">
              <a:rPr lang="fr-FR" smtClean="0"/>
              <a:t>3</a:t>
            </a:fld>
            <a:endParaRPr lang="fr-FR"/>
          </a:p>
        </p:txBody>
      </p:sp>
      <p:sp>
        <p:nvSpPr>
          <p:cNvPr id="5" name="Espace réservé de la date 4">
            <a:extLst>
              <a:ext uri="{FF2B5EF4-FFF2-40B4-BE49-F238E27FC236}">
                <a16:creationId xmlns:a16="http://schemas.microsoft.com/office/drawing/2014/main" id="{A9F615AF-FFBE-4141-AEB2-037BD8A5FA26}"/>
              </a:ext>
            </a:extLst>
          </p:cNvPr>
          <p:cNvSpPr>
            <a:spLocks noGrp="1"/>
          </p:cNvSpPr>
          <p:nvPr>
            <p:ph type="dt" idx="1"/>
          </p:nvPr>
        </p:nvSpPr>
        <p:spPr/>
        <p:txBody>
          <a:bodyPr/>
          <a:lstStyle/>
          <a:p>
            <a:fld id="{27D7BE7A-B90E-4667-A049-408A39041BE5}" type="datetime1">
              <a:rPr lang="fr-FR" smtClean="0"/>
              <a:t>16/12/2024</a:t>
            </a:fld>
            <a:endParaRPr lang="fr-FR"/>
          </a:p>
        </p:txBody>
      </p:sp>
    </p:spTree>
    <p:extLst>
      <p:ext uri="{BB962C8B-B14F-4D97-AF65-F5344CB8AC3E}">
        <p14:creationId xmlns:p14="http://schemas.microsoft.com/office/powerpoint/2010/main" val="30976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C10CB23-B661-4A2F-95CF-4087F2D74DAC}" type="slidenum">
              <a:rPr lang="fr-FR" smtClean="0"/>
              <a:t>4</a:t>
            </a:fld>
            <a:endParaRPr lang="fr-FR"/>
          </a:p>
        </p:txBody>
      </p:sp>
      <p:sp>
        <p:nvSpPr>
          <p:cNvPr id="5" name="Espace réservé de la date 4">
            <a:extLst>
              <a:ext uri="{FF2B5EF4-FFF2-40B4-BE49-F238E27FC236}">
                <a16:creationId xmlns:a16="http://schemas.microsoft.com/office/drawing/2014/main" id="{1C5DDAE5-ACF7-4696-9DA3-EFAEB4BF9785}"/>
              </a:ext>
            </a:extLst>
          </p:cNvPr>
          <p:cNvSpPr>
            <a:spLocks noGrp="1"/>
          </p:cNvSpPr>
          <p:nvPr>
            <p:ph type="dt" idx="1"/>
          </p:nvPr>
        </p:nvSpPr>
        <p:spPr/>
        <p:txBody>
          <a:bodyPr/>
          <a:lstStyle/>
          <a:p>
            <a:fld id="{E051D9BD-8DA1-4290-ABAD-80D24FD53DBF}" type="datetime1">
              <a:rPr lang="fr-FR" smtClean="0"/>
              <a:t>16/12/2024</a:t>
            </a:fld>
            <a:endParaRPr lang="fr-FR"/>
          </a:p>
        </p:txBody>
      </p:sp>
    </p:spTree>
    <p:extLst>
      <p:ext uri="{BB962C8B-B14F-4D97-AF65-F5344CB8AC3E}">
        <p14:creationId xmlns:p14="http://schemas.microsoft.com/office/powerpoint/2010/main" val="156993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C10CB23-B661-4A2F-95CF-4087F2D74DAC}" type="slidenum">
              <a:rPr lang="fr-FR" smtClean="0"/>
              <a:t>5</a:t>
            </a:fld>
            <a:endParaRPr lang="fr-FR"/>
          </a:p>
        </p:txBody>
      </p:sp>
      <p:sp>
        <p:nvSpPr>
          <p:cNvPr id="5" name="Espace réservé de la date 4">
            <a:extLst>
              <a:ext uri="{FF2B5EF4-FFF2-40B4-BE49-F238E27FC236}">
                <a16:creationId xmlns:a16="http://schemas.microsoft.com/office/drawing/2014/main" id="{9F633172-6661-44F6-AB8F-063C5D1ADDFA}"/>
              </a:ext>
            </a:extLst>
          </p:cNvPr>
          <p:cNvSpPr>
            <a:spLocks noGrp="1"/>
          </p:cNvSpPr>
          <p:nvPr>
            <p:ph type="dt" idx="1"/>
          </p:nvPr>
        </p:nvSpPr>
        <p:spPr/>
        <p:txBody>
          <a:bodyPr/>
          <a:lstStyle/>
          <a:p>
            <a:fld id="{DCD88C28-1B36-4FC0-B513-60768A5E25E7}" type="datetime1">
              <a:rPr lang="fr-FR" smtClean="0"/>
              <a:t>16/12/2024</a:t>
            </a:fld>
            <a:endParaRPr lang="fr-FR"/>
          </a:p>
        </p:txBody>
      </p:sp>
    </p:spTree>
    <p:extLst>
      <p:ext uri="{BB962C8B-B14F-4D97-AF65-F5344CB8AC3E}">
        <p14:creationId xmlns:p14="http://schemas.microsoft.com/office/powerpoint/2010/main" val="2989852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C10CB23-B661-4A2F-95CF-4087F2D74DAC}" type="slidenum">
              <a:rPr lang="fr-FR" smtClean="0"/>
              <a:t>6</a:t>
            </a:fld>
            <a:endParaRPr lang="fr-FR"/>
          </a:p>
        </p:txBody>
      </p:sp>
      <p:sp>
        <p:nvSpPr>
          <p:cNvPr id="5" name="Espace réservé de la date 4">
            <a:extLst>
              <a:ext uri="{FF2B5EF4-FFF2-40B4-BE49-F238E27FC236}">
                <a16:creationId xmlns:a16="http://schemas.microsoft.com/office/drawing/2014/main" id="{53C410C5-67BF-4E46-8C55-84F784FAC6C2}"/>
              </a:ext>
            </a:extLst>
          </p:cNvPr>
          <p:cNvSpPr>
            <a:spLocks noGrp="1"/>
          </p:cNvSpPr>
          <p:nvPr>
            <p:ph type="dt" idx="1"/>
          </p:nvPr>
        </p:nvSpPr>
        <p:spPr/>
        <p:txBody>
          <a:bodyPr/>
          <a:lstStyle/>
          <a:p>
            <a:fld id="{071CF34B-73DD-4958-9E9B-7BB2AB96F990}" type="datetime1">
              <a:rPr lang="fr-FR" smtClean="0"/>
              <a:t>16/12/2024</a:t>
            </a:fld>
            <a:endParaRPr lang="fr-FR"/>
          </a:p>
        </p:txBody>
      </p:sp>
    </p:spTree>
    <p:extLst>
      <p:ext uri="{BB962C8B-B14F-4D97-AF65-F5344CB8AC3E}">
        <p14:creationId xmlns:p14="http://schemas.microsoft.com/office/powerpoint/2010/main" val="40903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C10CB23-B661-4A2F-95CF-4087F2D74DAC}" type="slidenum">
              <a:rPr lang="fr-FR" smtClean="0"/>
              <a:t>7</a:t>
            </a:fld>
            <a:endParaRPr lang="fr-FR"/>
          </a:p>
        </p:txBody>
      </p:sp>
      <p:sp>
        <p:nvSpPr>
          <p:cNvPr id="5" name="Espace réservé de la date 4">
            <a:extLst>
              <a:ext uri="{FF2B5EF4-FFF2-40B4-BE49-F238E27FC236}">
                <a16:creationId xmlns:a16="http://schemas.microsoft.com/office/drawing/2014/main" id="{958B643F-987B-487E-A558-BA1D1BE03BA9}"/>
              </a:ext>
            </a:extLst>
          </p:cNvPr>
          <p:cNvSpPr>
            <a:spLocks noGrp="1"/>
          </p:cNvSpPr>
          <p:nvPr>
            <p:ph type="dt" idx="1"/>
          </p:nvPr>
        </p:nvSpPr>
        <p:spPr/>
        <p:txBody>
          <a:bodyPr/>
          <a:lstStyle/>
          <a:p>
            <a:fld id="{2829DDDC-73F6-430D-8EC3-96A41636E8F6}" type="datetime1">
              <a:rPr lang="fr-FR" smtClean="0"/>
              <a:t>16/12/2024</a:t>
            </a:fld>
            <a:endParaRPr lang="fr-FR"/>
          </a:p>
        </p:txBody>
      </p:sp>
    </p:spTree>
    <p:extLst>
      <p:ext uri="{BB962C8B-B14F-4D97-AF65-F5344CB8AC3E}">
        <p14:creationId xmlns:p14="http://schemas.microsoft.com/office/powerpoint/2010/main" val="403446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C10CB23-B661-4A2F-95CF-4087F2D74DAC}" type="slidenum">
              <a:rPr lang="fr-FR" smtClean="0"/>
              <a:t>29</a:t>
            </a:fld>
            <a:endParaRPr lang="fr-FR"/>
          </a:p>
        </p:txBody>
      </p:sp>
      <p:sp>
        <p:nvSpPr>
          <p:cNvPr id="5" name="Espace réservé de la date 4">
            <a:extLst>
              <a:ext uri="{FF2B5EF4-FFF2-40B4-BE49-F238E27FC236}">
                <a16:creationId xmlns:a16="http://schemas.microsoft.com/office/drawing/2014/main" id="{6C51BEFD-1431-4F96-924E-517A1137A5E8}"/>
              </a:ext>
            </a:extLst>
          </p:cNvPr>
          <p:cNvSpPr>
            <a:spLocks noGrp="1"/>
          </p:cNvSpPr>
          <p:nvPr>
            <p:ph type="dt" idx="1"/>
          </p:nvPr>
        </p:nvSpPr>
        <p:spPr/>
        <p:txBody>
          <a:bodyPr/>
          <a:lstStyle/>
          <a:p>
            <a:fld id="{265CB418-B361-4B2D-895E-74A5721EC6ED}" type="datetime1">
              <a:rPr lang="fr-FR" smtClean="0"/>
              <a:t>16/12/2024</a:t>
            </a:fld>
            <a:endParaRPr lang="fr-FR"/>
          </a:p>
        </p:txBody>
      </p:sp>
    </p:spTree>
    <p:extLst>
      <p:ext uri="{BB962C8B-B14F-4D97-AF65-F5344CB8AC3E}">
        <p14:creationId xmlns:p14="http://schemas.microsoft.com/office/powerpoint/2010/main" val="2237496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C10CB23-B661-4A2F-95CF-4087F2D74DAC}" type="slidenum">
              <a:rPr lang="fr-FR" smtClean="0"/>
              <a:t>30</a:t>
            </a:fld>
            <a:endParaRPr lang="fr-FR"/>
          </a:p>
        </p:txBody>
      </p:sp>
      <p:sp>
        <p:nvSpPr>
          <p:cNvPr id="5" name="Espace réservé de la date 4">
            <a:extLst>
              <a:ext uri="{FF2B5EF4-FFF2-40B4-BE49-F238E27FC236}">
                <a16:creationId xmlns:a16="http://schemas.microsoft.com/office/drawing/2014/main" id="{182EFC2F-A744-4922-83A2-9646C22675CC}"/>
              </a:ext>
            </a:extLst>
          </p:cNvPr>
          <p:cNvSpPr>
            <a:spLocks noGrp="1"/>
          </p:cNvSpPr>
          <p:nvPr>
            <p:ph type="dt" idx="1"/>
          </p:nvPr>
        </p:nvSpPr>
        <p:spPr/>
        <p:txBody>
          <a:bodyPr/>
          <a:lstStyle/>
          <a:p>
            <a:fld id="{E8CCB0D0-60BD-4CC1-A89B-BF1E8524C8BF}" type="datetime1">
              <a:rPr lang="fr-FR" smtClean="0"/>
              <a:t>16/12/2024</a:t>
            </a:fld>
            <a:endParaRPr lang="fr-FR"/>
          </a:p>
        </p:txBody>
      </p:sp>
    </p:spTree>
    <p:extLst>
      <p:ext uri="{BB962C8B-B14F-4D97-AF65-F5344CB8AC3E}">
        <p14:creationId xmlns:p14="http://schemas.microsoft.com/office/powerpoint/2010/main" val="2919326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fr-FR"/>
              <a:t>Modifiez le style du titre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64804A4-DF83-4697-9B38-2289BF31BAE0}" type="datetime1">
              <a:rPr lang="en-US" smtClean="0"/>
              <a:t>12/16/2024</a:t>
            </a:fld>
            <a:endParaRPr lang="en-US" dirty="0"/>
          </a:p>
        </p:txBody>
      </p:sp>
      <p:sp>
        <p:nvSpPr>
          <p:cNvPr id="5" name="Footer Placeholder 4"/>
          <p:cNvSpPr>
            <a:spLocks noGrp="1"/>
          </p:cNvSpPr>
          <p:nvPr>
            <p:ph type="ftr" sz="quarter" idx="11"/>
          </p:nvPr>
        </p:nvSpPr>
        <p:spPr/>
        <p:txBody>
          <a:bodyPr/>
          <a:lstStyle/>
          <a:p>
            <a:r>
              <a:rPr lang="en-US"/>
              <a:t>ddddd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184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761E11B-A3E9-4EED-889D-E25D90C71269}" type="datetime1">
              <a:rPr lang="en-US" smtClean="0"/>
              <a:t>12/16/2024</a:t>
            </a:fld>
            <a:endParaRPr lang="en-US" dirty="0"/>
          </a:p>
        </p:txBody>
      </p:sp>
      <p:sp>
        <p:nvSpPr>
          <p:cNvPr id="5" name="Footer Placeholder 4"/>
          <p:cNvSpPr>
            <a:spLocks noGrp="1"/>
          </p:cNvSpPr>
          <p:nvPr>
            <p:ph type="ftr" sz="quarter" idx="11"/>
          </p:nvPr>
        </p:nvSpPr>
        <p:spPr/>
        <p:txBody>
          <a:bodyPr/>
          <a:lstStyle/>
          <a:p>
            <a:r>
              <a:rPr lang="en-US"/>
              <a:t>ddddd</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227221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7EE8DB7-12FA-4713-A8DA-7C6175F3FC71}" type="datetime1">
              <a:rPr lang="en-US" smtClean="0"/>
              <a:t>12/16/2024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ddddd</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6685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4FBC3DA-3E05-4FAF-A641-DB3D069440F0}" type="datetime1">
              <a:rPr lang="en-US" smtClean="0"/>
              <a:t>12/16/2024</a:t>
            </a:fld>
            <a:endParaRPr lang="en-US" dirty="0"/>
          </a:p>
        </p:txBody>
      </p:sp>
      <p:sp>
        <p:nvSpPr>
          <p:cNvPr id="5" name="Footer Placeholder 4"/>
          <p:cNvSpPr>
            <a:spLocks noGrp="1"/>
          </p:cNvSpPr>
          <p:nvPr>
            <p:ph type="ftr" sz="quarter" idx="11"/>
          </p:nvPr>
        </p:nvSpPr>
        <p:spPr/>
        <p:txBody>
          <a:bodyPr/>
          <a:lstStyle/>
          <a:p>
            <a:r>
              <a:rPr lang="en-US"/>
              <a:t>ddddd</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193041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fr-FR"/>
              <a:t>Modifiez le style du titre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tx2"/>
                </a:solidFill>
              </a:defRPr>
            </a:lvl1pPr>
          </a:lstStyle>
          <a:p>
            <a:fld id="{3A30035D-B7AF-4522-AE71-B67E97FD21C6}" type="datetime1">
              <a:rPr lang="en-US" smtClean="0"/>
              <a:t>12/16/2024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ddddd</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693920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D0EF6CC-B4C4-41D9-A25E-8AF5B82A1C64}" type="datetime1">
              <a:rPr lang="en-US" smtClean="0"/>
              <a:t>12/16/2024</a:t>
            </a:fld>
            <a:endParaRPr lang="en-US" dirty="0"/>
          </a:p>
        </p:txBody>
      </p:sp>
      <p:sp>
        <p:nvSpPr>
          <p:cNvPr id="6" name="Footer Placeholder 5"/>
          <p:cNvSpPr>
            <a:spLocks noGrp="1"/>
          </p:cNvSpPr>
          <p:nvPr>
            <p:ph type="ftr" sz="quarter" idx="11"/>
          </p:nvPr>
        </p:nvSpPr>
        <p:spPr/>
        <p:txBody>
          <a:bodyPr/>
          <a:lstStyle/>
          <a:p>
            <a:r>
              <a:rPr lang="en-US"/>
              <a:t>ddddd</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1634023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189E25D-94F1-4957-AE98-A383C12096C5}" type="datetime1">
              <a:rPr lang="en-US" smtClean="0"/>
              <a:t>12/16/2024</a:t>
            </a:fld>
            <a:endParaRPr lang="en-US" dirty="0"/>
          </a:p>
        </p:txBody>
      </p:sp>
      <p:sp>
        <p:nvSpPr>
          <p:cNvPr id="8" name="Footer Placeholder 7"/>
          <p:cNvSpPr>
            <a:spLocks noGrp="1"/>
          </p:cNvSpPr>
          <p:nvPr>
            <p:ph type="ftr" sz="quarter" idx="11"/>
          </p:nvPr>
        </p:nvSpPr>
        <p:spPr/>
        <p:txBody>
          <a:bodyPr/>
          <a:lstStyle/>
          <a:p>
            <a:r>
              <a:rPr lang="en-US"/>
              <a:t>ddddd</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345600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D01C53-CFAE-43CF-9148-63ECDEB3BC2F}" type="datetime1">
              <a:rPr lang="en-US" smtClean="0"/>
              <a:t>12/16/2024</a:t>
            </a:fld>
            <a:endParaRPr lang="en-US" dirty="0"/>
          </a:p>
        </p:txBody>
      </p:sp>
      <p:sp>
        <p:nvSpPr>
          <p:cNvPr id="4" name="Footer Placeholder 3"/>
          <p:cNvSpPr>
            <a:spLocks noGrp="1"/>
          </p:cNvSpPr>
          <p:nvPr>
            <p:ph type="ftr" sz="quarter" idx="11"/>
          </p:nvPr>
        </p:nvSpPr>
        <p:spPr/>
        <p:txBody>
          <a:bodyPr/>
          <a:lstStyle/>
          <a:p>
            <a:r>
              <a:rPr lang="en-US"/>
              <a:t>ddddd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8901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FBEF3-0CA2-4AB9-8CE9-CE60C265756E}" type="datetime1">
              <a:rPr lang="en-US" smtClean="0"/>
              <a:t>12/16/2024</a:t>
            </a:fld>
            <a:endParaRPr lang="en-US" dirty="0"/>
          </a:p>
        </p:txBody>
      </p:sp>
      <p:sp>
        <p:nvSpPr>
          <p:cNvPr id="3" name="Footer Placeholder 2"/>
          <p:cNvSpPr>
            <a:spLocks noGrp="1"/>
          </p:cNvSpPr>
          <p:nvPr>
            <p:ph type="ftr" sz="quarter" idx="11"/>
          </p:nvPr>
        </p:nvSpPr>
        <p:spPr/>
        <p:txBody>
          <a:bodyPr/>
          <a:lstStyle/>
          <a:p>
            <a:r>
              <a:rPr lang="en-US"/>
              <a:t>ddddd</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1348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534E948-521A-4138-B6B2-51F13B3589C5}" type="datetime1">
              <a:rPr lang="en-US" smtClean="0"/>
              <a:t>12/16/2024</a:t>
            </a:fld>
            <a:endParaRPr lang="en-US" dirty="0"/>
          </a:p>
        </p:txBody>
      </p:sp>
      <p:sp>
        <p:nvSpPr>
          <p:cNvPr id="6" name="Footer Placeholder 5"/>
          <p:cNvSpPr>
            <a:spLocks noGrp="1"/>
          </p:cNvSpPr>
          <p:nvPr>
            <p:ph type="ftr" sz="quarter" idx="11"/>
          </p:nvPr>
        </p:nvSpPr>
        <p:spPr/>
        <p:txBody>
          <a:bodyPr/>
          <a:lstStyle/>
          <a:p>
            <a:r>
              <a:rPr lang="en-US"/>
              <a:t>ddddd</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7183808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1DBEC4D-0CF0-4BEF-B69A-287AA76B284C}" type="datetime1">
              <a:rPr lang="en-US" smtClean="0"/>
              <a:t>12/16/2024</a:t>
            </a:fld>
            <a:endParaRPr lang="en-US" dirty="0"/>
          </a:p>
        </p:txBody>
      </p:sp>
      <p:sp>
        <p:nvSpPr>
          <p:cNvPr id="6" name="Footer Placeholder 5"/>
          <p:cNvSpPr>
            <a:spLocks noGrp="1"/>
          </p:cNvSpPr>
          <p:nvPr>
            <p:ph type="ftr" sz="quarter" idx="11"/>
          </p:nvPr>
        </p:nvSpPr>
        <p:spPr/>
        <p:txBody>
          <a:bodyPr/>
          <a:lstStyle/>
          <a:p>
            <a:r>
              <a:rPr lang="en-US"/>
              <a:t>ddddd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2127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2B68596-3E91-497C-A3B4-7E1A608729BF}" type="datetime1">
              <a:rPr lang="en-US" smtClean="0"/>
              <a:t>12/16/2024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ddddd</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016603"/>
      </p:ext>
    </p:extLst>
  </p:cSld>
  <p:clrMap bg1="dk1" tx1="lt1" bg2="dk2" tx2="lt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useBgFill="1">
        <p:nvSpPr>
          <p:cNvPr id="8" name="Rectangle 12">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p:cNvSpPr>
            <a:spLocks noGrp="1"/>
          </p:cNvSpPr>
          <p:nvPr>
            <p:ph type="ctrTitle"/>
          </p:nvPr>
        </p:nvSpPr>
        <p:spPr>
          <a:xfrm>
            <a:off x="0" y="2957172"/>
            <a:ext cx="3966134" cy="933076"/>
          </a:xfrm>
          <a:solidFill>
            <a:schemeClr val="bg2"/>
          </a:solidFill>
        </p:spPr>
        <p:txBody>
          <a:bodyPr vert="horz" lIns="91440" tIns="45720" rIns="91440" bIns="45720" rtlCol="0" anchor="ctr" anchorCtr="0">
            <a:noAutofit/>
          </a:bodyPr>
          <a:lstStyle/>
          <a:p>
            <a:pPr>
              <a:lnSpc>
                <a:spcPct val="85000"/>
              </a:lnSpc>
            </a:pPr>
            <a:r>
              <a:rPr lang="en-US" b="1" cap="none" spc="0" dirty="0">
                <a:ln w="44450">
                  <a:solidFill>
                    <a:srgbClr val="0070C0"/>
                  </a:solidFill>
                  <a:prstDash val="solid"/>
                </a:ln>
                <a:noFill/>
                <a:latin typeface="Arial" panose="020B0604020202020204" pitchFamily="34" charset="0"/>
                <a:cs typeface="Arial" panose="020B0604020202020204" pitchFamily="34" charset="0"/>
              </a:rPr>
              <a:t>PROJET 6</a:t>
            </a:r>
            <a:endParaRPr lang="en-US" b="1" cap="none" spc="0" dirty="0">
              <a:ln w="44450">
                <a:solidFill>
                  <a:srgbClr val="0070C0"/>
                </a:solidFill>
                <a:prstDash val="solid"/>
              </a:ln>
              <a:noFill/>
            </a:endParaRPr>
          </a:p>
        </p:txBody>
      </p:sp>
      <p:sp>
        <p:nvSpPr>
          <p:cNvPr id="9" name="Rectangle 14">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0" name="Straight Connector 16">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itre 4"/>
          <p:cNvSpPr txBox="1">
            <a:spLocks/>
          </p:cNvSpPr>
          <p:nvPr/>
        </p:nvSpPr>
        <p:spPr>
          <a:xfrm>
            <a:off x="4394162" y="2084282"/>
            <a:ext cx="7799672" cy="2689436"/>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buClr>
                <a:schemeClr val="tx1"/>
              </a:buClr>
            </a:pPr>
            <a:r>
              <a:rPr lang="en-US" sz="4800" b="1" dirty="0" err="1">
                <a:ln w="0">
                  <a:solidFill>
                    <a:srgbClr val="0070C0"/>
                  </a:solidFill>
                  <a:prstDash val="solid"/>
                </a:ln>
                <a:solidFill>
                  <a:srgbClr val="0070C0"/>
                </a:solidFill>
                <a:latin typeface="Arial" panose="020B0604020202020204" pitchFamily="34" charset="0"/>
                <a:ea typeface="+mn-ea"/>
                <a:cs typeface="Arial" panose="020B0604020202020204" pitchFamily="34" charset="0"/>
              </a:rPr>
              <a:t>Classifiez</a:t>
            </a:r>
            <a:r>
              <a:rPr lang="en-US" sz="4800" b="1" dirty="0">
                <a:ln w="0">
                  <a:solidFill>
                    <a:srgbClr val="0070C0"/>
                  </a:solidFill>
                  <a:prstDash val="solid"/>
                </a:ln>
                <a:solidFill>
                  <a:srgbClr val="0070C0"/>
                </a:solidFill>
                <a:latin typeface="Arial" panose="020B0604020202020204" pitchFamily="34" charset="0"/>
                <a:ea typeface="+mn-ea"/>
                <a:cs typeface="Arial" panose="020B0604020202020204" pitchFamily="34" charset="0"/>
              </a:rPr>
              <a:t> </a:t>
            </a:r>
            <a:r>
              <a:rPr lang="en-US" sz="4800" b="1" dirty="0" err="1">
                <a:ln w="0">
                  <a:solidFill>
                    <a:srgbClr val="0070C0"/>
                  </a:solidFill>
                  <a:prstDash val="solid"/>
                </a:ln>
                <a:solidFill>
                  <a:srgbClr val="0070C0"/>
                </a:solidFill>
                <a:latin typeface="Arial" panose="020B0604020202020204" pitchFamily="34" charset="0"/>
                <a:ea typeface="+mn-ea"/>
                <a:cs typeface="Arial" panose="020B0604020202020204" pitchFamily="34" charset="0"/>
              </a:rPr>
              <a:t>automatiquement</a:t>
            </a:r>
            <a:r>
              <a:rPr lang="en-US" sz="4800" b="1" dirty="0">
                <a:ln w="0">
                  <a:solidFill>
                    <a:srgbClr val="0070C0"/>
                  </a:solidFill>
                  <a:prstDash val="solid"/>
                </a:ln>
                <a:solidFill>
                  <a:srgbClr val="0070C0"/>
                </a:solidFill>
                <a:latin typeface="Arial" panose="020B0604020202020204" pitchFamily="34" charset="0"/>
                <a:ea typeface="+mn-ea"/>
                <a:cs typeface="Arial" panose="020B0604020202020204" pitchFamily="34" charset="0"/>
              </a:rPr>
              <a:t> des </a:t>
            </a:r>
            <a:r>
              <a:rPr lang="en-US" sz="4800" b="1" dirty="0" err="1">
                <a:ln w="0">
                  <a:solidFill>
                    <a:srgbClr val="0070C0"/>
                  </a:solidFill>
                  <a:prstDash val="solid"/>
                </a:ln>
                <a:solidFill>
                  <a:srgbClr val="0070C0"/>
                </a:solidFill>
                <a:latin typeface="Arial" panose="020B0604020202020204" pitchFamily="34" charset="0"/>
                <a:ea typeface="+mn-ea"/>
                <a:cs typeface="Arial" panose="020B0604020202020204" pitchFamily="34" charset="0"/>
              </a:rPr>
              <a:t>biens</a:t>
            </a:r>
            <a:r>
              <a:rPr lang="en-US" sz="4800" b="1" dirty="0">
                <a:ln w="0">
                  <a:solidFill>
                    <a:srgbClr val="0070C0"/>
                  </a:solidFill>
                  <a:prstDash val="solid"/>
                </a:ln>
                <a:solidFill>
                  <a:srgbClr val="0070C0"/>
                </a:solidFill>
                <a:latin typeface="Arial" panose="020B0604020202020204" pitchFamily="34" charset="0"/>
                <a:ea typeface="+mn-ea"/>
                <a:cs typeface="Arial" panose="020B0604020202020204" pitchFamily="34" charset="0"/>
              </a:rPr>
              <a:t> de </a:t>
            </a:r>
            <a:r>
              <a:rPr lang="en-US" sz="4800" b="1" dirty="0" err="1">
                <a:ln w="0">
                  <a:solidFill>
                    <a:srgbClr val="0070C0"/>
                  </a:solidFill>
                  <a:prstDash val="solid"/>
                </a:ln>
                <a:solidFill>
                  <a:srgbClr val="0070C0"/>
                </a:solidFill>
                <a:latin typeface="Arial" panose="020B0604020202020204" pitchFamily="34" charset="0"/>
                <a:ea typeface="+mn-ea"/>
                <a:cs typeface="Arial" panose="020B0604020202020204" pitchFamily="34" charset="0"/>
              </a:rPr>
              <a:t>consommation</a:t>
            </a:r>
            <a:endParaRPr lang="en-US" sz="4800" b="1" dirty="0">
              <a:ln w="22225">
                <a:solidFill>
                  <a:srgbClr val="0070C0"/>
                </a:solidFill>
                <a:prstDash val="solid"/>
              </a:ln>
              <a:solidFill>
                <a:srgbClr val="0070C0"/>
              </a:solidFill>
              <a:latin typeface="Arial" panose="020B0604020202020204" pitchFamily="34" charset="0"/>
              <a:ea typeface="+mn-ea"/>
              <a:cs typeface="Arial" panose="020B0604020202020204" pitchFamily="34" charset="0"/>
            </a:endParaRPr>
          </a:p>
        </p:txBody>
      </p:sp>
      <p:sp>
        <p:nvSpPr>
          <p:cNvPr id="12" name="Rectangle 18">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7" name="Espace réservé du numéro de diapositive 6">
            <a:extLst>
              <a:ext uri="{FF2B5EF4-FFF2-40B4-BE49-F238E27FC236}">
                <a16:creationId xmlns:a16="http://schemas.microsoft.com/office/drawing/2014/main" id="{51761C0C-74E3-4C1D-873C-3F20DD8522C9}"/>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40868839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487BE3CB-96E7-4B83-87FD-1A3512604970}"/>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10</a:t>
            </a:fld>
            <a:endParaRPr lang="en-US">
              <a:solidFill>
                <a:schemeClr val="bg1"/>
              </a:solidFill>
            </a:endParaRPr>
          </a:p>
        </p:txBody>
      </p:sp>
      <p:pic>
        <p:nvPicPr>
          <p:cNvPr id="12" name="Image 11">
            <a:extLst>
              <a:ext uri="{FF2B5EF4-FFF2-40B4-BE49-F238E27FC236}">
                <a16:creationId xmlns:a16="http://schemas.microsoft.com/office/drawing/2014/main" id="{E16708CE-F855-4BBE-8E42-07085822328B}"/>
              </a:ext>
            </a:extLst>
          </p:cNvPr>
          <p:cNvPicPr>
            <a:picLocks noChangeAspect="1"/>
          </p:cNvPicPr>
          <p:nvPr/>
        </p:nvPicPr>
        <p:blipFill>
          <a:blip r:embed="rId2"/>
          <a:stretch>
            <a:fillRect/>
          </a:stretch>
        </p:blipFill>
        <p:spPr>
          <a:xfrm>
            <a:off x="199050" y="1622297"/>
            <a:ext cx="11793896" cy="4741994"/>
          </a:xfrm>
          <a:prstGeom prst="rect">
            <a:avLst/>
          </a:prstGeom>
          <a:ln>
            <a:noFill/>
          </a:ln>
        </p:spPr>
      </p:pic>
      <p:sp>
        <p:nvSpPr>
          <p:cNvPr id="13" name="Titre 4">
            <a:extLst>
              <a:ext uri="{FF2B5EF4-FFF2-40B4-BE49-F238E27FC236}">
                <a16:creationId xmlns:a16="http://schemas.microsoft.com/office/drawing/2014/main" id="{461C4344-940B-487A-889B-C9878E930065}"/>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2"/>
            </a:pP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Fréquence</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des mots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Catégorie</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Baby Care)</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4" name="Titre 4">
            <a:extLst>
              <a:ext uri="{FF2B5EF4-FFF2-40B4-BE49-F238E27FC236}">
                <a16:creationId xmlns:a16="http://schemas.microsoft.com/office/drawing/2014/main" id="{1546AB3E-2D80-42CC-9C55-3F734839A221}"/>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3"/>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Analyse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Exploratoire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(EDA)</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1335255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1F75AD92-5BC1-4839-882D-5F2AC5053ABC}"/>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11</a:t>
            </a:fld>
            <a:endParaRPr lang="en-US">
              <a:solidFill>
                <a:schemeClr val="bg1"/>
              </a:solidFill>
            </a:endParaRPr>
          </a:p>
        </p:txBody>
      </p:sp>
      <p:pic>
        <p:nvPicPr>
          <p:cNvPr id="8" name="Image 7">
            <a:extLst>
              <a:ext uri="{FF2B5EF4-FFF2-40B4-BE49-F238E27FC236}">
                <a16:creationId xmlns:a16="http://schemas.microsoft.com/office/drawing/2014/main" id="{5A2073C5-B1F1-4D77-866C-A27185418515}"/>
              </a:ext>
            </a:extLst>
          </p:cNvPr>
          <p:cNvPicPr>
            <a:picLocks noChangeAspect="1"/>
          </p:cNvPicPr>
          <p:nvPr/>
        </p:nvPicPr>
        <p:blipFill>
          <a:blip r:embed="rId2"/>
          <a:stretch>
            <a:fillRect/>
          </a:stretch>
        </p:blipFill>
        <p:spPr>
          <a:xfrm>
            <a:off x="199049" y="1611189"/>
            <a:ext cx="11793896" cy="4746888"/>
          </a:xfrm>
          <a:prstGeom prst="rect">
            <a:avLst/>
          </a:prstGeom>
          <a:ln>
            <a:noFill/>
          </a:ln>
        </p:spPr>
      </p:pic>
      <p:sp>
        <p:nvSpPr>
          <p:cNvPr id="13" name="Titre 4">
            <a:extLst>
              <a:ext uri="{FF2B5EF4-FFF2-40B4-BE49-F238E27FC236}">
                <a16:creationId xmlns:a16="http://schemas.microsoft.com/office/drawing/2014/main" id="{2DA911E0-0BB3-4E48-90ED-360BD3FCFC15}"/>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2"/>
            </a:pP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Fréquence</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des mots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Catégorie</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Kitchen &amp; Dining)</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4" name="Titre 4">
            <a:extLst>
              <a:ext uri="{FF2B5EF4-FFF2-40B4-BE49-F238E27FC236}">
                <a16:creationId xmlns:a16="http://schemas.microsoft.com/office/drawing/2014/main" id="{C104007B-D858-41B1-A602-2D33D77458DB}"/>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3"/>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Analyse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Exploratoire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(EDA)</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3711231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B7805672-E544-4B8E-857F-D429812D71F6}"/>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12</a:t>
            </a:fld>
            <a:endParaRPr lang="en-US">
              <a:solidFill>
                <a:schemeClr val="bg1"/>
              </a:solidFill>
            </a:endParaRPr>
          </a:p>
        </p:txBody>
      </p:sp>
      <p:grpSp>
        <p:nvGrpSpPr>
          <p:cNvPr id="3" name="Groupe 2">
            <a:extLst>
              <a:ext uri="{FF2B5EF4-FFF2-40B4-BE49-F238E27FC236}">
                <a16:creationId xmlns:a16="http://schemas.microsoft.com/office/drawing/2014/main" id="{9952FDED-9914-4D60-98D7-FC9F865A1745}"/>
              </a:ext>
            </a:extLst>
          </p:cNvPr>
          <p:cNvGrpSpPr/>
          <p:nvPr/>
        </p:nvGrpSpPr>
        <p:grpSpPr>
          <a:xfrm>
            <a:off x="199050" y="1610839"/>
            <a:ext cx="11793897" cy="4741994"/>
            <a:chOff x="199050" y="1604232"/>
            <a:chExt cx="11793897" cy="4741994"/>
          </a:xfrm>
        </p:grpSpPr>
        <p:grpSp>
          <p:nvGrpSpPr>
            <p:cNvPr id="17" name="Groupe 16">
              <a:extLst>
                <a:ext uri="{FF2B5EF4-FFF2-40B4-BE49-F238E27FC236}">
                  <a16:creationId xmlns:a16="http://schemas.microsoft.com/office/drawing/2014/main" id="{66047DBF-E935-4D1E-9D0B-5E785AB585AD}"/>
                </a:ext>
              </a:extLst>
            </p:cNvPr>
            <p:cNvGrpSpPr/>
            <p:nvPr/>
          </p:nvGrpSpPr>
          <p:grpSpPr>
            <a:xfrm>
              <a:off x="199050" y="1604232"/>
              <a:ext cx="11793897" cy="4741994"/>
              <a:chOff x="2231662" y="2347926"/>
              <a:chExt cx="7070586" cy="4027473"/>
            </a:xfrm>
          </p:grpSpPr>
          <p:grpSp>
            <p:nvGrpSpPr>
              <p:cNvPr id="18" name="Groupe 17">
                <a:extLst>
                  <a:ext uri="{FF2B5EF4-FFF2-40B4-BE49-F238E27FC236}">
                    <a16:creationId xmlns:a16="http://schemas.microsoft.com/office/drawing/2014/main" id="{7633CBE3-203D-4FA3-9778-E2740FB4D693}"/>
                  </a:ext>
                </a:extLst>
              </p:cNvPr>
              <p:cNvGrpSpPr/>
              <p:nvPr/>
            </p:nvGrpSpPr>
            <p:grpSpPr>
              <a:xfrm>
                <a:off x="2231662" y="2347926"/>
                <a:ext cx="7070586" cy="4027473"/>
                <a:chOff x="2231662" y="2347926"/>
                <a:chExt cx="7070586" cy="4027473"/>
              </a:xfrm>
            </p:grpSpPr>
            <p:pic>
              <p:nvPicPr>
                <p:cNvPr id="21" name="Image 20">
                  <a:extLst>
                    <a:ext uri="{FF2B5EF4-FFF2-40B4-BE49-F238E27FC236}">
                      <a16:creationId xmlns:a16="http://schemas.microsoft.com/office/drawing/2014/main" id="{BD08FB02-E392-4FF9-8C4F-B7BD03DEC82C}"/>
                    </a:ext>
                  </a:extLst>
                </p:cNvPr>
                <p:cNvPicPr>
                  <a:picLocks noChangeAspect="1"/>
                </p:cNvPicPr>
                <p:nvPr/>
              </p:nvPicPr>
              <p:blipFill>
                <a:blip r:embed="rId2"/>
                <a:stretch>
                  <a:fillRect/>
                </a:stretch>
              </p:blipFill>
              <p:spPr>
                <a:xfrm>
                  <a:off x="2231662" y="2347926"/>
                  <a:ext cx="7070586" cy="4027473"/>
                </a:xfrm>
                <a:prstGeom prst="rect">
                  <a:avLst/>
                </a:prstGeom>
                <a:ln>
                  <a:noFill/>
                </a:ln>
              </p:spPr>
            </p:pic>
            <p:sp>
              <p:nvSpPr>
                <p:cNvPr id="22" name="Accolade fermante 21">
                  <a:extLst>
                    <a:ext uri="{FF2B5EF4-FFF2-40B4-BE49-F238E27FC236}">
                      <a16:creationId xmlns:a16="http://schemas.microsoft.com/office/drawing/2014/main" id="{6596F32F-C370-4B42-B662-C85BAD1DBB07}"/>
                    </a:ext>
                  </a:extLst>
                </p:cNvPr>
                <p:cNvSpPr/>
                <p:nvPr/>
              </p:nvSpPr>
              <p:spPr>
                <a:xfrm rot="16200000">
                  <a:off x="2837809" y="4080228"/>
                  <a:ext cx="333375" cy="756000"/>
                </a:xfrm>
                <a:prstGeom prst="rightBrace">
                  <a:avLst/>
                </a:prstGeom>
                <a:ln w="19050">
                  <a:noFill/>
                </a:ln>
              </p:spPr>
              <p:style>
                <a:lnRef idx="2">
                  <a:schemeClr val="dk1"/>
                </a:lnRef>
                <a:fillRef idx="0">
                  <a:schemeClr val="dk1"/>
                </a:fillRef>
                <a:effectRef idx="1">
                  <a:schemeClr val="dk1"/>
                </a:effectRef>
                <a:fontRef idx="minor">
                  <a:schemeClr val="tx1"/>
                </a:fontRef>
              </p:style>
              <p:txBody>
                <a:bodyPr rtlCol="0" anchor="ctr"/>
                <a:lstStyle/>
                <a:p>
                  <a:pPr algn="ctr"/>
                  <a:endParaRPr lang="fr-FR" b="1" dirty="0"/>
                </a:p>
              </p:txBody>
            </p:sp>
            <p:sp>
              <p:nvSpPr>
                <p:cNvPr id="23" name="Accolade fermante 22">
                  <a:extLst>
                    <a:ext uri="{FF2B5EF4-FFF2-40B4-BE49-F238E27FC236}">
                      <a16:creationId xmlns:a16="http://schemas.microsoft.com/office/drawing/2014/main" id="{B4921FB4-56D8-4901-A533-F42F21659BF8}"/>
                    </a:ext>
                  </a:extLst>
                </p:cNvPr>
                <p:cNvSpPr/>
                <p:nvPr/>
              </p:nvSpPr>
              <p:spPr>
                <a:xfrm rot="16200000">
                  <a:off x="7604535" y="3601104"/>
                  <a:ext cx="333375" cy="756002"/>
                </a:xfrm>
                <a:prstGeom prst="rightBrace">
                  <a:avLst/>
                </a:prstGeom>
                <a:ln w="19050">
                  <a:noFill/>
                </a:ln>
              </p:spPr>
              <p:style>
                <a:lnRef idx="2">
                  <a:schemeClr val="dk1"/>
                </a:lnRef>
                <a:fillRef idx="0">
                  <a:schemeClr val="dk1"/>
                </a:fillRef>
                <a:effectRef idx="1">
                  <a:schemeClr val="dk1"/>
                </a:effectRef>
                <a:fontRef idx="minor">
                  <a:schemeClr val="tx1"/>
                </a:fontRef>
              </p:style>
              <p:txBody>
                <a:bodyPr rtlCol="0" anchor="ctr"/>
                <a:lstStyle/>
                <a:p>
                  <a:pPr algn="ctr"/>
                  <a:endParaRPr lang="fr-FR" b="1" dirty="0"/>
                </a:p>
              </p:txBody>
            </p:sp>
          </p:grpSp>
          <p:sp>
            <p:nvSpPr>
              <p:cNvPr id="19" name="ZoneTexte 18">
                <a:extLst>
                  <a:ext uri="{FF2B5EF4-FFF2-40B4-BE49-F238E27FC236}">
                    <a16:creationId xmlns:a16="http://schemas.microsoft.com/office/drawing/2014/main" id="{B3AFE18A-76A8-4BA9-98AA-844B949AD6E3}"/>
                  </a:ext>
                </a:extLst>
              </p:cNvPr>
              <p:cNvSpPr txBox="1"/>
              <p:nvPr/>
            </p:nvSpPr>
            <p:spPr>
              <a:xfrm>
                <a:off x="2500301" y="4050378"/>
                <a:ext cx="1008389" cy="339822"/>
              </a:xfrm>
              <a:prstGeom prst="rect">
                <a:avLst/>
              </a:prstGeom>
              <a:noFill/>
              <a:ln>
                <a:noFill/>
              </a:ln>
            </p:spPr>
            <p:txBody>
              <a:bodyPr wrap="square" rtlCol="0">
                <a:spAutoFit/>
              </a:bodyPr>
              <a:lstStyle/>
              <a:p>
                <a:pPr algn="ctr"/>
                <a:r>
                  <a:rPr lang="fr-FR" sz="2000" dirty="0">
                    <a:latin typeface="Arial" panose="020B0604020202020204" pitchFamily="34" charset="0"/>
                    <a:cs typeface="Arial" panose="020B0604020202020204" pitchFamily="34" charset="0"/>
                  </a:rPr>
                  <a:t>Baby Care</a:t>
                </a:r>
              </a:p>
            </p:txBody>
          </p:sp>
          <p:sp>
            <p:nvSpPr>
              <p:cNvPr id="20" name="ZoneTexte 19">
                <a:extLst>
                  <a:ext uri="{FF2B5EF4-FFF2-40B4-BE49-F238E27FC236}">
                    <a16:creationId xmlns:a16="http://schemas.microsoft.com/office/drawing/2014/main" id="{4719E1BD-A389-475A-A611-F1178A031A05}"/>
                  </a:ext>
                </a:extLst>
              </p:cNvPr>
              <p:cNvSpPr txBox="1"/>
              <p:nvPr/>
            </p:nvSpPr>
            <p:spPr>
              <a:xfrm>
                <a:off x="7174686" y="3425946"/>
                <a:ext cx="1476741" cy="339822"/>
              </a:xfrm>
              <a:prstGeom prst="rect">
                <a:avLst/>
              </a:prstGeom>
              <a:noFill/>
              <a:ln>
                <a:noFill/>
              </a:ln>
            </p:spPr>
            <p:txBody>
              <a:bodyPr wrap="square" rtlCol="0">
                <a:spAutoFit/>
              </a:bodyPr>
              <a:lstStyle/>
              <a:p>
                <a:pPr algn="ctr"/>
                <a:r>
                  <a:rPr lang="fr-FR" sz="2000" dirty="0" err="1">
                    <a:latin typeface="Arial" panose="020B0604020202020204" pitchFamily="34" charset="0"/>
                    <a:cs typeface="Arial" panose="020B0604020202020204" pitchFamily="34" charset="0"/>
                  </a:rPr>
                  <a:t>Kitchen</a:t>
                </a:r>
                <a:r>
                  <a:rPr lang="fr-FR" sz="2000" dirty="0">
                    <a:latin typeface="Arial" panose="020B0604020202020204" pitchFamily="34" charset="0"/>
                    <a:cs typeface="Arial" panose="020B0604020202020204" pitchFamily="34" charset="0"/>
                  </a:rPr>
                  <a:t> &amp; </a:t>
                </a:r>
                <a:r>
                  <a:rPr lang="fr-FR" sz="2000" dirty="0" err="1">
                    <a:latin typeface="Arial" panose="020B0604020202020204" pitchFamily="34" charset="0"/>
                    <a:cs typeface="Arial" panose="020B0604020202020204" pitchFamily="34" charset="0"/>
                  </a:rPr>
                  <a:t>Dining</a:t>
                </a:r>
                <a:endParaRPr lang="fr-FR" sz="2000" dirty="0">
                  <a:latin typeface="Arial" panose="020B0604020202020204" pitchFamily="34" charset="0"/>
                  <a:cs typeface="Arial" panose="020B0604020202020204" pitchFamily="34" charset="0"/>
                </a:endParaRPr>
              </a:p>
            </p:txBody>
          </p:sp>
        </p:grpSp>
        <p:sp>
          <p:nvSpPr>
            <p:cNvPr id="2" name="Accolade fermante 1">
              <a:extLst>
                <a:ext uri="{FF2B5EF4-FFF2-40B4-BE49-F238E27FC236}">
                  <a16:creationId xmlns:a16="http://schemas.microsoft.com/office/drawing/2014/main" id="{DCD8248E-13F4-49C2-B749-F8712D74CF4E}"/>
                </a:ext>
              </a:extLst>
            </p:cNvPr>
            <p:cNvSpPr/>
            <p:nvPr/>
          </p:nvSpPr>
          <p:spPr>
            <a:xfrm rot="5400000">
              <a:off x="1336619" y="3501898"/>
              <a:ext cx="303070" cy="1261025"/>
            </a:xfrm>
            <a:prstGeom prst="rightBrace">
              <a:avLst/>
            </a:prstGeom>
            <a:ln w="19050">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25" name="Accolade fermante 24">
              <a:extLst>
                <a:ext uri="{FF2B5EF4-FFF2-40B4-BE49-F238E27FC236}">
                  <a16:creationId xmlns:a16="http://schemas.microsoft.com/office/drawing/2014/main" id="{10344638-FA88-41CF-925C-7351155587A7}"/>
                </a:ext>
              </a:extLst>
            </p:cNvPr>
            <p:cNvSpPr/>
            <p:nvPr/>
          </p:nvSpPr>
          <p:spPr>
            <a:xfrm rot="5400000">
              <a:off x="9524209" y="2356948"/>
              <a:ext cx="303070" cy="2132293"/>
            </a:xfrm>
            <a:prstGeom prst="rightBrace">
              <a:avLst/>
            </a:prstGeom>
            <a:ln w="19050">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grpSp>
      <p:sp>
        <p:nvSpPr>
          <p:cNvPr id="26" name="Titre 4">
            <a:extLst>
              <a:ext uri="{FF2B5EF4-FFF2-40B4-BE49-F238E27FC236}">
                <a16:creationId xmlns:a16="http://schemas.microsoft.com/office/drawing/2014/main" id="{E6AB8481-FB79-4F35-B5F9-9DA9C6F5CA42}"/>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2"/>
            </a:pP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Fréquence</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des mots (Top 3 mots de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chaque</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catégorie</a:t>
            </a:r>
            <a:r>
              <a:rPr lang="en-US" sz="2000" dirty="0">
                <a:ln w="0">
                  <a:noFill/>
                  <a:prstDash val="solid"/>
                </a:ln>
                <a:solidFill>
                  <a:srgbClr val="0070C0"/>
                </a:solidFill>
                <a:latin typeface="Arial" panose="020B0604020202020204" pitchFamily="34" charset="0"/>
                <a:ea typeface="+mn-ea"/>
                <a:cs typeface="Arial" panose="020B0604020202020204" pitchFamily="34" charset="0"/>
              </a:rPr>
              <a:t>)</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27" name="Titre 4">
            <a:extLst>
              <a:ext uri="{FF2B5EF4-FFF2-40B4-BE49-F238E27FC236}">
                <a16:creationId xmlns:a16="http://schemas.microsoft.com/office/drawing/2014/main" id="{13BA0A87-451A-4D50-8D5F-A175DE445C95}"/>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3"/>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Analyse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Exploratoire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(EDA)</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857483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BB6FC84A-E371-41EF-B254-AEE5DEE76190}"/>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13</a:t>
            </a:fld>
            <a:endParaRPr lang="en-US">
              <a:solidFill>
                <a:schemeClr val="bg1"/>
              </a:solidFill>
            </a:endParaRPr>
          </a:p>
        </p:txBody>
      </p:sp>
      <p:grpSp>
        <p:nvGrpSpPr>
          <p:cNvPr id="17" name="Groupe 16">
            <a:extLst>
              <a:ext uri="{FF2B5EF4-FFF2-40B4-BE49-F238E27FC236}">
                <a16:creationId xmlns:a16="http://schemas.microsoft.com/office/drawing/2014/main" id="{9C3DB9E6-8FA0-435A-A468-3F0809146F37}"/>
              </a:ext>
            </a:extLst>
          </p:cNvPr>
          <p:cNvGrpSpPr/>
          <p:nvPr/>
        </p:nvGrpSpPr>
        <p:grpSpPr>
          <a:xfrm>
            <a:off x="737734" y="3428999"/>
            <a:ext cx="10716529" cy="1924050"/>
            <a:chOff x="656774" y="2638425"/>
            <a:chExt cx="10716529" cy="1924050"/>
          </a:xfrm>
        </p:grpSpPr>
        <p:pic>
          <p:nvPicPr>
            <p:cNvPr id="8" name="Image 7">
              <a:extLst>
                <a:ext uri="{FF2B5EF4-FFF2-40B4-BE49-F238E27FC236}">
                  <a16:creationId xmlns:a16="http://schemas.microsoft.com/office/drawing/2014/main" id="{2640D891-CD7C-4BB3-A691-CBC378635151}"/>
                </a:ext>
              </a:extLst>
            </p:cNvPr>
            <p:cNvPicPr>
              <a:picLocks noChangeAspect="1"/>
            </p:cNvPicPr>
            <p:nvPr/>
          </p:nvPicPr>
          <p:blipFill>
            <a:blip r:embed="rId2"/>
            <a:stretch>
              <a:fillRect/>
            </a:stretch>
          </p:blipFill>
          <p:spPr>
            <a:xfrm>
              <a:off x="656774" y="2638425"/>
              <a:ext cx="3695700" cy="1866900"/>
            </a:xfrm>
            <a:prstGeom prst="rect">
              <a:avLst/>
            </a:prstGeom>
          </p:spPr>
        </p:pic>
        <p:pic>
          <p:nvPicPr>
            <p:cNvPr id="12" name="Image 11">
              <a:extLst>
                <a:ext uri="{FF2B5EF4-FFF2-40B4-BE49-F238E27FC236}">
                  <a16:creationId xmlns:a16="http://schemas.microsoft.com/office/drawing/2014/main" id="{DA873105-3B75-4B37-B76C-F30FE1661297}"/>
                </a:ext>
              </a:extLst>
            </p:cNvPr>
            <p:cNvPicPr>
              <a:picLocks noChangeAspect="1"/>
            </p:cNvPicPr>
            <p:nvPr/>
          </p:nvPicPr>
          <p:blipFill>
            <a:blip r:embed="rId3"/>
            <a:stretch>
              <a:fillRect/>
            </a:stretch>
          </p:blipFill>
          <p:spPr>
            <a:xfrm>
              <a:off x="7839528" y="2638425"/>
              <a:ext cx="3533775" cy="1924050"/>
            </a:xfrm>
            <a:prstGeom prst="rect">
              <a:avLst/>
            </a:prstGeom>
          </p:spPr>
        </p:pic>
        <p:sp>
          <p:nvSpPr>
            <p:cNvPr id="15" name="Flèche : droite 14">
              <a:extLst>
                <a:ext uri="{FF2B5EF4-FFF2-40B4-BE49-F238E27FC236}">
                  <a16:creationId xmlns:a16="http://schemas.microsoft.com/office/drawing/2014/main" id="{0E2F5EB2-1AA6-42F9-9B96-5111DAEF2238}"/>
                </a:ext>
              </a:extLst>
            </p:cNvPr>
            <p:cNvSpPr/>
            <p:nvPr/>
          </p:nvSpPr>
          <p:spPr>
            <a:xfrm>
              <a:off x="4724401" y="3193204"/>
              <a:ext cx="2743199" cy="48827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0248B691-32D9-4B04-86F5-0C3E798EEC5F}"/>
                </a:ext>
              </a:extLst>
            </p:cNvPr>
            <p:cNvSpPr txBox="1"/>
            <p:nvPr/>
          </p:nvSpPr>
          <p:spPr>
            <a:xfrm>
              <a:off x="5198412" y="3681477"/>
              <a:ext cx="1795177"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Passage en minuscules</a:t>
              </a:r>
            </a:p>
          </p:txBody>
        </p:sp>
      </p:grpSp>
      <p:sp>
        <p:nvSpPr>
          <p:cNvPr id="13" name="Titre 4">
            <a:extLst>
              <a:ext uri="{FF2B5EF4-FFF2-40B4-BE49-F238E27FC236}">
                <a16:creationId xmlns:a16="http://schemas.microsoft.com/office/drawing/2014/main" id="{35A1BB07-D29E-4FAE-94F4-EB5383726A38}"/>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a:ln w="0">
                  <a:noFill/>
                  <a:prstDash val="solid"/>
                </a:ln>
                <a:solidFill>
                  <a:srgbClr val="0070C0"/>
                </a:solidFill>
                <a:latin typeface="Arial" panose="020B0604020202020204" pitchFamily="34" charset="0"/>
                <a:ea typeface="+mn-ea"/>
                <a:cs typeface="Arial" panose="020B0604020202020204" pitchFamily="34" charset="0"/>
              </a:rPr>
              <a:t>Principe et démarche</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4" name="Titre 4">
            <a:extLst>
              <a:ext uri="{FF2B5EF4-FFF2-40B4-BE49-F238E27FC236}">
                <a16:creationId xmlns:a16="http://schemas.microsoft.com/office/drawing/2014/main" id="{679D9301-8751-4F4B-B25E-3FF759618E05}"/>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2" name="ZoneTexte 1">
            <a:extLst>
              <a:ext uri="{FF2B5EF4-FFF2-40B4-BE49-F238E27FC236}">
                <a16:creationId xmlns:a16="http://schemas.microsoft.com/office/drawing/2014/main" id="{5AAE90DB-B193-45A4-A33C-8917EB99EA0C}"/>
              </a:ext>
            </a:extLst>
          </p:cNvPr>
          <p:cNvSpPr txBox="1"/>
          <p:nvPr/>
        </p:nvSpPr>
        <p:spPr>
          <a:xfrm>
            <a:off x="737734" y="1790104"/>
            <a:ext cx="10935854" cy="923330"/>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Objectif:</a:t>
            </a:r>
          </a:p>
          <a:p>
            <a:r>
              <a:rPr lang="fr-FR" dirty="0">
                <a:solidFill>
                  <a:srgbClr val="000000"/>
                </a:solidFill>
                <a:latin typeface="Arial" panose="020B0604020202020204" pitchFamily="34" charset="0"/>
                <a:cs typeface="Arial" panose="020B0604020202020204" pitchFamily="34" charset="0"/>
              </a:rPr>
              <a:t>Transformer les données textuelles en vecteurs de nombres pour pouvoir implémenter un k-	</a:t>
            </a:r>
            <a:r>
              <a:rPr lang="fr-FR" dirty="0" err="1">
                <a:solidFill>
                  <a:srgbClr val="000000"/>
                </a:solidFill>
                <a:latin typeface="Arial" panose="020B0604020202020204" pitchFamily="34" charset="0"/>
                <a:cs typeface="Arial" panose="020B0604020202020204" pitchFamily="34" charset="0"/>
              </a:rPr>
              <a:t>means</a:t>
            </a:r>
            <a:r>
              <a:rPr lang="fr-FR" dirty="0">
                <a:solidFill>
                  <a:srgbClr val="000000"/>
                </a:solidFill>
                <a:latin typeface="Arial" panose="020B0604020202020204" pitchFamily="34" charset="0"/>
                <a:cs typeface="Arial" panose="020B0604020202020204" pitchFamily="34" charset="0"/>
              </a:rPr>
              <a:t> ensuite afin d’identifier les documents similaires.</a:t>
            </a:r>
          </a:p>
        </p:txBody>
      </p:sp>
    </p:spTree>
    <p:extLst>
      <p:ext uri="{BB962C8B-B14F-4D97-AF65-F5344CB8AC3E}">
        <p14:creationId xmlns:p14="http://schemas.microsoft.com/office/powerpoint/2010/main" val="21747649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DC63A3EC-BA67-4A45-85F7-4F2A01FF309C}"/>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14</a:t>
            </a:fld>
            <a:endParaRPr lang="en-US">
              <a:solidFill>
                <a:schemeClr val="bg1"/>
              </a:solidFill>
            </a:endParaRPr>
          </a:p>
        </p:txBody>
      </p:sp>
      <p:grpSp>
        <p:nvGrpSpPr>
          <p:cNvPr id="18" name="Groupe 17">
            <a:extLst>
              <a:ext uri="{FF2B5EF4-FFF2-40B4-BE49-F238E27FC236}">
                <a16:creationId xmlns:a16="http://schemas.microsoft.com/office/drawing/2014/main" id="{71B70D1B-89F4-481E-9995-E824E083F412}"/>
              </a:ext>
            </a:extLst>
          </p:cNvPr>
          <p:cNvGrpSpPr/>
          <p:nvPr/>
        </p:nvGrpSpPr>
        <p:grpSpPr>
          <a:xfrm>
            <a:off x="561745" y="2233612"/>
            <a:ext cx="10972164" cy="3686175"/>
            <a:chOff x="561745" y="2233612"/>
            <a:chExt cx="10972164" cy="3686175"/>
          </a:xfrm>
        </p:grpSpPr>
        <p:pic>
          <p:nvPicPr>
            <p:cNvPr id="6" name="Image 5">
              <a:extLst>
                <a:ext uri="{FF2B5EF4-FFF2-40B4-BE49-F238E27FC236}">
                  <a16:creationId xmlns:a16="http://schemas.microsoft.com/office/drawing/2014/main" id="{562C27C0-092D-4887-9A38-B591E2D7B014}"/>
                </a:ext>
              </a:extLst>
            </p:cNvPr>
            <p:cNvPicPr>
              <a:picLocks noChangeAspect="1"/>
            </p:cNvPicPr>
            <p:nvPr/>
          </p:nvPicPr>
          <p:blipFill>
            <a:blip r:embed="rId2"/>
            <a:stretch>
              <a:fillRect/>
            </a:stretch>
          </p:blipFill>
          <p:spPr>
            <a:xfrm>
              <a:off x="6187208" y="2233612"/>
              <a:ext cx="1419225" cy="3629025"/>
            </a:xfrm>
            <a:prstGeom prst="rect">
              <a:avLst/>
            </a:prstGeom>
          </p:spPr>
        </p:pic>
        <p:pic>
          <p:nvPicPr>
            <p:cNvPr id="8" name="Image 7">
              <a:extLst>
                <a:ext uri="{FF2B5EF4-FFF2-40B4-BE49-F238E27FC236}">
                  <a16:creationId xmlns:a16="http://schemas.microsoft.com/office/drawing/2014/main" id="{784F6CB8-7328-4FF0-945F-8C79F1D43B59}"/>
                </a:ext>
              </a:extLst>
            </p:cNvPr>
            <p:cNvPicPr>
              <a:picLocks noChangeAspect="1"/>
            </p:cNvPicPr>
            <p:nvPr/>
          </p:nvPicPr>
          <p:blipFill>
            <a:blip r:embed="rId3"/>
            <a:stretch>
              <a:fillRect/>
            </a:stretch>
          </p:blipFill>
          <p:spPr>
            <a:xfrm>
              <a:off x="9924184" y="2233612"/>
              <a:ext cx="1609725" cy="3686175"/>
            </a:xfrm>
            <a:prstGeom prst="rect">
              <a:avLst/>
            </a:prstGeom>
          </p:spPr>
        </p:pic>
        <p:pic>
          <p:nvPicPr>
            <p:cNvPr id="14" name="Image 13">
              <a:extLst>
                <a:ext uri="{FF2B5EF4-FFF2-40B4-BE49-F238E27FC236}">
                  <a16:creationId xmlns:a16="http://schemas.microsoft.com/office/drawing/2014/main" id="{291D9E29-7066-40D1-8B21-BF9ECBE5C8E9}"/>
                </a:ext>
              </a:extLst>
            </p:cNvPr>
            <p:cNvPicPr>
              <a:picLocks noChangeAspect="1"/>
            </p:cNvPicPr>
            <p:nvPr/>
          </p:nvPicPr>
          <p:blipFill>
            <a:blip r:embed="rId4"/>
            <a:stretch>
              <a:fillRect/>
            </a:stretch>
          </p:blipFill>
          <p:spPr>
            <a:xfrm>
              <a:off x="561745" y="2847276"/>
              <a:ext cx="3533775" cy="1924050"/>
            </a:xfrm>
            <a:prstGeom prst="rect">
              <a:avLst/>
            </a:prstGeom>
          </p:spPr>
        </p:pic>
        <p:sp>
          <p:nvSpPr>
            <p:cNvPr id="15" name="Flèche : droite 14">
              <a:extLst>
                <a:ext uri="{FF2B5EF4-FFF2-40B4-BE49-F238E27FC236}">
                  <a16:creationId xmlns:a16="http://schemas.microsoft.com/office/drawing/2014/main" id="{189D76CA-6D87-44C2-9AF2-0A56750F0BC0}"/>
                </a:ext>
              </a:extLst>
            </p:cNvPr>
            <p:cNvSpPr/>
            <p:nvPr/>
          </p:nvSpPr>
          <p:spPr>
            <a:xfrm>
              <a:off x="4396365" y="3395744"/>
              <a:ext cx="1608428" cy="48827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droite 15">
              <a:extLst>
                <a:ext uri="{FF2B5EF4-FFF2-40B4-BE49-F238E27FC236}">
                  <a16:creationId xmlns:a16="http://schemas.microsoft.com/office/drawing/2014/main" id="{74B9DE05-90EF-4487-8380-7CAB664A1151}"/>
                </a:ext>
              </a:extLst>
            </p:cNvPr>
            <p:cNvSpPr/>
            <p:nvPr/>
          </p:nvSpPr>
          <p:spPr>
            <a:xfrm>
              <a:off x="8134639" y="3395744"/>
              <a:ext cx="1609725" cy="48827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79C032F4-4BFF-4221-B080-6EDECA306999}"/>
                </a:ext>
              </a:extLst>
            </p:cNvPr>
            <p:cNvSpPr txBox="1"/>
            <p:nvPr/>
          </p:nvSpPr>
          <p:spPr>
            <a:xfrm>
              <a:off x="4473558" y="3940651"/>
              <a:ext cx="1608427" cy="369332"/>
            </a:xfrm>
            <a:prstGeom prst="rect">
              <a:avLst/>
            </a:prstGeom>
            <a:noFill/>
          </p:spPr>
          <p:txBody>
            <a:bodyPr wrap="square" rtlCol="0">
              <a:spAutoFit/>
            </a:bodyPr>
            <a:lstStyle/>
            <a:p>
              <a:r>
                <a:rPr lang="fr-FR" dirty="0" err="1">
                  <a:solidFill>
                    <a:srgbClr val="000000"/>
                  </a:solidFill>
                  <a:latin typeface="Arial" panose="020B0604020202020204" pitchFamily="34" charset="0"/>
                  <a:cs typeface="Arial" panose="020B0604020202020204" pitchFamily="34" charset="0"/>
                </a:rPr>
                <a:t>Tokenization</a:t>
              </a:r>
              <a:endParaRPr lang="fr-FR" dirty="0">
                <a:solidFill>
                  <a:srgbClr val="000000"/>
                </a:solidFill>
                <a:latin typeface="Arial" panose="020B0604020202020204" pitchFamily="34" charset="0"/>
                <a:cs typeface="Arial" panose="020B0604020202020204" pitchFamily="34" charset="0"/>
              </a:endParaRPr>
            </a:p>
          </p:txBody>
        </p:sp>
        <p:sp>
          <p:nvSpPr>
            <p:cNvPr id="17" name="ZoneTexte 16">
              <a:extLst>
                <a:ext uri="{FF2B5EF4-FFF2-40B4-BE49-F238E27FC236}">
                  <a16:creationId xmlns:a16="http://schemas.microsoft.com/office/drawing/2014/main" id="{FF8155F0-8BB8-4FF3-AFED-3DE8CFDC3D7D}"/>
                </a:ext>
              </a:extLst>
            </p:cNvPr>
            <p:cNvSpPr txBox="1"/>
            <p:nvPr/>
          </p:nvSpPr>
          <p:spPr>
            <a:xfrm>
              <a:off x="8173673" y="3946489"/>
              <a:ext cx="1609725" cy="1200329"/>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Suppression des </a:t>
              </a:r>
              <a:r>
                <a:rPr lang="fr-FR" dirty="0" err="1">
                  <a:solidFill>
                    <a:srgbClr val="000000"/>
                  </a:solidFill>
                  <a:latin typeface="Arial" panose="020B0604020202020204" pitchFamily="34" charset="0"/>
                  <a:cs typeface="Arial" panose="020B0604020202020204" pitchFamily="34" charset="0"/>
                </a:rPr>
                <a:t>stopswords</a:t>
              </a:r>
              <a:r>
                <a:rPr lang="fr-FR" dirty="0">
                  <a:solidFill>
                    <a:srgbClr val="000000"/>
                  </a:solidFill>
                  <a:latin typeface="Arial" panose="020B0604020202020204" pitchFamily="34" charset="0"/>
                  <a:cs typeface="Arial" panose="020B0604020202020204" pitchFamily="34" charset="0"/>
                </a:rPr>
                <a:t> + </a:t>
              </a:r>
              <a:r>
                <a:rPr lang="fr-FR" dirty="0" err="1">
                  <a:solidFill>
                    <a:srgbClr val="000000"/>
                  </a:solidFill>
                  <a:latin typeface="Arial" panose="020B0604020202020204" pitchFamily="34" charset="0"/>
                  <a:cs typeface="Arial" panose="020B0604020202020204" pitchFamily="34" charset="0"/>
                </a:rPr>
                <a:t>Lematization</a:t>
              </a:r>
              <a:endParaRPr lang="fr-FR" dirty="0">
                <a:solidFill>
                  <a:srgbClr val="000000"/>
                </a:solidFill>
                <a:latin typeface="Arial" panose="020B0604020202020204" pitchFamily="34" charset="0"/>
                <a:cs typeface="Arial" panose="020B0604020202020204" pitchFamily="34" charset="0"/>
              </a:endParaRPr>
            </a:p>
          </p:txBody>
        </p:sp>
      </p:grpSp>
      <p:sp>
        <p:nvSpPr>
          <p:cNvPr id="21" name="Titre 4">
            <a:extLst>
              <a:ext uri="{FF2B5EF4-FFF2-40B4-BE49-F238E27FC236}">
                <a16:creationId xmlns:a16="http://schemas.microsoft.com/office/drawing/2014/main" id="{4A791C7B-3AF7-49FA-ACF2-4A426AE1CDDB}"/>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a:ln w="0">
                  <a:noFill/>
                  <a:prstDash val="solid"/>
                </a:ln>
                <a:solidFill>
                  <a:srgbClr val="0070C0"/>
                </a:solidFill>
                <a:latin typeface="Arial" panose="020B0604020202020204" pitchFamily="34" charset="0"/>
                <a:ea typeface="+mn-ea"/>
                <a:cs typeface="Arial" panose="020B0604020202020204" pitchFamily="34" charset="0"/>
              </a:rPr>
              <a:t>Principe et démarche</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22" name="Titre 4">
            <a:extLst>
              <a:ext uri="{FF2B5EF4-FFF2-40B4-BE49-F238E27FC236}">
                <a16:creationId xmlns:a16="http://schemas.microsoft.com/office/drawing/2014/main" id="{D2D68AEC-7A27-41D8-90B2-04D45409ADC0}"/>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3547004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23675405-737E-4CA7-AB54-9AF75B24A451}"/>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15</a:t>
            </a:fld>
            <a:endParaRPr lang="en-US">
              <a:solidFill>
                <a:schemeClr val="bg1"/>
              </a:solidFill>
            </a:endParaRPr>
          </a:p>
        </p:txBody>
      </p:sp>
      <p:grpSp>
        <p:nvGrpSpPr>
          <p:cNvPr id="15" name="Groupe 14">
            <a:extLst>
              <a:ext uri="{FF2B5EF4-FFF2-40B4-BE49-F238E27FC236}">
                <a16:creationId xmlns:a16="http://schemas.microsoft.com/office/drawing/2014/main" id="{3A810C69-F913-455D-82B8-114D69B865F7}"/>
              </a:ext>
            </a:extLst>
          </p:cNvPr>
          <p:cNvGrpSpPr/>
          <p:nvPr/>
        </p:nvGrpSpPr>
        <p:grpSpPr>
          <a:xfrm>
            <a:off x="1744006" y="2338853"/>
            <a:ext cx="8703986" cy="2930301"/>
            <a:chOff x="1459622" y="2026702"/>
            <a:chExt cx="8703986" cy="2930301"/>
          </a:xfrm>
        </p:grpSpPr>
        <p:pic>
          <p:nvPicPr>
            <p:cNvPr id="10" name="Image 9">
              <a:extLst>
                <a:ext uri="{FF2B5EF4-FFF2-40B4-BE49-F238E27FC236}">
                  <a16:creationId xmlns:a16="http://schemas.microsoft.com/office/drawing/2014/main" id="{00D4738B-4C07-42DB-8C57-B340898F9EBF}"/>
                </a:ext>
              </a:extLst>
            </p:cNvPr>
            <p:cNvPicPr>
              <a:picLocks noChangeAspect="1"/>
            </p:cNvPicPr>
            <p:nvPr/>
          </p:nvPicPr>
          <p:blipFill>
            <a:blip r:embed="rId2"/>
            <a:stretch>
              <a:fillRect/>
            </a:stretch>
          </p:blipFill>
          <p:spPr>
            <a:xfrm>
              <a:off x="1459622" y="2130703"/>
              <a:ext cx="1551431" cy="1551431"/>
            </a:xfrm>
            <a:prstGeom prst="rect">
              <a:avLst/>
            </a:prstGeom>
          </p:spPr>
        </p:pic>
        <p:sp>
          <p:nvSpPr>
            <p:cNvPr id="2" name="ZoneTexte 1">
              <a:extLst>
                <a:ext uri="{FF2B5EF4-FFF2-40B4-BE49-F238E27FC236}">
                  <a16:creationId xmlns:a16="http://schemas.microsoft.com/office/drawing/2014/main" id="{C7663F0A-DA76-4126-91DC-825F486D91F6}"/>
                </a:ext>
              </a:extLst>
            </p:cNvPr>
            <p:cNvSpPr txBox="1"/>
            <p:nvPr/>
          </p:nvSpPr>
          <p:spPr>
            <a:xfrm>
              <a:off x="7921192" y="2026702"/>
              <a:ext cx="2242416" cy="1754326"/>
            </a:xfrm>
            <a:prstGeom prst="rect">
              <a:avLst/>
            </a:prstGeom>
            <a:noFill/>
          </p:spPr>
          <p:txBody>
            <a:bodyPr wrap="square" rtlCol="0">
              <a:spAutoFit/>
            </a:bodyPr>
            <a:lstStyle/>
            <a:p>
              <a:r>
                <a:rPr lang="fr-FR" sz="3600" dirty="0"/>
                <a:t>[1, 5, 2, …]</a:t>
              </a:r>
            </a:p>
            <a:p>
              <a:r>
                <a:rPr lang="fr-FR" sz="3600" dirty="0"/>
                <a:t>[3, 1, 2, …]</a:t>
              </a:r>
            </a:p>
            <a:p>
              <a:r>
                <a:rPr lang="fr-FR" sz="3600" dirty="0"/>
                <a:t>[1, 3, 2, …]</a:t>
              </a:r>
            </a:p>
          </p:txBody>
        </p:sp>
        <p:sp>
          <p:nvSpPr>
            <p:cNvPr id="3" name="Flèche : droite 2">
              <a:extLst>
                <a:ext uri="{FF2B5EF4-FFF2-40B4-BE49-F238E27FC236}">
                  <a16:creationId xmlns:a16="http://schemas.microsoft.com/office/drawing/2014/main" id="{082627B9-F2F0-4A2B-A7EA-CAB98D4C1527}"/>
                </a:ext>
              </a:extLst>
            </p:cNvPr>
            <p:cNvSpPr/>
            <p:nvPr/>
          </p:nvSpPr>
          <p:spPr>
            <a:xfrm>
              <a:off x="3942397" y="2560965"/>
              <a:ext cx="3066472" cy="6858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09FF1C05-EBFC-478B-A013-B6F0D2C2434D}"/>
                </a:ext>
              </a:extLst>
            </p:cNvPr>
            <p:cNvSpPr txBox="1"/>
            <p:nvPr/>
          </p:nvSpPr>
          <p:spPr>
            <a:xfrm>
              <a:off x="4311914" y="3246765"/>
              <a:ext cx="2341313"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Algorithme de traitement de texte</a:t>
              </a:r>
            </a:p>
          </p:txBody>
        </p:sp>
        <p:sp>
          <p:nvSpPr>
            <p:cNvPr id="13" name="ZoneTexte 12">
              <a:extLst>
                <a:ext uri="{FF2B5EF4-FFF2-40B4-BE49-F238E27FC236}">
                  <a16:creationId xmlns:a16="http://schemas.microsoft.com/office/drawing/2014/main" id="{D887A9C4-8DAE-45C1-946D-5E85E5FC11CC}"/>
                </a:ext>
              </a:extLst>
            </p:cNvPr>
            <p:cNvSpPr txBox="1"/>
            <p:nvPr/>
          </p:nvSpPr>
          <p:spPr>
            <a:xfrm>
              <a:off x="1566509" y="3756674"/>
              <a:ext cx="2139216" cy="1200329"/>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Corpus de 1050 Documents (descriptions produit)</a:t>
              </a:r>
            </a:p>
          </p:txBody>
        </p:sp>
        <p:sp>
          <p:nvSpPr>
            <p:cNvPr id="14" name="ZoneTexte 13">
              <a:extLst>
                <a:ext uri="{FF2B5EF4-FFF2-40B4-BE49-F238E27FC236}">
                  <a16:creationId xmlns:a16="http://schemas.microsoft.com/office/drawing/2014/main" id="{A1BDEF42-1E0E-4AC6-ABCD-C1F0A3F5B179}"/>
                </a:ext>
              </a:extLst>
            </p:cNvPr>
            <p:cNvSpPr txBox="1"/>
            <p:nvPr/>
          </p:nvSpPr>
          <p:spPr>
            <a:xfrm>
              <a:off x="8373572" y="3837662"/>
              <a:ext cx="1337656" cy="369332"/>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Vecteurs</a:t>
              </a:r>
            </a:p>
          </p:txBody>
        </p:sp>
      </p:grpSp>
      <p:sp>
        <p:nvSpPr>
          <p:cNvPr id="17" name="ZoneTexte 16">
            <a:extLst>
              <a:ext uri="{FF2B5EF4-FFF2-40B4-BE49-F238E27FC236}">
                <a16:creationId xmlns:a16="http://schemas.microsoft.com/office/drawing/2014/main" id="{2929AB10-10F4-4A0A-82F7-DC1868D4A691}"/>
              </a:ext>
            </a:extLst>
          </p:cNvPr>
          <p:cNvSpPr txBox="1"/>
          <p:nvPr/>
        </p:nvSpPr>
        <p:spPr>
          <a:xfrm>
            <a:off x="3893730" y="5085387"/>
            <a:ext cx="4404538"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Chaque document est représenté par un vecteur de nombres</a:t>
            </a:r>
          </a:p>
        </p:txBody>
      </p:sp>
      <p:sp>
        <p:nvSpPr>
          <p:cNvPr id="18" name="Titre 4">
            <a:extLst>
              <a:ext uri="{FF2B5EF4-FFF2-40B4-BE49-F238E27FC236}">
                <a16:creationId xmlns:a16="http://schemas.microsoft.com/office/drawing/2014/main" id="{C1241CF1-F66D-44BF-8746-4190A58FDA7F}"/>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a:ln w="0">
                  <a:noFill/>
                  <a:prstDash val="solid"/>
                </a:ln>
                <a:solidFill>
                  <a:srgbClr val="0070C0"/>
                </a:solidFill>
                <a:latin typeface="Arial" panose="020B0604020202020204" pitchFamily="34" charset="0"/>
                <a:ea typeface="+mn-ea"/>
                <a:cs typeface="Arial" panose="020B0604020202020204" pitchFamily="34" charset="0"/>
              </a:rPr>
              <a:t>Principe et démarche</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9" name="Titre 4">
            <a:extLst>
              <a:ext uri="{FF2B5EF4-FFF2-40B4-BE49-F238E27FC236}">
                <a16:creationId xmlns:a16="http://schemas.microsoft.com/office/drawing/2014/main" id="{8FEF0C49-5160-4A16-808F-FC7537C6EE4B}"/>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3772226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B230456B-88FC-4B93-8D30-95482FCD1754}"/>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16</a:t>
            </a:fld>
            <a:endParaRPr lang="en-US">
              <a:solidFill>
                <a:schemeClr val="bg1"/>
              </a:solidFill>
            </a:endParaRPr>
          </a:p>
        </p:txBody>
      </p:sp>
      <p:grpSp>
        <p:nvGrpSpPr>
          <p:cNvPr id="5" name="Groupe 4">
            <a:extLst>
              <a:ext uri="{FF2B5EF4-FFF2-40B4-BE49-F238E27FC236}">
                <a16:creationId xmlns:a16="http://schemas.microsoft.com/office/drawing/2014/main" id="{E172142F-A722-456B-8C2A-5D1FDE7CF8D9}"/>
              </a:ext>
            </a:extLst>
          </p:cNvPr>
          <p:cNvGrpSpPr/>
          <p:nvPr/>
        </p:nvGrpSpPr>
        <p:grpSpPr>
          <a:xfrm>
            <a:off x="1371210" y="1750823"/>
            <a:ext cx="9449575" cy="2469454"/>
            <a:chOff x="1628723" y="2012792"/>
            <a:chExt cx="9449575" cy="2469454"/>
          </a:xfrm>
        </p:grpSpPr>
        <p:sp>
          <p:nvSpPr>
            <p:cNvPr id="20" name="ZoneTexte 19">
              <a:extLst>
                <a:ext uri="{FF2B5EF4-FFF2-40B4-BE49-F238E27FC236}">
                  <a16:creationId xmlns:a16="http://schemas.microsoft.com/office/drawing/2014/main" id="{5AFDCDCD-C8FA-4CD9-9326-14D44086B112}"/>
                </a:ext>
              </a:extLst>
            </p:cNvPr>
            <p:cNvSpPr txBox="1"/>
            <p:nvPr/>
          </p:nvSpPr>
          <p:spPr>
            <a:xfrm>
              <a:off x="1628723" y="2338853"/>
              <a:ext cx="2242416" cy="1754326"/>
            </a:xfrm>
            <a:prstGeom prst="rect">
              <a:avLst/>
            </a:prstGeom>
            <a:noFill/>
          </p:spPr>
          <p:txBody>
            <a:bodyPr wrap="square" rtlCol="0">
              <a:spAutoFit/>
            </a:bodyPr>
            <a:lstStyle/>
            <a:p>
              <a:r>
                <a:rPr lang="fr-FR" sz="3600" dirty="0"/>
                <a:t>[1, 5, 2, …]</a:t>
              </a:r>
            </a:p>
            <a:p>
              <a:r>
                <a:rPr lang="fr-FR" sz="3600" dirty="0"/>
                <a:t>[3, 1, 2, …]</a:t>
              </a:r>
            </a:p>
            <a:p>
              <a:r>
                <a:rPr lang="fr-FR" sz="3600" dirty="0"/>
                <a:t>[1, 3, 2, …]</a:t>
              </a:r>
            </a:p>
          </p:txBody>
        </p:sp>
        <p:sp>
          <p:nvSpPr>
            <p:cNvPr id="21" name="Flèche : droite 20">
              <a:extLst>
                <a:ext uri="{FF2B5EF4-FFF2-40B4-BE49-F238E27FC236}">
                  <a16:creationId xmlns:a16="http://schemas.microsoft.com/office/drawing/2014/main" id="{DBAA32B6-C097-44FD-A96C-75144805C00A}"/>
                </a:ext>
              </a:extLst>
            </p:cNvPr>
            <p:cNvSpPr/>
            <p:nvPr/>
          </p:nvSpPr>
          <p:spPr>
            <a:xfrm>
              <a:off x="4226781" y="2873116"/>
              <a:ext cx="3066472" cy="6858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2B391CA8-B93B-4D0B-8F93-54D2008D8A82}"/>
                </a:ext>
              </a:extLst>
            </p:cNvPr>
            <p:cNvSpPr txBox="1"/>
            <p:nvPr/>
          </p:nvSpPr>
          <p:spPr>
            <a:xfrm>
              <a:off x="4077872" y="3558916"/>
              <a:ext cx="3379692" cy="923330"/>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Clustering type k-</a:t>
              </a:r>
              <a:r>
                <a:rPr lang="fr-FR" dirty="0" err="1">
                  <a:solidFill>
                    <a:srgbClr val="000000"/>
                  </a:solidFill>
                  <a:latin typeface="Arial" panose="020B0604020202020204" pitchFamily="34" charset="0"/>
                  <a:cs typeface="Arial" panose="020B0604020202020204" pitchFamily="34" charset="0"/>
                </a:rPr>
                <a:t>means</a:t>
              </a:r>
              <a:r>
                <a:rPr lang="fr-FR" dirty="0">
                  <a:solidFill>
                    <a:srgbClr val="000000"/>
                  </a:solidFill>
                  <a:latin typeface="Arial" panose="020B0604020202020204" pitchFamily="34" charset="0"/>
                  <a:cs typeface="Arial" panose="020B0604020202020204" pitchFamily="34" charset="0"/>
                </a:rPr>
                <a:t> (k = 7, le nombre de catégories primaires)</a:t>
              </a:r>
            </a:p>
          </p:txBody>
        </p:sp>
        <p:sp>
          <p:nvSpPr>
            <p:cNvPr id="24" name="ZoneTexte 23">
              <a:extLst>
                <a:ext uri="{FF2B5EF4-FFF2-40B4-BE49-F238E27FC236}">
                  <a16:creationId xmlns:a16="http://schemas.microsoft.com/office/drawing/2014/main" id="{79843760-104C-4A87-BAEC-9A4BC6DCACB8}"/>
                </a:ext>
              </a:extLst>
            </p:cNvPr>
            <p:cNvSpPr txBox="1"/>
            <p:nvPr/>
          </p:nvSpPr>
          <p:spPr>
            <a:xfrm>
              <a:off x="2081103" y="4093179"/>
              <a:ext cx="1337656" cy="369332"/>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Vecteurs</a:t>
              </a:r>
            </a:p>
          </p:txBody>
        </p:sp>
        <p:pic>
          <p:nvPicPr>
            <p:cNvPr id="25" name="Image 24">
              <a:extLst>
                <a:ext uri="{FF2B5EF4-FFF2-40B4-BE49-F238E27FC236}">
                  <a16:creationId xmlns:a16="http://schemas.microsoft.com/office/drawing/2014/main" id="{4814E991-790B-4202-849B-D0EC225DAA3F}"/>
                </a:ext>
              </a:extLst>
            </p:cNvPr>
            <p:cNvPicPr>
              <a:picLocks noChangeAspect="1"/>
            </p:cNvPicPr>
            <p:nvPr/>
          </p:nvPicPr>
          <p:blipFill rotWithShape="1">
            <a:blip r:embed="rId2"/>
            <a:srcRect l="60797" t="18848" b="13409"/>
            <a:stretch/>
          </p:blipFill>
          <p:spPr>
            <a:xfrm>
              <a:off x="7788054" y="2012792"/>
              <a:ext cx="3290244" cy="2405849"/>
            </a:xfrm>
            <a:prstGeom prst="rect">
              <a:avLst/>
            </a:prstGeom>
          </p:spPr>
        </p:pic>
      </p:grpSp>
      <p:sp>
        <p:nvSpPr>
          <p:cNvPr id="26" name="ZoneTexte 25">
            <a:extLst>
              <a:ext uri="{FF2B5EF4-FFF2-40B4-BE49-F238E27FC236}">
                <a16:creationId xmlns:a16="http://schemas.microsoft.com/office/drawing/2014/main" id="{8B144816-748F-4A74-877B-025C8F5450AC}"/>
              </a:ext>
            </a:extLst>
          </p:cNvPr>
          <p:cNvSpPr txBox="1"/>
          <p:nvPr/>
        </p:nvSpPr>
        <p:spPr>
          <a:xfrm>
            <a:off x="1768681" y="4910207"/>
            <a:ext cx="8654635"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Les vecteurs similaires sont regroupés ensemble pour former des groupes qui seront ensuite comparés avec les catégories principales du jeu de donnés</a:t>
            </a:r>
          </a:p>
        </p:txBody>
      </p:sp>
      <p:sp>
        <p:nvSpPr>
          <p:cNvPr id="14" name="Titre 4">
            <a:extLst>
              <a:ext uri="{FF2B5EF4-FFF2-40B4-BE49-F238E27FC236}">
                <a16:creationId xmlns:a16="http://schemas.microsoft.com/office/drawing/2014/main" id="{D995096E-E2AF-4F61-9066-7D53B9CF779A}"/>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a:ln w="0">
                  <a:noFill/>
                  <a:prstDash val="solid"/>
                </a:ln>
                <a:solidFill>
                  <a:srgbClr val="0070C0"/>
                </a:solidFill>
                <a:latin typeface="Arial" panose="020B0604020202020204" pitchFamily="34" charset="0"/>
                <a:ea typeface="+mn-ea"/>
                <a:cs typeface="Arial" panose="020B0604020202020204" pitchFamily="34" charset="0"/>
              </a:rPr>
              <a:t>Principe et démarche</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5" name="Titre 4">
            <a:extLst>
              <a:ext uri="{FF2B5EF4-FFF2-40B4-BE49-F238E27FC236}">
                <a16:creationId xmlns:a16="http://schemas.microsoft.com/office/drawing/2014/main" id="{12AB41B1-F8BB-4C2F-92FE-356C5D97C078}"/>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9901606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FE29C70A-A9DE-4EEA-862B-F18BA9136CD1}"/>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17</a:t>
            </a:fld>
            <a:endParaRPr lang="en-US">
              <a:solidFill>
                <a:schemeClr val="bg1"/>
              </a:solidFill>
            </a:endParaRPr>
          </a:p>
        </p:txBody>
      </p:sp>
      <p:grpSp>
        <p:nvGrpSpPr>
          <p:cNvPr id="2" name="Groupe 1">
            <a:extLst>
              <a:ext uri="{FF2B5EF4-FFF2-40B4-BE49-F238E27FC236}">
                <a16:creationId xmlns:a16="http://schemas.microsoft.com/office/drawing/2014/main" id="{EC8337C7-EF4D-4F42-9B00-6FCF1E041E55}"/>
              </a:ext>
            </a:extLst>
          </p:cNvPr>
          <p:cNvGrpSpPr/>
          <p:nvPr/>
        </p:nvGrpSpPr>
        <p:grpSpPr>
          <a:xfrm>
            <a:off x="66600" y="1819563"/>
            <a:ext cx="12058798" cy="4172057"/>
            <a:chOff x="89349" y="1939636"/>
            <a:chExt cx="12058798" cy="4172057"/>
          </a:xfrm>
        </p:grpSpPr>
        <p:pic>
          <p:nvPicPr>
            <p:cNvPr id="7" name="Image 6">
              <a:extLst>
                <a:ext uri="{FF2B5EF4-FFF2-40B4-BE49-F238E27FC236}">
                  <a16:creationId xmlns:a16="http://schemas.microsoft.com/office/drawing/2014/main" id="{D45CF3D2-E574-4F3C-B3DE-A658ADA66A35}"/>
                </a:ext>
              </a:extLst>
            </p:cNvPr>
            <p:cNvPicPr>
              <a:picLocks noChangeAspect="1"/>
            </p:cNvPicPr>
            <p:nvPr/>
          </p:nvPicPr>
          <p:blipFill>
            <a:blip r:embed="rId2"/>
            <a:stretch>
              <a:fillRect/>
            </a:stretch>
          </p:blipFill>
          <p:spPr>
            <a:xfrm>
              <a:off x="89349" y="1939636"/>
              <a:ext cx="5914721" cy="4172057"/>
            </a:xfrm>
            <a:prstGeom prst="rect">
              <a:avLst/>
            </a:prstGeom>
            <a:ln>
              <a:solidFill>
                <a:schemeClr val="tx1"/>
              </a:solidFill>
            </a:ln>
          </p:spPr>
        </p:pic>
        <p:pic>
          <p:nvPicPr>
            <p:cNvPr id="6" name="Image 5">
              <a:extLst>
                <a:ext uri="{FF2B5EF4-FFF2-40B4-BE49-F238E27FC236}">
                  <a16:creationId xmlns:a16="http://schemas.microsoft.com/office/drawing/2014/main" id="{DF0B532A-D403-4955-8484-1A7804582270}"/>
                </a:ext>
              </a:extLst>
            </p:cNvPr>
            <p:cNvPicPr>
              <a:picLocks noChangeAspect="1"/>
            </p:cNvPicPr>
            <p:nvPr/>
          </p:nvPicPr>
          <p:blipFill>
            <a:blip r:embed="rId3"/>
            <a:stretch>
              <a:fillRect/>
            </a:stretch>
          </p:blipFill>
          <p:spPr>
            <a:xfrm>
              <a:off x="6233426" y="1939636"/>
              <a:ext cx="5914721" cy="4172057"/>
            </a:xfrm>
            <a:prstGeom prst="rect">
              <a:avLst/>
            </a:prstGeom>
            <a:ln>
              <a:solidFill>
                <a:schemeClr val="tx1"/>
              </a:solidFill>
            </a:ln>
          </p:spPr>
        </p:pic>
      </p:grpSp>
      <p:sp>
        <p:nvSpPr>
          <p:cNvPr id="12" name="Titre 4">
            <a:extLst>
              <a:ext uri="{FF2B5EF4-FFF2-40B4-BE49-F238E27FC236}">
                <a16:creationId xmlns:a16="http://schemas.microsoft.com/office/drawing/2014/main" id="{B522A787-217D-45D7-9111-F9C9E79B7820}"/>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a:ln w="0">
                  <a:noFill/>
                  <a:prstDash val="solid"/>
                </a:ln>
                <a:solidFill>
                  <a:srgbClr val="0070C0"/>
                </a:solidFill>
                <a:latin typeface="Arial" panose="020B0604020202020204" pitchFamily="34" charset="0"/>
                <a:ea typeface="+mn-ea"/>
                <a:cs typeface="Arial" panose="020B0604020202020204" pitchFamily="34" charset="0"/>
              </a:rPr>
              <a:t>Principe et démarche</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3" name="Titre 4">
            <a:extLst>
              <a:ext uri="{FF2B5EF4-FFF2-40B4-BE49-F238E27FC236}">
                <a16:creationId xmlns:a16="http://schemas.microsoft.com/office/drawing/2014/main" id="{08D310AC-530F-4449-932B-40170CC011E8}"/>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3307770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4559D1E3-E828-457E-AF69-25462A7346C3}"/>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18</a:t>
            </a:fld>
            <a:endParaRPr lang="en-US">
              <a:solidFill>
                <a:schemeClr val="bg1"/>
              </a:solidFill>
            </a:endParaRPr>
          </a:p>
        </p:txBody>
      </p:sp>
      <p:grpSp>
        <p:nvGrpSpPr>
          <p:cNvPr id="18" name="Groupe 17">
            <a:extLst>
              <a:ext uri="{FF2B5EF4-FFF2-40B4-BE49-F238E27FC236}">
                <a16:creationId xmlns:a16="http://schemas.microsoft.com/office/drawing/2014/main" id="{4E67866D-8823-4CDC-B7ED-A7FC31728B31}"/>
              </a:ext>
            </a:extLst>
          </p:cNvPr>
          <p:cNvGrpSpPr/>
          <p:nvPr/>
        </p:nvGrpSpPr>
        <p:grpSpPr>
          <a:xfrm>
            <a:off x="854594" y="2064606"/>
            <a:ext cx="10482810" cy="3868484"/>
            <a:chOff x="1302790" y="1966213"/>
            <a:chExt cx="10482810" cy="3868484"/>
          </a:xfrm>
        </p:grpSpPr>
        <p:sp>
          <p:nvSpPr>
            <p:cNvPr id="5" name="Flèche : droite 4">
              <a:extLst>
                <a:ext uri="{FF2B5EF4-FFF2-40B4-BE49-F238E27FC236}">
                  <a16:creationId xmlns:a16="http://schemas.microsoft.com/office/drawing/2014/main" id="{8667E56A-2EAB-4281-AAA6-702286E6899E}"/>
                </a:ext>
              </a:extLst>
            </p:cNvPr>
            <p:cNvSpPr/>
            <p:nvPr/>
          </p:nvSpPr>
          <p:spPr>
            <a:xfrm>
              <a:off x="3272645" y="3183150"/>
              <a:ext cx="2823354" cy="48827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5CDFEE9C-9C0E-40CD-8C4F-B8627569DA10}"/>
                </a:ext>
              </a:extLst>
            </p:cNvPr>
            <p:cNvSpPr txBox="1"/>
            <p:nvPr/>
          </p:nvSpPr>
          <p:spPr>
            <a:xfrm>
              <a:off x="7871561" y="2780956"/>
              <a:ext cx="2242416" cy="646331"/>
            </a:xfrm>
            <a:prstGeom prst="rect">
              <a:avLst/>
            </a:prstGeom>
            <a:noFill/>
          </p:spPr>
          <p:txBody>
            <a:bodyPr wrap="square" rtlCol="0">
              <a:spAutoFit/>
            </a:bodyPr>
            <a:lstStyle/>
            <a:p>
              <a:r>
                <a:rPr lang="fr-FR" sz="3600" dirty="0"/>
                <a:t>[1, 5, 2, …]</a:t>
              </a:r>
            </a:p>
          </p:txBody>
        </p:sp>
        <p:pic>
          <p:nvPicPr>
            <p:cNvPr id="13" name="Image 12">
              <a:extLst>
                <a:ext uri="{FF2B5EF4-FFF2-40B4-BE49-F238E27FC236}">
                  <a16:creationId xmlns:a16="http://schemas.microsoft.com/office/drawing/2014/main" id="{7FD6C6C3-7A04-4902-8460-719B78673E10}"/>
                </a:ext>
              </a:extLst>
            </p:cNvPr>
            <p:cNvPicPr>
              <a:picLocks noChangeAspect="1"/>
            </p:cNvPicPr>
            <p:nvPr/>
          </p:nvPicPr>
          <p:blipFill>
            <a:blip r:embed="rId2"/>
            <a:stretch>
              <a:fillRect/>
            </a:stretch>
          </p:blipFill>
          <p:spPr>
            <a:xfrm>
              <a:off x="1302790" y="1966213"/>
              <a:ext cx="1277575" cy="2925571"/>
            </a:xfrm>
            <a:prstGeom prst="rect">
              <a:avLst/>
            </a:prstGeom>
          </p:spPr>
        </p:pic>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38990AE2-B105-4EC1-83B1-1EF396C2E022}"/>
                    </a:ext>
                  </a:extLst>
                </p:cNvPr>
                <p:cNvSpPr txBox="1"/>
                <p:nvPr/>
              </p:nvSpPr>
              <p:spPr>
                <a:xfrm>
                  <a:off x="6726257" y="3763531"/>
                  <a:ext cx="2971925" cy="712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𝑡𝑓</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𝑡</m:t>
                            </m:r>
                            <m:r>
                              <a:rPr lang="fr-FR" sz="2000" b="0" i="1" smtClean="0">
                                <a:latin typeface="Cambria Math" panose="02040503050406030204" pitchFamily="18" charset="0"/>
                              </a:rPr>
                              <m:t>,</m:t>
                            </m:r>
                            <m:r>
                              <a:rPr lang="fr-FR" sz="2000" b="0" i="1" smtClean="0">
                                <a:latin typeface="Cambria Math" panose="02040503050406030204" pitchFamily="18" charset="0"/>
                              </a:rPr>
                              <m:t>𝑑</m:t>
                            </m:r>
                          </m:e>
                        </m:d>
                        <m:r>
                          <a:rPr lang="fr-FR" sz="2000" b="0" i="1" smtClean="0">
                            <a:latin typeface="Cambria Math" panose="02040503050406030204" pitchFamily="18" charset="0"/>
                          </a:rPr>
                          <m:t> </m:t>
                        </m:r>
                        <m:r>
                          <a:rPr lang="fr-FR" sz="2000" b="0" i="1" smtClean="0">
                            <a:latin typeface="Cambria Math" panose="02040503050406030204" pitchFamily="18" charset="0"/>
                            <a:ea typeface="Cambria Math" panose="02040503050406030204" pitchFamily="18" charset="0"/>
                          </a:rPr>
                          <m:t>×</m:t>
                        </m:r>
                        <m:r>
                          <m:rPr>
                            <m:sty m:val="p"/>
                          </m:rPr>
                          <a:rPr lang="fr-FR" sz="2000" b="0" i="0" smtClean="0">
                            <a:latin typeface="Cambria Math" panose="02040503050406030204" pitchFamily="18" charset="0"/>
                            <a:ea typeface="Cambria Math" panose="02040503050406030204" pitchFamily="18" charset="0"/>
                          </a:rPr>
                          <m:t>log</m:t>
                        </m:r>
                        <m:r>
                          <a:rPr lang="fr-FR" sz="2000" b="0" i="1" smtClean="0">
                            <a:latin typeface="Cambria Math" panose="02040503050406030204" pitchFamily="18" charset="0"/>
                            <a:ea typeface="Cambria Math" panose="02040503050406030204" pitchFamily="18" charset="0"/>
                          </a:rPr>
                          <m:t>⁡(</m:t>
                        </m:r>
                        <m:f>
                          <m:fPr>
                            <m:ctrlPr>
                              <a:rPr lang="fr-FR" sz="2000" b="0" i="1" smtClean="0">
                                <a:latin typeface="Cambria Math" panose="02040503050406030204" pitchFamily="18" charset="0"/>
                                <a:ea typeface="Cambria Math" panose="02040503050406030204" pitchFamily="18" charset="0"/>
                              </a:rPr>
                            </m:ctrlPr>
                          </m:fPr>
                          <m:num>
                            <m:r>
                              <a:rPr lang="fr-FR" sz="2000" b="0" i="1" smtClean="0">
                                <a:latin typeface="Cambria Math" panose="02040503050406030204" pitchFamily="18" charset="0"/>
                                <a:ea typeface="Cambria Math" panose="02040503050406030204" pitchFamily="18" charset="0"/>
                              </a:rPr>
                              <m:t>𝑁</m:t>
                            </m:r>
                          </m:num>
                          <m:den>
                            <m:r>
                              <a:rPr lang="fr-FR" sz="2000" b="0" i="1" smtClean="0">
                                <a:latin typeface="Cambria Math" panose="02040503050406030204" pitchFamily="18" charset="0"/>
                                <a:ea typeface="Cambria Math" panose="02040503050406030204" pitchFamily="18" charset="0"/>
                              </a:rPr>
                              <m:t>𝑁</m:t>
                            </m:r>
                            <m:d>
                              <m:dPr>
                                <m:ctrlPr>
                                  <a:rPr lang="fr-FR" sz="2000" b="0" i="1" smtClean="0">
                                    <a:latin typeface="Cambria Math" panose="02040503050406030204" pitchFamily="18" charset="0"/>
                                    <a:ea typeface="Cambria Math" panose="02040503050406030204" pitchFamily="18" charset="0"/>
                                  </a:rPr>
                                </m:ctrlPr>
                              </m:dPr>
                              <m:e>
                                <m:r>
                                  <a:rPr lang="fr-FR" sz="2000" b="0" i="1" smtClean="0">
                                    <a:latin typeface="Cambria Math" panose="02040503050406030204" pitchFamily="18" charset="0"/>
                                    <a:ea typeface="Cambria Math" panose="02040503050406030204" pitchFamily="18" charset="0"/>
                                  </a:rPr>
                                  <m:t>𝑡</m:t>
                                </m:r>
                              </m:e>
                            </m:d>
                          </m:den>
                        </m:f>
                        <m:r>
                          <a:rPr lang="fr-FR" sz="2000" b="0" i="1" smtClean="0">
                            <a:latin typeface="Cambria Math" panose="02040503050406030204" pitchFamily="18" charset="0"/>
                            <a:ea typeface="Cambria Math" panose="02040503050406030204" pitchFamily="18" charset="0"/>
                          </a:rPr>
                          <m:t>)</m:t>
                        </m:r>
                      </m:oMath>
                    </m:oMathPara>
                  </a14:m>
                  <a:endParaRPr lang="fr-FR" sz="2000" dirty="0"/>
                </a:p>
              </p:txBody>
            </p:sp>
          </mc:Choice>
          <mc:Fallback xmlns="">
            <p:sp>
              <p:nvSpPr>
                <p:cNvPr id="6" name="ZoneTexte 5">
                  <a:extLst>
                    <a:ext uri="{FF2B5EF4-FFF2-40B4-BE49-F238E27FC236}">
                      <a16:creationId xmlns:a16="http://schemas.microsoft.com/office/drawing/2014/main" id="{38990AE2-B105-4EC1-83B1-1EF396C2E022}"/>
                    </a:ext>
                  </a:extLst>
                </p:cNvPr>
                <p:cNvSpPr txBox="1">
                  <a:spLocks noRot="1" noChangeAspect="1" noMove="1" noResize="1" noEditPoints="1" noAdjustHandles="1" noChangeArrowheads="1" noChangeShapeType="1" noTextEdit="1"/>
                </p:cNvSpPr>
                <p:nvPr/>
              </p:nvSpPr>
              <p:spPr>
                <a:xfrm>
                  <a:off x="6726257" y="3763531"/>
                  <a:ext cx="2971925" cy="712054"/>
                </a:xfrm>
                <a:prstGeom prst="rect">
                  <a:avLst/>
                </a:prstGeom>
                <a:blipFill>
                  <a:blip r:embed="rId3"/>
                  <a:stretch>
                    <a:fillRect/>
                  </a:stretch>
                </a:blipFill>
              </p:spPr>
              <p:txBody>
                <a:bodyPr/>
                <a:lstStyle/>
                <a:p>
                  <a:r>
                    <a:rPr lang="fr-FR">
                      <a:noFill/>
                    </a:rPr>
                    <a:t> </a:t>
                  </a:r>
                </a:p>
              </p:txBody>
            </p:sp>
          </mc:Fallback>
        </mc:AlternateContent>
        <p:sp>
          <p:nvSpPr>
            <p:cNvPr id="16" name="Accolade fermante 15">
              <a:extLst>
                <a:ext uri="{FF2B5EF4-FFF2-40B4-BE49-F238E27FC236}">
                  <a16:creationId xmlns:a16="http://schemas.microsoft.com/office/drawing/2014/main" id="{91864514-366F-42AA-B499-531A6C7C3579}"/>
                </a:ext>
              </a:extLst>
            </p:cNvPr>
            <p:cNvSpPr/>
            <p:nvPr/>
          </p:nvSpPr>
          <p:spPr>
            <a:xfrm rot="16200000">
              <a:off x="7953601" y="2418756"/>
              <a:ext cx="517236" cy="241902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7" name="ZoneTexte 16">
                  <a:extLst>
                    <a:ext uri="{FF2B5EF4-FFF2-40B4-BE49-F238E27FC236}">
                      <a16:creationId xmlns:a16="http://schemas.microsoft.com/office/drawing/2014/main" id="{B3CFAB60-5390-40F4-BF55-1EE17D182013}"/>
                    </a:ext>
                  </a:extLst>
                </p:cNvPr>
                <p:cNvSpPr txBox="1"/>
                <p:nvPr/>
              </p:nvSpPr>
              <p:spPr>
                <a:xfrm>
                  <a:off x="6726257" y="5096033"/>
                  <a:ext cx="5059343" cy="738664"/>
                </a:xfrm>
                <a:prstGeom prst="rect">
                  <a:avLst/>
                </a:prstGeom>
                <a:noFill/>
              </p:spPr>
              <p:txBody>
                <a:bodyPr wrap="square" rtlCol="0">
                  <a:spAutoFit/>
                </a:bodyPr>
                <a:lstStyle/>
                <a:p>
                  <a:r>
                    <a:rPr lang="fr-FR" sz="1400" b="0" dirty="0"/>
                    <a:t> </a:t>
                  </a:r>
                  <a14:m>
                    <m:oMath xmlns:m="http://schemas.openxmlformats.org/officeDocument/2006/math">
                      <m:r>
                        <a:rPr lang="fr-FR" sz="1400" b="0" i="1" smtClean="0">
                          <a:solidFill>
                            <a:srgbClr val="000000"/>
                          </a:solidFill>
                          <a:latin typeface="Cambria Math" panose="02040503050406030204" pitchFamily="18" charset="0"/>
                        </a:rPr>
                        <m:t>𝑡𝑓</m:t>
                      </m:r>
                      <m:d>
                        <m:dPr>
                          <m:ctrlPr>
                            <a:rPr lang="fr-FR" sz="1400" b="0" i="1" smtClean="0">
                              <a:solidFill>
                                <a:srgbClr val="000000"/>
                              </a:solidFill>
                              <a:latin typeface="Cambria Math" panose="02040503050406030204" pitchFamily="18" charset="0"/>
                            </a:rPr>
                          </m:ctrlPr>
                        </m:dPr>
                        <m:e>
                          <m:r>
                            <a:rPr lang="fr-FR" sz="1400" b="0" i="1" smtClean="0">
                              <a:solidFill>
                                <a:srgbClr val="000000"/>
                              </a:solidFill>
                              <a:latin typeface="Cambria Math" panose="02040503050406030204" pitchFamily="18" charset="0"/>
                            </a:rPr>
                            <m:t>𝑡</m:t>
                          </m:r>
                          <m:r>
                            <a:rPr lang="fr-FR" sz="1400" b="0" i="1" smtClean="0">
                              <a:solidFill>
                                <a:srgbClr val="000000"/>
                              </a:solidFill>
                              <a:latin typeface="Cambria Math" panose="02040503050406030204" pitchFamily="18" charset="0"/>
                            </a:rPr>
                            <m:t>,</m:t>
                          </m:r>
                          <m:r>
                            <a:rPr lang="fr-FR" sz="1400" b="0" i="1" smtClean="0">
                              <a:solidFill>
                                <a:srgbClr val="000000"/>
                              </a:solidFill>
                              <a:latin typeface="Cambria Math" panose="02040503050406030204" pitchFamily="18" charset="0"/>
                            </a:rPr>
                            <m:t>𝑑</m:t>
                          </m:r>
                        </m:e>
                      </m:d>
                      <m:r>
                        <a:rPr lang="fr-FR" sz="1400" b="0" i="1" smtClean="0">
                          <a:solidFill>
                            <a:srgbClr val="000000"/>
                          </a:solidFill>
                          <a:latin typeface="Cambria Math" panose="02040503050406030204" pitchFamily="18" charset="0"/>
                        </a:rPr>
                        <m:t>:</m:t>
                      </m:r>
                      <m:r>
                        <a:rPr lang="fr-FR" sz="1400" b="0" i="1" smtClean="0">
                          <a:solidFill>
                            <a:srgbClr val="000000"/>
                          </a:solidFill>
                          <a:latin typeface="Cambria Math" panose="02040503050406030204" pitchFamily="18" charset="0"/>
                        </a:rPr>
                        <m:t>𝑓𝑟</m:t>
                      </m:r>
                      <m:r>
                        <a:rPr lang="fr-FR" sz="1400" b="0" i="1" smtClean="0">
                          <a:solidFill>
                            <a:srgbClr val="000000"/>
                          </a:solidFill>
                          <a:latin typeface="Cambria Math" panose="02040503050406030204" pitchFamily="18" charset="0"/>
                        </a:rPr>
                        <m:t>é</m:t>
                      </m:r>
                      <m:r>
                        <a:rPr lang="fr-FR" sz="1400" b="0" i="1" smtClean="0">
                          <a:solidFill>
                            <a:srgbClr val="000000"/>
                          </a:solidFill>
                          <a:latin typeface="Cambria Math" panose="02040503050406030204" pitchFamily="18" charset="0"/>
                        </a:rPr>
                        <m:t>𝑞𝑢𝑒𝑛𝑐𝑒</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𝑑𝑢</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𝑡𝑒𝑟𝑚𝑒</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𝑡</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𝑑𝑎𝑛𝑠</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𝑙𝑒</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𝑑𝑜𝑐𝑢𝑚𝑒𝑛𝑡</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𝑑</m:t>
                      </m:r>
                    </m:oMath>
                  </a14:m>
                  <a:endParaRPr lang="fr-FR" sz="1400" b="0" i="1" dirty="0">
                    <a:solidFill>
                      <a:srgbClr val="000000"/>
                    </a:solidFill>
                    <a:latin typeface="Cambria Math" panose="02040503050406030204" pitchFamily="18" charset="0"/>
                  </a:endParaRPr>
                </a:p>
                <a:p>
                  <a14:m>
                    <m:oMath xmlns:m="http://schemas.openxmlformats.org/officeDocument/2006/math">
                      <m:r>
                        <a:rPr lang="fr-FR" sz="1400" b="0" i="1" smtClean="0">
                          <a:solidFill>
                            <a:srgbClr val="000000"/>
                          </a:solidFill>
                          <a:latin typeface="Cambria Math" panose="02040503050406030204" pitchFamily="18" charset="0"/>
                        </a:rPr>
                        <m:t>𝑁</m:t>
                      </m:r>
                      <m:r>
                        <a:rPr lang="fr-FR" sz="1400" b="0" i="1" smtClean="0">
                          <a:solidFill>
                            <a:srgbClr val="000000"/>
                          </a:solidFill>
                          <a:latin typeface="Cambria Math" panose="02040503050406030204" pitchFamily="18" charset="0"/>
                        </a:rPr>
                        <m:t>:</m:t>
                      </m:r>
                      <m:r>
                        <a:rPr lang="fr-FR" sz="1400" b="0" i="1" smtClean="0">
                          <a:solidFill>
                            <a:srgbClr val="000000"/>
                          </a:solidFill>
                          <a:latin typeface="Cambria Math" panose="02040503050406030204" pitchFamily="18" charset="0"/>
                        </a:rPr>
                        <m:t>𝑁𝑜𝑚𝑏𝑟𝑒</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𝑑𝑒</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𝑑𝑜𝑐𝑢𝑚𝑒𝑛𝑡𝑠</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𝑑𝑎𝑛𝑠</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𝑙𝑒</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𝑐𝑜𝑟𝑝𝑢𝑠</m:t>
                      </m:r>
                    </m:oMath>
                  </a14:m>
                  <a:r>
                    <a:rPr lang="fr-FR" sz="1400" dirty="0">
                      <a:solidFill>
                        <a:srgbClr val="000000"/>
                      </a:solidFill>
                    </a:rPr>
                    <a:t> </a:t>
                  </a:r>
                  <a14:m>
                    <m:oMath xmlns:m="http://schemas.openxmlformats.org/officeDocument/2006/math">
                      <m:r>
                        <a:rPr lang="fr-FR" sz="1400" b="0" i="1" smtClean="0">
                          <a:solidFill>
                            <a:srgbClr val="000000"/>
                          </a:solidFill>
                          <a:latin typeface="Cambria Math" panose="02040503050406030204" pitchFamily="18" charset="0"/>
                        </a:rPr>
                        <m:t>𝑁</m:t>
                      </m:r>
                      <m:d>
                        <m:dPr>
                          <m:ctrlPr>
                            <a:rPr lang="fr-FR" sz="1400" b="0" i="1" smtClean="0">
                              <a:solidFill>
                                <a:srgbClr val="000000"/>
                              </a:solidFill>
                              <a:latin typeface="Cambria Math" panose="02040503050406030204" pitchFamily="18" charset="0"/>
                            </a:rPr>
                          </m:ctrlPr>
                        </m:dPr>
                        <m:e>
                          <m:r>
                            <a:rPr lang="fr-FR" sz="1400" b="0" i="1" smtClean="0">
                              <a:solidFill>
                                <a:srgbClr val="000000"/>
                              </a:solidFill>
                              <a:latin typeface="Cambria Math" panose="02040503050406030204" pitchFamily="18" charset="0"/>
                            </a:rPr>
                            <m:t>𝑡</m:t>
                          </m:r>
                        </m:e>
                      </m:d>
                      <m:r>
                        <a:rPr lang="fr-FR" sz="1400" b="0" i="1" smtClean="0">
                          <a:solidFill>
                            <a:srgbClr val="000000"/>
                          </a:solidFill>
                          <a:latin typeface="Cambria Math" panose="02040503050406030204" pitchFamily="18" charset="0"/>
                        </a:rPr>
                        <m:t>:</m:t>
                      </m:r>
                      <m:r>
                        <a:rPr lang="fr-FR" sz="1400" b="0" i="1" smtClean="0">
                          <a:solidFill>
                            <a:srgbClr val="000000"/>
                          </a:solidFill>
                          <a:latin typeface="Cambria Math" panose="02040503050406030204" pitchFamily="18" charset="0"/>
                        </a:rPr>
                        <m:t>𝑁𝑜𝑚𝑏𝑟𝑒</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𝑑𝑒</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𝑑𝑜𝑐𝑢𝑚𝑒𝑛𝑡𝑠</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𝑑𝑢</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𝑐𝑜𝑟𝑝𝑢𝑠</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𝑐𝑜𝑛𝑡𝑒𝑛𝑎𝑛𝑡</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𝑙𝑒</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𝑡𝑒𝑟𝑚𝑒</m:t>
                      </m:r>
                      <m:r>
                        <a:rPr lang="fr-FR" sz="1400" b="0" i="1" smtClean="0">
                          <a:solidFill>
                            <a:srgbClr val="000000"/>
                          </a:solidFill>
                          <a:latin typeface="Cambria Math" panose="02040503050406030204" pitchFamily="18" charset="0"/>
                        </a:rPr>
                        <m:t> </m:t>
                      </m:r>
                      <m:r>
                        <a:rPr lang="fr-FR" sz="1400" b="0" i="1" smtClean="0">
                          <a:solidFill>
                            <a:srgbClr val="000000"/>
                          </a:solidFill>
                          <a:latin typeface="Cambria Math" panose="02040503050406030204" pitchFamily="18" charset="0"/>
                        </a:rPr>
                        <m:t>𝑡</m:t>
                      </m:r>
                    </m:oMath>
                  </a14:m>
                  <a:endParaRPr lang="fr-FR" sz="1400" dirty="0">
                    <a:solidFill>
                      <a:srgbClr val="000000"/>
                    </a:solidFill>
                  </a:endParaRPr>
                </a:p>
              </p:txBody>
            </p:sp>
          </mc:Choice>
          <mc:Fallback xmlns="">
            <p:sp>
              <p:nvSpPr>
                <p:cNvPr id="17" name="ZoneTexte 16">
                  <a:extLst>
                    <a:ext uri="{FF2B5EF4-FFF2-40B4-BE49-F238E27FC236}">
                      <a16:creationId xmlns:a16="http://schemas.microsoft.com/office/drawing/2014/main" id="{B3CFAB60-5390-40F4-BF55-1EE17D182013}"/>
                    </a:ext>
                  </a:extLst>
                </p:cNvPr>
                <p:cNvSpPr txBox="1">
                  <a:spLocks noRot="1" noChangeAspect="1" noMove="1" noResize="1" noEditPoints="1" noAdjustHandles="1" noChangeArrowheads="1" noChangeShapeType="1" noTextEdit="1"/>
                </p:cNvSpPr>
                <p:nvPr/>
              </p:nvSpPr>
              <p:spPr>
                <a:xfrm>
                  <a:off x="6726257" y="5096033"/>
                  <a:ext cx="5059343" cy="738664"/>
                </a:xfrm>
                <a:prstGeom prst="rect">
                  <a:avLst/>
                </a:prstGeom>
                <a:blipFill>
                  <a:blip r:embed="rId4"/>
                  <a:stretch>
                    <a:fillRect/>
                  </a:stretch>
                </a:blipFill>
              </p:spPr>
              <p:txBody>
                <a:bodyPr/>
                <a:lstStyle/>
                <a:p>
                  <a:r>
                    <a:rPr lang="fr-FR">
                      <a:noFill/>
                    </a:rPr>
                    <a:t> </a:t>
                  </a:r>
                </a:p>
              </p:txBody>
            </p:sp>
          </mc:Fallback>
        </mc:AlternateContent>
      </p:grpSp>
      <p:sp>
        <p:nvSpPr>
          <p:cNvPr id="14" name="Titre 4">
            <a:extLst>
              <a:ext uri="{FF2B5EF4-FFF2-40B4-BE49-F238E27FC236}">
                <a16:creationId xmlns:a16="http://schemas.microsoft.com/office/drawing/2014/main" id="{00CC593F-12C4-44A1-B0EB-96B4BC94EB29}"/>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2"/>
            </a:pPr>
            <a:r>
              <a:rPr lang="en-US" sz="2000" dirty="0">
                <a:ln w="0">
                  <a:noFill/>
                  <a:prstDash val="solid"/>
                </a:ln>
                <a:solidFill>
                  <a:srgbClr val="0070C0"/>
                </a:solidFill>
                <a:latin typeface="Arial" panose="020B0604020202020204" pitchFamily="34" charset="0"/>
                <a:ea typeface="+mn-ea"/>
                <a:cs typeface="Arial" panose="020B0604020202020204" pitchFamily="34" charset="0"/>
              </a:rPr>
              <a:t>TF-IDF</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5" name="Titre 4">
            <a:extLst>
              <a:ext uri="{FF2B5EF4-FFF2-40B4-BE49-F238E27FC236}">
                <a16:creationId xmlns:a16="http://schemas.microsoft.com/office/drawing/2014/main" id="{352EADA1-2683-49C8-A28A-D286374C557D}"/>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8600612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3AB86D27-AE6D-4375-83E8-E812E2EFA996}"/>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19</a:t>
            </a:fld>
            <a:endParaRPr lang="en-US">
              <a:solidFill>
                <a:schemeClr val="bg1"/>
              </a:solidFill>
            </a:endParaRPr>
          </a:p>
        </p:txBody>
      </p:sp>
      <p:sp>
        <p:nvSpPr>
          <p:cNvPr id="14" name="Titre 4">
            <a:extLst>
              <a:ext uri="{FF2B5EF4-FFF2-40B4-BE49-F238E27FC236}">
                <a16:creationId xmlns:a16="http://schemas.microsoft.com/office/drawing/2014/main" id="{F8F05D20-BD40-4698-BDCA-30FAB83FC68A}"/>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3"/>
            </a:pPr>
            <a:r>
              <a:rPr lang="en-US" sz="2000" dirty="0">
                <a:ln w="0">
                  <a:noFill/>
                  <a:prstDash val="solid"/>
                </a:ln>
                <a:solidFill>
                  <a:srgbClr val="0070C0"/>
                </a:solidFill>
                <a:latin typeface="Arial" panose="020B0604020202020204" pitchFamily="34" charset="0"/>
                <a:ea typeface="+mn-ea"/>
                <a:cs typeface="Arial" panose="020B0604020202020204" pitchFamily="34" charset="0"/>
              </a:rPr>
              <a:t>Doc2Vec</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8" name="Titre 4">
            <a:extLst>
              <a:ext uri="{FF2B5EF4-FFF2-40B4-BE49-F238E27FC236}">
                <a16:creationId xmlns:a16="http://schemas.microsoft.com/office/drawing/2014/main" id="{209BA384-46AE-47DE-A83C-4944E01A8225}"/>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5" name="ZoneTexte 4">
            <a:extLst>
              <a:ext uri="{FF2B5EF4-FFF2-40B4-BE49-F238E27FC236}">
                <a16:creationId xmlns:a16="http://schemas.microsoft.com/office/drawing/2014/main" id="{7CD17127-293C-4D9E-82DE-C083B85C85DD}"/>
              </a:ext>
            </a:extLst>
          </p:cNvPr>
          <p:cNvSpPr txBox="1"/>
          <p:nvPr/>
        </p:nvSpPr>
        <p:spPr>
          <a:xfrm>
            <a:off x="891308" y="5139371"/>
            <a:ext cx="10409382" cy="923330"/>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Le document (paragraphe) va être représenté par un vecteur qui sera utilisé en entrée d’un réseau de neurones. Ce réseau va être entrainé pour prédire certains mots. Le vecteur final obtenus après entrainement sera utilisé par la suite.</a:t>
            </a:r>
          </a:p>
        </p:txBody>
      </p:sp>
      <p:grpSp>
        <p:nvGrpSpPr>
          <p:cNvPr id="7" name="Groupe 6">
            <a:extLst>
              <a:ext uri="{FF2B5EF4-FFF2-40B4-BE49-F238E27FC236}">
                <a16:creationId xmlns:a16="http://schemas.microsoft.com/office/drawing/2014/main" id="{352D1E49-0E3E-4DE8-A8E4-9BC7AD36BCE4}"/>
              </a:ext>
            </a:extLst>
          </p:cNvPr>
          <p:cNvGrpSpPr/>
          <p:nvPr/>
        </p:nvGrpSpPr>
        <p:grpSpPr>
          <a:xfrm>
            <a:off x="3393266" y="1711208"/>
            <a:ext cx="5405466" cy="3115466"/>
            <a:chOff x="3393266" y="1622297"/>
            <a:chExt cx="5405466" cy="3115466"/>
          </a:xfrm>
        </p:grpSpPr>
        <p:pic>
          <p:nvPicPr>
            <p:cNvPr id="3" name="Image 2">
              <a:extLst>
                <a:ext uri="{FF2B5EF4-FFF2-40B4-BE49-F238E27FC236}">
                  <a16:creationId xmlns:a16="http://schemas.microsoft.com/office/drawing/2014/main" id="{8E36E1C1-C08F-4F0A-91EB-734EDD18720B}"/>
                </a:ext>
              </a:extLst>
            </p:cNvPr>
            <p:cNvPicPr>
              <a:picLocks noChangeAspect="1"/>
            </p:cNvPicPr>
            <p:nvPr/>
          </p:nvPicPr>
          <p:blipFill>
            <a:blip r:embed="rId2"/>
            <a:stretch>
              <a:fillRect/>
            </a:stretch>
          </p:blipFill>
          <p:spPr>
            <a:xfrm>
              <a:off x="3393266" y="1622297"/>
              <a:ext cx="5405466" cy="3115466"/>
            </a:xfrm>
            <a:prstGeom prst="rect">
              <a:avLst/>
            </a:prstGeom>
          </p:spPr>
        </p:pic>
        <p:sp>
          <p:nvSpPr>
            <p:cNvPr id="6" name="Ellipse 5">
              <a:extLst>
                <a:ext uri="{FF2B5EF4-FFF2-40B4-BE49-F238E27FC236}">
                  <a16:creationId xmlns:a16="http://schemas.microsoft.com/office/drawing/2014/main" id="{DEB59E67-30C6-41E0-BBE7-885C8DCF39C3}"/>
                </a:ext>
              </a:extLst>
            </p:cNvPr>
            <p:cNvSpPr/>
            <p:nvPr/>
          </p:nvSpPr>
          <p:spPr>
            <a:xfrm>
              <a:off x="5578764" y="3288145"/>
              <a:ext cx="775854" cy="33251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19472214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2" name="Rectangle 12">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4">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re 4">
            <a:extLst>
              <a:ext uri="{FF2B5EF4-FFF2-40B4-BE49-F238E27FC236}">
                <a16:creationId xmlns:a16="http://schemas.microsoft.com/office/drawing/2014/main" id="{D3AAFAE9-DBCB-4A75-8BF0-572DB24E8661}"/>
              </a:ext>
            </a:extLst>
          </p:cNvPr>
          <p:cNvSpPr txBox="1">
            <a:spLocks/>
          </p:cNvSpPr>
          <p:nvPr/>
        </p:nvSpPr>
        <p:spPr>
          <a:xfrm>
            <a:off x="185186" y="177790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a:pPr>
            <a:r>
              <a:rPr lang="en-US" sz="32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3200" b="1" dirty="0" err="1">
                <a:ln w="0">
                  <a:noFill/>
                  <a:prstDash val="solid"/>
                </a:ln>
                <a:solidFill>
                  <a:srgbClr val="0070C0"/>
                </a:solidFill>
                <a:latin typeface="Arial" panose="020B0604020202020204" pitchFamily="34" charset="0"/>
                <a:ea typeface="+mn-ea"/>
                <a:cs typeface="Arial" panose="020B0604020202020204" pitchFamily="34" charset="0"/>
              </a:rPr>
              <a:t>Contexte</a:t>
            </a:r>
            <a:r>
              <a:rPr lang="en-US" sz="3200" b="1" dirty="0">
                <a:ln w="0">
                  <a:noFill/>
                  <a:prstDash val="solid"/>
                </a:ln>
                <a:solidFill>
                  <a:srgbClr val="0070C0"/>
                </a:solidFill>
                <a:latin typeface="Arial" panose="020B0604020202020204" pitchFamily="34" charset="0"/>
                <a:ea typeface="+mn-ea"/>
                <a:cs typeface="Arial" panose="020B0604020202020204" pitchFamily="34" charset="0"/>
              </a:rPr>
              <a:t> et </a:t>
            </a:r>
            <a:r>
              <a:rPr lang="en-US" sz="3200" b="1" dirty="0" err="1">
                <a:ln w="0">
                  <a:noFill/>
                  <a:prstDash val="solid"/>
                </a:ln>
                <a:solidFill>
                  <a:srgbClr val="0070C0"/>
                </a:solidFill>
                <a:latin typeface="Arial" panose="020B0604020202020204" pitchFamily="34" charset="0"/>
                <a:ea typeface="+mn-ea"/>
                <a:cs typeface="Arial" panose="020B0604020202020204" pitchFamily="34" charset="0"/>
              </a:rPr>
              <a:t>problématique</a:t>
            </a:r>
            <a:endParaRPr lang="en-US" sz="32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20" name="Titre 4">
            <a:extLst>
              <a:ext uri="{FF2B5EF4-FFF2-40B4-BE49-F238E27FC236}">
                <a16:creationId xmlns:a16="http://schemas.microsoft.com/office/drawing/2014/main" id="{615BF18B-62B5-40DD-AF71-B3DDF766BDD5}"/>
              </a:ext>
            </a:extLst>
          </p:cNvPr>
          <p:cNvSpPr>
            <a:spLocks noGrp="1"/>
          </p:cNvSpPr>
          <p:nvPr>
            <p:ph type="ctrTitle"/>
          </p:nvPr>
        </p:nvSpPr>
        <p:spPr>
          <a:xfrm>
            <a:off x="3606629" y="663715"/>
            <a:ext cx="4638975" cy="933076"/>
          </a:xfrm>
          <a:solidFill>
            <a:schemeClr val="bg1"/>
          </a:solidFill>
        </p:spPr>
        <p:txBody>
          <a:bodyPr vert="horz" lIns="91440" tIns="45720" rIns="91440" bIns="45720" rtlCol="0" anchor="ctr" anchorCtr="0">
            <a:noAutofit/>
          </a:bodyPr>
          <a:lstStyle/>
          <a:p>
            <a:pPr>
              <a:lnSpc>
                <a:spcPct val="85000"/>
              </a:lnSpc>
            </a:pPr>
            <a:r>
              <a:rPr lang="en-US" b="1" cap="none" spc="0" dirty="0">
                <a:ln w="44450">
                  <a:solidFill>
                    <a:srgbClr val="0070C0"/>
                  </a:solidFill>
                  <a:prstDash val="solid"/>
                </a:ln>
                <a:noFill/>
                <a:latin typeface="Arial" panose="020B0604020202020204" pitchFamily="34" charset="0"/>
                <a:cs typeface="Arial" panose="020B0604020202020204" pitchFamily="34" charset="0"/>
              </a:rPr>
              <a:t>SOMMAIRE</a:t>
            </a:r>
            <a:endParaRPr lang="en-US" b="1" cap="none" spc="0" dirty="0">
              <a:ln w="44450">
                <a:solidFill>
                  <a:srgbClr val="0070C0"/>
                </a:solidFill>
                <a:prstDash val="solid"/>
              </a:ln>
              <a:noFill/>
            </a:endParaRPr>
          </a:p>
        </p:txBody>
      </p:sp>
      <p:sp>
        <p:nvSpPr>
          <p:cNvPr id="24" name="Titre 4">
            <a:extLst>
              <a:ext uri="{FF2B5EF4-FFF2-40B4-BE49-F238E27FC236}">
                <a16:creationId xmlns:a16="http://schemas.microsoft.com/office/drawing/2014/main" id="{D6CA89DB-A462-4CE5-86D9-B1DB560C2D22}"/>
              </a:ext>
            </a:extLst>
          </p:cNvPr>
          <p:cNvSpPr txBox="1">
            <a:spLocks/>
          </p:cNvSpPr>
          <p:nvPr/>
        </p:nvSpPr>
        <p:spPr>
          <a:xfrm>
            <a:off x="185186" y="2649905"/>
            <a:ext cx="8949932"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2"/>
            </a:pPr>
            <a:r>
              <a:rPr lang="en-US" sz="32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3200" b="1" dirty="0" err="1">
                <a:ln w="0">
                  <a:noFill/>
                  <a:prstDash val="solid"/>
                </a:ln>
                <a:solidFill>
                  <a:srgbClr val="0070C0"/>
                </a:solidFill>
                <a:latin typeface="Arial" panose="020B0604020202020204" pitchFamily="34" charset="0"/>
                <a:ea typeface="+mn-ea"/>
                <a:cs typeface="Arial" panose="020B0604020202020204" pitchFamily="34" charset="0"/>
              </a:rPr>
              <a:t>Traitement</a:t>
            </a:r>
            <a:r>
              <a:rPr lang="en-US" sz="3200" b="1" dirty="0">
                <a:ln w="0">
                  <a:noFill/>
                  <a:prstDash val="solid"/>
                </a:ln>
                <a:solidFill>
                  <a:srgbClr val="0070C0"/>
                </a:solidFill>
                <a:latin typeface="Arial" panose="020B0604020202020204" pitchFamily="34" charset="0"/>
                <a:ea typeface="+mn-ea"/>
                <a:cs typeface="Arial" panose="020B0604020202020204" pitchFamily="34" charset="0"/>
              </a:rPr>
              <a:t> de la base de </a:t>
            </a:r>
            <a:r>
              <a:rPr lang="en-US" sz="3200" b="1" dirty="0" err="1">
                <a:ln w="0">
                  <a:noFill/>
                  <a:prstDash val="solid"/>
                </a:ln>
                <a:solidFill>
                  <a:srgbClr val="0070C0"/>
                </a:solidFill>
                <a:latin typeface="Arial" panose="020B0604020202020204" pitchFamily="34" charset="0"/>
                <a:ea typeface="+mn-ea"/>
                <a:cs typeface="Arial" panose="020B0604020202020204" pitchFamily="34" charset="0"/>
              </a:rPr>
              <a:t>données</a:t>
            </a:r>
            <a:endParaRPr lang="en-US" sz="32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25" name="Titre 4">
            <a:extLst>
              <a:ext uri="{FF2B5EF4-FFF2-40B4-BE49-F238E27FC236}">
                <a16:creationId xmlns:a16="http://schemas.microsoft.com/office/drawing/2014/main" id="{23409338-B1FB-4974-BE81-B8D704079956}"/>
              </a:ext>
            </a:extLst>
          </p:cNvPr>
          <p:cNvSpPr txBox="1">
            <a:spLocks/>
          </p:cNvSpPr>
          <p:nvPr/>
        </p:nvSpPr>
        <p:spPr>
          <a:xfrm>
            <a:off x="185190" y="3521904"/>
            <a:ext cx="8949932"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3"/>
            </a:pPr>
            <a:r>
              <a:rPr lang="en-US" sz="32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3200" b="1" dirty="0" err="1">
                <a:ln w="0">
                  <a:noFill/>
                  <a:prstDash val="solid"/>
                </a:ln>
                <a:solidFill>
                  <a:srgbClr val="0070C0"/>
                </a:solidFill>
                <a:latin typeface="Arial" panose="020B0604020202020204" pitchFamily="34" charset="0"/>
                <a:ea typeface="+mn-ea"/>
                <a:cs typeface="Arial" panose="020B0604020202020204" pitchFamily="34" charset="0"/>
              </a:rPr>
              <a:t>Analyse</a:t>
            </a:r>
            <a:r>
              <a:rPr lang="en-US" sz="32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3200" b="1" dirty="0" err="1">
                <a:ln w="0">
                  <a:noFill/>
                  <a:prstDash val="solid"/>
                </a:ln>
                <a:solidFill>
                  <a:srgbClr val="0070C0"/>
                </a:solidFill>
                <a:latin typeface="Arial" panose="020B0604020202020204" pitchFamily="34" charset="0"/>
                <a:ea typeface="+mn-ea"/>
                <a:cs typeface="Arial" panose="020B0604020202020204" pitchFamily="34" charset="0"/>
              </a:rPr>
              <a:t>Exploratoire</a:t>
            </a:r>
            <a:r>
              <a:rPr lang="en-US" sz="3200" b="1" dirty="0">
                <a:ln w="0">
                  <a:noFill/>
                  <a:prstDash val="solid"/>
                </a:ln>
                <a:solidFill>
                  <a:srgbClr val="0070C0"/>
                </a:solidFill>
                <a:latin typeface="Arial" panose="020B0604020202020204" pitchFamily="34" charset="0"/>
                <a:ea typeface="+mn-ea"/>
                <a:cs typeface="Arial" panose="020B0604020202020204" pitchFamily="34" charset="0"/>
              </a:rPr>
              <a:t> (EDA)</a:t>
            </a:r>
            <a:endParaRPr lang="en-US" sz="32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26" name="Titre 4">
            <a:extLst>
              <a:ext uri="{FF2B5EF4-FFF2-40B4-BE49-F238E27FC236}">
                <a16:creationId xmlns:a16="http://schemas.microsoft.com/office/drawing/2014/main" id="{5ACC4300-A080-461F-8FF2-6F515BFEC4D3}"/>
              </a:ext>
            </a:extLst>
          </p:cNvPr>
          <p:cNvSpPr txBox="1">
            <a:spLocks/>
          </p:cNvSpPr>
          <p:nvPr/>
        </p:nvSpPr>
        <p:spPr>
          <a:xfrm>
            <a:off x="185186" y="4429995"/>
            <a:ext cx="10649065"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32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32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32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32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5" name="Espace réservé du numéro de diapositive 4">
            <a:extLst>
              <a:ext uri="{FF2B5EF4-FFF2-40B4-BE49-F238E27FC236}">
                <a16:creationId xmlns:a16="http://schemas.microsoft.com/office/drawing/2014/main" id="{8949CB3C-2409-4762-BEC2-CCE4B8CA80D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1" name="Titre 4">
            <a:extLst>
              <a:ext uri="{FF2B5EF4-FFF2-40B4-BE49-F238E27FC236}">
                <a16:creationId xmlns:a16="http://schemas.microsoft.com/office/drawing/2014/main" id="{81C730FA-7A92-459D-9F37-2A470F1183D7}"/>
              </a:ext>
            </a:extLst>
          </p:cNvPr>
          <p:cNvSpPr txBox="1">
            <a:spLocks/>
          </p:cNvSpPr>
          <p:nvPr/>
        </p:nvSpPr>
        <p:spPr>
          <a:xfrm>
            <a:off x="185186" y="5338086"/>
            <a:ext cx="10649065"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5"/>
            </a:pPr>
            <a:r>
              <a:rPr lang="en-US" sz="32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32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3200" b="1" dirty="0">
                <a:ln w="0">
                  <a:noFill/>
                  <a:prstDash val="solid"/>
                </a:ln>
                <a:solidFill>
                  <a:srgbClr val="0070C0"/>
                </a:solidFill>
                <a:latin typeface="Arial" panose="020B0604020202020204" pitchFamily="34" charset="0"/>
                <a:ea typeface="+mn-ea"/>
                <a:cs typeface="Arial" panose="020B0604020202020204" pitchFamily="34" charset="0"/>
              </a:rPr>
              <a:t> (Computer Vision)</a:t>
            </a:r>
            <a:endParaRPr lang="en-US" sz="32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3406534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3EA3A590-F68A-4B32-8E0C-4D2355B49992}"/>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20</a:t>
            </a:fld>
            <a:endParaRPr lang="en-US">
              <a:solidFill>
                <a:schemeClr val="bg1"/>
              </a:solidFill>
            </a:endParaRPr>
          </a:p>
        </p:txBody>
      </p:sp>
      <p:sp>
        <p:nvSpPr>
          <p:cNvPr id="17" name="Titre 4">
            <a:extLst>
              <a:ext uri="{FF2B5EF4-FFF2-40B4-BE49-F238E27FC236}">
                <a16:creationId xmlns:a16="http://schemas.microsoft.com/office/drawing/2014/main" id="{FF4585C0-B911-44E6-8B31-3FB610819A61}"/>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4"/>
            </a:pPr>
            <a:r>
              <a:rPr lang="en-US" sz="2000" dirty="0">
                <a:ln w="0">
                  <a:noFill/>
                  <a:prstDash val="solid"/>
                </a:ln>
                <a:solidFill>
                  <a:srgbClr val="0070C0"/>
                </a:solidFill>
                <a:latin typeface="Arial" panose="020B0604020202020204" pitchFamily="34" charset="0"/>
                <a:ea typeface="+mn-ea"/>
                <a:cs typeface="Arial" panose="020B0604020202020204" pitchFamily="34" charset="0"/>
              </a:rPr>
              <a:t>Bidirectional Encoder Representations from Transformers (BERT)</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8" name="Titre 4">
            <a:extLst>
              <a:ext uri="{FF2B5EF4-FFF2-40B4-BE49-F238E27FC236}">
                <a16:creationId xmlns:a16="http://schemas.microsoft.com/office/drawing/2014/main" id="{80010143-F821-48A2-9750-D3DE3B3DB98C}"/>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grpSp>
        <p:nvGrpSpPr>
          <p:cNvPr id="19" name="Groupe 18">
            <a:extLst>
              <a:ext uri="{FF2B5EF4-FFF2-40B4-BE49-F238E27FC236}">
                <a16:creationId xmlns:a16="http://schemas.microsoft.com/office/drawing/2014/main" id="{843F5564-A32C-42D5-9D89-5CF1D2141E3E}"/>
              </a:ext>
            </a:extLst>
          </p:cNvPr>
          <p:cNvGrpSpPr/>
          <p:nvPr/>
        </p:nvGrpSpPr>
        <p:grpSpPr>
          <a:xfrm>
            <a:off x="3130525" y="1750823"/>
            <a:ext cx="5302275" cy="3143948"/>
            <a:chOff x="1919050" y="1622297"/>
            <a:chExt cx="6142262" cy="3430777"/>
          </a:xfrm>
        </p:grpSpPr>
        <p:pic>
          <p:nvPicPr>
            <p:cNvPr id="7" name="Image 6">
              <a:extLst>
                <a:ext uri="{FF2B5EF4-FFF2-40B4-BE49-F238E27FC236}">
                  <a16:creationId xmlns:a16="http://schemas.microsoft.com/office/drawing/2014/main" id="{8606F72C-6E57-41B6-9D8C-BEA8392F4E08}"/>
                </a:ext>
              </a:extLst>
            </p:cNvPr>
            <p:cNvPicPr>
              <a:picLocks noChangeAspect="1"/>
            </p:cNvPicPr>
            <p:nvPr/>
          </p:nvPicPr>
          <p:blipFill>
            <a:blip r:embed="rId2"/>
            <a:stretch>
              <a:fillRect/>
            </a:stretch>
          </p:blipFill>
          <p:spPr>
            <a:xfrm>
              <a:off x="4130686" y="1622297"/>
              <a:ext cx="3930626" cy="3430777"/>
            </a:xfrm>
            <a:prstGeom prst="rect">
              <a:avLst/>
            </a:prstGeom>
          </p:spPr>
        </p:pic>
        <p:sp>
          <p:nvSpPr>
            <p:cNvPr id="10" name="ZoneTexte 9">
              <a:extLst>
                <a:ext uri="{FF2B5EF4-FFF2-40B4-BE49-F238E27FC236}">
                  <a16:creationId xmlns:a16="http://schemas.microsoft.com/office/drawing/2014/main" id="{42F59323-4A83-4B24-9B44-8FF33B65F49C}"/>
                </a:ext>
              </a:extLst>
            </p:cNvPr>
            <p:cNvSpPr txBox="1"/>
            <p:nvPr/>
          </p:nvSpPr>
          <p:spPr>
            <a:xfrm>
              <a:off x="1919050" y="2555590"/>
              <a:ext cx="2036376" cy="705297"/>
            </a:xfrm>
            <a:prstGeom prst="rect">
              <a:avLst/>
            </a:prstGeom>
            <a:noFill/>
          </p:spPr>
          <p:txBody>
            <a:bodyPr wrap="square" rtlCol="0">
              <a:spAutoFit/>
            </a:bodyPr>
            <a:lstStyle/>
            <a:p>
              <a:r>
                <a:rPr lang="fr-FR" dirty="0" err="1">
                  <a:latin typeface="Arial" panose="020B0604020202020204" pitchFamily="34" charset="0"/>
                  <a:cs typeface="Arial" panose="020B0604020202020204" pitchFamily="34" charset="0"/>
                </a:rPr>
                <a:t>Transformer’s</a:t>
              </a:r>
              <a:r>
                <a:rPr lang="fr-FR" dirty="0">
                  <a:latin typeface="Arial" panose="020B0604020202020204" pitchFamily="34" charset="0"/>
                  <a:cs typeface="Arial" panose="020B0604020202020204" pitchFamily="34" charset="0"/>
                </a:rPr>
                <a:t> Encoder</a:t>
              </a:r>
            </a:p>
          </p:txBody>
        </p:sp>
        <p:sp>
          <p:nvSpPr>
            <p:cNvPr id="12" name="Accolade fermante 11">
              <a:extLst>
                <a:ext uri="{FF2B5EF4-FFF2-40B4-BE49-F238E27FC236}">
                  <a16:creationId xmlns:a16="http://schemas.microsoft.com/office/drawing/2014/main" id="{EB2B46B8-27FE-48F0-88D2-1C0109A6638E}"/>
                </a:ext>
              </a:extLst>
            </p:cNvPr>
            <p:cNvSpPr/>
            <p:nvPr/>
          </p:nvSpPr>
          <p:spPr>
            <a:xfrm>
              <a:off x="3780166" y="2194762"/>
              <a:ext cx="426720" cy="1426955"/>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0" name="ZoneTexte 19">
            <a:extLst>
              <a:ext uri="{FF2B5EF4-FFF2-40B4-BE49-F238E27FC236}">
                <a16:creationId xmlns:a16="http://schemas.microsoft.com/office/drawing/2014/main" id="{263375DA-F245-44AF-9639-83A3F4321BD7}"/>
              </a:ext>
            </a:extLst>
          </p:cNvPr>
          <p:cNvSpPr txBox="1"/>
          <p:nvPr/>
        </p:nvSpPr>
        <p:spPr>
          <a:xfrm>
            <a:off x="285623" y="5224735"/>
            <a:ext cx="10962663"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Les </a:t>
            </a:r>
            <a:r>
              <a:rPr lang="fr-FR" dirty="0" err="1">
                <a:solidFill>
                  <a:srgbClr val="000000"/>
                </a:solidFill>
                <a:latin typeface="Arial" panose="020B0604020202020204" pitchFamily="34" charset="0"/>
                <a:cs typeface="Arial" panose="020B0604020202020204" pitchFamily="34" charset="0"/>
              </a:rPr>
              <a:t>tokens</a:t>
            </a:r>
            <a:r>
              <a:rPr lang="fr-FR" dirty="0">
                <a:solidFill>
                  <a:srgbClr val="000000"/>
                </a:solidFill>
                <a:latin typeface="Arial" panose="020B0604020202020204" pitchFamily="34" charset="0"/>
                <a:cs typeface="Arial" panose="020B0604020202020204" pitchFamily="34" charset="0"/>
              </a:rPr>
              <a:t> [SEP] permettent de séparer et identifier les phrases afin que le modèle puisse encoder à la fois les mots seuls ainsi que les phrases à l’aide d’une série de </a:t>
            </a:r>
            <a:r>
              <a:rPr lang="fr-FR" dirty="0" err="1">
                <a:solidFill>
                  <a:srgbClr val="000000"/>
                </a:solidFill>
                <a:latin typeface="Arial" panose="020B0604020202020204" pitchFamily="34" charset="0"/>
                <a:cs typeface="Arial" panose="020B0604020202020204" pitchFamily="34" charset="0"/>
              </a:rPr>
              <a:t>transformeurs</a:t>
            </a:r>
            <a:r>
              <a:rPr lang="fr-FR" dirty="0">
                <a:solidFill>
                  <a:srgbClr val="000000"/>
                </a:solidFill>
                <a:latin typeface="Arial" panose="020B0604020202020204" pitchFamily="34" charset="0"/>
                <a:cs typeface="Arial" panose="020B0604020202020204" pitchFamily="34" charset="0"/>
              </a:rPr>
              <a:t> (ou modèles auto-attentifs)</a:t>
            </a:r>
          </a:p>
        </p:txBody>
      </p:sp>
    </p:spTree>
    <p:extLst>
      <p:ext uri="{BB962C8B-B14F-4D97-AF65-F5344CB8AC3E}">
        <p14:creationId xmlns:p14="http://schemas.microsoft.com/office/powerpoint/2010/main" val="189224505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EF439C30-7822-4168-8F44-B637C051A6FB}"/>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21</a:t>
            </a:fld>
            <a:endParaRPr lang="en-US">
              <a:solidFill>
                <a:schemeClr val="bg1"/>
              </a:solidFill>
            </a:endParaRPr>
          </a:p>
        </p:txBody>
      </p:sp>
      <p:sp>
        <p:nvSpPr>
          <p:cNvPr id="11" name="Titre 4">
            <a:extLst>
              <a:ext uri="{FF2B5EF4-FFF2-40B4-BE49-F238E27FC236}">
                <a16:creationId xmlns:a16="http://schemas.microsoft.com/office/drawing/2014/main" id="{9508B88B-B667-4271-B3A6-EA5E3DBC1DE0}"/>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5"/>
            </a:pPr>
            <a:r>
              <a:rPr lang="en-US" sz="2000" dirty="0">
                <a:ln w="0">
                  <a:noFill/>
                  <a:prstDash val="solid"/>
                </a:ln>
                <a:solidFill>
                  <a:srgbClr val="0070C0"/>
                </a:solidFill>
                <a:latin typeface="Arial" panose="020B0604020202020204" pitchFamily="34" charset="0"/>
                <a:ea typeface="+mn-ea"/>
                <a:cs typeface="Arial" panose="020B0604020202020204" pitchFamily="34" charset="0"/>
              </a:rPr>
              <a:t>Universal Sentence Encoder (USE)</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3" name="Titre 4">
            <a:extLst>
              <a:ext uri="{FF2B5EF4-FFF2-40B4-BE49-F238E27FC236}">
                <a16:creationId xmlns:a16="http://schemas.microsoft.com/office/drawing/2014/main" id="{DFA9E660-0416-4BD5-AE5E-03F17B25772D}"/>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pic>
        <p:nvPicPr>
          <p:cNvPr id="3" name="Image 2">
            <a:extLst>
              <a:ext uri="{FF2B5EF4-FFF2-40B4-BE49-F238E27FC236}">
                <a16:creationId xmlns:a16="http://schemas.microsoft.com/office/drawing/2014/main" id="{7D58405D-0008-444B-A5EC-63D6191E156B}"/>
              </a:ext>
            </a:extLst>
          </p:cNvPr>
          <p:cNvPicPr>
            <a:picLocks noChangeAspect="1"/>
          </p:cNvPicPr>
          <p:nvPr/>
        </p:nvPicPr>
        <p:blipFill>
          <a:blip r:embed="rId2"/>
          <a:stretch>
            <a:fillRect/>
          </a:stretch>
        </p:blipFill>
        <p:spPr>
          <a:xfrm>
            <a:off x="2165999" y="2240838"/>
            <a:ext cx="7860000" cy="1475755"/>
          </a:xfrm>
          <a:prstGeom prst="rect">
            <a:avLst/>
          </a:prstGeom>
        </p:spPr>
      </p:pic>
      <p:sp>
        <p:nvSpPr>
          <p:cNvPr id="5" name="Rectangle 4">
            <a:extLst>
              <a:ext uri="{FF2B5EF4-FFF2-40B4-BE49-F238E27FC236}">
                <a16:creationId xmlns:a16="http://schemas.microsoft.com/office/drawing/2014/main" id="{C20C781E-D559-4EDE-B266-0E975121E981}"/>
              </a:ext>
            </a:extLst>
          </p:cNvPr>
          <p:cNvSpPr/>
          <p:nvPr/>
        </p:nvSpPr>
        <p:spPr>
          <a:xfrm>
            <a:off x="7509166" y="3340959"/>
            <a:ext cx="2516833" cy="422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1F3567D-E098-4588-8C34-ED3B0344F63D}"/>
              </a:ext>
            </a:extLst>
          </p:cNvPr>
          <p:cNvSpPr txBox="1"/>
          <p:nvPr/>
        </p:nvSpPr>
        <p:spPr>
          <a:xfrm>
            <a:off x="676713" y="4493548"/>
            <a:ext cx="10838572" cy="646331"/>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La phrase « Hello World » est transformée en un vecteur de taille 512 par une série de </a:t>
            </a:r>
            <a:r>
              <a:rPr lang="fr-FR" dirty="0" err="1">
                <a:solidFill>
                  <a:srgbClr val="000000"/>
                </a:solidFill>
                <a:latin typeface="Arial" panose="020B0604020202020204" pitchFamily="34" charset="0"/>
                <a:cs typeface="Arial" panose="020B0604020202020204" pitchFamily="34" charset="0"/>
              </a:rPr>
              <a:t>transformeurs</a:t>
            </a:r>
            <a:r>
              <a:rPr lang="fr-FR" dirty="0">
                <a:solidFill>
                  <a:srgbClr val="000000"/>
                </a:solidFill>
                <a:latin typeface="Arial" panose="020B0604020202020204" pitchFamily="34" charset="0"/>
                <a:cs typeface="Arial" panose="020B0604020202020204" pitchFamily="34" charset="0"/>
              </a:rPr>
              <a:t> et de couches de neurones.</a:t>
            </a:r>
          </a:p>
        </p:txBody>
      </p:sp>
    </p:spTree>
    <p:extLst>
      <p:ext uri="{BB962C8B-B14F-4D97-AF65-F5344CB8AC3E}">
        <p14:creationId xmlns:p14="http://schemas.microsoft.com/office/powerpoint/2010/main" val="15404528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7A17C5FA-5E73-46E9-8F97-30A937847017}"/>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22</a:t>
            </a:fld>
            <a:endParaRPr lang="en-US">
              <a:solidFill>
                <a:schemeClr val="bg1"/>
              </a:solidFill>
            </a:endParaRPr>
          </a:p>
        </p:txBody>
      </p:sp>
      <p:sp>
        <p:nvSpPr>
          <p:cNvPr id="12" name="Titre 4">
            <a:extLst>
              <a:ext uri="{FF2B5EF4-FFF2-40B4-BE49-F238E27FC236}">
                <a16:creationId xmlns:a16="http://schemas.microsoft.com/office/drawing/2014/main" id="{F122F8CB-43E1-4FFE-AC22-0D78674BC77C}"/>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6"/>
            </a:pPr>
            <a:r>
              <a:rPr lang="en-US" sz="2000" dirty="0">
                <a:ln w="0">
                  <a:noFill/>
                  <a:prstDash val="solid"/>
                </a:ln>
                <a:solidFill>
                  <a:srgbClr val="0070C0"/>
                </a:solidFill>
                <a:latin typeface="Arial" panose="020B0604020202020204" pitchFamily="34" charset="0"/>
                <a:ea typeface="+mn-ea"/>
                <a:cs typeface="Arial" panose="020B0604020202020204" pitchFamily="34" charset="0"/>
              </a:rPr>
              <a:t>Tableau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Récapitulatif</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3" name="Titre 4">
            <a:extLst>
              <a:ext uri="{FF2B5EF4-FFF2-40B4-BE49-F238E27FC236}">
                <a16:creationId xmlns:a16="http://schemas.microsoft.com/office/drawing/2014/main" id="{713CD2A9-B53D-4664-9CB2-81BB700E5B5B}"/>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4"/>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(NLP)</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5" name="ZoneTexte 14">
            <a:extLst>
              <a:ext uri="{FF2B5EF4-FFF2-40B4-BE49-F238E27FC236}">
                <a16:creationId xmlns:a16="http://schemas.microsoft.com/office/drawing/2014/main" id="{F8BEF3CE-2F12-44B5-B4BC-93D3974877E5}"/>
              </a:ext>
            </a:extLst>
          </p:cNvPr>
          <p:cNvSpPr txBox="1"/>
          <p:nvPr/>
        </p:nvSpPr>
        <p:spPr>
          <a:xfrm>
            <a:off x="533455" y="5077645"/>
            <a:ext cx="11125083"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L’algorithme USE (Universal Sentence Encoder) appliqué aux titres des produits seuls est celui qui obtient le meilleur résultat avec un score ARI de 0,562</a:t>
            </a:r>
            <a:endParaRPr lang="fr-FR" i="0" dirty="0">
              <a:solidFill>
                <a:srgbClr val="000000"/>
              </a:solidFill>
              <a:effectLst/>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DD1813C3-12CE-4649-AA59-B1E2D719786C}"/>
              </a:ext>
            </a:extLst>
          </p:cNvPr>
          <p:cNvPicPr>
            <a:picLocks noChangeAspect="1"/>
          </p:cNvPicPr>
          <p:nvPr/>
        </p:nvPicPr>
        <p:blipFill>
          <a:blip r:embed="rId2"/>
          <a:stretch>
            <a:fillRect/>
          </a:stretch>
        </p:blipFill>
        <p:spPr>
          <a:xfrm>
            <a:off x="1581499" y="2325254"/>
            <a:ext cx="9028997" cy="2207490"/>
          </a:xfrm>
          <a:prstGeom prst="rect">
            <a:avLst/>
          </a:prstGeom>
        </p:spPr>
      </p:pic>
    </p:spTree>
    <p:extLst>
      <p:ext uri="{BB962C8B-B14F-4D97-AF65-F5344CB8AC3E}">
        <p14:creationId xmlns:p14="http://schemas.microsoft.com/office/powerpoint/2010/main" val="357784481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D7FE8B88-6022-49EF-AD33-F9F4C760FEF0}"/>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23</a:t>
            </a:fld>
            <a:endParaRPr lang="en-US">
              <a:solidFill>
                <a:schemeClr val="bg1"/>
              </a:solidFill>
            </a:endParaRPr>
          </a:p>
        </p:txBody>
      </p:sp>
      <p:sp>
        <p:nvSpPr>
          <p:cNvPr id="5" name="Titre 4">
            <a:extLst>
              <a:ext uri="{FF2B5EF4-FFF2-40B4-BE49-F238E27FC236}">
                <a16:creationId xmlns:a16="http://schemas.microsoft.com/office/drawing/2014/main" id="{75201AF2-2FF0-4E6E-94E1-FEAD7DBFF91F}"/>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a:ln w="0">
                  <a:noFill/>
                  <a:prstDash val="solid"/>
                </a:ln>
                <a:solidFill>
                  <a:srgbClr val="0070C0"/>
                </a:solidFill>
                <a:latin typeface="Arial" panose="020B0604020202020204" pitchFamily="34" charset="0"/>
                <a:ea typeface="+mn-ea"/>
                <a:cs typeface="Arial" panose="020B0604020202020204" pitchFamily="34" charset="0"/>
              </a:rPr>
              <a:t>Principe et démarche (SIFT et ORB)</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6" name="Titre 4">
            <a:extLst>
              <a:ext uri="{FF2B5EF4-FFF2-40B4-BE49-F238E27FC236}">
                <a16:creationId xmlns:a16="http://schemas.microsoft.com/office/drawing/2014/main" id="{E2B10EE3-9525-4984-9ED5-C9AB4DA89459}"/>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5"/>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(Computer Vision)</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grpSp>
        <p:nvGrpSpPr>
          <p:cNvPr id="17" name="Groupe 16">
            <a:extLst>
              <a:ext uri="{FF2B5EF4-FFF2-40B4-BE49-F238E27FC236}">
                <a16:creationId xmlns:a16="http://schemas.microsoft.com/office/drawing/2014/main" id="{19B45DE6-2504-45DF-BCE0-45F6CCF408F9}"/>
              </a:ext>
            </a:extLst>
          </p:cNvPr>
          <p:cNvGrpSpPr/>
          <p:nvPr/>
        </p:nvGrpSpPr>
        <p:grpSpPr>
          <a:xfrm>
            <a:off x="430602" y="1896472"/>
            <a:ext cx="11633050" cy="3770612"/>
            <a:chOff x="430602" y="1896472"/>
            <a:chExt cx="11633050" cy="3770612"/>
          </a:xfrm>
        </p:grpSpPr>
        <p:grpSp>
          <p:nvGrpSpPr>
            <p:cNvPr id="16" name="Groupe 15">
              <a:extLst>
                <a:ext uri="{FF2B5EF4-FFF2-40B4-BE49-F238E27FC236}">
                  <a16:creationId xmlns:a16="http://schemas.microsoft.com/office/drawing/2014/main" id="{322724A4-E3CF-4A0D-BA51-A42190C0E7B5}"/>
                </a:ext>
              </a:extLst>
            </p:cNvPr>
            <p:cNvGrpSpPr/>
            <p:nvPr/>
          </p:nvGrpSpPr>
          <p:grpSpPr>
            <a:xfrm>
              <a:off x="430602" y="1896472"/>
              <a:ext cx="11633050" cy="2402468"/>
              <a:chOff x="430602" y="1986658"/>
              <a:chExt cx="11633050" cy="2402468"/>
            </a:xfrm>
          </p:grpSpPr>
          <p:grpSp>
            <p:nvGrpSpPr>
              <p:cNvPr id="10" name="Groupe 9">
                <a:extLst>
                  <a:ext uri="{FF2B5EF4-FFF2-40B4-BE49-F238E27FC236}">
                    <a16:creationId xmlns:a16="http://schemas.microsoft.com/office/drawing/2014/main" id="{0E4DEBB5-40EC-4476-A9E5-7FD68DEFBD8E}"/>
                  </a:ext>
                </a:extLst>
              </p:cNvPr>
              <p:cNvGrpSpPr/>
              <p:nvPr/>
            </p:nvGrpSpPr>
            <p:grpSpPr>
              <a:xfrm>
                <a:off x="430602" y="1986658"/>
                <a:ext cx="11633050" cy="2356737"/>
                <a:chOff x="430602" y="1986658"/>
                <a:chExt cx="11633050" cy="2356737"/>
              </a:xfrm>
            </p:grpSpPr>
            <p:pic>
              <p:nvPicPr>
                <p:cNvPr id="3" name="Image 2">
                  <a:extLst>
                    <a:ext uri="{FF2B5EF4-FFF2-40B4-BE49-F238E27FC236}">
                      <a16:creationId xmlns:a16="http://schemas.microsoft.com/office/drawing/2014/main" id="{5DB85B87-B410-44D0-AF3F-DAC5FC6442E2}"/>
                    </a:ext>
                  </a:extLst>
                </p:cNvPr>
                <p:cNvPicPr>
                  <a:picLocks noChangeAspect="1"/>
                </p:cNvPicPr>
                <p:nvPr/>
              </p:nvPicPr>
              <p:blipFill>
                <a:blip r:embed="rId2"/>
                <a:stretch>
                  <a:fillRect/>
                </a:stretch>
              </p:blipFill>
              <p:spPr>
                <a:xfrm>
                  <a:off x="430602" y="1986658"/>
                  <a:ext cx="3514739" cy="2356737"/>
                </a:xfrm>
                <a:prstGeom prst="rect">
                  <a:avLst/>
                </a:prstGeom>
              </p:spPr>
            </p:pic>
            <p:pic>
              <p:nvPicPr>
                <p:cNvPr id="8" name="Image 7">
                  <a:extLst>
                    <a:ext uri="{FF2B5EF4-FFF2-40B4-BE49-F238E27FC236}">
                      <a16:creationId xmlns:a16="http://schemas.microsoft.com/office/drawing/2014/main" id="{F1395D25-81BF-4980-8307-EB11E9BE2F74}"/>
                    </a:ext>
                  </a:extLst>
                </p:cNvPr>
                <p:cNvPicPr>
                  <a:picLocks noChangeAspect="1"/>
                </p:cNvPicPr>
                <p:nvPr/>
              </p:nvPicPr>
              <p:blipFill>
                <a:blip r:embed="rId3"/>
                <a:stretch>
                  <a:fillRect/>
                </a:stretch>
              </p:blipFill>
              <p:spPr>
                <a:xfrm>
                  <a:off x="6656517" y="1986658"/>
                  <a:ext cx="3514738" cy="2356737"/>
                </a:xfrm>
                <a:prstGeom prst="rect">
                  <a:avLst/>
                </a:prstGeom>
              </p:spPr>
            </p:pic>
            <p:sp>
              <p:nvSpPr>
                <p:cNvPr id="12" name="ZoneTexte 11">
                  <a:extLst>
                    <a:ext uri="{FF2B5EF4-FFF2-40B4-BE49-F238E27FC236}">
                      <a16:creationId xmlns:a16="http://schemas.microsoft.com/office/drawing/2014/main" id="{C0F8B6F4-4389-4167-BA8B-DEA6CAF592CB}"/>
                    </a:ext>
                  </a:extLst>
                </p:cNvPr>
                <p:cNvSpPr txBox="1"/>
                <p:nvPr/>
              </p:nvSpPr>
              <p:spPr>
                <a:xfrm>
                  <a:off x="10120552" y="2380198"/>
                  <a:ext cx="1943100" cy="1569660"/>
                </a:xfrm>
                <a:prstGeom prst="rect">
                  <a:avLst/>
                </a:prstGeom>
                <a:noFill/>
              </p:spPr>
              <p:txBody>
                <a:bodyPr wrap="square" rtlCol="0">
                  <a:spAutoFit/>
                </a:bodyPr>
                <a:lstStyle/>
                <a:p>
                  <a:r>
                    <a:rPr lang="fr-FR" sz="3200" dirty="0"/>
                    <a:t>[1, 5, 2, …]</a:t>
                  </a:r>
                </a:p>
                <a:p>
                  <a:r>
                    <a:rPr lang="fr-FR" sz="3200" dirty="0"/>
                    <a:t>[3, 1, 2, …]</a:t>
                  </a:r>
                </a:p>
                <a:p>
                  <a:r>
                    <a:rPr lang="fr-FR" sz="3200" dirty="0"/>
                    <a:t>[1, 3, 2, …]</a:t>
                  </a:r>
                </a:p>
              </p:txBody>
            </p:sp>
            <p:sp>
              <p:nvSpPr>
                <p:cNvPr id="13" name="Flèche : droite 12">
                  <a:extLst>
                    <a:ext uri="{FF2B5EF4-FFF2-40B4-BE49-F238E27FC236}">
                      <a16:creationId xmlns:a16="http://schemas.microsoft.com/office/drawing/2014/main" id="{5FB617F0-6925-45A5-AD66-50FEE12993E2}"/>
                    </a:ext>
                  </a:extLst>
                </p:cNvPr>
                <p:cNvSpPr/>
                <p:nvPr/>
              </p:nvSpPr>
              <p:spPr>
                <a:xfrm>
                  <a:off x="4080506" y="2920889"/>
                  <a:ext cx="2440846" cy="48827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ZoneTexte 13">
                <a:extLst>
                  <a:ext uri="{FF2B5EF4-FFF2-40B4-BE49-F238E27FC236}">
                    <a16:creationId xmlns:a16="http://schemas.microsoft.com/office/drawing/2014/main" id="{D271C843-685A-47FB-89A4-B8D5F3252783}"/>
                  </a:ext>
                </a:extLst>
              </p:cNvPr>
              <p:cNvSpPr txBox="1"/>
              <p:nvPr/>
            </p:nvSpPr>
            <p:spPr>
              <a:xfrm>
                <a:off x="3945342" y="3465796"/>
                <a:ext cx="2732549" cy="923330"/>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Création de descripteurs à l’aide d’un algorithme de type SIFT ou ORB</a:t>
                </a:r>
              </a:p>
            </p:txBody>
          </p:sp>
        </p:grpSp>
        <p:sp>
          <p:nvSpPr>
            <p:cNvPr id="15" name="ZoneTexte 14">
              <a:extLst>
                <a:ext uri="{FF2B5EF4-FFF2-40B4-BE49-F238E27FC236}">
                  <a16:creationId xmlns:a16="http://schemas.microsoft.com/office/drawing/2014/main" id="{5E0E08D6-1339-402B-9E31-9849DD0DB015}"/>
                </a:ext>
              </a:extLst>
            </p:cNvPr>
            <p:cNvSpPr txBox="1"/>
            <p:nvPr/>
          </p:nvSpPr>
          <p:spPr>
            <a:xfrm>
              <a:off x="543191" y="5020753"/>
              <a:ext cx="11105616"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Les descripteurs (vecteurs) de cette image vont être regroupés avec les descripteurs des autres images du jeu de données avant d’appliquer un k-</a:t>
              </a:r>
              <a:r>
                <a:rPr lang="fr-FR" dirty="0" err="1">
                  <a:solidFill>
                    <a:srgbClr val="000000"/>
                  </a:solidFill>
                  <a:latin typeface="Arial" panose="020B0604020202020204" pitchFamily="34" charset="0"/>
                  <a:cs typeface="Arial" panose="020B0604020202020204" pitchFamily="34" charset="0"/>
                </a:rPr>
                <a:t>means</a:t>
              </a:r>
              <a:r>
                <a:rPr lang="fr-FR" dirty="0">
                  <a:solidFill>
                    <a:srgbClr val="000000"/>
                  </a:solidFill>
                  <a:latin typeface="Arial" panose="020B0604020202020204" pitchFamily="34" charset="0"/>
                  <a:cs typeface="Arial" panose="020B0604020202020204" pitchFamily="34" charset="0"/>
                </a:rPr>
                <a:t> sur ces derniers.</a:t>
              </a:r>
            </a:p>
          </p:txBody>
        </p:sp>
      </p:grpSp>
    </p:spTree>
    <p:extLst>
      <p:ext uri="{BB962C8B-B14F-4D97-AF65-F5344CB8AC3E}">
        <p14:creationId xmlns:p14="http://schemas.microsoft.com/office/powerpoint/2010/main" val="358131758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8591EE75-6929-4159-944F-D97E49014C5B}"/>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24</a:t>
            </a:fld>
            <a:endParaRPr lang="en-US">
              <a:solidFill>
                <a:schemeClr val="bg1"/>
              </a:solidFill>
            </a:endParaRPr>
          </a:p>
        </p:txBody>
      </p:sp>
      <p:sp>
        <p:nvSpPr>
          <p:cNvPr id="5" name="Titre 4">
            <a:extLst>
              <a:ext uri="{FF2B5EF4-FFF2-40B4-BE49-F238E27FC236}">
                <a16:creationId xmlns:a16="http://schemas.microsoft.com/office/drawing/2014/main" id="{DE26BD81-1BCB-47CA-B114-B49C8F0BEC0C}"/>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a:ln w="0">
                  <a:noFill/>
                  <a:prstDash val="solid"/>
                </a:ln>
                <a:solidFill>
                  <a:srgbClr val="0070C0"/>
                </a:solidFill>
                <a:latin typeface="Arial" panose="020B0604020202020204" pitchFamily="34" charset="0"/>
                <a:ea typeface="+mn-ea"/>
                <a:cs typeface="Arial" panose="020B0604020202020204" pitchFamily="34" charset="0"/>
              </a:rPr>
              <a:t>Principe et démarche (SIFT et ORB)</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6" name="Titre 4">
            <a:extLst>
              <a:ext uri="{FF2B5EF4-FFF2-40B4-BE49-F238E27FC236}">
                <a16:creationId xmlns:a16="http://schemas.microsoft.com/office/drawing/2014/main" id="{B80F7940-C818-41EC-96EE-F8780DB6ED12}"/>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5"/>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(Computer Vision)</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8" name="ZoneTexte 17">
            <a:extLst>
              <a:ext uri="{FF2B5EF4-FFF2-40B4-BE49-F238E27FC236}">
                <a16:creationId xmlns:a16="http://schemas.microsoft.com/office/drawing/2014/main" id="{EE380F2D-8D59-4AFA-AF62-116901BE88D7}"/>
              </a:ext>
            </a:extLst>
          </p:cNvPr>
          <p:cNvSpPr txBox="1"/>
          <p:nvPr/>
        </p:nvSpPr>
        <p:spPr>
          <a:xfrm>
            <a:off x="843253" y="5187204"/>
            <a:ext cx="3590201" cy="646331"/>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Regroupement des descripteurs par clusters (k-</a:t>
            </a:r>
            <a:r>
              <a:rPr lang="fr-FR" dirty="0" err="1">
                <a:solidFill>
                  <a:srgbClr val="000000"/>
                </a:solidFill>
                <a:latin typeface="Arial" panose="020B0604020202020204" pitchFamily="34" charset="0"/>
                <a:cs typeface="Arial" panose="020B0604020202020204" pitchFamily="34" charset="0"/>
              </a:rPr>
              <a:t>means</a:t>
            </a:r>
            <a:r>
              <a:rPr lang="fr-FR" dirty="0">
                <a:solidFill>
                  <a:srgbClr val="000000"/>
                </a:solidFill>
                <a:latin typeface="Arial" panose="020B0604020202020204" pitchFamily="34" charset="0"/>
                <a:cs typeface="Arial" panose="020B0604020202020204" pitchFamily="34" charset="0"/>
              </a:rPr>
              <a:t>)</a:t>
            </a:r>
          </a:p>
        </p:txBody>
      </p:sp>
      <p:sp>
        <p:nvSpPr>
          <p:cNvPr id="19" name="Flèche : droite 18">
            <a:extLst>
              <a:ext uri="{FF2B5EF4-FFF2-40B4-BE49-F238E27FC236}">
                <a16:creationId xmlns:a16="http://schemas.microsoft.com/office/drawing/2014/main" id="{4DFE95CD-992B-43D0-9740-AA969476C13F}"/>
              </a:ext>
            </a:extLst>
          </p:cNvPr>
          <p:cNvSpPr/>
          <p:nvPr/>
        </p:nvSpPr>
        <p:spPr>
          <a:xfrm>
            <a:off x="4759122" y="3366682"/>
            <a:ext cx="2440846" cy="48827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ZoneTexte 43">
            <a:extLst>
              <a:ext uri="{FF2B5EF4-FFF2-40B4-BE49-F238E27FC236}">
                <a16:creationId xmlns:a16="http://schemas.microsoft.com/office/drawing/2014/main" id="{F274200B-CF12-4535-A57D-5F3AE01C1065}"/>
              </a:ext>
            </a:extLst>
          </p:cNvPr>
          <p:cNvSpPr txBox="1"/>
          <p:nvPr/>
        </p:nvSpPr>
        <p:spPr>
          <a:xfrm>
            <a:off x="4877902" y="3791523"/>
            <a:ext cx="2229871" cy="923330"/>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Création d’histogrammes par image</a:t>
            </a:r>
          </a:p>
        </p:txBody>
      </p:sp>
      <p:grpSp>
        <p:nvGrpSpPr>
          <p:cNvPr id="49" name="Groupe 48">
            <a:extLst>
              <a:ext uri="{FF2B5EF4-FFF2-40B4-BE49-F238E27FC236}">
                <a16:creationId xmlns:a16="http://schemas.microsoft.com/office/drawing/2014/main" id="{1BD29342-BD54-40DA-800A-9FA9FE127EBD}"/>
              </a:ext>
            </a:extLst>
          </p:cNvPr>
          <p:cNvGrpSpPr/>
          <p:nvPr/>
        </p:nvGrpSpPr>
        <p:grpSpPr>
          <a:xfrm>
            <a:off x="724193" y="1980223"/>
            <a:ext cx="4061515" cy="3094482"/>
            <a:chOff x="724193" y="1980223"/>
            <a:chExt cx="4061515" cy="3094482"/>
          </a:xfrm>
        </p:grpSpPr>
        <p:pic>
          <p:nvPicPr>
            <p:cNvPr id="17" name="Image 16">
              <a:extLst>
                <a:ext uri="{FF2B5EF4-FFF2-40B4-BE49-F238E27FC236}">
                  <a16:creationId xmlns:a16="http://schemas.microsoft.com/office/drawing/2014/main" id="{5B9D30C9-C4A1-482D-B321-AE20D89C1628}"/>
                </a:ext>
              </a:extLst>
            </p:cNvPr>
            <p:cNvPicPr>
              <a:picLocks noChangeAspect="1"/>
            </p:cNvPicPr>
            <p:nvPr/>
          </p:nvPicPr>
          <p:blipFill rotWithShape="1">
            <a:blip r:embed="rId2"/>
            <a:srcRect l="60797" t="18848" b="13409"/>
            <a:stretch/>
          </p:blipFill>
          <p:spPr>
            <a:xfrm>
              <a:off x="724193" y="2104897"/>
              <a:ext cx="4061515" cy="2969808"/>
            </a:xfrm>
            <a:prstGeom prst="rect">
              <a:avLst/>
            </a:prstGeom>
            <a:ln>
              <a:noFill/>
            </a:ln>
          </p:spPr>
        </p:pic>
        <p:sp>
          <p:nvSpPr>
            <p:cNvPr id="46" name="ZoneTexte 45">
              <a:extLst>
                <a:ext uri="{FF2B5EF4-FFF2-40B4-BE49-F238E27FC236}">
                  <a16:creationId xmlns:a16="http://schemas.microsoft.com/office/drawing/2014/main" id="{1A5B9E0E-F009-4E9C-B7B7-2574D5B9B4F1}"/>
                </a:ext>
              </a:extLst>
            </p:cNvPr>
            <p:cNvSpPr txBox="1"/>
            <p:nvPr/>
          </p:nvSpPr>
          <p:spPr>
            <a:xfrm>
              <a:off x="1212929" y="2872676"/>
              <a:ext cx="1216235" cy="400110"/>
            </a:xfrm>
            <a:prstGeom prst="rect">
              <a:avLst/>
            </a:prstGeom>
            <a:noFill/>
          </p:spPr>
          <p:txBody>
            <a:bodyPr wrap="square" rtlCol="0">
              <a:spAutoFit/>
            </a:bodyPr>
            <a:lstStyle/>
            <a:p>
              <a:r>
                <a:rPr lang="fr-FR" sz="2000" dirty="0">
                  <a:solidFill>
                    <a:srgbClr val="C70007"/>
                  </a:solidFill>
                  <a:latin typeface="Arial" panose="020B0604020202020204" pitchFamily="34" charset="0"/>
                  <a:cs typeface="Arial" panose="020B0604020202020204" pitchFamily="34" charset="0"/>
                </a:rPr>
                <a:t>Cluster 1</a:t>
              </a:r>
            </a:p>
          </p:txBody>
        </p:sp>
        <p:sp>
          <p:nvSpPr>
            <p:cNvPr id="47" name="ZoneTexte 46">
              <a:extLst>
                <a:ext uri="{FF2B5EF4-FFF2-40B4-BE49-F238E27FC236}">
                  <a16:creationId xmlns:a16="http://schemas.microsoft.com/office/drawing/2014/main" id="{6B198D8A-EBB4-4E30-BBC5-7700CFB38E06}"/>
                </a:ext>
              </a:extLst>
            </p:cNvPr>
            <p:cNvSpPr txBox="1"/>
            <p:nvPr/>
          </p:nvSpPr>
          <p:spPr>
            <a:xfrm>
              <a:off x="2585886" y="1980223"/>
              <a:ext cx="1216235" cy="400110"/>
            </a:xfrm>
            <a:prstGeom prst="rect">
              <a:avLst/>
            </a:prstGeom>
            <a:noFill/>
          </p:spPr>
          <p:txBody>
            <a:bodyPr wrap="square" rtlCol="0">
              <a:spAutoFit/>
            </a:bodyPr>
            <a:lstStyle/>
            <a:p>
              <a:r>
                <a:rPr lang="fr-FR" sz="2000" dirty="0">
                  <a:solidFill>
                    <a:srgbClr val="41557D"/>
                  </a:solidFill>
                  <a:latin typeface="Arial" panose="020B0604020202020204" pitchFamily="34" charset="0"/>
                  <a:cs typeface="Arial" panose="020B0604020202020204" pitchFamily="34" charset="0"/>
                </a:rPr>
                <a:t>Cluster 2</a:t>
              </a:r>
            </a:p>
          </p:txBody>
        </p:sp>
        <p:sp>
          <p:nvSpPr>
            <p:cNvPr id="48" name="ZoneTexte 47">
              <a:extLst>
                <a:ext uri="{FF2B5EF4-FFF2-40B4-BE49-F238E27FC236}">
                  <a16:creationId xmlns:a16="http://schemas.microsoft.com/office/drawing/2014/main" id="{8F598ADA-B0C4-42E7-A810-39A9FD3CC102}"/>
                </a:ext>
              </a:extLst>
            </p:cNvPr>
            <p:cNvSpPr txBox="1"/>
            <p:nvPr/>
          </p:nvSpPr>
          <p:spPr>
            <a:xfrm>
              <a:off x="3053561" y="3426619"/>
              <a:ext cx="1216235" cy="400110"/>
            </a:xfrm>
            <a:prstGeom prst="rect">
              <a:avLst/>
            </a:prstGeom>
            <a:noFill/>
          </p:spPr>
          <p:txBody>
            <a:bodyPr wrap="square" rtlCol="0">
              <a:spAutoFit/>
            </a:bodyPr>
            <a:lstStyle/>
            <a:p>
              <a:r>
                <a:rPr lang="fr-FR" sz="2000" dirty="0">
                  <a:solidFill>
                    <a:srgbClr val="15BE59"/>
                  </a:solidFill>
                  <a:latin typeface="Arial" panose="020B0604020202020204" pitchFamily="34" charset="0"/>
                  <a:cs typeface="Arial" panose="020B0604020202020204" pitchFamily="34" charset="0"/>
                </a:rPr>
                <a:t>Cluster 3</a:t>
              </a:r>
            </a:p>
          </p:txBody>
        </p:sp>
      </p:grpSp>
      <p:sp>
        <p:nvSpPr>
          <p:cNvPr id="50" name="ZoneTexte 49">
            <a:extLst>
              <a:ext uri="{FF2B5EF4-FFF2-40B4-BE49-F238E27FC236}">
                <a16:creationId xmlns:a16="http://schemas.microsoft.com/office/drawing/2014/main" id="{19C6F434-947B-4D20-9F61-FCE4A7426633}"/>
              </a:ext>
            </a:extLst>
          </p:cNvPr>
          <p:cNvSpPr txBox="1"/>
          <p:nvPr/>
        </p:nvSpPr>
        <p:spPr>
          <a:xfrm>
            <a:off x="8739447" y="5400810"/>
            <a:ext cx="2983345" cy="646331"/>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4 descripteurs de l’image 1 appartiennent au cluster 1</a:t>
            </a:r>
          </a:p>
        </p:txBody>
      </p:sp>
      <p:grpSp>
        <p:nvGrpSpPr>
          <p:cNvPr id="55" name="Groupe 54">
            <a:extLst>
              <a:ext uri="{FF2B5EF4-FFF2-40B4-BE49-F238E27FC236}">
                <a16:creationId xmlns:a16="http://schemas.microsoft.com/office/drawing/2014/main" id="{91FF172C-9D6F-4203-91B3-A2DBD95EF096}"/>
              </a:ext>
            </a:extLst>
          </p:cNvPr>
          <p:cNvGrpSpPr/>
          <p:nvPr/>
        </p:nvGrpSpPr>
        <p:grpSpPr>
          <a:xfrm>
            <a:off x="7406292" y="1010278"/>
            <a:ext cx="4296753" cy="4189739"/>
            <a:chOff x="7406292" y="1010278"/>
            <a:chExt cx="4296753" cy="4189739"/>
          </a:xfrm>
        </p:grpSpPr>
        <p:sp>
          <p:nvSpPr>
            <p:cNvPr id="20" name="ZoneTexte 19">
              <a:extLst>
                <a:ext uri="{FF2B5EF4-FFF2-40B4-BE49-F238E27FC236}">
                  <a16:creationId xmlns:a16="http://schemas.microsoft.com/office/drawing/2014/main" id="{D061ED01-BD9C-4C54-A65D-9AB511C52391}"/>
                </a:ext>
              </a:extLst>
            </p:cNvPr>
            <p:cNvSpPr txBox="1"/>
            <p:nvPr/>
          </p:nvSpPr>
          <p:spPr>
            <a:xfrm>
              <a:off x="7406292" y="1829373"/>
              <a:ext cx="1146581" cy="369332"/>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Image 1</a:t>
              </a:r>
            </a:p>
          </p:txBody>
        </p:sp>
        <p:sp>
          <p:nvSpPr>
            <p:cNvPr id="21" name="ZoneTexte 20">
              <a:extLst>
                <a:ext uri="{FF2B5EF4-FFF2-40B4-BE49-F238E27FC236}">
                  <a16:creationId xmlns:a16="http://schemas.microsoft.com/office/drawing/2014/main" id="{0C60ACE1-0BFC-473E-8165-834E6C588ADD}"/>
                </a:ext>
              </a:extLst>
            </p:cNvPr>
            <p:cNvSpPr txBox="1"/>
            <p:nvPr/>
          </p:nvSpPr>
          <p:spPr>
            <a:xfrm>
              <a:off x="7406292" y="3502467"/>
              <a:ext cx="1146581" cy="369332"/>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Image 2</a:t>
              </a:r>
            </a:p>
          </p:txBody>
        </p:sp>
        <p:sp>
          <p:nvSpPr>
            <p:cNvPr id="22" name="ZoneTexte 21">
              <a:extLst>
                <a:ext uri="{FF2B5EF4-FFF2-40B4-BE49-F238E27FC236}">
                  <a16:creationId xmlns:a16="http://schemas.microsoft.com/office/drawing/2014/main" id="{1BFB9527-B1BE-43BD-B9C1-8596964FFB51}"/>
                </a:ext>
              </a:extLst>
            </p:cNvPr>
            <p:cNvSpPr txBox="1"/>
            <p:nvPr/>
          </p:nvSpPr>
          <p:spPr>
            <a:xfrm>
              <a:off x="7406293" y="4795075"/>
              <a:ext cx="1146581" cy="369332"/>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Image 3</a:t>
              </a:r>
            </a:p>
          </p:txBody>
        </p:sp>
        <p:grpSp>
          <p:nvGrpSpPr>
            <p:cNvPr id="40" name="Groupe 39">
              <a:extLst>
                <a:ext uri="{FF2B5EF4-FFF2-40B4-BE49-F238E27FC236}">
                  <a16:creationId xmlns:a16="http://schemas.microsoft.com/office/drawing/2014/main" id="{409BE151-3A11-4BE3-9CDA-84C7AC04A93D}"/>
                </a:ext>
              </a:extLst>
            </p:cNvPr>
            <p:cNvGrpSpPr/>
            <p:nvPr/>
          </p:nvGrpSpPr>
          <p:grpSpPr>
            <a:xfrm>
              <a:off x="8759198" y="1010278"/>
              <a:ext cx="2943846" cy="1224037"/>
              <a:chOff x="8759197" y="926896"/>
              <a:chExt cx="2943846" cy="1224037"/>
            </a:xfrm>
          </p:grpSpPr>
          <p:sp>
            <p:nvSpPr>
              <p:cNvPr id="23" name="Rectangle 22">
                <a:extLst>
                  <a:ext uri="{FF2B5EF4-FFF2-40B4-BE49-F238E27FC236}">
                    <a16:creationId xmlns:a16="http://schemas.microsoft.com/office/drawing/2014/main" id="{868A35CC-E81D-45DE-92A3-708DA5A8474D}"/>
                  </a:ext>
                </a:extLst>
              </p:cNvPr>
              <p:cNvSpPr/>
              <p:nvPr/>
            </p:nvSpPr>
            <p:spPr>
              <a:xfrm>
                <a:off x="8759197" y="1863030"/>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28948C5F-6C82-477D-B6C9-E8947C4F78AA}"/>
                  </a:ext>
                </a:extLst>
              </p:cNvPr>
              <p:cNvSpPr/>
              <p:nvPr/>
            </p:nvSpPr>
            <p:spPr>
              <a:xfrm>
                <a:off x="9944793" y="1858198"/>
                <a:ext cx="572654" cy="287903"/>
              </a:xfrm>
              <a:prstGeom prst="rect">
                <a:avLst/>
              </a:prstGeom>
              <a:solidFill>
                <a:srgbClr val="4155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109129E-D922-487F-B03E-8776207EE5B7}"/>
                  </a:ext>
                </a:extLst>
              </p:cNvPr>
              <p:cNvSpPr/>
              <p:nvPr/>
            </p:nvSpPr>
            <p:spPr>
              <a:xfrm>
                <a:off x="11130389" y="1858198"/>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68B86193-EB68-4F50-9E74-7B9F7CCF7A81}"/>
                  </a:ext>
                </a:extLst>
              </p:cNvPr>
              <p:cNvSpPr/>
              <p:nvPr/>
            </p:nvSpPr>
            <p:spPr>
              <a:xfrm>
                <a:off x="8759197" y="1550991"/>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8FBB5A1F-0B9C-4495-A53B-D9BAD1E597C0}"/>
                  </a:ext>
                </a:extLst>
              </p:cNvPr>
              <p:cNvSpPr/>
              <p:nvPr/>
            </p:nvSpPr>
            <p:spPr>
              <a:xfrm>
                <a:off x="8759197" y="1238952"/>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708038E0-2CB5-4490-B645-3621DE05AE05}"/>
                  </a:ext>
                </a:extLst>
              </p:cNvPr>
              <p:cNvSpPr/>
              <p:nvPr/>
            </p:nvSpPr>
            <p:spPr>
              <a:xfrm>
                <a:off x="8759197" y="926896"/>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933EF1C8-E0AD-4C45-8AA6-2004A1CCAE81}"/>
                  </a:ext>
                </a:extLst>
              </p:cNvPr>
              <p:cNvSpPr/>
              <p:nvPr/>
            </p:nvSpPr>
            <p:spPr>
              <a:xfrm>
                <a:off x="11130389" y="1546567"/>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2" name="Groupe 41">
              <a:extLst>
                <a:ext uri="{FF2B5EF4-FFF2-40B4-BE49-F238E27FC236}">
                  <a16:creationId xmlns:a16="http://schemas.microsoft.com/office/drawing/2014/main" id="{608DD44D-0872-4A24-B82B-8990E9E00432}"/>
                </a:ext>
              </a:extLst>
            </p:cNvPr>
            <p:cNvGrpSpPr/>
            <p:nvPr/>
          </p:nvGrpSpPr>
          <p:grpSpPr>
            <a:xfrm>
              <a:off x="8759199" y="4265562"/>
              <a:ext cx="2943846" cy="934455"/>
              <a:chOff x="8759197" y="3791008"/>
              <a:chExt cx="2943846" cy="934455"/>
            </a:xfrm>
          </p:grpSpPr>
          <p:sp>
            <p:nvSpPr>
              <p:cNvPr id="29" name="Rectangle 28">
                <a:extLst>
                  <a:ext uri="{FF2B5EF4-FFF2-40B4-BE49-F238E27FC236}">
                    <a16:creationId xmlns:a16="http://schemas.microsoft.com/office/drawing/2014/main" id="{DDCDB975-30B6-4597-9FB5-A31C6DF5EB4F}"/>
                  </a:ext>
                </a:extLst>
              </p:cNvPr>
              <p:cNvSpPr/>
              <p:nvPr/>
            </p:nvSpPr>
            <p:spPr>
              <a:xfrm>
                <a:off x="8759197" y="4437560"/>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39468D90-1D1E-43D4-8FC8-124CAB5355AA}"/>
                  </a:ext>
                </a:extLst>
              </p:cNvPr>
              <p:cNvSpPr/>
              <p:nvPr/>
            </p:nvSpPr>
            <p:spPr>
              <a:xfrm>
                <a:off x="9944793" y="4432728"/>
                <a:ext cx="572654" cy="287903"/>
              </a:xfrm>
              <a:prstGeom prst="rect">
                <a:avLst/>
              </a:prstGeom>
              <a:solidFill>
                <a:srgbClr val="4155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E43D7051-03E9-48C6-B485-7025B9E1F823}"/>
                  </a:ext>
                </a:extLst>
              </p:cNvPr>
              <p:cNvSpPr/>
              <p:nvPr/>
            </p:nvSpPr>
            <p:spPr>
              <a:xfrm>
                <a:off x="11130389" y="4432728"/>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4380263B-8A2E-4512-9041-7C2D163D76AC}"/>
                  </a:ext>
                </a:extLst>
              </p:cNvPr>
              <p:cNvSpPr/>
              <p:nvPr/>
            </p:nvSpPr>
            <p:spPr>
              <a:xfrm>
                <a:off x="9944793" y="4109722"/>
                <a:ext cx="572654" cy="287903"/>
              </a:xfrm>
              <a:prstGeom prst="rect">
                <a:avLst/>
              </a:prstGeom>
              <a:solidFill>
                <a:srgbClr val="4155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a:extLst>
                  <a:ext uri="{FF2B5EF4-FFF2-40B4-BE49-F238E27FC236}">
                    <a16:creationId xmlns:a16="http://schemas.microsoft.com/office/drawing/2014/main" id="{1302E9A9-24EE-4ED0-9F91-213F3235AFE9}"/>
                  </a:ext>
                </a:extLst>
              </p:cNvPr>
              <p:cNvSpPr/>
              <p:nvPr/>
            </p:nvSpPr>
            <p:spPr>
              <a:xfrm>
                <a:off x="9944793" y="3791008"/>
                <a:ext cx="572654" cy="287903"/>
              </a:xfrm>
              <a:prstGeom prst="rect">
                <a:avLst/>
              </a:prstGeom>
              <a:solidFill>
                <a:srgbClr val="4155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4" name="Groupe 53">
              <a:extLst>
                <a:ext uri="{FF2B5EF4-FFF2-40B4-BE49-F238E27FC236}">
                  <a16:creationId xmlns:a16="http://schemas.microsoft.com/office/drawing/2014/main" id="{025EC001-E481-425A-B591-335668BC15E7}"/>
                </a:ext>
              </a:extLst>
            </p:cNvPr>
            <p:cNvGrpSpPr/>
            <p:nvPr/>
          </p:nvGrpSpPr>
          <p:grpSpPr>
            <a:xfrm>
              <a:off x="8759198" y="2681640"/>
              <a:ext cx="2943847" cy="1221914"/>
              <a:chOff x="8759198" y="2681640"/>
              <a:chExt cx="2943847" cy="1221914"/>
            </a:xfrm>
          </p:grpSpPr>
          <p:grpSp>
            <p:nvGrpSpPr>
              <p:cNvPr id="41" name="Groupe 40">
                <a:extLst>
                  <a:ext uri="{FF2B5EF4-FFF2-40B4-BE49-F238E27FC236}">
                    <a16:creationId xmlns:a16="http://schemas.microsoft.com/office/drawing/2014/main" id="{587A7E4B-5830-4AED-AECD-FE0D66D12781}"/>
                  </a:ext>
                </a:extLst>
              </p:cNvPr>
              <p:cNvGrpSpPr/>
              <p:nvPr/>
            </p:nvGrpSpPr>
            <p:grpSpPr>
              <a:xfrm>
                <a:off x="8759199" y="2987557"/>
                <a:ext cx="2943846" cy="915997"/>
                <a:chOff x="8759197" y="2513003"/>
                <a:chExt cx="2943846" cy="915997"/>
              </a:xfrm>
            </p:grpSpPr>
            <p:sp>
              <p:nvSpPr>
                <p:cNvPr id="26" name="Rectangle 25">
                  <a:extLst>
                    <a:ext uri="{FF2B5EF4-FFF2-40B4-BE49-F238E27FC236}">
                      <a16:creationId xmlns:a16="http://schemas.microsoft.com/office/drawing/2014/main" id="{FF189668-EA71-46EC-8AF4-B9D57E427BEB}"/>
                    </a:ext>
                  </a:extLst>
                </p:cNvPr>
                <p:cNvSpPr/>
                <p:nvPr/>
              </p:nvSpPr>
              <p:spPr>
                <a:xfrm>
                  <a:off x="8759197" y="3141097"/>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108F5C1B-91F6-498E-A151-C5E589D57427}"/>
                    </a:ext>
                  </a:extLst>
                </p:cNvPr>
                <p:cNvSpPr/>
                <p:nvPr/>
              </p:nvSpPr>
              <p:spPr>
                <a:xfrm>
                  <a:off x="9944793" y="3136265"/>
                  <a:ext cx="572654" cy="287903"/>
                </a:xfrm>
                <a:prstGeom prst="rect">
                  <a:avLst/>
                </a:prstGeom>
                <a:solidFill>
                  <a:srgbClr val="4155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648C1D03-B043-47A3-8001-11016691CEC6}"/>
                    </a:ext>
                  </a:extLst>
                </p:cNvPr>
                <p:cNvSpPr/>
                <p:nvPr/>
              </p:nvSpPr>
              <p:spPr>
                <a:xfrm>
                  <a:off x="11130389" y="3136265"/>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6C3F77C9-8844-4B43-80B0-DFD5A410816E}"/>
                    </a:ext>
                  </a:extLst>
                </p:cNvPr>
                <p:cNvSpPr/>
                <p:nvPr/>
              </p:nvSpPr>
              <p:spPr>
                <a:xfrm>
                  <a:off x="11130389" y="2824634"/>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1D37CCDE-6549-4275-8F5A-407E12CCFC69}"/>
                    </a:ext>
                  </a:extLst>
                </p:cNvPr>
                <p:cNvSpPr/>
                <p:nvPr/>
              </p:nvSpPr>
              <p:spPr>
                <a:xfrm>
                  <a:off x="11130389" y="2513003"/>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1" name="Rectangle 50">
                <a:extLst>
                  <a:ext uri="{FF2B5EF4-FFF2-40B4-BE49-F238E27FC236}">
                    <a16:creationId xmlns:a16="http://schemas.microsoft.com/office/drawing/2014/main" id="{62483C15-B380-4996-A0F6-A62A26D80521}"/>
                  </a:ext>
                </a:extLst>
              </p:cNvPr>
              <p:cNvSpPr/>
              <p:nvPr/>
            </p:nvSpPr>
            <p:spPr>
              <a:xfrm>
                <a:off x="8759199" y="3308682"/>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a:extLst>
                  <a:ext uri="{FF2B5EF4-FFF2-40B4-BE49-F238E27FC236}">
                    <a16:creationId xmlns:a16="http://schemas.microsoft.com/office/drawing/2014/main" id="{57CAE402-8447-40D2-88CF-1B2D38E372CC}"/>
                  </a:ext>
                </a:extLst>
              </p:cNvPr>
              <p:cNvSpPr/>
              <p:nvPr/>
            </p:nvSpPr>
            <p:spPr>
              <a:xfrm>
                <a:off x="8759199" y="2990366"/>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a:extLst>
                  <a:ext uri="{FF2B5EF4-FFF2-40B4-BE49-F238E27FC236}">
                    <a16:creationId xmlns:a16="http://schemas.microsoft.com/office/drawing/2014/main" id="{FC703EDE-63EB-4057-99F5-3A0D09EABED7}"/>
                  </a:ext>
                </a:extLst>
              </p:cNvPr>
              <p:cNvSpPr/>
              <p:nvPr/>
            </p:nvSpPr>
            <p:spPr>
              <a:xfrm>
                <a:off x="8759198" y="2681640"/>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Tree>
    <p:extLst>
      <p:ext uri="{BB962C8B-B14F-4D97-AF65-F5344CB8AC3E}">
        <p14:creationId xmlns:p14="http://schemas.microsoft.com/office/powerpoint/2010/main" val="265197952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461A8E9D-8F58-4680-B177-0A884119E532}"/>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25</a:t>
            </a:fld>
            <a:endParaRPr lang="en-US">
              <a:solidFill>
                <a:schemeClr val="bg1"/>
              </a:solidFill>
            </a:endParaRPr>
          </a:p>
        </p:txBody>
      </p:sp>
      <p:sp>
        <p:nvSpPr>
          <p:cNvPr id="5" name="Titre 4">
            <a:extLst>
              <a:ext uri="{FF2B5EF4-FFF2-40B4-BE49-F238E27FC236}">
                <a16:creationId xmlns:a16="http://schemas.microsoft.com/office/drawing/2014/main" id="{E7C02115-FF9D-4E56-8668-70DEC25E7E0C}"/>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a:ln w="0">
                  <a:noFill/>
                  <a:prstDash val="solid"/>
                </a:ln>
                <a:solidFill>
                  <a:srgbClr val="0070C0"/>
                </a:solidFill>
                <a:latin typeface="Arial" panose="020B0604020202020204" pitchFamily="34" charset="0"/>
                <a:ea typeface="+mn-ea"/>
                <a:cs typeface="Arial" panose="020B0604020202020204" pitchFamily="34" charset="0"/>
              </a:rPr>
              <a:t>Principe et démarche (SIFT et ORB)</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6" name="Titre 4">
            <a:extLst>
              <a:ext uri="{FF2B5EF4-FFF2-40B4-BE49-F238E27FC236}">
                <a16:creationId xmlns:a16="http://schemas.microsoft.com/office/drawing/2014/main" id="{B713175A-AB8B-4702-B90D-6A006443BC7B}"/>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5"/>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(Computer Vision)</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grpSp>
        <p:nvGrpSpPr>
          <p:cNvPr id="7" name="Groupe 6">
            <a:extLst>
              <a:ext uri="{FF2B5EF4-FFF2-40B4-BE49-F238E27FC236}">
                <a16:creationId xmlns:a16="http://schemas.microsoft.com/office/drawing/2014/main" id="{17DD6141-C16D-4432-B252-4752D4D07B4F}"/>
              </a:ext>
            </a:extLst>
          </p:cNvPr>
          <p:cNvGrpSpPr/>
          <p:nvPr/>
        </p:nvGrpSpPr>
        <p:grpSpPr>
          <a:xfrm>
            <a:off x="353748" y="1858233"/>
            <a:ext cx="3732763" cy="3681770"/>
            <a:chOff x="7406292" y="1010278"/>
            <a:chExt cx="4296753" cy="4206797"/>
          </a:xfrm>
        </p:grpSpPr>
        <p:sp>
          <p:nvSpPr>
            <p:cNvPr id="8" name="ZoneTexte 7">
              <a:extLst>
                <a:ext uri="{FF2B5EF4-FFF2-40B4-BE49-F238E27FC236}">
                  <a16:creationId xmlns:a16="http://schemas.microsoft.com/office/drawing/2014/main" id="{E0A22D3A-AC21-464A-A5C6-5FBAA68C7845}"/>
                </a:ext>
              </a:extLst>
            </p:cNvPr>
            <p:cNvSpPr txBox="1"/>
            <p:nvPr/>
          </p:nvSpPr>
          <p:spPr>
            <a:xfrm>
              <a:off x="7406292" y="1829373"/>
              <a:ext cx="1268606" cy="421999"/>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Image 1</a:t>
              </a:r>
            </a:p>
          </p:txBody>
        </p:sp>
        <p:sp>
          <p:nvSpPr>
            <p:cNvPr id="10" name="ZoneTexte 9">
              <a:extLst>
                <a:ext uri="{FF2B5EF4-FFF2-40B4-BE49-F238E27FC236}">
                  <a16:creationId xmlns:a16="http://schemas.microsoft.com/office/drawing/2014/main" id="{DDC49ED7-B3B4-4CE2-A76F-BE10D4D20D16}"/>
                </a:ext>
              </a:extLst>
            </p:cNvPr>
            <p:cNvSpPr txBox="1"/>
            <p:nvPr/>
          </p:nvSpPr>
          <p:spPr>
            <a:xfrm>
              <a:off x="7406292" y="3502467"/>
              <a:ext cx="1268606" cy="421999"/>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Image 2</a:t>
              </a:r>
            </a:p>
          </p:txBody>
        </p:sp>
        <p:sp>
          <p:nvSpPr>
            <p:cNvPr id="12" name="ZoneTexte 11">
              <a:extLst>
                <a:ext uri="{FF2B5EF4-FFF2-40B4-BE49-F238E27FC236}">
                  <a16:creationId xmlns:a16="http://schemas.microsoft.com/office/drawing/2014/main" id="{DC20B366-3C64-4E93-A6C3-39FB90EB7072}"/>
                </a:ext>
              </a:extLst>
            </p:cNvPr>
            <p:cNvSpPr txBox="1"/>
            <p:nvPr/>
          </p:nvSpPr>
          <p:spPr>
            <a:xfrm>
              <a:off x="7406293" y="4795076"/>
              <a:ext cx="1268604" cy="421999"/>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Image 3</a:t>
              </a:r>
            </a:p>
          </p:txBody>
        </p:sp>
        <p:grpSp>
          <p:nvGrpSpPr>
            <p:cNvPr id="13" name="Groupe 12">
              <a:extLst>
                <a:ext uri="{FF2B5EF4-FFF2-40B4-BE49-F238E27FC236}">
                  <a16:creationId xmlns:a16="http://schemas.microsoft.com/office/drawing/2014/main" id="{39326FA2-A331-4796-A6AC-FDB8272A678E}"/>
                </a:ext>
              </a:extLst>
            </p:cNvPr>
            <p:cNvGrpSpPr/>
            <p:nvPr/>
          </p:nvGrpSpPr>
          <p:grpSpPr>
            <a:xfrm>
              <a:off x="8759198" y="1010278"/>
              <a:ext cx="2943846" cy="1224037"/>
              <a:chOff x="8759197" y="926896"/>
              <a:chExt cx="2943846" cy="1224037"/>
            </a:xfrm>
          </p:grpSpPr>
          <p:sp>
            <p:nvSpPr>
              <p:cNvPr id="30" name="Rectangle 29">
                <a:extLst>
                  <a:ext uri="{FF2B5EF4-FFF2-40B4-BE49-F238E27FC236}">
                    <a16:creationId xmlns:a16="http://schemas.microsoft.com/office/drawing/2014/main" id="{D6ADB687-4774-45AA-89F4-DD85848DCCAF}"/>
                  </a:ext>
                </a:extLst>
              </p:cNvPr>
              <p:cNvSpPr/>
              <p:nvPr/>
            </p:nvSpPr>
            <p:spPr>
              <a:xfrm>
                <a:off x="8759197" y="1863030"/>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96E9CB1A-D963-435E-A85F-C6893601F4B1}"/>
                  </a:ext>
                </a:extLst>
              </p:cNvPr>
              <p:cNvSpPr/>
              <p:nvPr/>
            </p:nvSpPr>
            <p:spPr>
              <a:xfrm>
                <a:off x="9944793" y="1858198"/>
                <a:ext cx="572654" cy="287903"/>
              </a:xfrm>
              <a:prstGeom prst="rect">
                <a:avLst/>
              </a:prstGeom>
              <a:solidFill>
                <a:srgbClr val="4155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D7688F28-092D-49CD-85AF-77F433921AC5}"/>
                  </a:ext>
                </a:extLst>
              </p:cNvPr>
              <p:cNvSpPr/>
              <p:nvPr/>
            </p:nvSpPr>
            <p:spPr>
              <a:xfrm>
                <a:off x="11130389" y="1858198"/>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153C12DB-C10D-4526-BF69-0DEC58F53127}"/>
                  </a:ext>
                </a:extLst>
              </p:cNvPr>
              <p:cNvSpPr/>
              <p:nvPr/>
            </p:nvSpPr>
            <p:spPr>
              <a:xfrm>
                <a:off x="8759197" y="1550991"/>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D3F315D0-F03A-4762-8288-228106A4FF4D}"/>
                  </a:ext>
                </a:extLst>
              </p:cNvPr>
              <p:cNvSpPr/>
              <p:nvPr/>
            </p:nvSpPr>
            <p:spPr>
              <a:xfrm>
                <a:off x="8759197" y="1238952"/>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C633B5DC-F820-428B-8BA6-09B2725FD454}"/>
                  </a:ext>
                </a:extLst>
              </p:cNvPr>
              <p:cNvSpPr/>
              <p:nvPr/>
            </p:nvSpPr>
            <p:spPr>
              <a:xfrm>
                <a:off x="8759197" y="926896"/>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02024578-E894-4840-B8F6-CAC2B987970C}"/>
                  </a:ext>
                </a:extLst>
              </p:cNvPr>
              <p:cNvSpPr/>
              <p:nvPr/>
            </p:nvSpPr>
            <p:spPr>
              <a:xfrm>
                <a:off x="11130389" y="1546567"/>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 name="Groupe 13">
              <a:extLst>
                <a:ext uri="{FF2B5EF4-FFF2-40B4-BE49-F238E27FC236}">
                  <a16:creationId xmlns:a16="http://schemas.microsoft.com/office/drawing/2014/main" id="{C869EE87-4A1F-4E1E-9C3E-F50C67466A93}"/>
                </a:ext>
              </a:extLst>
            </p:cNvPr>
            <p:cNvGrpSpPr/>
            <p:nvPr/>
          </p:nvGrpSpPr>
          <p:grpSpPr>
            <a:xfrm>
              <a:off x="8759199" y="4265562"/>
              <a:ext cx="2943846" cy="934455"/>
              <a:chOff x="8759197" y="3791008"/>
              <a:chExt cx="2943846" cy="934455"/>
            </a:xfrm>
          </p:grpSpPr>
          <p:sp>
            <p:nvSpPr>
              <p:cNvPr id="25" name="Rectangle 24">
                <a:extLst>
                  <a:ext uri="{FF2B5EF4-FFF2-40B4-BE49-F238E27FC236}">
                    <a16:creationId xmlns:a16="http://schemas.microsoft.com/office/drawing/2014/main" id="{4A9EBAC9-D4F2-40AA-9889-6B9A3BF7A5D0}"/>
                  </a:ext>
                </a:extLst>
              </p:cNvPr>
              <p:cNvSpPr/>
              <p:nvPr/>
            </p:nvSpPr>
            <p:spPr>
              <a:xfrm>
                <a:off x="8759197" y="4437560"/>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161DA134-A9A9-46BA-ABC1-FB2D25E432C4}"/>
                  </a:ext>
                </a:extLst>
              </p:cNvPr>
              <p:cNvSpPr/>
              <p:nvPr/>
            </p:nvSpPr>
            <p:spPr>
              <a:xfrm>
                <a:off x="9944793" y="4432728"/>
                <a:ext cx="572654" cy="287903"/>
              </a:xfrm>
              <a:prstGeom prst="rect">
                <a:avLst/>
              </a:prstGeom>
              <a:solidFill>
                <a:srgbClr val="4155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11969790-78E2-406A-82E6-1B2495E7C6F4}"/>
                  </a:ext>
                </a:extLst>
              </p:cNvPr>
              <p:cNvSpPr/>
              <p:nvPr/>
            </p:nvSpPr>
            <p:spPr>
              <a:xfrm>
                <a:off x="11130389" y="4432728"/>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DF02D489-E041-467A-AD18-E1AF4CC928F6}"/>
                  </a:ext>
                </a:extLst>
              </p:cNvPr>
              <p:cNvSpPr/>
              <p:nvPr/>
            </p:nvSpPr>
            <p:spPr>
              <a:xfrm>
                <a:off x="9944793" y="4109722"/>
                <a:ext cx="572654" cy="287903"/>
              </a:xfrm>
              <a:prstGeom prst="rect">
                <a:avLst/>
              </a:prstGeom>
              <a:solidFill>
                <a:srgbClr val="4155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F81FC17E-731B-450C-87F2-75111A895C3C}"/>
                  </a:ext>
                </a:extLst>
              </p:cNvPr>
              <p:cNvSpPr/>
              <p:nvPr/>
            </p:nvSpPr>
            <p:spPr>
              <a:xfrm>
                <a:off x="9944793" y="3791008"/>
                <a:ext cx="572654" cy="287903"/>
              </a:xfrm>
              <a:prstGeom prst="rect">
                <a:avLst/>
              </a:prstGeom>
              <a:solidFill>
                <a:srgbClr val="4155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5" name="Groupe 14">
              <a:extLst>
                <a:ext uri="{FF2B5EF4-FFF2-40B4-BE49-F238E27FC236}">
                  <a16:creationId xmlns:a16="http://schemas.microsoft.com/office/drawing/2014/main" id="{C9C9888B-6779-49BE-81C5-CCCF4EC997D9}"/>
                </a:ext>
              </a:extLst>
            </p:cNvPr>
            <p:cNvGrpSpPr/>
            <p:nvPr/>
          </p:nvGrpSpPr>
          <p:grpSpPr>
            <a:xfrm>
              <a:off x="8759198" y="2670031"/>
              <a:ext cx="2943847" cy="1233523"/>
              <a:chOff x="8759198" y="2670031"/>
              <a:chExt cx="2943847" cy="1233523"/>
            </a:xfrm>
          </p:grpSpPr>
          <p:grpSp>
            <p:nvGrpSpPr>
              <p:cNvPr id="16" name="Groupe 15">
                <a:extLst>
                  <a:ext uri="{FF2B5EF4-FFF2-40B4-BE49-F238E27FC236}">
                    <a16:creationId xmlns:a16="http://schemas.microsoft.com/office/drawing/2014/main" id="{196D89F1-50A9-4FA6-8D24-06F5D0731EB4}"/>
                  </a:ext>
                </a:extLst>
              </p:cNvPr>
              <p:cNvGrpSpPr/>
              <p:nvPr/>
            </p:nvGrpSpPr>
            <p:grpSpPr>
              <a:xfrm>
                <a:off x="8759199" y="2987557"/>
                <a:ext cx="2943846" cy="915997"/>
                <a:chOff x="8759197" y="2513003"/>
                <a:chExt cx="2943846" cy="915997"/>
              </a:xfrm>
            </p:grpSpPr>
            <p:sp>
              <p:nvSpPr>
                <p:cNvPr id="20" name="Rectangle 19">
                  <a:extLst>
                    <a:ext uri="{FF2B5EF4-FFF2-40B4-BE49-F238E27FC236}">
                      <a16:creationId xmlns:a16="http://schemas.microsoft.com/office/drawing/2014/main" id="{BE178E59-CED7-4C88-B28E-B15A786E1470}"/>
                    </a:ext>
                  </a:extLst>
                </p:cNvPr>
                <p:cNvSpPr/>
                <p:nvPr/>
              </p:nvSpPr>
              <p:spPr>
                <a:xfrm>
                  <a:off x="8759197" y="3141097"/>
                  <a:ext cx="572654" cy="287903"/>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CB40EF64-E66A-4757-8335-B8CBCE5F03DA}"/>
                    </a:ext>
                  </a:extLst>
                </p:cNvPr>
                <p:cNvSpPr/>
                <p:nvPr/>
              </p:nvSpPr>
              <p:spPr>
                <a:xfrm>
                  <a:off x="9944793" y="3136265"/>
                  <a:ext cx="572654" cy="287903"/>
                </a:xfrm>
                <a:prstGeom prst="rect">
                  <a:avLst/>
                </a:prstGeom>
                <a:solidFill>
                  <a:srgbClr val="41557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5AFBF47F-3A5C-40EB-A411-99DE85544631}"/>
                    </a:ext>
                  </a:extLst>
                </p:cNvPr>
                <p:cNvSpPr/>
                <p:nvPr/>
              </p:nvSpPr>
              <p:spPr>
                <a:xfrm>
                  <a:off x="11130389" y="3136265"/>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CCDCA65A-F1DA-4C65-BE29-34D8EE5DEB92}"/>
                    </a:ext>
                  </a:extLst>
                </p:cNvPr>
                <p:cNvSpPr/>
                <p:nvPr/>
              </p:nvSpPr>
              <p:spPr>
                <a:xfrm>
                  <a:off x="11130389" y="2824634"/>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42CEC025-E0B1-45A1-BAEC-D6CAB28E61D0}"/>
                    </a:ext>
                  </a:extLst>
                </p:cNvPr>
                <p:cNvSpPr/>
                <p:nvPr/>
              </p:nvSpPr>
              <p:spPr>
                <a:xfrm>
                  <a:off x="11130389" y="2513003"/>
                  <a:ext cx="572654" cy="287903"/>
                </a:xfrm>
                <a:prstGeom prst="rect">
                  <a:avLst/>
                </a:prstGeom>
                <a:solidFill>
                  <a:srgbClr val="15BE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 name="Rectangle 16">
                <a:extLst>
                  <a:ext uri="{FF2B5EF4-FFF2-40B4-BE49-F238E27FC236}">
                    <a16:creationId xmlns:a16="http://schemas.microsoft.com/office/drawing/2014/main" id="{FD6F767D-74F0-4006-AD95-86C7ACA8B9A9}"/>
                  </a:ext>
                </a:extLst>
              </p:cNvPr>
              <p:cNvSpPr/>
              <p:nvPr/>
            </p:nvSpPr>
            <p:spPr>
              <a:xfrm>
                <a:off x="8759199" y="3297074"/>
                <a:ext cx="572654" cy="287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9E58C6A8-6E9A-4AE5-B385-2E15CFF3A68F}"/>
                  </a:ext>
                </a:extLst>
              </p:cNvPr>
              <p:cNvSpPr/>
              <p:nvPr/>
            </p:nvSpPr>
            <p:spPr>
              <a:xfrm>
                <a:off x="8759198" y="2990106"/>
                <a:ext cx="572654" cy="287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18">
                <a:extLst>
                  <a:ext uri="{FF2B5EF4-FFF2-40B4-BE49-F238E27FC236}">
                    <a16:creationId xmlns:a16="http://schemas.microsoft.com/office/drawing/2014/main" id="{E4BEE3C7-27EA-4040-B497-F89D44DD75F1}"/>
                  </a:ext>
                </a:extLst>
              </p:cNvPr>
              <p:cNvSpPr/>
              <p:nvPr/>
            </p:nvSpPr>
            <p:spPr>
              <a:xfrm>
                <a:off x="8759198" y="2670031"/>
                <a:ext cx="572654" cy="28790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pic>
        <p:nvPicPr>
          <p:cNvPr id="38" name="Image 37">
            <a:extLst>
              <a:ext uri="{FF2B5EF4-FFF2-40B4-BE49-F238E27FC236}">
                <a16:creationId xmlns:a16="http://schemas.microsoft.com/office/drawing/2014/main" id="{3FEBF9A2-7128-474B-99B9-8C0042F2799A}"/>
              </a:ext>
            </a:extLst>
          </p:cNvPr>
          <p:cNvPicPr>
            <a:picLocks noChangeAspect="1"/>
          </p:cNvPicPr>
          <p:nvPr/>
        </p:nvPicPr>
        <p:blipFill rotWithShape="1">
          <a:blip r:embed="rId2"/>
          <a:srcRect l="60797" t="18848" b="13409"/>
          <a:stretch/>
        </p:blipFill>
        <p:spPr>
          <a:xfrm>
            <a:off x="6732458" y="2008323"/>
            <a:ext cx="5011332" cy="3562457"/>
          </a:xfrm>
          <a:prstGeom prst="rect">
            <a:avLst/>
          </a:prstGeom>
          <a:ln>
            <a:noFill/>
          </a:ln>
        </p:spPr>
      </p:pic>
      <p:sp>
        <p:nvSpPr>
          <p:cNvPr id="39" name="ZoneTexte 38">
            <a:extLst>
              <a:ext uri="{FF2B5EF4-FFF2-40B4-BE49-F238E27FC236}">
                <a16:creationId xmlns:a16="http://schemas.microsoft.com/office/drawing/2014/main" id="{176BA9E7-3733-453C-B3C6-51A657A11387}"/>
              </a:ext>
            </a:extLst>
          </p:cNvPr>
          <p:cNvSpPr txBox="1"/>
          <p:nvPr/>
        </p:nvSpPr>
        <p:spPr>
          <a:xfrm>
            <a:off x="7335489" y="2929319"/>
            <a:ext cx="1500661" cy="479955"/>
          </a:xfrm>
          <a:prstGeom prst="rect">
            <a:avLst/>
          </a:prstGeom>
          <a:noFill/>
        </p:spPr>
        <p:txBody>
          <a:bodyPr wrap="square" rtlCol="0">
            <a:spAutoFit/>
          </a:bodyPr>
          <a:lstStyle/>
          <a:p>
            <a:r>
              <a:rPr lang="fr-FR" sz="2000" dirty="0">
                <a:solidFill>
                  <a:srgbClr val="C70007"/>
                </a:solidFill>
                <a:latin typeface="Arial" panose="020B0604020202020204" pitchFamily="34" charset="0"/>
                <a:cs typeface="Arial" panose="020B0604020202020204" pitchFamily="34" charset="0"/>
              </a:rPr>
              <a:t>Cluster 1</a:t>
            </a:r>
          </a:p>
        </p:txBody>
      </p:sp>
      <p:sp>
        <p:nvSpPr>
          <p:cNvPr id="2" name="Rectangle 1">
            <a:extLst>
              <a:ext uri="{FF2B5EF4-FFF2-40B4-BE49-F238E27FC236}">
                <a16:creationId xmlns:a16="http://schemas.microsoft.com/office/drawing/2014/main" id="{1A5CD190-F252-4BDD-B908-0B009608C6B2}"/>
              </a:ext>
            </a:extLst>
          </p:cNvPr>
          <p:cNvSpPr/>
          <p:nvPr/>
        </p:nvSpPr>
        <p:spPr>
          <a:xfrm>
            <a:off x="7144208" y="3283575"/>
            <a:ext cx="1803420" cy="20360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a:extLst>
              <a:ext uri="{FF2B5EF4-FFF2-40B4-BE49-F238E27FC236}">
                <a16:creationId xmlns:a16="http://schemas.microsoft.com/office/drawing/2014/main" id="{85DDB000-63C4-4591-92B1-1FB5CDB99AC7}"/>
              </a:ext>
            </a:extLst>
          </p:cNvPr>
          <p:cNvSpPr/>
          <p:nvPr/>
        </p:nvSpPr>
        <p:spPr>
          <a:xfrm>
            <a:off x="8772826" y="2110798"/>
            <a:ext cx="1673911" cy="1707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a:extLst>
              <a:ext uri="{FF2B5EF4-FFF2-40B4-BE49-F238E27FC236}">
                <a16:creationId xmlns:a16="http://schemas.microsoft.com/office/drawing/2014/main" id="{1EECB768-D3A8-4C2B-A5A6-F2A87D0DC6ED}"/>
              </a:ext>
            </a:extLst>
          </p:cNvPr>
          <p:cNvSpPr/>
          <p:nvPr/>
        </p:nvSpPr>
        <p:spPr>
          <a:xfrm>
            <a:off x="9136923" y="3980009"/>
            <a:ext cx="1803420" cy="13566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a:extLst>
              <a:ext uri="{FF2B5EF4-FFF2-40B4-BE49-F238E27FC236}">
                <a16:creationId xmlns:a16="http://schemas.microsoft.com/office/drawing/2014/main" id="{BA45358B-14C9-457D-9F1C-5326544DE7EC}"/>
              </a:ext>
            </a:extLst>
          </p:cNvPr>
          <p:cNvSpPr/>
          <p:nvPr/>
        </p:nvSpPr>
        <p:spPr>
          <a:xfrm>
            <a:off x="10894259" y="3982826"/>
            <a:ext cx="651301" cy="11503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necteur droit 44">
            <a:extLst>
              <a:ext uri="{FF2B5EF4-FFF2-40B4-BE49-F238E27FC236}">
                <a16:creationId xmlns:a16="http://schemas.microsoft.com/office/drawing/2014/main" id="{99F98EF8-D16C-4AEC-A333-4FD75DF08CE0}"/>
              </a:ext>
            </a:extLst>
          </p:cNvPr>
          <p:cNvCxnSpPr/>
          <p:nvPr/>
        </p:nvCxnSpPr>
        <p:spPr>
          <a:xfrm>
            <a:off x="9784080" y="5370726"/>
            <a:ext cx="677733" cy="0"/>
          </a:xfrm>
          <a:prstGeom prst="line">
            <a:avLst/>
          </a:prstGeom>
          <a:ln w="38100">
            <a:solidFill>
              <a:srgbClr val="527EB4"/>
            </a:solidFill>
          </a:ln>
        </p:spPr>
        <p:style>
          <a:lnRef idx="1">
            <a:schemeClr val="accent1"/>
          </a:lnRef>
          <a:fillRef idx="0">
            <a:schemeClr val="accent1"/>
          </a:fillRef>
          <a:effectRef idx="0">
            <a:schemeClr val="accent1"/>
          </a:effectRef>
          <a:fontRef idx="minor">
            <a:schemeClr val="tx1"/>
          </a:fontRef>
        </p:style>
      </p:cxnSp>
      <p:sp>
        <p:nvSpPr>
          <p:cNvPr id="46" name="Ellipse 45">
            <a:extLst>
              <a:ext uri="{FF2B5EF4-FFF2-40B4-BE49-F238E27FC236}">
                <a16:creationId xmlns:a16="http://schemas.microsoft.com/office/drawing/2014/main" id="{85CB9527-F121-463D-946E-0221A8100536}"/>
              </a:ext>
            </a:extLst>
          </p:cNvPr>
          <p:cNvSpPr/>
          <p:nvPr/>
        </p:nvSpPr>
        <p:spPr>
          <a:xfrm>
            <a:off x="7420535" y="3276670"/>
            <a:ext cx="1330567" cy="1186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D86A14F5-EA30-494C-BA30-C731D33C4416}"/>
              </a:ext>
            </a:extLst>
          </p:cNvPr>
          <p:cNvSpPr txBox="1"/>
          <p:nvPr/>
        </p:nvSpPr>
        <p:spPr>
          <a:xfrm>
            <a:off x="7648947" y="3446987"/>
            <a:ext cx="886451" cy="338554"/>
          </a:xfrm>
          <a:prstGeom prst="rect">
            <a:avLst/>
          </a:prstGeom>
          <a:noFill/>
        </p:spPr>
        <p:txBody>
          <a:bodyPr wrap="square" rtlCol="0">
            <a:spAutoFit/>
          </a:bodyPr>
          <a:lstStyle/>
          <a:p>
            <a:r>
              <a:rPr lang="fr-FR" sz="1600" dirty="0"/>
              <a:t>Image 1</a:t>
            </a:r>
          </a:p>
        </p:txBody>
      </p:sp>
      <p:sp>
        <p:nvSpPr>
          <p:cNvPr id="48" name="ZoneTexte 47">
            <a:extLst>
              <a:ext uri="{FF2B5EF4-FFF2-40B4-BE49-F238E27FC236}">
                <a16:creationId xmlns:a16="http://schemas.microsoft.com/office/drawing/2014/main" id="{2C44CFD9-0BE1-4320-8DC2-97007B17D1E2}"/>
              </a:ext>
            </a:extLst>
          </p:cNvPr>
          <p:cNvSpPr txBox="1"/>
          <p:nvPr/>
        </p:nvSpPr>
        <p:spPr>
          <a:xfrm>
            <a:off x="7648947" y="3826495"/>
            <a:ext cx="886451" cy="338554"/>
          </a:xfrm>
          <a:prstGeom prst="rect">
            <a:avLst/>
          </a:prstGeom>
          <a:noFill/>
        </p:spPr>
        <p:txBody>
          <a:bodyPr wrap="square" rtlCol="0">
            <a:spAutoFit/>
          </a:bodyPr>
          <a:lstStyle/>
          <a:p>
            <a:r>
              <a:rPr lang="fr-FR" sz="1600" dirty="0"/>
              <a:t>Image 2</a:t>
            </a:r>
          </a:p>
        </p:txBody>
      </p:sp>
      <p:sp>
        <p:nvSpPr>
          <p:cNvPr id="49" name="Ellipse 48">
            <a:extLst>
              <a:ext uri="{FF2B5EF4-FFF2-40B4-BE49-F238E27FC236}">
                <a16:creationId xmlns:a16="http://schemas.microsoft.com/office/drawing/2014/main" id="{1856E02F-D2A2-4995-8D4D-4E57DAAFEE72}"/>
              </a:ext>
            </a:extLst>
          </p:cNvPr>
          <p:cNvSpPr/>
          <p:nvPr/>
        </p:nvSpPr>
        <p:spPr>
          <a:xfrm>
            <a:off x="9277393" y="2493929"/>
            <a:ext cx="1330567" cy="1186234"/>
          </a:xfrm>
          <a:prstGeom prst="ellipse">
            <a:avLst/>
          </a:prstGeom>
          <a:noFill/>
          <a:ln>
            <a:solidFill>
              <a:srgbClr val="4155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29266DA1-4782-4D32-BF56-183A19A1199C}"/>
              </a:ext>
            </a:extLst>
          </p:cNvPr>
          <p:cNvSpPr txBox="1"/>
          <p:nvPr/>
        </p:nvSpPr>
        <p:spPr>
          <a:xfrm>
            <a:off x="9550659" y="2777874"/>
            <a:ext cx="886451" cy="338554"/>
          </a:xfrm>
          <a:prstGeom prst="rect">
            <a:avLst/>
          </a:prstGeom>
          <a:noFill/>
        </p:spPr>
        <p:txBody>
          <a:bodyPr wrap="square" rtlCol="0">
            <a:spAutoFit/>
          </a:bodyPr>
          <a:lstStyle/>
          <a:p>
            <a:r>
              <a:rPr lang="fr-FR" sz="1600" dirty="0"/>
              <a:t>Image 3</a:t>
            </a:r>
          </a:p>
        </p:txBody>
      </p:sp>
      <p:sp>
        <p:nvSpPr>
          <p:cNvPr id="51" name="ZoneTexte 50">
            <a:extLst>
              <a:ext uri="{FF2B5EF4-FFF2-40B4-BE49-F238E27FC236}">
                <a16:creationId xmlns:a16="http://schemas.microsoft.com/office/drawing/2014/main" id="{A809D6A6-5601-47F7-92AE-653E1F5F3062}"/>
              </a:ext>
            </a:extLst>
          </p:cNvPr>
          <p:cNvSpPr txBox="1"/>
          <p:nvPr/>
        </p:nvSpPr>
        <p:spPr>
          <a:xfrm>
            <a:off x="9550659" y="3142488"/>
            <a:ext cx="886451" cy="338554"/>
          </a:xfrm>
          <a:prstGeom prst="rect">
            <a:avLst/>
          </a:prstGeom>
          <a:noFill/>
        </p:spPr>
        <p:txBody>
          <a:bodyPr wrap="square" rtlCol="0">
            <a:spAutoFit/>
          </a:bodyPr>
          <a:lstStyle/>
          <a:p>
            <a:r>
              <a:rPr lang="fr-FR" sz="1600" dirty="0"/>
              <a:t>Image 4</a:t>
            </a:r>
          </a:p>
        </p:txBody>
      </p:sp>
      <p:sp>
        <p:nvSpPr>
          <p:cNvPr id="54" name="ZoneTexte 53">
            <a:extLst>
              <a:ext uri="{FF2B5EF4-FFF2-40B4-BE49-F238E27FC236}">
                <a16:creationId xmlns:a16="http://schemas.microsoft.com/office/drawing/2014/main" id="{C9B6E706-6895-4B60-B13A-DA34451CB7C4}"/>
              </a:ext>
            </a:extLst>
          </p:cNvPr>
          <p:cNvSpPr txBox="1"/>
          <p:nvPr/>
        </p:nvSpPr>
        <p:spPr>
          <a:xfrm>
            <a:off x="7260400" y="5486804"/>
            <a:ext cx="3753045"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Regroupement des histogrammes par clusters (k-</a:t>
            </a:r>
            <a:r>
              <a:rPr lang="fr-FR" dirty="0" err="1">
                <a:solidFill>
                  <a:srgbClr val="000000"/>
                </a:solidFill>
                <a:latin typeface="Arial" panose="020B0604020202020204" pitchFamily="34" charset="0"/>
                <a:cs typeface="Arial" panose="020B0604020202020204" pitchFamily="34" charset="0"/>
              </a:rPr>
              <a:t>means</a:t>
            </a:r>
            <a:r>
              <a:rPr lang="fr-FR" dirty="0">
                <a:solidFill>
                  <a:srgbClr val="000000"/>
                </a:solidFill>
                <a:latin typeface="Arial" panose="020B0604020202020204" pitchFamily="34" charset="0"/>
                <a:cs typeface="Arial" panose="020B0604020202020204" pitchFamily="34" charset="0"/>
              </a:rPr>
              <a:t>)</a:t>
            </a:r>
          </a:p>
        </p:txBody>
      </p:sp>
      <p:sp>
        <p:nvSpPr>
          <p:cNvPr id="55" name="Flèche : droite 54">
            <a:extLst>
              <a:ext uri="{FF2B5EF4-FFF2-40B4-BE49-F238E27FC236}">
                <a16:creationId xmlns:a16="http://schemas.microsoft.com/office/drawing/2014/main" id="{BCBF2149-C913-4221-AFE8-55EF0D775BB9}"/>
              </a:ext>
            </a:extLst>
          </p:cNvPr>
          <p:cNvSpPr/>
          <p:nvPr/>
        </p:nvSpPr>
        <p:spPr>
          <a:xfrm>
            <a:off x="4373597" y="3738690"/>
            <a:ext cx="2440846" cy="48827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a:extLst>
              <a:ext uri="{FF2B5EF4-FFF2-40B4-BE49-F238E27FC236}">
                <a16:creationId xmlns:a16="http://schemas.microsoft.com/office/drawing/2014/main" id="{EA768F3F-C1EE-4104-B783-EF365EE01CD9}"/>
              </a:ext>
            </a:extLst>
          </p:cNvPr>
          <p:cNvSpPr txBox="1"/>
          <p:nvPr/>
        </p:nvSpPr>
        <p:spPr>
          <a:xfrm>
            <a:off x="9190799" y="2115908"/>
            <a:ext cx="1500661" cy="479955"/>
          </a:xfrm>
          <a:prstGeom prst="rect">
            <a:avLst/>
          </a:prstGeom>
          <a:noFill/>
        </p:spPr>
        <p:txBody>
          <a:bodyPr wrap="square" rtlCol="0">
            <a:spAutoFit/>
          </a:bodyPr>
          <a:lstStyle/>
          <a:p>
            <a:r>
              <a:rPr lang="fr-FR" sz="2000" dirty="0">
                <a:solidFill>
                  <a:srgbClr val="41557D"/>
                </a:solidFill>
                <a:latin typeface="Arial" panose="020B0604020202020204" pitchFamily="34" charset="0"/>
                <a:cs typeface="Arial" panose="020B0604020202020204" pitchFamily="34" charset="0"/>
              </a:rPr>
              <a:t>Cluster 2</a:t>
            </a:r>
          </a:p>
        </p:txBody>
      </p:sp>
    </p:spTree>
    <p:extLst>
      <p:ext uri="{BB962C8B-B14F-4D97-AF65-F5344CB8AC3E}">
        <p14:creationId xmlns:p14="http://schemas.microsoft.com/office/powerpoint/2010/main" val="23916236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283D3F9D-9DE9-4C7E-8A37-6BA7B6AF2C65}"/>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26</a:t>
            </a:fld>
            <a:endParaRPr lang="en-US">
              <a:solidFill>
                <a:schemeClr val="bg1"/>
              </a:solidFill>
            </a:endParaRPr>
          </a:p>
        </p:txBody>
      </p:sp>
      <p:grpSp>
        <p:nvGrpSpPr>
          <p:cNvPr id="7" name="Groupe 6">
            <a:extLst>
              <a:ext uri="{FF2B5EF4-FFF2-40B4-BE49-F238E27FC236}">
                <a16:creationId xmlns:a16="http://schemas.microsoft.com/office/drawing/2014/main" id="{26063045-213F-4388-9147-324323F4B1C9}"/>
              </a:ext>
            </a:extLst>
          </p:cNvPr>
          <p:cNvGrpSpPr/>
          <p:nvPr/>
        </p:nvGrpSpPr>
        <p:grpSpPr>
          <a:xfrm>
            <a:off x="305162" y="1960595"/>
            <a:ext cx="11581674" cy="3911278"/>
            <a:chOff x="163946" y="2043723"/>
            <a:chExt cx="11581674" cy="3911278"/>
          </a:xfrm>
        </p:grpSpPr>
        <p:pic>
          <p:nvPicPr>
            <p:cNvPr id="3" name="Image 2">
              <a:extLst>
                <a:ext uri="{FF2B5EF4-FFF2-40B4-BE49-F238E27FC236}">
                  <a16:creationId xmlns:a16="http://schemas.microsoft.com/office/drawing/2014/main" id="{4D5BDE0E-6DC1-4A95-9F8F-96203D06AEDC}"/>
                </a:ext>
              </a:extLst>
            </p:cNvPr>
            <p:cNvPicPr>
              <a:picLocks noChangeAspect="1"/>
            </p:cNvPicPr>
            <p:nvPr/>
          </p:nvPicPr>
          <p:blipFill>
            <a:blip r:embed="rId2"/>
            <a:stretch>
              <a:fillRect/>
            </a:stretch>
          </p:blipFill>
          <p:spPr>
            <a:xfrm>
              <a:off x="163946" y="2043724"/>
              <a:ext cx="5649622" cy="3911277"/>
            </a:xfrm>
            <a:prstGeom prst="rect">
              <a:avLst/>
            </a:prstGeom>
            <a:ln>
              <a:solidFill>
                <a:schemeClr val="tx1"/>
              </a:solidFill>
            </a:ln>
          </p:spPr>
        </p:pic>
        <p:pic>
          <p:nvPicPr>
            <p:cNvPr id="6" name="Image 5">
              <a:extLst>
                <a:ext uri="{FF2B5EF4-FFF2-40B4-BE49-F238E27FC236}">
                  <a16:creationId xmlns:a16="http://schemas.microsoft.com/office/drawing/2014/main" id="{AC3EBF3B-18DF-4B2F-A39D-EAA67B459D76}"/>
                </a:ext>
              </a:extLst>
            </p:cNvPr>
            <p:cNvPicPr>
              <a:picLocks noChangeAspect="1"/>
            </p:cNvPicPr>
            <p:nvPr/>
          </p:nvPicPr>
          <p:blipFill>
            <a:blip r:embed="rId3"/>
            <a:stretch>
              <a:fillRect/>
            </a:stretch>
          </p:blipFill>
          <p:spPr>
            <a:xfrm>
              <a:off x="6095999" y="2043723"/>
              <a:ext cx="5649621" cy="3911277"/>
            </a:xfrm>
            <a:prstGeom prst="rect">
              <a:avLst/>
            </a:prstGeom>
            <a:ln>
              <a:solidFill>
                <a:schemeClr val="tx1"/>
              </a:solidFill>
            </a:ln>
          </p:spPr>
        </p:pic>
      </p:grpSp>
      <p:sp>
        <p:nvSpPr>
          <p:cNvPr id="10" name="Titre 4">
            <a:extLst>
              <a:ext uri="{FF2B5EF4-FFF2-40B4-BE49-F238E27FC236}">
                <a16:creationId xmlns:a16="http://schemas.microsoft.com/office/drawing/2014/main" id="{B8E2F681-2850-41D7-8A90-25E0DA2F5CF5}"/>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a:ln w="0">
                  <a:noFill/>
                  <a:prstDash val="solid"/>
                </a:ln>
                <a:solidFill>
                  <a:srgbClr val="0070C0"/>
                </a:solidFill>
                <a:latin typeface="Arial" panose="020B0604020202020204" pitchFamily="34" charset="0"/>
                <a:ea typeface="+mn-ea"/>
                <a:cs typeface="Arial" panose="020B0604020202020204" pitchFamily="34" charset="0"/>
              </a:rPr>
              <a:t>Principe et démarche (SIFT et ORB)</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2" name="Titre 4">
            <a:extLst>
              <a:ext uri="{FF2B5EF4-FFF2-40B4-BE49-F238E27FC236}">
                <a16:creationId xmlns:a16="http://schemas.microsoft.com/office/drawing/2014/main" id="{D0673834-B08C-4385-AF62-22C6F6887F8A}"/>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5"/>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(Computer Vision)</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0231258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A812D3D1-85D3-49B1-8C2E-F5EF2B2D2AD9}"/>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27</a:t>
            </a:fld>
            <a:endParaRPr lang="en-US">
              <a:solidFill>
                <a:schemeClr val="bg1"/>
              </a:solidFill>
            </a:endParaRPr>
          </a:p>
        </p:txBody>
      </p:sp>
      <p:sp>
        <p:nvSpPr>
          <p:cNvPr id="7" name="Titre 4">
            <a:extLst>
              <a:ext uri="{FF2B5EF4-FFF2-40B4-BE49-F238E27FC236}">
                <a16:creationId xmlns:a16="http://schemas.microsoft.com/office/drawing/2014/main" id="{10A57B90-DD5A-43FF-A21D-DF5D97B807DC}"/>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2"/>
            </a:pPr>
            <a:r>
              <a:rPr lang="en-US" sz="2000" dirty="0">
                <a:ln w="0">
                  <a:noFill/>
                  <a:prstDash val="solid"/>
                </a:ln>
                <a:solidFill>
                  <a:srgbClr val="0070C0"/>
                </a:solidFill>
                <a:latin typeface="Arial" panose="020B0604020202020204" pitchFamily="34" charset="0"/>
                <a:ea typeface="+mn-ea"/>
                <a:cs typeface="Arial" panose="020B0604020202020204" pitchFamily="34" charset="0"/>
              </a:rPr>
              <a:t>VGG-16</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8" name="Titre 4">
            <a:extLst>
              <a:ext uri="{FF2B5EF4-FFF2-40B4-BE49-F238E27FC236}">
                <a16:creationId xmlns:a16="http://schemas.microsoft.com/office/drawing/2014/main" id="{22122A0A-4E62-4B4E-B4C2-E24DE6B62BDA}"/>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5"/>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(Computer Vision)</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grpSp>
        <p:nvGrpSpPr>
          <p:cNvPr id="6" name="Groupe 5">
            <a:extLst>
              <a:ext uri="{FF2B5EF4-FFF2-40B4-BE49-F238E27FC236}">
                <a16:creationId xmlns:a16="http://schemas.microsoft.com/office/drawing/2014/main" id="{AF0E56FA-D599-4325-9D85-CB8D950145BF}"/>
              </a:ext>
            </a:extLst>
          </p:cNvPr>
          <p:cNvGrpSpPr/>
          <p:nvPr/>
        </p:nvGrpSpPr>
        <p:grpSpPr>
          <a:xfrm>
            <a:off x="3155277" y="1581999"/>
            <a:ext cx="5881444" cy="3274381"/>
            <a:chOff x="3155277" y="1581999"/>
            <a:chExt cx="5881444" cy="3274381"/>
          </a:xfrm>
        </p:grpSpPr>
        <p:pic>
          <p:nvPicPr>
            <p:cNvPr id="3" name="Image 2">
              <a:extLst>
                <a:ext uri="{FF2B5EF4-FFF2-40B4-BE49-F238E27FC236}">
                  <a16:creationId xmlns:a16="http://schemas.microsoft.com/office/drawing/2014/main" id="{CFCDEA06-9688-4E03-AADB-D74081B2736F}"/>
                </a:ext>
              </a:extLst>
            </p:cNvPr>
            <p:cNvPicPr>
              <a:picLocks noChangeAspect="1"/>
            </p:cNvPicPr>
            <p:nvPr/>
          </p:nvPicPr>
          <p:blipFill>
            <a:blip r:embed="rId2"/>
            <a:stretch>
              <a:fillRect/>
            </a:stretch>
          </p:blipFill>
          <p:spPr>
            <a:xfrm>
              <a:off x="3155277" y="1581999"/>
              <a:ext cx="5881444" cy="3274381"/>
            </a:xfrm>
            <a:prstGeom prst="rect">
              <a:avLst/>
            </a:prstGeom>
          </p:spPr>
        </p:pic>
        <p:sp>
          <p:nvSpPr>
            <p:cNvPr id="5" name="Rectangle 4">
              <a:extLst>
                <a:ext uri="{FF2B5EF4-FFF2-40B4-BE49-F238E27FC236}">
                  <a16:creationId xmlns:a16="http://schemas.microsoft.com/office/drawing/2014/main" id="{650BBCFC-E247-4F42-B992-6AC6B25B0691}"/>
                </a:ext>
              </a:extLst>
            </p:cNvPr>
            <p:cNvSpPr/>
            <p:nvPr/>
          </p:nvSpPr>
          <p:spPr>
            <a:xfrm>
              <a:off x="7648575" y="3219189"/>
              <a:ext cx="476250" cy="95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ZoneTexte 11">
            <a:extLst>
              <a:ext uri="{FF2B5EF4-FFF2-40B4-BE49-F238E27FC236}">
                <a16:creationId xmlns:a16="http://schemas.microsoft.com/office/drawing/2014/main" id="{F75A566A-332B-41AF-B5E1-5025C220ADE3}"/>
              </a:ext>
            </a:extLst>
          </p:cNvPr>
          <p:cNvSpPr txBox="1"/>
          <p:nvPr/>
        </p:nvSpPr>
        <p:spPr>
          <a:xfrm>
            <a:off x="1009307" y="5093205"/>
            <a:ext cx="10173383" cy="923330"/>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Après l’application de plusieurs filtres, l’image d’origine (224 X 224 X 3) est transformée en un vecteur de dimension 1 X 1096. Il va ensuite être regroupé avec d’autres vecteurs suite à l’application d’un k-</a:t>
            </a:r>
            <a:r>
              <a:rPr lang="fr-FR" dirty="0" err="1">
                <a:solidFill>
                  <a:srgbClr val="000000"/>
                </a:solidFill>
                <a:latin typeface="Arial" panose="020B0604020202020204" pitchFamily="34" charset="0"/>
                <a:cs typeface="Arial" panose="020B0604020202020204" pitchFamily="34" charset="0"/>
              </a:rPr>
              <a:t>means</a:t>
            </a:r>
            <a:r>
              <a:rPr lang="fr-FR"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1748820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1EFFBE60-030A-4BE9-BA1F-9DCB242FE98C}"/>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28</a:t>
            </a:fld>
            <a:endParaRPr lang="en-US">
              <a:solidFill>
                <a:schemeClr val="bg1"/>
              </a:solidFill>
            </a:endParaRPr>
          </a:p>
        </p:txBody>
      </p:sp>
      <p:sp>
        <p:nvSpPr>
          <p:cNvPr id="7" name="Titre 4">
            <a:extLst>
              <a:ext uri="{FF2B5EF4-FFF2-40B4-BE49-F238E27FC236}">
                <a16:creationId xmlns:a16="http://schemas.microsoft.com/office/drawing/2014/main" id="{1735D8B5-6910-4902-A654-E7963AAB79F8}"/>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2"/>
            </a:pPr>
            <a:r>
              <a:rPr lang="en-US" sz="2000" dirty="0">
                <a:ln w="0">
                  <a:noFill/>
                  <a:prstDash val="solid"/>
                </a:ln>
                <a:solidFill>
                  <a:srgbClr val="0070C0"/>
                </a:solidFill>
                <a:latin typeface="Arial" panose="020B0604020202020204" pitchFamily="34" charset="0"/>
                <a:ea typeface="+mn-ea"/>
                <a:cs typeface="Arial" panose="020B0604020202020204" pitchFamily="34" charset="0"/>
              </a:rPr>
              <a:t>VGG-16</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8" name="Titre 4">
            <a:extLst>
              <a:ext uri="{FF2B5EF4-FFF2-40B4-BE49-F238E27FC236}">
                <a16:creationId xmlns:a16="http://schemas.microsoft.com/office/drawing/2014/main" id="{5B0B18B6-DD7E-4F78-BB86-7390DDD16D38}"/>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5"/>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Modélisation</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(Computer Vision)</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grpSp>
        <p:nvGrpSpPr>
          <p:cNvPr id="10" name="Groupe 9">
            <a:extLst>
              <a:ext uri="{FF2B5EF4-FFF2-40B4-BE49-F238E27FC236}">
                <a16:creationId xmlns:a16="http://schemas.microsoft.com/office/drawing/2014/main" id="{57C89D49-39B2-46F2-BB3D-CD41804A41A0}"/>
              </a:ext>
            </a:extLst>
          </p:cNvPr>
          <p:cNvGrpSpPr/>
          <p:nvPr/>
        </p:nvGrpSpPr>
        <p:grpSpPr>
          <a:xfrm>
            <a:off x="280734" y="1669752"/>
            <a:ext cx="11630530" cy="3895410"/>
            <a:chOff x="315027" y="1622297"/>
            <a:chExt cx="11630530" cy="3895410"/>
          </a:xfrm>
        </p:grpSpPr>
        <p:pic>
          <p:nvPicPr>
            <p:cNvPr id="3" name="Image 2">
              <a:extLst>
                <a:ext uri="{FF2B5EF4-FFF2-40B4-BE49-F238E27FC236}">
                  <a16:creationId xmlns:a16="http://schemas.microsoft.com/office/drawing/2014/main" id="{383429E8-0880-4F01-8589-50A115543113}"/>
                </a:ext>
              </a:extLst>
            </p:cNvPr>
            <p:cNvPicPr>
              <a:picLocks noChangeAspect="1"/>
            </p:cNvPicPr>
            <p:nvPr/>
          </p:nvPicPr>
          <p:blipFill>
            <a:blip r:embed="rId2"/>
            <a:stretch>
              <a:fillRect/>
            </a:stretch>
          </p:blipFill>
          <p:spPr>
            <a:xfrm>
              <a:off x="315027" y="1622297"/>
              <a:ext cx="5543768" cy="3895410"/>
            </a:xfrm>
            <a:prstGeom prst="rect">
              <a:avLst/>
            </a:prstGeom>
            <a:ln>
              <a:solidFill>
                <a:schemeClr val="tx1"/>
              </a:solidFill>
            </a:ln>
          </p:spPr>
        </p:pic>
        <p:pic>
          <p:nvPicPr>
            <p:cNvPr id="6" name="Image 5">
              <a:extLst>
                <a:ext uri="{FF2B5EF4-FFF2-40B4-BE49-F238E27FC236}">
                  <a16:creationId xmlns:a16="http://schemas.microsoft.com/office/drawing/2014/main" id="{E38E518B-1DD0-400A-8518-312ECE387D21}"/>
                </a:ext>
              </a:extLst>
            </p:cNvPr>
            <p:cNvPicPr>
              <a:picLocks noChangeAspect="1"/>
            </p:cNvPicPr>
            <p:nvPr/>
          </p:nvPicPr>
          <p:blipFill>
            <a:blip r:embed="rId3"/>
            <a:stretch>
              <a:fillRect/>
            </a:stretch>
          </p:blipFill>
          <p:spPr>
            <a:xfrm>
              <a:off x="6401789" y="1622297"/>
              <a:ext cx="5543768" cy="3895410"/>
            </a:xfrm>
            <a:prstGeom prst="rect">
              <a:avLst/>
            </a:prstGeom>
            <a:ln>
              <a:solidFill>
                <a:schemeClr val="tx1"/>
              </a:solidFill>
            </a:ln>
          </p:spPr>
        </p:pic>
      </p:grpSp>
    </p:spTree>
    <p:extLst>
      <p:ext uri="{BB962C8B-B14F-4D97-AF65-F5344CB8AC3E}">
        <p14:creationId xmlns:p14="http://schemas.microsoft.com/office/powerpoint/2010/main" val="399653958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3" name="Rectangle 12">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re 4">
            <a:extLst>
              <a:ext uri="{FF2B5EF4-FFF2-40B4-BE49-F238E27FC236}">
                <a16:creationId xmlns:a16="http://schemas.microsoft.com/office/drawing/2014/main" id="{918A0AE2-CC6B-4D4D-AF02-58975AB16516}"/>
              </a:ext>
            </a:extLst>
          </p:cNvPr>
          <p:cNvSpPr txBox="1">
            <a:spLocks/>
          </p:cNvSpPr>
          <p:nvPr/>
        </p:nvSpPr>
        <p:spPr>
          <a:xfrm>
            <a:off x="114070" y="754931"/>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buClr>
                <a:srgbClr val="0070C0"/>
              </a:buClr>
            </a:pPr>
            <a:r>
              <a:rPr lang="en-US" sz="3600" b="1" dirty="0">
                <a:ln w="0">
                  <a:noFill/>
                  <a:prstDash val="solid"/>
                </a:ln>
                <a:solidFill>
                  <a:srgbClr val="0070C0"/>
                </a:solidFill>
                <a:latin typeface="Arial" panose="020B0604020202020204" pitchFamily="34" charset="0"/>
                <a:ea typeface="+mn-ea"/>
                <a:cs typeface="Arial" panose="020B0604020202020204" pitchFamily="34" charset="0"/>
              </a:rPr>
              <a:t>Conclusion</a:t>
            </a:r>
            <a:endParaRPr lang="en-US" sz="36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37" name="Espace réservé du numéro de diapositive 36">
            <a:extLst>
              <a:ext uri="{FF2B5EF4-FFF2-40B4-BE49-F238E27FC236}">
                <a16:creationId xmlns:a16="http://schemas.microsoft.com/office/drawing/2014/main" id="{FCC6036D-254D-4217-B83C-237CF38E5BA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6" name="Image 5">
            <a:extLst>
              <a:ext uri="{FF2B5EF4-FFF2-40B4-BE49-F238E27FC236}">
                <a16:creationId xmlns:a16="http://schemas.microsoft.com/office/drawing/2014/main" id="{919367FE-BDAC-41CA-B4DA-65B9636A82AB}"/>
              </a:ext>
            </a:extLst>
          </p:cNvPr>
          <p:cNvPicPr>
            <a:picLocks noChangeAspect="1"/>
          </p:cNvPicPr>
          <p:nvPr/>
        </p:nvPicPr>
        <p:blipFill>
          <a:blip r:embed="rId3"/>
          <a:stretch>
            <a:fillRect/>
          </a:stretch>
        </p:blipFill>
        <p:spPr>
          <a:xfrm>
            <a:off x="2368016" y="1282336"/>
            <a:ext cx="6557263" cy="2329082"/>
          </a:xfrm>
          <a:prstGeom prst="rect">
            <a:avLst/>
          </a:prstGeom>
        </p:spPr>
      </p:pic>
      <p:sp>
        <p:nvSpPr>
          <p:cNvPr id="7" name="ZoneTexte 6">
            <a:extLst>
              <a:ext uri="{FF2B5EF4-FFF2-40B4-BE49-F238E27FC236}">
                <a16:creationId xmlns:a16="http://schemas.microsoft.com/office/drawing/2014/main" id="{27EF1315-508E-4322-8618-6A6335F5CF97}"/>
              </a:ext>
            </a:extLst>
          </p:cNvPr>
          <p:cNvSpPr txBox="1"/>
          <p:nvPr/>
        </p:nvSpPr>
        <p:spPr>
          <a:xfrm>
            <a:off x="1228724" y="3775548"/>
            <a:ext cx="8677275" cy="646331"/>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Amélioration des résultats du haut en implémentant un algorithme de classification supervisé sur les </a:t>
            </a:r>
            <a:r>
              <a:rPr lang="fr-FR" dirty="0" err="1">
                <a:solidFill>
                  <a:srgbClr val="000000"/>
                </a:solidFill>
                <a:latin typeface="Arial" panose="020B0604020202020204" pitchFamily="34" charset="0"/>
                <a:cs typeface="Arial" panose="020B0604020202020204" pitchFamily="34" charset="0"/>
              </a:rPr>
              <a:t>features</a:t>
            </a:r>
            <a:r>
              <a:rPr lang="fr-FR" dirty="0">
                <a:solidFill>
                  <a:srgbClr val="000000"/>
                </a:solidFill>
                <a:latin typeface="Arial" panose="020B0604020202020204" pitchFamily="34" charset="0"/>
                <a:cs typeface="Arial" panose="020B0604020202020204" pitchFamily="34" charset="0"/>
              </a:rPr>
              <a:t> obtenus à partir des algorithmes USE ou VGG-16.</a:t>
            </a:r>
          </a:p>
        </p:txBody>
      </p:sp>
      <p:sp>
        <p:nvSpPr>
          <p:cNvPr id="14" name="ZoneTexte 13">
            <a:extLst>
              <a:ext uri="{FF2B5EF4-FFF2-40B4-BE49-F238E27FC236}">
                <a16:creationId xmlns:a16="http://schemas.microsoft.com/office/drawing/2014/main" id="{4EB1450E-C9B8-4D7D-91DF-2B757A251338}"/>
              </a:ext>
            </a:extLst>
          </p:cNvPr>
          <p:cNvSpPr txBox="1"/>
          <p:nvPr/>
        </p:nvSpPr>
        <p:spPr>
          <a:xfrm>
            <a:off x="1228724" y="4651848"/>
            <a:ext cx="8677275" cy="646331"/>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1050 produits c’est peu: </a:t>
            </a:r>
          </a:p>
          <a:p>
            <a:pPr marL="742950" lvl="1" indent="-285750">
              <a:buFont typeface="Wingdings" panose="05000000000000000000" pitchFamily="2" charset="2"/>
              <a:buChar char="Ø"/>
            </a:pPr>
            <a:r>
              <a:rPr lang="fr-FR" dirty="0">
                <a:solidFill>
                  <a:srgbClr val="000000"/>
                </a:solidFill>
                <a:latin typeface="Arial" panose="020B0604020202020204" pitchFamily="34" charset="0"/>
                <a:cs typeface="Arial" panose="020B0604020202020204" pitchFamily="34" charset="0"/>
              </a:rPr>
              <a:t>Il faut plus de données notamment pour effectuer une validation croisée. </a:t>
            </a:r>
          </a:p>
        </p:txBody>
      </p:sp>
      <p:sp>
        <p:nvSpPr>
          <p:cNvPr id="16" name="ZoneTexte 15">
            <a:extLst>
              <a:ext uri="{FF2B5EF4-FFF2-40B4-BE49-F238E27FC236}">
                <a16:creationId xmlns:a16="http://schemas.microsoft.com/office/drawing/2014/main" id="{7C1223E7-D34B-41F8-926A-1328B1EC944E}"/>
              </a:ext>
            </a:extLst>
          </p:cNvPr>
          <p:cNvSpPr txBox="1"/>
          <p:nvPr/>
        </p:nvSpPr>
        <p:spPr>
          <a:xfrm>
            <a:off x="1228724" y="5528148"/>
            <a:ext cx="8677275" cy="646331"/>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Pourrait-on obtenir un score ARI supérieur à 65-70% en utilisant d’autres algorithmes de </a:t>
            </a:r>
            <a:r>
              <a:rPr lang="fr-FR" dirty="0" err="1">
                <a:solidFill>
                  <a:srgbClr val="000000"/>
                </a:solidFill>
                <a:latin typeface="Arial" panose="020B0604020202020204" pitchFamily="34" charset="0"/>
                <a:cs typeface="Arial" panose="020B0604020202020204" pitchFamily="34" charset="0"/>
              </a:rPr>
              <a:t>deep</a:t>
            </a:r>
            <a:r>
              <a:rPr lang="fr-FR" dirty="0">
                <a:solidFill>
                  <a:srgbClr val="000000"/>
                </a:solidFill>
                <a:latin typeface="Arial" panose="020B0604020202020204" pitchFamily="34" charset="0"/>
                <a:cs typeface="Arial" panose="020B0604020202020204" pitchFamily="34" charset="0"/>
              </a:rPr>
              <a:t> </a:t>
            </a:r>
            <a:r>
              <a:rPr lang="fr-FR" dirty="0" err="1">
                <a:solidFill>
                  <a:srgbClr val="000000"/>
                </a:solidFill>
                <a:latin typeface="Arial" panose="020B0604020202020204" pitchFamily="34" charset="0"/>
                <a:cs typeface="Arial" panose="020B0604020202020204" pitchFamily="34" charset="0"/>
              </a:rPr>
              <a:t>learning</a:t>
            </a:r>
            <a:r>
              <a:rPr lang="fr-FR" dirty="0">
                <a:solidFill>
                  <a:srgbClr val="000000"/>
                </a:solidFill>
                <a:latin typeface="Arial" panose="020B0604020202020204" pitchFamily="34" charset="0"/>
                <a:cs typeface="Arial" panose="020B0604020202020204" pitchFamily="34" charset="0"/>
              </a:rPr>
              <a:t> pour obtenir les </a:t>
            </a:r>
            <a:r>
              <a:rPr lang="fr-FR" dirty="0" err="1">
                <a:solidFill>
                  <a:srgbClr val="000000"/>
                </a:solidFill>
                <a:latin typeface="Arial" panose="020B0604020202020204" pitchFamily="34" charset="0"/>
                <a:cs typeface="Arial" panose="020B0604020202020204" pitchFamily="34" charset="0"/>
              </a:rPr>
              <a:t>features</a:t>
            </a:r>
            <a:r>
              <a:rPr lang="fr-FR" dirty="0">
                <a:solidFill>
                  <a:srgbClr val="000000"/>
                </a:solidFill>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12905288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3" name="Rectangle 12">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re 4">
            <a:extLst>
              <a:ext uri="{FF2B5EF4-FFF2-40B4-BE49-F238E27FC236}">
                <a16:creationId xmlns:a16="http://schemas.microsoft.com/office/drawing/2014/main" id="{95B470B3-4F72-4225-868F-37941D1FFA49}"/>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Contexte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et </a:t>
            </a: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problématique</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7" name="Espace réservé du contenu 2">
            <a:extLst>
              <a:ext uri="{FF2B5EF4-FFF2-40B4-BE49-F238E27FC236}">
                <a16:creationId xmlns:a16="http://schemas.microsoft.com/office/drawing/2014/main" id="{DC49E3E0-6852-4509-9B27-16CA35C3BF0B}"/>
              </a:ext>
            </a:extLst>
          </p:cNvPr>
          <p:cNvSpPr txBox="1">
            <a:spLocks/>
          </p:cNvSpPr>
          <p:nvPr/>
        </p:nvSpPr>
        <p:spPr>
          <a:xfrm>
            <a:off x="504450" y="1331109"/>
            <a:ext cx="7247630" cy="16459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r>
              <a:rPr lang="fr-FR" sz="1800" dirty="0">
                <a:solidFill>
                  <a:srgbClr val="000000"/>
                </a:solidFill>
                <a:latin typeface="Arial" panose="020B0604020202020204" pitchFamily="34" charset="0"/>
                <a:cs typeface="Arial" panose="020B0604020202020204" pitchFamily="34" charset="0"/>
              </a:rPr>
              <a:t>Place de Marché: marketplace e-commerce qui met en relation des vendeurs et des clients souhaitant acheter des articles </a:t>
            </a:r>
          </a:p>
          <a:p>
            <a:pPr algn="l"/>
            <a:r>
              <a:rPr lang="fr-FR" sz="1800" dirty="0">
                <a:solidFill>
                  <a:srgbClr val="000000"/>
                </a:solidFill>
                <a:latin typeface="Arial" panose="020B0604020202020204" pitchFamily="34" charset="0"/>
                <a:cs typeface="Arial" panose="020B0604020202020204" pitchFamily="34" charset="0"/>
              </a:rPr>
              <a:t>Article associé à une catégorie de manière manuelle</a:t>
            </a:r>
          </a:p>
          <a:p>
            <a:pPr algn="l"/>
            <a:r>
              <a:rPr lang="fr-FR" sz="1800" dirty="0">
                <a:solidFill>
                  <a:srgbClr val="000000"/>
                </a:solidFill>
                <a:latin typeface="Arial" panose="020B0604020202020204" pitchFamily="34" charset="0"/>
                <a:cs typeface="Arial" panose="020B0604020202020204" pitchFamily="34" charset="0"/>
              </a:rPr>
              <a:t>Souhait d’automatiser cette tâche sur des volumes de données importants.</a:t>
            </a:r>
          </a:p>
        </p:txBody>
      </p:sp>
      <p:sp>
        <p:nvSpPr>
          <p:cNvPr id="19" name="Espace réservé du contenu 2">
            <a:extLst>
              <a:ext uri="{FF2B5EF4-FFF2-40B4-BE49-F238E27FC236}">
                <a16:creationId xmlns:a16="http://schemas.microsoft.com/office/drawing/2014/main" id="{CEE6CF64-37AB-4D90-A988-78AB5CEE1E09}"/>
              </a:ext>
            </a:extLst>
          </p:cNvPr>
          <p:cNvSpPr txBox="1">
            <a:spLocks/>
          </p:cNvSpPr>
          <p:nvPr/>
        </p:nvSpPr>
        <p:spPr>
          <a:xfrm>
            <a:off x="8795789" y="5042284"/>
            <a:ext cx="2913005" cy="91208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r>
              <a:rPr lang="fr-FR" sz="1800" dirty="0">
                <a:solidFill>
                  <a:srgbClr val="000000"/>
                </a:solidFill>
                <a:latin typeface="Arial" panose="020B0604020202020204" pitchFamily="34" charset="0"/>
                <a:cs typeface="Arial" panose="020B0604020202020204" pitchFamily="34" charset="0"/>
              </a:rPr>
              <a:t>Base de données initiale:</a:t>
            </a:r>
          </a:p>
          <a:p>
            <a:pPr algn="l"/>
            <a:r>
              <a:rPr lang="fr-FR" sz="1800" dirty="0">
                <a:solidFill>
                  <a:srgbClr val="000000"/>
                </a:solidFill>
                <a:latin typeface="Arial" panose="020B0604020202020204" pitchFamily="34" charset="0"/>
                <a:cs typeface="Arial" panose="020B0604020202020204" pitchFamily="34" charset="0"/>
              </a:rPr>
              <a:t>1050 lignes/articles</a:t>
            </a:r>
          </a:p>
        </p:txBody>
      </p:sp>
      <p:sp>
        <p:nvSpPr>
          <p:cNvPr id="6" name="Espace réservé du numéro de diapositive 5">
            <a:extLst>
              <a:ext uri="{FF2B5EF4-FFF2-40B4-BE49-F238E27FC236}">
                <a16:creationId xmlns:a16="http://schemas.microsoft.com/office/drawing/2014/main" id="{D7B26939-6DFD-4508-A60A-423D41A917CF}"/>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 name="Image 2">
            <a:extLst>
              <a:ext uri="{FF2B5EF4-FFF2-40B4-BE49-F238E27FC236}">
                <a16:creationId xmlns:a16="http://schemas.microsoft.com/office/drawing/2014/main" id="{7360EDF6-9421-4EFB-895E-5FA2491ED506}"/>
              </a:ext>
            </a:extLst>
          </p:cNvPr>
          <p:cNvPicPr>
            <a:picLocks noChangeAspect="1"/>
          </p:cNvPicPr>
          <p:nvPr/>
        </p:nvPicPr>
        <p:blipFill>
          <a:blip r:embed="rId3"/>
          <a:stretch>
            <a:fillRect/>
          </a:stretch>
        </p:blipFill>
        <p:spPr>
          <a:xfrm>
            <a:off x="8484985" y="1244192"/>
            <a:ext cx="3534612" cy="2257915"/>
          </a:xfrm>
          <a:prstGeom prst="rect">
            <a:avLst/>
          </a:prstGeom>
        </p:spPr>
      </p:pic>
      <p:sp>
        <p:nvSpPr>
          <p:cNvPr id="20" name="Espace réservé du contenu 2">
            <a:extLst>
              <a:ext uri="{FF2B5EF4-FFF2-40B4-BE49-F238E27FC236}">
                <a16:creationId xmlns:a16="http://schemas.microsoft.com/office/drawing/2014/main" id="{A461E634-5F72-4510-8A9C-D9129F4DE0A0}"/>
              </a:ext>
            </a:extLst>
          </p:cNvPr>
          <p:cNvSpPr txBox="1">
            <a:spLocks/>
          </p:cNvSpPr>
          <p:nvPr/>
        </p:nvSpPr>
        <p:spPr>
          <a:xfrm>
            <a:off x="504450" y="5508351"/>
            <a:ext cx="7247630" cy="708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r>
              <a:rPr lang="fr-FR" sz="1800" dirty="0">
                <a:solidFill>
                  <a:srgbClr val="000000"/>
                </a:solidFill>
                <a:latin typeface="Arial" panose="020B0604020202020204" pitchFamily="34" charset="0"/>
                <a:cs typeface="Arial" panose="020B0604020202020204" pitchFamily="34" charset="0"/>
              </a:rPr>
              <a:t>Objectif: Étudier la faisabilité d’un moteur de classification à partir des 	données disponibles</a:t>
            </a:r>
          </a:p>
          <a:p>
            <a:pPr algn="l"/>
            <a:endParaRPr lang="fr-FR" sz="1800" dirty="0">
              <a:latin typeface="Arial" panose="020B0604020202020204" pitchFamily="34" charset="0"/>
              <a:cs typeface="Arial" panose="020B0604020202020204" pitchFamily="34" charset="0"/>
            </a:endParaRPr>
          </a:p>
        </p:txBody>
      </p:sp>
      <p:grpSp>
        <p:nvGrpSpPr>
          <p:cNvPr id="35" name="Groupe 34">
            <a:extLst>
              <a:ext uri="{FF2B5EF4-FFF2-40B4-BE49-F238E27FC236}">
                <a16:creationId xmlns:a16="http://schemas.microsoft.com/office/drawing/2014/main" id="{571612B0-ED20-4C72-BDF9-65391139DDF9}"/>
              </a:ext>
            </a:extLst>
          </p:cNvPr>
          <p:cNvGrpSpPr/>
          <p:nvPr/>
        </p:nvGrpSpPr>
        <p:grpSpPr>
          <a:xfrm>
            <a:off x="504450" y="3292400"/>
            <a:ext cx="7441292" cy="1910648"/>
            <a:chOff x="504450" y="3378952"/>
            <a:chExt cx="7441292" cy="1910648"/>
          </a:xfrm>
        </p:grpSpPr>
        <p:grpSp>
          <p:nvGrpSpPr>
            <p:cNvPr id="31" name="Groupe 30">
              <a:extLst>
                <a:ext uri="{FF2B5EF4-FFF2-40B4-BE49-F238E27FC236}">
                  <a16:creationId xmlns:a16="http://schemas.microsoft.com/office/drawing/2014/main" id="{701AD13C-382C-4792-90F7-087B3746F92C}"/>
                </a:ext>
              </a:extLst>
            </p:cNvPr>
            <p:cNvGrpSpPr/>
            <p:nvPr/>
          </p:nvGrpSpPr>
          <p:grpSpPr>
            <a:xfrm>
              <a:off x="504450" y="3742427"/>
              <a:ext cx="7441292" cy="1547173"/>
              <a:chOff x="504450" y="3548582"/>
              <a:chExt cx="7441292" cy="1547173"/>
            </a:xfrm>
          </p:grpSpPr>
          <p:grpSp>
            <p:nvGrpSpPr>
              <p:cNvPr id="28" name="Groupe 27">
                <a:extLst>
                  <a:ext uri="{FF2B5EF4-FFF2-40B4-BE49-F238E27FC236}">
                    <a16:creationId xmlns:a16="http://schemas.microsoft.com/office/drawing/2014/main" id="{98708593-21F4-4AA6-87D8-4125985FF471}"/>
                  </a:ext>
                </a:extLst>
              </p:cNvPr>
              <p:cNvGrpSpPr/>
              <p:nvPr/>
            </p:nvGrpSpPr>
            <p:grpSpPr>
              <a:xfrm>
                <a:off x="504450" y="3548582"/>
                <a:ext cx="7441292" cy="1547173"/>
                <a:chOff x="504450" y="3548582"/>
                <a:chExt cx="7441292" cy="1547173"/>
              </a:xfrm>
            </p:grpSpPr>
            <p:pic>
              <p:nvPicPr>
                <p:cNvPr id="23" name="Image 22">
                  <a:extLst>
                    <a:ext uri="{FF2B5EF4-FFF2-40B4-BE49-F238E27FC236}">
                      <a16:creationId xmlns:a16="http://schemas.microsoft.com/office/drawing/2014/main" id="{C3B2F53A-524A-4C01-B014-307008FB409F}"/>
                    </a:ext>
                  </a:extLst>
                </p:cNvPr>
                <p:cNvPicPr>
                  <a:picLocks noChangeAspect="1"/>
                </p:cNvPicPr>
                <p:nvPr/>
              </p:nvPicPr>
              <p:blipFill>
                <a:blip r:embed="rId4"/>
                <a:stretch>
                  <a:fillRect/>
                </a:stretch>
              </p:blipFill>
              <p:spPr>
                <a:xfrm>
                  <a:off x="504450" y="3555853"/>
                  <a:ext cx="1682406" cy="1413717"/>
                </a:xfrm>
                <a:prstGeom prst="rect">
                  <a:avLst/>
                </a:prstGeom>
              </p:spPr>
            </p:pic>
            <p:pic>
              <p:nvPicPr>
                <p:cNvPr id="25" name="Image 24">
                  <a:extLst>
                    <a:ext uri="{FF2B5EF4-FFF2-40B4-BE49-F238E27FC236}">
                      <a16:creationId xmlns:a16="http://schemas.microsoft.com/office/drawing/2014/main" id="{D4BB8348-E87A-431D-BAB6-F4A58BB6B1A8}"/>
                    </a:ext>
                  </a:extLst>
                </p:cNvPr>
                <p:cNvPicPr>
                  <a:picLocks noChangeAspect="1"/>
                </p:cNvPicPr>
                <p:nvPr/>
              </p:nvPicPr>
              <p:blipFill>
                <a:blip r:embed="rId5"/>
                <a:stretch>
                  <a:fillRect/>
                </a:stretch>
              </p:blipFill>
              <p:spPr>
                <a:xfrm>
                  <a:off x="3331573" y="3548582"/>
                  <a:ext cx="2441411" cy="1547173"/>
                </a:xfrm>
                <a:prstGeom prst="rect">
                  <a:avLst/>
                </a:prstGeom>
              </p:spPr>
            </p:pic>
            <p:pic>
              <p:nvPicPr>
                <p:cNvPr id="27" name="Image 26">
                  <a:extLst>
                    <a:ext uri="{FF2B5EF4-FFF2-40B4-BE49-F238E27FC236}">
                      <a16:creationId xmlns:a16="http://schemas.microsoft.com/office/drawing/2014/main" id="{FF0766DC-1EA9-4F47-AC31-29070873BD34}"/>
                    </a:ext>
                  </a:extLst>
                </p:cNvPr>
                <p:cNvPicPr>
                  <a:picLocks noChangeAspect="1"/>
                </p:cNvPicPr>
                <p:nvPr/>
              </p:nvPicPr>
              <p:blipFill>
                <a:blip r:embed="rId6"/>
                <a:stretch>
                  <a:fillRect/>
                </a:stretch>
              </p:blipFill>
              <p:spPr>
                <a:xfrm>
                  <a:off x="6917702" y="3570362"/>
                  <a:ext cx="1028040" cy="1478918"/>
                </a:xfrm>
                <a:prstGeom prst="rect">
                  <a:avLst/>
                </a:prstGeom>
              </p:spPr>
            </p:pic>
          </p:grpSp>
          <p:sp>
            <p:nvSpPr>
              <p:cNvPr id="29" name="Flèche : double flèche horizontale 28">
                <a:extLst>
                  <a:ext uri="{FF2B5EF4-FFF2-40B4-BE49-F238E27FC236}">
                    <a16:creationId xmlns:a16="http://schemas.microsoft.com/office/drawing/2014/main" id="{D8562DCA-4974-4526-AC47-509D07C0316F}"/>
                  </a:ext>
                </a:extLst>
              </p:cNvPr>
              <p:cNvSpPr/>
              <p:nvPr/>
            </p:nvSpPr>
            <p:spPr>
              <a:xfrm>
                <a:off x="2346036" y="4262711"/>
                <a:ext cx="914400" cy="401653"/>
              </a:xfrm>
              <a:prstGeom prst="lef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 double flèche horizontale 29">
                <a:extLst>
                  <a:ext uri="{FF2B5EF4-FFF2-40B4-BE49-F238E27FC236}">
                    <a16:creationId xmlns:a16="http://schemas.microsoft.com/office/drawing/2014/main" id="{A5EAB027-5E87-4551-BEA8-E26E02D934F1}"/>
                  </a:ext>
                </a:extLst>
              </p:cNvPr>
              <p:cNvSpPr/>
              <p:nvPr/>
            </p:nvSpPr>
            <p:spPr>
              <a:xfrm>
                <a:off x="5844121" y="4262711"/>
                <a:ext cx="914400" cy="401653"/>
              </a:xfrm>
              <a:prstGeom prst="lef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a:extLst>
                <a:ext uri="{FF2B5EF4-FFF2-40B4-BE49-F238E27FC236}">
                  <a16:creationId xmlns:a16="http://schemas.microsoft.com/office/drawing/2014/main" id="{1D98ED1D-3E29-4234-9A38-EE0430DA2F66}"/>
                </a:ext>
              </a:extLst>
            </p:cNvPr>
            <p:cNvSpPr txBox="1"/>
            <p:nvPr/>
          </p:nvSpPr>
          <p:spPr>
            <a:xfrm>
              <a:off x="725478" y="3394875"/>
              <a:ext cx="785091" cy="369332"/>
            </a:xfrm>
            <a:prstGeom prst="rect">
              <a:avLst/>
            </a:prstGeom>
          </p:spPr>
          <p:txBody>
            <a:bodyPr vert="horz" lIns="91440" tIns="45720" rIns="91440" bIns="45720" rtlCol="0">
              <a:noAutofit/>
            </a:bodyPr>
            <a:lstStyle>
              <a:defPPr>
                <a:defRPr lang="en-US"/>
              </a:defPPr>
              <a:lvl1pPr indent="0" defTabSz="914400">
                <a:lnSpc>
                  <a:spcPct val="90000"/>
                </a:lnSpc>
                <a:spcBef>
                  <a:spcPts val="1200"/>
                </a:spcBef>
                <a:spcAft>
                  <a:spcPts val="200"/>
                </a:spcAft>
                <a:buClr>
                  <a:schemeClr val="tx1"/>
                </a:buClr>
                <a:buFont typeface="Wingdings" pitchFamily="2" charset="2"/>
                <a:buNone/>
                <a:defRPr>
                  <a:solidFill>
                    <a:srgbClr val="000000"/>
                  </a:solidFill>
                  <a:latin typeface="Arial" panose="020B0604020202020204" pitchFamily="34" charset="0"/>
                  <a:cs typeface="Arial" panose="020B0604020202020204" pitchFamily="34" charset="0"/>
                </a:defRPr>
              </a:lvl1pPr>
              <a:lvl2pPr indent="0" algn="ctr" defTabSz="914400">
                <a:lnSpc>
                  <a:spcPct val="90000"/>
                </a:lnSpc>
                <a:spcBef>
                  <a:spcPts val="200"/>
                </a:spcBef>
                <a:spcAft>
                  <a:spcPts val="400"/>
                </a:spcAft>
                <a:buClr>
                  <a:schemeClr val="tx1"/>
                </a:buClr>
                <a:buFont typeface="Wingdings" pitchFamily="2" charset="2"/>
                <a:buNone/>
                <a:defRPr sz="2000"/>
              </a:lvl2pPr>
              <a:lvl3pPr indent="0" algn="ctr" defTabSz="914400">
                <a:lnSpc>
                  <a:spcPct val="90000"/>
                </a:lnSpc>
                <a:spcBef>
                  <a:spcPts val="200"/>
                </a:spcBef>
                <a:spcAft>
                  <a:spcPts val="400"/>
                </a:spcAft>
                <a:buClr>
                  <a:schemeClr val="tx1"/>
                </a:buClr>
                <a:buFont typeface="Wingdings" pitchFamily="2" charset="2"/>
                <a:buNone/>
                <a:defRPr sz="2000"/>
              </a:lvl3pPr>
              <a:lvl4pPr indent="0" algn="ctr" defTabSz="914400">
                <a:lnSpc>
                  <a:spcPct val="90000"/>
                </a:lnSpc>
                <a:spcBef>
                  <a:spcPts val="200"/>
                </a:spcBef>
                <a:spcAft>
                  <a:spcPts val="400"/>
                </a:spcAft>
                <a:buClr>
                  <a:schemeClr val="tx1"/>
                </a:buClr>
                <a:buFont typeface="Wingdings" pitchFamily="2" charset="2"/>
                <a:buNone/>
                <a:defRPr sz="2000"/>
              </a:lvl4pPr>
              <a:lvl5pPr indent="0" algn="ctr" defTabSz="914400">
                <a:lnSpc>
                  <a:spcPct val="90000"/>
                </a:lnSpc>
                <a:spcBef>
                  <a:spcPts val="200"/>
                </a:spcBef>
                <a:spcAft>
                  <a:spcPts val="400"/>
                </a:spcAft>
                <a:buClr>
                  <a:schemeClr val="tx1"/>
                </a:buClr>
                <a:buFont typeface="Wingdings" pitchFamily="2" charset="2"/>
                <a:buNone/>
                <a:defRPr sz="2000"/>
              </a:lvl5pPr>
              <a:lvl6pPr indent="0" algn="ctr" defTabSz="914400">
                <a:lnSpc>
                  <a:spcPct val="90000"/>
                </a:lnSpc>
                <a:spcBef>
                  <a:spcPts val="200"/>
                </a:spcBef>
                <a:spcAft>
                  <a:spcPts val="400"/>
                </a:spcAft>
                <a:buClr>
                  <a:schemeClr val="tx1"/>
                </a:buClr>
                <a:buFont typeface="Wingdings" pitchFamily="2" charset="2"/>
                <a:buNone/>
                <a:defRPr sz="2000"/>
              </a:lvl6pPr>
              <a:lvl7pPr indent="0" algn="ctr" defTabSz="914400">
                <a:lnSpc>
                  <a:spcPct val="90000"/>
                </a:lnSpc>
                <a:spcBef>
                  <a:spcPts val="200"/>
                </a:spcBef>
                <a:spcAft>
                  <a:spcPts val="400"/>
                </a:spcAft>
                <a:buClr>
                  <a:schemeClr val="tx1"/>
                </a:buClr>
                <a:buFont typeface="Wingdings" pitchFamily="2" charset="2"/>
                <a:buNone/>
                <a:defRPr sz="2000"/>
              </a:lvl7pPr>
              <a:lvl8pPr indent="0" algn="ctr" defTabSz="914400">
                <a:lnSpc>
                  <a:spcPct val="90000"/>
                </a:lnSpc>
                <a:spcBef>
                  <a:spcPts val="200"/>
                </a:spcBef>
                <a:spcAft>
                  <a:spcPts val="400"/>
                </a:spcAft>
                <a:buClr>
                  <a:schemeClr val="tx1"/>
                </a:buClr>
                <a:buFont typeface="Wingdings" pitchFamily="2" charset="2"/>
                <a:buNone/>
                <a:defRPr sz="2000"/>
              </a:lvl8pPr>
              <a:lvl9pPr indent="0" algn="ctr" defTabSz="914400">
                <a:lnSpc>
                  <a:spcPct val="90000"/>
                </a:lnSpc>
                <a:spcBef>
                  <a:spcPts val="200"/>
                </a:spcBef>
                <a:spcAft>
                  <a:spcPts val="400"/>
                </a:spcAft>
                <a:buClr>
                  <a:schemeClr val="tx1"/>
                </a:buClr>
                <a:buFont typeface="Wingdings" pitchFamily="2" charset="2"/>
                <a:buNone/>
                <a:defRPr sz="2000"/>
              </a:lvl9pPr>
            </a:lstStyle>
            <a:p>
              <a:r>
                <a:rPr lang="fr-FR" dirty="0"/>
                <a:t>Client</a:t>
              </a:r>
            </a:p>
          </p:txBody>
        </p:sp>
        <p:sp>
          <p:nvSpPr>
            <p:cNvPr id="33" name="ZoneTexte 32">
              <a:extLst>
                <a:ext uri="{FF2B5EF4-FFF2-40B4-BE49-F238E27FC236}">
                  <a16:creationId xmlns:a16="http://schemas.microsoft.com/office/drawing/2014/main" id="{787B52CF-2380-4E83-8777-DE644629E316}"/>
                </a:ext>
              </a:extLst>
            </p:cNvPr>
            <p:cNvSpPr txBox="1"/>
            <p:nvPr/>
          </p:nvSpPr>
          <p:spPr>
            <a:xfrm>
              <a:off x="3784043" y="3378952"/>
              <a:ext cx="1536469" cy="369332"/>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Marketplace</a:t>
              </a:r>
            </a:p>
          </p:txBody>
        </p:sp>
        <p:sp>
          <p:nvSpPr>
            <p:cNvPr id="34" name="ZoneTexte 33">
              <a:extLst>
                <a:ext uri="{FF2B5EF4-FFF2-40B4-BE49-F238E27FC236}">
                  <a16:creationId xmlns:a16="http://schemas.microsoft.com/office/drawing/2014/main" id="{428E9D13-FBA4-49B6-87F1-8FD194C2BFAA}"/>
                </a:ext>
              </a:extLst>
            </p:cNvPr>
            <p:cNvSpPr txBox="1"/>
            <p:nvPr/>
          </p:nvSpPr>
          <p:spPr>
            <a:xfrm>
              <a:off x="6871490" y="3378952"/>
              <a:ext cx="1074252" cy="369332"/>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Vendeur</a:t>
              </a:r>
            </a:p>
          </p:txBody>
        </p:sp>
      </p:grpSp>
    </p:spTree>
    <p:extLst>
      <p:ext uri="{BB962C8B-B14F-4D97-AF65-F5344CB8AC3E}">
        <p14:creationId xmlns:p14="http://schemas.microsoft.com/office/powerpoint/2010/main" val="392379443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3" name="Rectangle 12">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re 4">
            <a:extLst>
              <a:ext uri="{FF2B5EF4-FFF2-40B4-BE49-F238E27FC236}">
                <a16:creationId xmlns:a16="http://schemas.microsoft.com/office/drawing/2014/main" id="{F6098C2F-4FFA-4B7B-8586-5D6F4BC4D25E}"/>
              </a:ext>
            </a:extLst>
          </p:cNvPr>
          <p:cNvSpPr txBox="1">
            <a:spLocks/>
          </p:cNvSpPr>
          <p:nvPr/>
        </p:nvSpPr>
        <p:spPr>
          <a:xfrm>
            <a:off x="4088317" y="2395329"/>
            <a:ext cx="4013284" cy="2067340"/>
          </a:xfrm>
          <a:prstGeom prst="rect">
            <a:avLst/>
          </a:prstGeom>
        </p:spPr>
        <p:txBody>
          <a:bodyPr vert="horz" lIns="91440" tIns="45720" rIns="91440" bIns="45720" rtlCol="0" anchor="ctr" anchorCtr="0">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fr-FR" b="1" dirty="0">
                <a:solidFill>
                  <a:schemeClr val="accent5"/>
                </a:solidFill>
              </a:rPr>
            </a:br>
            <a:br>
              <a:rPr lang="fr-FR" dirty="0"/>
            </a:br>
            <a:r>
              <a:rPr lang="fr-FR" sz="18400" b="1" dirty="0">
                <a:ln w="47625">
                  <a:solidFill>
                    <a:srgbClr val="0070C0"/>
                  </a:solidFill>
                  <a:prstDash val="solid"/>
                </a:ln>
                <a:solidFill>
                  <a:schemeClr val="bg1"/>
                </a:solidFill>
              </a:rPr>
              <a:t>FIN</a:t>
            </a:r>
            <a:br>
              <a:rPr lang="fr-FR" sz="8900" b="1" dirty="0">
                <a:ln w="22225">
                  <a:solidFill>
                    <a:srgbClr val="0070C0"/>
                  </a:solidFill>
                  <a:prstDash val="solid"/>
                </a:ln>
                <a:solidFill>
                  <a:schemeClr val="bg1"/>
                </a:solidFill>
              </a:rPr>
            </a:br>
            <a:endParaRPr lang="fr-FR" b="1" dirty="0">
              <a:ln w="22225">
                <a:solidFill>
                  <a:srgbClr val="0070C0"/>
                </a:solidFill>
                <a:prstDash val="solid"/>
              </a:ln>
              <a:solidFill>
                <a:schemeClr val="bg1"/>
              </a:solidFill>
            </a:endParaRPr>
          </a:p>
        </p:txBody>
      </p:sp>
      <p:sp>
        <p:nvSpPr>
          <p:cNvPr id="17" name="Espace réservé du numéro de diapositive 16">
            <a:extLst>
              <a:ext uri="{FF2B5EF4-FFF2-40B4-BE49-F238E27FC236}">
                <a16:creationId xmlns:a16="http://schemas.microsoft.com/office/drawing/2014/main" id="{5B624446-3D9C-43D7-8751-45CBB00C99A8}"/>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5859083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3" name="Rectangle 12">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re 4">
            <a:extLst>
              <a:ext uri="{FF2B5EF4-FFF2-40B4-BE49-F238E27FC236}">
                <a16:creationId xmlns:a16="http://schemas.microsoft.com/office/drawing/2014/main" id="{7C4909AF-9D9A-4A6F-8E5E-55DA2E964807}"/>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a:ln w="0">
                  <a:noFill/>
                  <a:prstDash val="solid"/>
                </a:ln>
                <a:solidFill>
                  <a:srgbClr val="0070C0"/>
                </a:solidFill>
                <a:latin typeface="Arial" panose="020B0604020202020204" pitchFamily="34" charset="0"/>
                <a:ea typeface="+mn-ea"/>
                <a:cs typeface="Arial" panose="020B0604020202020204" pitchFamily="34" charset="0"/>
              </a:rPr>
              <a:t>Presentation du jeu de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données</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2" name="ZoneTexte 11">
            <a:extLst>
              <a:ext uri="{FF2B5EF4-FFF2-40B4-BE49-F238E27FC236}">
                <a16:creationId xmlns:a16="http://schemas.microsoft.com/office/drawing/2014/main" id="{2B35020D-6BC6-434D-BE07-AFF9B9D1B6EC}"/>
              </a:ext>
            </a:extLst>
          </p:cNvPr>
          <p:cNvSpPr txBox="1"/>
          <p:nvPr/>
        </p:nvSpPr>
        <p:spPr>
          <a:xfrm>
            <a:off x="3019442" y="5339255"/>
            <a:ext cx="6151033"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Application d’algorithmes de traitement de texte (NLP) et d’images (Computer Vision)</a:t>
            </a:r>
            <a:endParaRPr lang="fr-FR" i="0" dirty="0">
              <a:solidFill>
                <a:srgbClr val="000000"/>
              </a:solidFill>
              <a:effectLst/>
              <a:latin typeface="Arial" panose="020B0604020202020204" pitchFamily="34" charset="0"/>
              <a:cs typeface="Arial" panose="020B0604020202020204" pitchFamily="34" charset="0"/>
            </a:endParaRPr>
          </a:p>
        </p:txBody>
      </p:sp>
      <p:pic>
        <p:nvPicPr>
          <p:cNvPr id="14" name="Image 13">
            <a:extLst>
              <a:ext uri="{FF2B5EF4-FFF2-40B4-BE49-F238E27FC236}">
                <a16:creationId xmlns:a16="http://schemas.microsoft.com/office/drawing/2014/main" id="{5F87F243-2CFB-4163-9589-43D47674A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459" y="531550"/>
            <a:ext cx="1722170" cy="1722170"/>
          </a:xfrm>
          <a:prstGeom prst="rect">
            <a:avLst/>
          </a:prstGeom>
        </p:spPr>
      </p:pic>
      <p:sp>
        <p:nvSpPr>
          <p:cNvPr id="6" name="Espace réservé du numéro de diapositive 5">
            <a:extLst>
              <a:ext uri="{FF2B5EF4-FFF2-40B4-BE49-F238E27FC236}">
                <a16:creationId xmlns:a16="http://schemas.microsoft.com/office/drawing/2014/main" id="{1E1B8753-80A9-480E-8213-AD90336830B8}"/>
              </a:ext>
            </a:extLst>
          </p:cNvPr>
          <p:cNvSpPr>
            <a:spLocks noGrp="1"/>
          </p:cNvSpPr>
          <p:nvPr>
            <p:ph type="sldNum" sz="quarter" idx="12"/>
          </p:nvPr>
        </p:nvSpPr>
        <p:spPr/>
        <p:txBody>
          <a:bodyPr/>
          <a:lstStyle/>
          <a:p>
            <a:fld id="{D57F1E4F-1CFF-5643-939E-217C01CDF565}" type="slidenum">
              <a:rPr lang="en-US" smtClean="0"/>
              <a:pPr/>
              <a:t>4</a:t>
            </a:fld>
            <a:endParaRPr lang="en-US" dirty="0"/>
          </a:p>
        </p:txBody>
      </p:sp>
      <p:grpSp>
        <p:nvGrpSpPr>
          <p:cNvPr id="4" name="Groupe 3">
            <a:extLst>
              <a:ext uri="{FF2B5EF4-FFF2-40B4-BE49-F238E27FC236}">
                <a16:creationId xmlns:a16="http://schemas.microsoft.com/office/drawing/2014/main" id="{05458B17-0E78-489F-8EFF-5BC5866DE01A}"/>
              </a:ext>
            </a:extLst>
          </p:cNvPr>
          <p:cNvGrpSpPr/>
          <p:nvPr/>
        </p:nvGrpSpPr>
        <p:grpSpPr>
          <a:xfrm>
            <a:off x="497758" y="1556882"/>
            <a:ext cx="11194400" cy="3234349"/>
            <a:chOff x="410791" y="1681060"/>
            <a:chExt cx="11194400" cy="3234349"/>
          </a:xfrm>
        </p:grpSpPr>
        <p:grpSp>
          <p:nvGrpSpPr>
            <p:cNvPr id="5" name="Groupe 4">
              <a:extLst>
                <a:ext uri="{FF2B5EF4-FFF2-40B4-BE49-F238E27FC236}">
                  <a16:creationId xmlns:a16="http://schemas.microsoft.com/office/drawing/2014/main" id="{995165A2-F57B-426F-B51A-CDD04AC9B71C}"/>
                </a:ext>
              </a:extLst>
            </p:cNvPr>
            <p:cNvGrpSpPr/>
            <p:nvPr/>
          </p:nvGrpSpPr>
          <p:grpSpPr>
            <a:xfrm>
              <a:off x="673212" y="1681060"/>
              <a:ext cx="10931979" cy="2529370"/>
              <a:chOff x="673212" y="2187399"/>
              <a:chExt cx="10931979" cy="2529370"/>
            </a:xfrm>
          </p:grpSpPr>
          <p:grpSp>
            <p:nvGrpSpPr>
              <p:cNvPr id="2" name="Groupe 1">
                <a:extLst>
                  <a:ext uri="{FF2B5EF4-FFF2-40B4-BE49-F238E27FC236}">
                    <a16:creationId xmlns:a16="http://schemas.microsoft.com/office/drawing/2014/main" id="{41830F70-0639-4ADC-85EA-DDA7799996ED}"/>
                  </a:ext>
                </a:extLst>
              </p:cNvPr>
              <p:cNvGrpSpPr/>
              <p:nvPr/>
            </p:nvGrpSpPr>
            <p:grpSpPr>
              <a:xfrm>
                <a:off x="673212" y="2187399"/>
                <a:ext cx="10931979" cy="2529370"/>
                <a:chOff x="673212" y="2187399"/>
                <a:chExt cx="10931979" cy="2529370"/>
              </a:xfrm>
            </p:grpSpPr>
            <p:sp>
              <p:nvSpPr>
                <p:cNvPr id="16" name="ZoneTexte 15">
                  <a:extLst>
                    <a:ext uri="{FF2B5EF4-FFF2-40B4-BE49-F238E27FC236}">
                      <a16:creationId xmlns:a16="http://schemas.microsoft.com/office/drawing/2014/main" id="{E2438D33-05AC-4B08-8AF7-2F2EC27E075E}"/>
                    </a:ext>
                  </a:extLst>
                </p:cNvPr>
                <p:cNvSpPr txBox="1"/>
                <p:nvPr/>
              </p:nvSpPr>
              <p:spPr>
                <a:xfrm>
                  <a:off x="3624231" y="2187399"/>
                  <a:ext cx="4941456" cy="369332"/>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Jeux de données: 1050 lignes/articles</a:t>
                  </a:r>
                  <a:endParaRPr lang="fr-FR" i="0" dirty="0">
                    <a:solidFill>
                      <a:srgbClr val="000000"/>
                    </a:solidFill>
                    <a:effectLst/>
                    <a:latin typeface="Arial" panose="020B0604020202020204" pitchFamily="34" charset="0"/>
                    <a:cs typeface="Arial" panose="020B0604020202020204" pitchFamily="34" charset="0"/>
                  </a:endParaRPr>
                </a:p>
              </p:txBody>
            </p:sp>
            <p:sp>
              <p:nvSpPr>
                <p:cNvPr id="17" name="ZoneTexte 16">
                  <a:extLst>
                    <a:ext uri="{FF2B5EF4-FFF2-40B4-BE49-F238E27FC236}">
                      <a16:creationId xmlns:a16="http://schemas.microsoft.com/office/drawing/2014/main" id="{BD1E9891-25CE-4698-BA12-D4242892CC0D}"/>
                    </a:ext>
                  </a:extLst>
                </p:cNvPr>
                <p:cNvSpPr txBox="1"/>
                <p:nvPr/>
              </p:nvSpPr>
              <p:spPr>
                <a:xfrm>
                  <a:off x="673212" y="3516440"/>
                  <a:ext cx="4656169" cy="1200329"/>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Données textuelles:</a:t>
                  </a:r>
                </a:p>
                <a:p>
                  <a:pPr marL="800100" lvl="1" indent="-342900">
                    <a:buFont typeface="Arial" panose="020B0604020202020204" pitchFamily="34" charset="0"/>
                    <a:buChar char="•"/>
                  </a:pPr>
                  <a:r>
                    <a:rPr lang="fr-FR" dirty="0">
                      <a:solidFill>
                        <a:srgbClr val="000000"/>
                      </a:solidFill>
                      <a:latin typeface="Arial" panose="020B0604020202020204" pitchFamily="34" charset="0"/>
                      <a:cs typeface="Arial" panose="020B0604020202020204" pitchFamily="34" charset="0"/>
                    </a:rPr>
                    <a:t>Description produit</a:t>
                  </a:r>
                </a:p>
                <a:p>
                  <a:pPr marL="800100" lvl="1" indent="-342900">
                    <a:buFont typeface="Arial" panose="020B0604020202020204" pitchFamily="34" charset="0"/>
                    <a:buChar char="•"/>
                  </a:pPr>
                  <a:r>
                    <a:rPr lang="fr-FR" i="0" dirty="0">
                      <a:solidFill>
                        <a:srgbClr val="000000"/>
                      </a:solidFill>
                      <a:effectLst/>
                      <a:latin typeface="Arial" panose="020B0604020202020204" pitchFamily="34" charset="0"/>
                      <a:cs typeface="Arial" panose="020B0604020202020204" pitchFamily="34" charset="0"/>
                    </a:rPr>
                    <a:t>Titre du produit</a:t>
                  </a:r>
                </a:p>
                <a:p>
                  <a:pPr marL="800100" lvl="1" indent="-342900">
                    <a:buFont typeface="Arial" panose="020B0604020202020204" pitchFamily="34" charset="0"/>
                    <a:buChar char="•"/>
                  </a:pPr>
                  <a:r>
                    <a:rPr lang="fr-FR" dirty="0">
                      <a:solidFill>
                        <a:srgbClr val="000000"/>
                      </a:solidFill>
                      <a:latin typeface="Arial" panose="020B0604020202020204" pitchFamily="34" charset="0"/>
                      <a:cs typeface="Arial" panose="020B0604020202020204" pitchFamily="34" charset="0"/>
                    </a:rPr>
                    <a:t>Arborescence des catégories</a:t>
                  </a:r>
                  <a:endParaRPr lang="fr-FR" i="0" dirty="0">
                    <a:solidFill>
                      <a:srgbClr val="000000"/>
                    </a:solidFill>
                    <a:effectLst/>
                    <a:latin typeface="Arial" panose="020B0604020202020204" pitchFamily="34" charset="0"/>
                    <a:cs typeface="Arial" panose="020B0604020202020204" pitchFamily="34" charset="0"/>
                  </a:endParaRPr>
                </a:p>
              </p:txBody>
            </p:sp>
            <p:sp>
              <p:nvSpPr>
                <p:cNvPr id="18" name="ZoneTexte 17">
                  <a:extLst>
                    <a:ext uri="{FF2B5EF4-FFF2-40B4-BE49-F238E27FC236}">
                      <a16:creationId xmlns:a16="http://schemas.microsoft.com/office/drawing/2014/main" id="{551843CF-E3C7-4C21-93AB-A3B1077D9335}"/>
                    </a:ext>
                  </a:extLst>
                </p:cNvPr>
                <p:cNvSpPr txBox="1"/>
                <p:nvPr/>
              </p:nvSpPr>
              <p:spPr>
                <a:xfrm>
                  <a:off x="8833239" y="3516440"/>
                  <a:ext cx="2771952" cy="646331"/>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Données visuelles:</a:t>
                  </a:r>
                </a:p>
                <a:p>
                  <a:pPr marL="800100" lvl="1" indent="-342900">
                    <a:buFont typeface="Arial" panose="020B0604020202020204" pitchFamily="34" charset="0"/>
                    <a:buChar char="•"/>
                  </a:pPr>
                  <a:r>
                    <a:rPr lang="fr-FR" dirty="0">
                      <a:solidFill>
                        <a:srgbClr val="000000"/>
                      </a:solidFill>
                      <a:latin typeface="Arial" panose="020B0604020202020204" pitchFamily="34" charset="0"/>
                      <a:cs typeface="Arial" panose="020B0604020202020204" pitchFamily="34" charset="0"/>
                    </a:rPr>
                    <a:t>Photo produit</a:t>
                  </a:r>
                  <a:endParaRPr lang="fr-FR" i="0" dirty="0">
                    <a:solidFill>
                      <a:srgbClr val="000000"/>
                    </a:solidFill>
                    <a:effectLst/>
                    <a:latin typeface="Arial" panose="020B0604020202020204" pitchFamily="34" charset="0"/>
                    <a:cs typeface="Arial" panose="020B0604020202020204" pitchFamily="34" charset="0"/>
                  </a:endParaRPr>
                </a:p>
              </p:txBody>
            </p:sp>
          </p:grpSp>
          <p:sp>
            <p:nvSpPr>
              <p:cNvPr id="3" name="Flèche : bas 2">
                <a:extLst>
                  <a:ext uri="{FF2B5EF4-FFF2-40B4-BE49-F238E27FC236}">
                    <a16:creationId xmlns:a16="http://schemas.microsoft.com/office/drawing/2014/main" id="{F1541547-DF45-4D16-AA27-E1E254E97BC7}"/>
                  </a:ext>
                </a:extLst>
              </p:cNvPr>
              <p:cNvSpPr/>
              <p:nvPr/>
            </p:nvSpPr>
            <p:spPr>
              <a:xfrm rot="3587537">
                <a:off x="4097132" y="2623022"/>
                <a:ext cx="314036" cy="127496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bas 18">
                <a:extLst>
                  <a:ext uri="{FF2B5EF4-FFF2-40B4-BE49-F238E27FC236}">
                    <a16:creationId xmlns:a16="http://schemas.microsoft.com/office/drawing/2014/main" id="{EC5B0091-0570-492B-B04F-64848DED110E}"/>
                  </a:ext>
                </a:extLst>
              </p:cNvPr>
              <p:cNvSpPr/>
              <p:nvPr/>
            </p:nvSpPr>
            <p:spPr>
              <a:xfrm rot="18012463" flipH="1">
                <a:off x="7973751" y="2618085"/>
                <a:ext cx="314036" cy="127496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8" name="Image 7">
              <a:extLst>
                <a:ext uri="{FF2B5EF4-FFF2-40B4-BE49-F238E27FC236}">
                  <a16:creationId xmlns:a16="http://schemas.microsoft.com/office/drawing/2014/main" id="{A6F87074-C363-44CA-9BDF-97673BBE24EB}"/>
                </a:ext>
              </a:extLst>
            </p:cNvPr>
            <p:cNvPicPr>
              <a:picLocks noChangeAspect="1"/>
            </p:cNvPicPr>
            <p:nvPr/>
          </p:nvPicPr>
          <p:blipFill>
            <a:blip r:embed="rId4"/>
            <a:stretch>
              <a:fillRect/>
            </a:stretch>
          </p:blipFill>
          <p:spPr>
            <a:xfrm>
              <a:off x="410791" y="3381984"/>
              <a:ext cx="828242" cy="828242"/>
            </a:xfrm>
            <a:prstGeom prst="rect">
              <a:avLst/>
            </a:prstGeom>
          </p:spPr>
        </p:pic>
        <p:pic>
          <p:nvPicPr>
            <p:cNvPr id="21" name="Image 20">
              <a:extLst>
                <a:ext uri="{FF2B5EF4-FFF2-40B4-BE49-F238E27FC236}">
                  <a16:creationId xmlns:a16="http://schemas.microsoft.com/office/drawing/2014/main" id="{D4E90F29-A3C8-43B9-BCD7-38AAA0C0B63C}"/>
                </a:ext>
              </a:extLst>
            </p:cNvPr>
            <p:cNvPicPr>
              <a:picLocks noChangeAspect="1"/>
            </p:cNvPicPr>
            <p:nvPr/>
          </p:nvPicPr>
          <p:blipFill>
            <a:blip r:embed="rId5"/>
            <a:stretch>
              <a:fillRect/>
            </a:stretch>
          </p:blipFill>
          <p:spPr>
            <a:xfrm>
              <a:off x="9676297" y="3610265"/>
              <a:ext cx="1416323" cy="1305144"/>
            </a:xfrm>
            <a:prstGeom prst="rect">
              <a:avLst/>
            </a:prstGeom>
          </p:spPr>
        </p:pic>
      </p:grpSp>
      <p:sp>
        <p:nvSpPr>
          <p:cNvPr id="20" name="Titre 4">
            <a:extLst>
              <a:ext uri="{FF2B5EF4-FFF2-40B4-BE49-F238E27FC236}">
                <a16:creationId xmlns:a16="http://schemas.microsoft.com/office/drawing/2014/main" id="{025C7D46-3423-4AB0-8113-F0DB752FCFBE}"/>
              </a:ext>
            </a:extLst>
          </p:cNvPr>
          <p:cNvSpPr txBox="1">
            <a:spLocks/>
          </p:cNvSpPr>
          <p:nvPr/>
        </p:nvSpPr>
        <p:spPr>
          <a:xfrm>
            <a:off x="123307" y="491058"/>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2"/>
            </a:pP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23" name="Titre 4">
            <a:extLst>
              <a:ext uri="{FF2B5EF4-FFF2-40B4-BE49-F238E27FC236}">
                <a16:creationId xmlns:a16="http://schemas.microsoft.com/office/drawing/2014/main" id="{AC016364-5260-4B0F-A56F-D8308EACDD16}"/>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2"/>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Traitement</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de la base de </a:t>
            </a: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données</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359911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3" name="Rectangle 12">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re 4">
            <a:extLst>
              <a:ext uri="{FF2B5EF4-FFF2-40B4-BE49-F238E27FC236}">
                <a16:creationId xmlns:a16="http://schemas.microsoft.com/office/drawing/2014/main" id="{C736A859-7E75-4FF7-ADF5-385BB8F01012}"/>
              </a:ext>
            </a:extLst>
          </p:cNvPr>
          <p:cNvSpPr txBox="1">
            <a:spLocks/>
          </p:cNvSpPr>
          <p:nvPr/>
        </p:nvSpPr>
        <p:spPr>
          <a:xfrm>
            <a:off x="114070" y="754931"/>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buClr>
                <a:srgbClr val="0070C0"/>
              </a:buClr>
            </a:pPr>
            <a:endParaRPr lang="en-US" sz="36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pic>
        <p:nvPicPr>
          <p:cNvPr id="12" name="Image 11">
            <a:extLst>
              <a:ext uri="{FF2B5EF4-FFF2-40B4-BE49-F238E27FC236}">
                <a16:creationId xmlns:a16="http://schemas.microsoft.com/office/drawing/2014/main" id="{5C99F412-D414-4ED3-AACA-1E20CD713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459" y="531550"/>
            <a:ext cx="1722170" cy="1722170"/>
          </a:xfrm>
          <a:prstGeom prst="rect">
            <a:avLst/>
          </a:prstGeom>
        </p:spPr>
      </p:pic>
      <p:sp>
        <p:nvSpPr>
          <p:cNvPr id="5" name="Espace réservé du numéro de diapositive 4">
            <a:extLst>
              <a:ext uri="{FF2B5EF4-FFF2-40B4-BE49-F238E27FC236}">
                <a16:creationId xmlns:a16="http://schemas.microsoft.com/office/drawing/2014/main" id="{4FAD1165-B1DD-45F9-9022-C9F68B46BCBF}"/>
              </a:ext>
            </a:extLst>
          </p:cNvPr>
          <p:cNvSpPr>
            <a:spLocks noGrp="1"/>
          </p:cNvSpPr>
          <p:nvPr>
            <p:ph type="sldNum" sz="quarter" idx="12"/>
          </p:nvPr>
        </p:nvSpPr>
        <p:spPr/>
        <p:txBody>
          <a:bodyPr/>
          <a:lstStyle/>
          <a:p>
            <a:fld id="{D57F1E4F-1CFF-5643-939E-217C01CDF565}" type="slidenum">
              <a:rPr lang="en-US" smtClean="0"/>
              <a:pPr/>
              <a:t>5</a:t>
            </a:fld>
            <a:endParaRPr lang="en-US" dirty="0"/>
          </a:p>
        </p:txBody>
      </p:sp>
      <p:grpSp>
        <p:nvGrpSpPr>
          <p:cNvPr id="7" name="Groupe 6">
            <a:extLst>
              <a:ext uri="{FF2B5EF4-FFF2-40B4-BE49-F238E27FC236}">
                <a16:creationId xmlns:a16="http://schemas.microsoft.com/office/drawing/2014/main" id="{AD7405B9-ABFA-438E-A23A-8A9AA1A1ECAF}"/>
              </a:ext>
            </a:extLst>
          </p:cNvPr>
          <p:cNvGrpSpPr/>
          <p:nvPr/>
        </p:nvGrpSpPr>
        <p:grpSpPr>
          <a:xfrm>
            <a:off x="3882608" y="2346187"/>
            <a:ext cx="4433454" cy="1947646"/>
            <a:chOff x="3055272" y="2547397"/>
            <a:chExt cx="4433454" cy="1947646"/>
          </a:xfrm>
        </p:grpSpPr>
        <p:grpSp>
          <p:nvGrpSpPr>
            <p:cNvPr id="4" name="Groupe 3">
              <a:extLst>
                <a:ext uri="{FF2B5EF4-FFF2-40B4-BE49-F238E27FC236}">
                  <a16:creationId xmlns:a16="http://schemas.microsoft.com/office/drawing/2014/main" id="{DCE059C5-D6BD-4FD4-874A-B5D694B31E68}"/>
                </a:ext>
              </a:extLst>
            </p:cNvPr>
            <p:cNvGrpSpPr/>
            <p:nvPr/>
          </p:nvGrpSpPr>
          <p:grpSpPr>
            <a:xfrm>
              <a:off x="3055272" y="2547397"/>
              <a:ext cx="4433454" cy="369332"/>
              <a:chOff x="3878232" y="2372534"/>
              <a:chExt cx="4433454" cy="369332"/>
            </a:xfrm>
          </p:grpSpPr>
          <p:sp>
            <p:nvSpPr>
              <p:cNvPr id="2" name="ZoneTexte 1">
                <a:extLst>
                  <a:ext uri="{FF2B5EF4-FFF2-40B4-BE49-F238E27FC236}">
                    <a16:creationId xmlns:a16="http://schemas.microsoft.com/office/drawing/2014/main" id="{E38EABBB-29D8-4735-B9E0-B4C594B4C7AD}"/>
                  </a:ext>
                </a:extLst>
              </p:cNvPr>
              <p:cNvSpPr txBox="1"/>
              <p:nvPr/>
            </p:nvSpPr>
            <p:spPr>
              <a:xfrm>
                <a:off x="3878232" y="2372534"/>
                <a:ext cx="4433454" cy="369332"/>
              </a:xfrm>
              <a:prstGeom prst="rect">
                <a:avLst/>
              </a:prstGeom>
              <a:noFill/>
            </p:spPr>
            <p:txBody>
              <a:bodyPr wrap="square" rtlCol="0">
                <a:spAutoFit/>
              </a:bodyPr>
              <a:lstStyle/>
              <a:p>
                <a:r>
                  <a:rPr lang="fr-FR" dirty="0"/>
                  <a:t>[Baby Care &gt;&gt; Baby Bath &amp; Skin &gt;&gt; …]</a:t>
                </a:r>
              </a:p>
            </p:txBody>
          </p:sp>
          <p:sp>
            <p:nvSpPr>
              <p:cNvPr id="3" name="Rectangle 2">
                <a:extLst>
                  <a:ext uri="{FF2B5EF4-FFF2-40B4-BE49-F238E27FC236}">
                    <a16:creationId xmlns:a16="http://schemas.microsoft.com/office/drawing/2014/main" id="{33A2F84A-4D8D-47BB-8315-47042BF78D1A}"/>
                  </a:ext>
                </a:extLst>
              </p:cNvPr>
              <p:cNvSpPr/>
              <p:nvPr/>
            </p:nvSpPr>
            <p:spPr>
              <a:xfrm>
                <a:off x="4045527" y="2438401"/>
                <a:ext cx="960582" cy="2659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33835ADB-D8F2-4971-A2D2-549784C6C0DF}"/>
                  </a:ext>
                </a:extLst>
              </p:cNvPr>
              <p:cNvSpPr/>
              <p:nvPr/>
            </p:nvSpPr>
            <p:spPr>
              <a:xfrm>
                <a:off x="5310908" y="2438401"/>
                <a:ext cx="1653771" cy="250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a:extLst>
                <a:ext uri="{FF2B5EF4-FFF2-40B4-BE49-F238E27FC236}">
                  <a16:creationId xmlns:a16="http://schemas.microsoft.com/office/drawing/2014/main" id="{F350C0EE-6C26-4EE7-8024-6B0E40A884BB}"/>
                </a:ext>
              </a:extLst>
            </p:cNvPr>
            <p:cNvSpPr txBox="1"/>
            <p:nvPr/>
          </p:nvSpPr>
          <p:spPr>
            <a:xfrm>
              <a:off x="3055273" y="3848712"/>
              <a:ext cx="1335936"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Catégorie</a:t>
              </a:r>
            </a:p>
            <a:p>
              <a:pPr algn="ctr"/>
              <a:r>
                <a:rPr lang="fr-FR" dirty="0">
                  <a:solidFill>
                    <a:srgbClr val="000000"/>
                  </a:solidFill>
                  <a:latin typeface="Arial" panose="020B0604020202020204" pitchFamily="34" charset="0"/>
                  <a:cs typeface="Arial" panose="020B0604020202020204" pitchFamily="34" charset="0"/>
                </a:rPr>
                <a:t>Principale</a:t>
              </a:r>
            </a:p>
          </p:txBody>
        </p:sp>
        <p:sp>
          <p:nvSpPr>
            <p:cNvPr id="44" name="ZoneTexte 43">
              <a:extLst>
                <a:ext uri="{FF2B5EF4-FFF2-40B4-BE49-F238E27FC236}">
                  <a16:creationId xmlns:a16="http://schemas.microsoft.com/office/drawing/2014/main" id="{8D5C2DCA-F0B0-4BF6-8BE2-1A04F944EC92}"/>
                </a:ext>
              </a:extLst>
            </p:cNvPr>
            <p:cNvSpPr txBox="1"/>
            <p:nvPr/>
          </p:nvSpPr>
          <p:spPr>
            <a:xfrm>
              <a:off x="4584829" y="3845878"/>
              <a:ext cx="1460008" cy="646331"/>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Catégorie</a:t>
              </a:r>
            </a:p>
            <a:p>
              <a:pPr algn="ctr"/>
              <a:r>
                <a:rPr lang="fr-FR" dirty="0">
                  <a:solidFill>
                    <a:srgbClr val="000000"/>
                  </a:solidFill>
                  <a:latin typeface="Arial" panose="020B0604020202020204" pitchFamily="34" charset="0"/>
                  <a:cs typeface="Arial" panose="020B0604020202020204" pitchFamily="34" charset="0"/>
                </a:rPr>
                <a:t>Secondaire</a:t>
              </a:r>
            </a:p>
          </p:txBody>
        </p:sp>
        <p:sp>
          <p:nvSpPr>
            <p:cNvPr id="6" name="Flèche : haut 5">
              <a:extLst>
                <a:ext uri="{FF2B5EF4-FFF2-40B4-BE49-F238E27FC236}">
                  <a16:creationId xmlns:a16="http://schemas.microsoft.com/office/drawing/2014/main" id="{593EFCD7-F12C-4495-8812-09BA2B29754F}"/>
                </a:ext>
              </a:extLst>
            </p:cNvPr>
            <p:cNvSpPr/>
            <p:nvPr/>
          </p:nvSpPr>
          <p:spPr>
            <a:xfrm>
              <a:off x="3505200" y="3037110"/>
              <a:ext cx="335280" cy="732721"/>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lèche : haut 44">
              <a:extLst>
                <a:ext uri="{FF2B5EF4-FFF2-40B4-BE49-F238E27FC236}">
                  <a16:creationId xmlns:a16="http://schemas.microsoft.com/office/drawing/2014/main" id="{7486EAD6-4592-453E-804F-952A1D7AD33A}"/>
                </a:ext>
              </a:extLst>
            </p:cNvPr>
            <p:cNvSpPr/>
            <p:nvPr/>
          </p:nvSpPr>
          <p:spPr>
            <a:xfrm>
              <a:off x="5104359" y="3037110"/>
              <a:ext cx="335280" cy="732721"/>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5" name="Groupe 24">
            <a:extLst>
              <a:ext uri="{FF2B5EF4-FFF2-40B4-BE49-F238E27FC236}">
                <a16:creationId xmlns:a16="http://schemas.microsoft.com/office/drawing/2014/main" id="{67EC28CC-E176-44C2-8CAD-A7767F16DF3A}"/>
              </a:ext>
            </a:extLst>
          </p:cNvPr>
          <p:cNvGrpSpPr/>
          <p:nvPr/>
        </p:nvGrpSpPr>
        <p:grpSpPr>
          <a:xfrm>
            <a:off x="1844943" y="4946185"/>
            <a:ext cx="8500032" cy="547925"/>
            <a:chOff x="740640" y="4976453"/>
            <a:chExt cx="8500032" cy="547925"/>
          </a:xfrm>
        </p:grpSpPr>
        <p:grpSp>
          <p:nvGrpSpPr>
            <p:cNvPr id="18" name="Groupe 17">
              <a:extLst>
                <a:ext uri="{FF2B5EF4-FFF2-40B4-BE49-F238E27FC236}">
                  <a16:creationId xmlns:a16="http://schemas.microsoft.com/office/drawing/2014/main" id="{063EE749-82FB-4143-A608-3AFC89F9786A}"/>
                </a:ext>
              </a:extLst>
            </p:cNvPr>
            <p:cNvGrpSpPr/>
            <p:nvPr/>
          </p:nvGrpSpPr>
          <p:grpSpPr>
            <a:xfrm>
              <a:off x="740640" y="5059109"/>
              <a:ext cx="8500032" cy="375973"/>
              <a:chOff x="740640" y="5059109"/>
              <a:chExt cx="8500032" cy="375973"/>
            </a:xfrm>
          </p:grpSpPr>
          <p:sp>
            <p:nvSpPr>
              <p:cNvPr id="46" name="ZoneTexte 45">
                <a:extLst>
                  <a:ext uri="{FF2B5EF4-FFF2-40B4-BE49-F238E27FC236}">
                    <a16:creationId xmlns:a16="http://schemas.microsoft.com/office/drawing/2014/main" id="{ED6A4141-28EB-4FC3-95C0-6084ADE06A08}"/>
                  </a:ext>
                </a:extLst>
              </p:cNvPr>
              <p:cNvSpPr txBox="1"/>
              <p:nvPr/>
            </p:nvSpPr>
            <p:spPr>
              <a:xfrm>
                <a:off x="740640" y="5059109"/>
                <a:ext cx="2185438" cy="369332"/>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Description Produit</a:t>
                </a:r>
              </a:p>
            </p:txBody>
          </p:sp>
          <p:sp>
            <p:nvSpPr>
              <p:cNvPr id="47" name="ZoneTexte 46">
                <a:extLst>
                  <a:ext uri="{FF2B5EF4-FFF2-40B4-BE49-F238E27FC236}">
                    <a16:creationId xmlns:a16="http://schemas.microsoft.com/office/drawing/2014/main" id="{E8EC5874-BBBF-46A8-B13F-8D8F3E5D8671}"/>
                  </a:ext>
                </a:extLst>
              </p:cNvPr>
              <p:cNvSpPr txBox="1"/>
              <p:nvPr/>
            </p:nvSpPr>
            <p:spPr>
              <a:xfrm>
                <a:off x="3825573" y="5065750"/>
                <a:ext cx="2032116" cy="369332"/>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Titre du Produit</a:t>
                </a:r>
              </a:p>
            </p:txBody>
          </p:sp>
          <p:sp>
            <p:nvSpPr>
              <p:cNvPr id="48" name="ZoneTexte 47">
                <a:extLst>
                  <a:ext uri="{FF2B5EF4-FFF2-40B4-BE49-F238E27FC236}">
                    <a16:creationId xmlns:a16="http://schemas.microsoft.com/office/drawing/2014/main" id="{6F23C600-6064-4E27-A0DD-3DFC3611C980}"/>
                  </a:ext>
                </a:extLst>
              </p:cNvPr>
              <p:cNvSpPr txBox="1"/>
              <p:nvPr/>
            </p:nvSpPr>
            <p:spPr>
              <a:xfrm>
                <a:off x="6910506" y="5059109"/>
                <a:ext cx="2330166" cy="369332"/>
              </a:xfrm>
              <a:prstGeom prst="rect">
                <a:avLst/>
              </a:prstGeom>
              <a:noFill/>
            </p:spPr>
            <p:txBody>
              <a:bodyPr wrap="square" rtlCol="0">
                <a:spAutoFit/>
              </a:bodyPr>
              <a:lstStyle/>
              <a:p>
                <a:r>
                  <a:rPr lang="fr-FR" dirty="0" err="1">
                    <a:solidFill>
                      <a:srgbClr val="000000"/>
                    </a:solidFill>
                    <a:latin typeface="Arial" panose="020B0604020202020204" pitchFamily="34" charset="0"/>
                    <a:cs typeface="Arial" panose="020B0604020202020204" pitchFamily="34" charset="0"/>
                  </a:rPr>
                  <a:t>Description_Et_Titre</a:t>
                </a:r>
                <a:endParaRPr lang="fr-FR" dirty="0">
                  <a:solidFill>
                    <a:srgbClr val="000000"/>
                  </a:solidFill>
                  <a:latin typeface="Arial" panose="020B0604020202020204" pitchFamily="34" charset="0"/>
                  <a:cs typeface="Arial" panose="020B0604020202020204" pitchFamily="34" charset="0"/>
                </a:endParaRPr>
              </a:p>
            </p:txBody>
          </p:sp>
        </p:grpSp>
        <p:sp>
          <p:nvSpPr>
            <p:cNvPr id="24" name="Croix 23">
              <a:extLst>
                <a:ext uri="{FF2B5EF4-FFF2-40B4-BE49-F238E27FC236}">
                  <a16:creationId xmlns:a16="http://schemas.microsoft.com/office/drawing/2014/main" id="{A9607D42-FAE7-46E7-8A95-49E30C3EF132}"/>
                </a:ext>
              </a:extLst>
            </p:cNvPr>
            <p:cNvSpPr/>
            <p:nvPr/>
          </p:nvSpPr>
          <p:spPr>
            <a:xfrm>
              <a:off x="3027935" y="4976453"/>
              <a:ext cx="587316" cy="547925"/>
            </a:xfrm>
            <a:prstGeom prst="plus">
              <a:avLst>
                <a:gd name="adj" fmla="val 39834"/>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Flèche : haut 49">
              <a:extLst>
                <a:ext uri="{FF2B5EF4-FFF2-40B4-BE49-F238E27FC236}">
                  <a16:creationId xmlns:a16="http://schemas.microsoft.com/office/drawing/2014/main" id="{7E44CE19-ECD8-4827-90AC-5421B313D756}"/>
                </a:ext>
              </a:extLst>
            </p:cNvPr>
            <p:cNvSpPr/>
            <p:nvPr/>
          </p:nvSpPr>
          <p:spPr>
            <a:xfrm rot="5400000">
              <a:off x="6056409" y="4888618"/>
              <a:ext cx="335280" cy="732721"/>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Titre 4">
            <a:extLst>
              <a:ext uri="{FF2B5EF4-FFF2-40B4-BE49-F238E27FC236}">
                <a16:creationId xmlns:a16="http://schemas.microsoft.com/office/drawing/2014/main" id="{51589A02-A9B4-4FA8-A7B6-503F958AA08D}"/>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2"/>
            </a:pPr>
            <a:r>
              <a:rPr lang="en-US" sz="2000" dirty="0">
                <a:ln w="0">
                  <a:noFill/>
                  <a:prstDash val="solid"/>
                </a:ln>
                <a:solidFill>
                  <a:srgbClr val="0070C0"/>
                </a:solidFill>
                <a:latin typeface="Arial" panose="020B0604020202020204" pitchFamily="34" charset="0"/>
                <a:ea typeface="+mn-ea"/>
                <a:cs typeface="Arial" panose="020B0604020202020204" pitchFamily="34" charset="0"/>
              </a:rPr>
              <a:t>Feature Engineering</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31" name="Titre 4">
            <a:extLst>
              <a:ext uri="{FF2B5EF4-FFF2-40B4-BE49-F238E27FC236}">
                <a16:creationId xmlns:a16="http://schemas.microsoft.com/office/drawing/2014/main" id="{3EFD7EB1-8DB6-4A6B-9AC2-3793BE9DC33D}"/>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2"/>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Traitement</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de la base de </a:t>
            </a: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données</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5909615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3" name="Rectangle 12">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62697B0F-5F7C-4D80-B45F-426C31DE7F54}"/>
              </a:ext>
            </a:extLst>
          </p:cNvPr>
          <p:cNvSpPr txBox="1"/>
          <p:nvPr/>
        </p:nvSpPr>
        <p:spPr>
          <a:xfrm>
            <a:off x="1384534" y="5901200"/>
            <a:ext cx="9420850" cy="369332"/>
          </a:xfrm>
          <a:prstGeom prst="rect">
            <a:avLst/>
          </a:prstGeom>
          <a:noFill/>
        </p:spPr>
        <p:txBody>
          <a:bodyPr wrap="square" rtlCol="0">
            <a:spAutoFit/>
          </a:bodyPr>
          <a:lstStyle/>
          <a:p>
            <a:r>
              <a:rPr lang="fr-FR" dirty="0">
                <a:solidFill>
                  <a:srgbClr val="000000"/>
                </a:solidFill>
                <a:latin typeface="Arial" panose="020B0604020202020204" pitchFamily="34" charset="0"/>
                <a:cs typeface="Arial" panose="020B0604020202020204" pitchFamily="34" charset="0"/>
              </a:rPr>
              <a:t>Les produits sont répartis de manière uniforme parmi les 7 catégories principales à gauche</a:t>
            </a:r>
          </a:p>
        </p:txBody>
      </p:sp>
      <p:sp>
        <p:nvSpPr>
          <p:cNvPr id="6" name="Espace réservé du numéro de diapositive 5">
            <a:extLst>
              <a:ext uri="{FF2B5EF4-FFF2-40B4-BE49-F238E27FC236}">
                <a16:creationId xmlns:a16="http://schemas.microsoft.com/office/drawing/2014/main" id="{1FF9BC82-896B-469D-8EA3-CE35EE10C5C6}"/>
              </a:ext>
            </a:extLst>
          </p:cNvPr>
          <p:cNvSpPr>
            <a:spLocks noGrp="1"/>
          </p:cNvSpPr>
          <p:nvPr>
            <p:ph type="sldNum" sz="quarter" idx="12"/>
          </p:nvPr>
        </p:nvSpPr>
        <p:spPr/>
        <p:txBody>
          <a:bodyPr/>
          <a:lstStyle/>
          <a:p>
            <a:fld id="{D57F1E4F-1CFF-5643-939E-217C01CDF565}" type="slidenum">
              <a:rPr lang="en-US" smtClean="0"/>
              <a:pPr/>
              <a:t>6</a:t>
            </a:fld>
            <a:endParaRPr lang="en-US" dirty="0"/>
          </a:p>
        </p:txBody>
      </p:sp>
      <p:grpSp>
        <p:nvGrpSpPr>
          <p:cNvPr id="19" name="Groupe 18">
            <a:extLst>
              <a:ext uri="{FF2B5EF4-FFF2-40B4-BE49-F238E27FC236}">
                <a16:creationId xmlns:a16="http://schemas.microsoft.com/office/drawing/2014/main" id="{D615FFA3-7097-48C4-A704-631055B10FF1}"/>
              </a:ext>
            </a:extLst>
          </p:cNvPr>
          <p:cNvGrpSpPr/>
          <p:nvPr/>
        </p:nvGrpSpPr>
        <p:grpSpPr>
          <a:xfrm>
            <a:off x="730466" y="1622297"/>
            <a:ext cx="10731067" cy="4161427"/>
            <a:chOff x="849745" y="2052545"/>
            <a:chExt cx="10246014" cy="3728598"/>
          </a:xfrm>
        </p:grpSpPr>
        <p:pic>
          <p:nvPicPr>
            <p:cNvPr id="16" name="Image 15">
              <a:extLst>
                <a:ext uri="{FF2B5EF4-FFF2-40B4-BE49-F238E27FC236}">
                  <a16:creationId xmlns:a16="http://schemas.microsoft.com/office/drawing/2014/main" id="{5544D1F6-89DB-4776-B838-A656E6F8220A}"/>
                </a:ext>
              </a:extLst>
            </p:cNvPr>
            <p:cNvPicPr>
              <a:picLocks noChangeAspect="1"/>
            </p:cNvPicPr>
            <p:nvPr/>
          </p:nvPicPr>
          <p:blipFill>
            <a:blip r:embed="rId3"/>
            <a:stretch>
              <a:fillRect/>
            </a:stretch>
          </p:blipFill>
          <p:spPr>
            <a:xfrm>
              <a:off x="849745" y="2052545"/>
              <a:ext cx="4658014" cy="3728598"/>
            </a:xfrm>
            <a:prstGeom prst="rect">
              <a:avLst/>
            </a:prstGeom>
          </p:spPr>
        </p:pic>
        <p:pic>
          <p:nvPicPr>
            <p:cNvPr id="18" name="Image 17">
              <a:extLst>
                <a:ext uri="{FF2B5EF4-FFF2-40B4-BE49-F238E27FC236}">
                  <a16:creationId xmlns:a16="http://schemas.microsoft.com/office/drawing/2014/main" id="{B22ADFF8-8BA8-4B13-88FF-091C15162480}"/>
                </a:ext>
              </a:extLst>
            </p:cNvPr>
            <p:cNvPicPr>
              <a:picLocks noChangeAspect="1"/>
            </p:cNvPicPr>
            <p:nvPr/>
          </p:nvPicPr>
          <p:blipFill>
            <a:blip r:embed="rId4"/>
            <a:stretch>
              <a:fillRect/>
            </a:stretch>
          </p:blipFill>
          <p:spPr>
            <a:xfrm>
              <a:off x="6357504" y="2060141"/>
              <a:ext cx="4738255" cy="3721002"/>
            </a:xfrm>
            <a:prstGeom prst="rect">
              <a:avLst/>
            </a:prstGeom>
          </p:spPr>
        </p:pic>
      </p:grpSp>
      <p:sp>
        <p:nvSpPr>
          <p:cNvPr id="12" name="Titre 4">
            <a:extLst>
              <a:ext uri="{FF2B5EF4-FFF2-40B4-BE49-F238E27FC236}">
                <a16:creationId xmlns:a16="http://schemas.microsoft.com/office/drawing/2014/main" id="{21CD9AF4-B505-46C3-959C-CA21077EABDB}"/>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a:pP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Répartition</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des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produits</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par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catégorie</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4" name="Titre 4">
            <a:extLst>
              <a:ext uri="{FF2B5EF4-FFF2-40B4-BE49-F238E27FC236}">
                <a16:creationId xmlns:a16="http://schemas.microsoft.com/office/drawing/2014/main" id="{A99FBB8D-AA37-48B9-AC06-5BF2B58FCA27}"/>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3"/>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Analyse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Exploratoire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(EDA)</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4919935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3" name="Rectangle 12">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numéro de diapositive 5">
            <a:extLst>
              <a:ext uri="{FF2B5EF4-FFF2-40B4-BE49-F238E27FC236}">
                <a16:creationId xmlns:a16="http://schemas.microsoft.com/office/drawing/2014/main" id="{9609D35D-0FF2-4360-A654-5112A1F30B79}"/>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 name="Image 2">
            <a:extLst>
              <a:ext uri="{FF2B5EF4-FFF2-40B4-BE49-F238E27FC236}">
                <a16:creationId xmlns:a16="http://schemas.microsoft.com/office/drawing/2014/main" id="{2D67BAF8-4EEC-46AA-B8E6-6F3EAFD3326C}"/>
              </a:ext>
            </a:extLst>
          </p:cNvPr>
          <p:cNvPicPr>
            <a:picLocks noChangeAspect="1"/>
          </p:cNvPicPr>
          <p:nvPr/>
        </p:nvPicPr>
        <p:blipFill>
          <a:blip r:embed="rId3"/>
          <a:stretch>
            <a:fillRect/>
          </a:stretch>
        </p:blipFill>
        <p:spPr>
          <a:xfrm>
            <a:off x="2132035" y="1750823"/>
            <a:ext cx="7925847" cy="3970817"/>
          </a:xfrm>
          <a:prstGeom prst="rect">
            <a:avLst/>
          </a:prstGeom>
        </p:spPr>
      </p:pic>
      <p:sp>
        <p:nvSpPr>
          <p:cNvPr id="10" name="Titre 4">
            <a:extLst>
              <a:ext uri="{FF2B5EF4-FFF2-40B4-BE49-F238E27FC236}">
                <a16:creationId xmlns:a16="http://schemas.microsoft.com/office/drawing/2014/main" id="{9027DA40-A5D6-42EC-A181-FA223B7C61A1}"/>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2"/>
            </a:pP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Fréquence</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des mots (corpus des descriptions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produits</a:t>
            </a:r>
            <a:r>
              <a:rPr lang="en-US" sz="2000" dirty="0">
                <a:ln w="0">
                  <a:noFill/>
                  <a:prstDash val="solid"/>
                </a:ln>
                <a:solidFill>
                  <a:srgbClr val="0070C0"/>
                </a:solidFill>
                <a:latin typeface="Arial" panose="020B0604020202020204" pitchFamily="34" charset="0"/>
                <a:ea typeface="+mn-ea"/>
                <a:cs typeface="Arial" panose="020B0604020202020204" pitchFamily="34" charset="0"/>
              </a:rPr>
              <a:t>)</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4" name="Titre 4">
            <a:extLst>
              <a:ext uri="{FF2B5EF4-FFF2-40B4-BE49-F238E27FC236}">
                <a16:creationId xmlns:a16="http://schemas.microsoft.com/office/drawing/2014/main" id="{100E2475-7248-4EF9-BCE1-93C162F12BC8}"/>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3"/>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Analyse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Exploratoire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(EDA)</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835495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02A32A6D-657F-43D2-9FFC-C927B1CE8A32}"/>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8</a:t>
            </a:fld>
            <a:endParaRPr lang="en-US">
              <a:solidFill>
                <a:schemeClr val="bg1"/>
              </a:solidFill>
            </a:endParaRPr>
          </a:p>
        </p:txBody>
      </p:sp>
      <p:pic>
        <p:nvPicPr>
          <p:cNvPr id="3" name="Image 2">
            <a:extLst>
              <a:ext uri="{FF2B5EF4-FFF2-40B4-BE49-F238E27FC236}">
                <a16:creationId xmlns:a16="http://schemas.microsoft.com/office/drawing/2014/main" id="{4232915E-53D7-4912-A0F2-86B3869EC38F}"/>
              </a:ext>
            </a:extLst>
          </p:cNvPr>
          <p:cNvPicPr>
            <a:picLocks noChangeAspect="1"/>
          </p:cNvPicPr>
          <p:nvPr/>
        </p:nvPicPr>
        <p:blipFill>
          <a:blip r:embed="rId2"/>
          <a:stretch>
            <a:fillRect/>
          </a:stretch>
        </p:blipFill>
        <p:spPr>
          <a:xfrm>
            <a:off x="199051" y="1633405"/>
            <a:ext cx="11793896" cy="4730886"/>
          </a:xfrm>
          <a:prstGeom prst="rect">
            <a:avLst/>
          </a:prstGeom>
          <a:ln>
            <a:noFill/>
          </a:ln>
        </p:spPr>
      </p:pic>
      <p:sp>
        <p:nvSpPr>
          <p:cNvPr id="8" name="Titre 4">
            <a:extLst>
              <a:ext uri="{FF2B5EF4-FFF2-40B4-BE49-F238E27FC236}">
                <a16:creationId xmlns:a16="http://schemas.microsoft.com/office/drawing/2014/main" id="{8022529D-2016-47D3-876E-F8BE03C9CE65}"/>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2"/>
            </a:pP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Fréquence</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des mots (corpus des descriptions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produits</a:t>
            </a:r>
            <a:r>
              <a:rPr lang="en-US" sz="2000" dirty="0">
                <a:ln w="0">
                  <a:noFill/>
                  <a:prstDash val="solid"/>
                </a:ln>
                <a:solidFill>
                  <a:srgbClr val="0070C0"/>
                </a:solidFill>
                <a:latin typeface="Arial" panose="020B0604020202020204" pitchFamily="34" charset="0"/>
                <a:ea typeface="+mn-ea"/>
                <a:cs typeface="Arial" panose="020B0604020202020204" pitchFamily="34" charset="0"/>
              </a:rPr>
              <a:t>)</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0" name="Titre 4">
            <a:extLst>
              <a:ext uri="{FF2B5EF4-FFF2-40B4-BE49-F238E27FC236}">
                <a16:creationId xmlns:a16="http://schemas.microsoft.com/office/drawing/2014/main" id="{21F43391-60C0-43AC-8D6B-FF25E885911B}"/>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3"/>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Analyse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Exploratoire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(EDA)</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021545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0FFF4DB6-7E97-4C12-940D-E60B459DAE98}"/>
              </a:ext>
            </a:extLst>
          </p:cNvPr>
          <p:cNvSpPr>
            <a:spLocks noGrp="1"/>
          </p:cNvSpPr>
          <p:nvPr>
            <p:ph type="sldNum" sz="quarter" idx="12"/>
          </p:nvPr>
        </p:nvSpPr>
        <p:spPr>
          <a:xfrm>
            <a:off x="10658927" y="6422854"/>
            <a:ext cx="946264" cy="365125"/>
          </a:xfrm>
        </p:spPr>
        <p:txBody>
          <a:bodyPr>
            <a:normAutofit/>
          </a:bodyPr>
          <a:lstStyle/>
          <a:p>
            <a:pPr>
              <a:spcAft>
                <a:spcPts val="600"/>
              </a:spcAft>
            </a:pPr>
            <a:fld id="{519954A3-9DFD-4C44-94BA-B95130A3BA1C}" type="slidenum">
              <a:rPr lang="en-US">
                <a:solidFill>
                  <a:schemeClr val="bg1"/>
                </a:solidFill>
              </a:rPr>
              <a:pPr>
                <a:spcAft>
                  <a:spcPts val="600"/>
                </a:spcAft>
              </a:pPr>
              <a:t>9</a:t>
            </a:fld>
            <a:endParaRPr lang="en-US">
              <a:solidFill>
                <a:schemeClr val="bg1"/>
              </a:solidFill>
            </a:endParaRPr>
          </a:p>
        </p:txBody>
      </p:sp>
      <p:sp>
        <p:nvSpPr>
          <p:cNvPr id="8" name="Titre 4">
            <a:extLst>
              <a:ext uri="{FF2B5EF4-FFF2-40B4-BE49-F238E27FC236}">
                <a16:creationId xmlns:a16="http://schemas.microsoft.com/office/drawing/2014/main" id="{15A77997-5BC8-41F3-BA8F-631BA759F832}"/>
              </a:ext>
            </a:extLst>
          </p:cNvPr>
          <p:cNvSpPr txBox="1">
            <a:spLocks/>
          </p:cNvSpPr>
          <p:nvPr/>
        </p:nvSpPr>
        <p:spPr>
          <a:xfrm>
            <a:off x="1302790" y="1134024"/>
            <a:ext cx="8928330"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spcAft>
                <a:spcPts val="600"/>
              </a:spcAft>
              <a:buClr>
                <a:srgbClr val="0070C0"/>
              </a:buClr>
              <a:buFont typeface="+mj-lt"/>
              <a:buAutoNum type="alphaUcPeriod" startAt="2"/>
            </a:pP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Fréquence</a:t>
            </a:r>
            <a:r>
              <a:rPr lang="en-US" sz="2000" dirty="0">
                <a:ln w="0">
                  <a:noFill/>
                  <a:prstDash val="solid"/>
                </a:ln>
                <a:solidFill>
                  <a:srgbClr val="0070C0"/>
                </a:solidFill>
                <a:latin typeface="Arial" panose="020B0604020202020204" pitchFamily="34" charset="0"/>
                <a:ea typeface="+mn-ea"/>
                <a:cs typeface="Arial" panose="020B0604020202020204" pitchFamily="34" charset="0"/>
              </a:rPr>
              <a:t> des mots (corpus des descriptions </a:t>
            </a:r>
            <a:r>
              <a:rPr lang="en-US" sz="2000" dirty="0" err="1">
                <a:ln w="0">
                  <a:noFill/>
                  <a:prstDash val="solid"/>
                </a:ln>
                <a:solidFill>
                  <a:srgbClr val="0070C0"/>
                </a:solidFill>
                <a:latin typeface="Arial" panose="020B0604020202020204" pitchFamily="34" charset="0"/>
                <a:ea typeface="+mn-ea"/>
                <a:cs typeface="Arial" panose="020B0604020202020204" pitchFamily="34" charset="0"/>
              </a:rPr>
              <a:t>produits</a:t>
            </a:r>
            <a:r>
              <a:rPr lang="en-US" sz="2000" dirty="0">
                <a:ln w="0">
                  <a:noFill/>
                  <a:prstDash val="solid"/>
                </a:ln>
                <a:solidFill>
                  <a:srgbClr val="0070C0"/>
                </a:solidFill>
                <a:latin typeface="Arial" panose="020B0604020202020204" pitchFamily="34" charset="0"/>
                <a:ea typeface="+mn-ea"/>
                <a:cs typeface="Arial" panose="020B0604020202020204" pitchFamily="34" charset="0"/>
              </a:rPr>
              <a:t>)</a:t>
            </a:r>
            <a:endParaRPr lang="en-US" sz="2000" dirty="0">
              <a:ln w="22225">
                <a:noFill/>
                <a:prstDash val="solid"/>
              </a:ln>
              <a:solidFill>
                <a:srgbClr val="0070C0"/>
              </a:solidFill>
              <a:latin typeface="Arial" panose="020B0604020202020204" pitchFamily="34" charset="0"/>
              <a:ea typeface="+mn-ea"/>
              <a:cs typeface="Arial" panose="020B0604020202020204" pitchFamily="34" charset="0"/>
            </a:endParaRPr>
          </a:p>
        </p:txBody>
      </p:sp>
      <p:sp>
        <p:nvSpPr>
          <p:cNvPr id="13" name="Titre 4">
            <a:extLst>
              <a:ext uri="{FF2B5EF4-FFF2-40B4-BE49-F238E27FC236}">
                <a16:creationId xmlns:a16="http://schemas.microsoft.com/office/drawing/2014/main" id="{CF184FC7-5CC7-42E8-A1DF-06B7CDACA318}"/>
              </a:ext>
            </a:extLst>
          </p:cNvPr>
          <p:cNvSpPr txBox="1">
            <a:spLocks/>
          </p:cNvSpPr>
          <p:nvPr/>
        </p:nvSpPr>
        <p:spPr>
          <a:xfrm>
            <a:off x="123307" y="611126"/>
            <a:ext cx="7076744" cy="4882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spcAft>
                <a:spcPts val="600"/>
              </a:spcAft>
              <a:buClr>
                <a:srgbClr val="0070C0"/>
              </a:buClr>
              <a:buFont typeface="+mj-lt"/>
              <a:buAutoNum type="arabicPeriod" startAt="3"/>
            </a:pP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Analyse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a:t>
            </a:r>
            <a:r>
              <a:rPr lang="en-US" sz="2800" b="1" dirty="0" err="1">
                <a:ln w="0">
                  <a:noFill/>
                  <a:prstDash val="solid"/>
                </a:ln>
                <a:solidFill>
                  <a:srgbClr val="0070C0"/>
                </a:solidFill>
                <a:latin typeface="Arial" panose="020B0604020202020204" pitchFamily="34" charset="0"/>
                <a:ea typeface="+mn-ea"/>
                <a:cs typeface="Arial" panose="020B0604020202020204" pitchFamily="34" charset="0"/>
              </a:rPr>
              <a:t>Exploratoire</a:t>
            </a:r>
            <a:r>
              <a:rPr lang="en-US" sz="2800" b="1" dirty="0">
                <a:ln w="0">
                  <a:noFill/>
                  <a:prstDash val="solid"/>
                </a:ln>
                <a:solidFill>
                  <a:srgbClr val="0070C0"/>
                </a:solidFill>
                <a:latin typeface="Arial" panose="020B0604020202020204" pitchFamily="34" charset="0"/>
                <a:ea typeface="+mn-ea"/>
                <a:cs typeface="Arial" panose="020B0604020202020204" pitchFamily="34" charset="0"/>
              </a:rPr>
              <a:t> (EDA)</a:t>
            </a:r>
            <a:endParaRPr lang="en-US" sz="2800" b="1" dirty="0">
              <a:ln w="22225">
                <a:noFill/>
                <a:prstDash val="solid"/>
              </a:ln>
              <a:solidFill>
                <a:srgbClr val="0070C0"/>
              </a:solidFill>
              <a:latin typeface="Arial" panose="020B0604020202020204" pitchFamily="34" charset="0"/>
              <a:ea typeface="+mn-ea"/>
              <a:cs typeface="Arial" panose="020B0604020202020204" pitchFamily="34" charset="0"/>
            </a:endParaRPr>
          </a:p>
        </p:txBody>
      </p:sp>
      <p:pic>
        <p:nvPicPr>
          <p:cNvPr id="16" name="Image 15">
            <a:extLst>
              <a:ext uri="{FF2B5EF4-FFF2-40B4-BE49-F238E27FC236}">
                <a16:creationId xmlns:a16="http://schemas.microsoft.com/office/drawing/2014/main" id="{8E19F62E-BACA-4AA6-BA99-FAF944B8EB34}"/>
              </a:ext>
            </a:extLst>
          </p:cNvPr>
          <p:cNvPicPr>
            <a:picLocks noChangeAspect="1"/>
          </p:cNvPicPr>
          <p:nvPr/>
        </p:nvPicPr>
        <p:blipFill>
          <a:blip r:embed="rId2"/>
          <a:stretch>
            <a:fillRect/>
          </a:stretch>
        </p:blipFill>
        <p:spPr>
          <a:xfrm>
            <a:off x="199050" y="1633405"/>
            <a:ext cx="11793897" cy="4741994"/>
          </a:xfrm>
          <a:prstGeom prst="rect">
            <a:avLst/>
          </a:prstGeom>
          <a:solidFill>
            <a:schemeClr val="tx1"/>
          </a:solidFill>
          <a:ln>
            <a:noFill/>
          </a:ln>
        </p:spPr>
      </p:pic>
    </p:spTree>
    <p:extLst>
      <p:ext uri="{BB962C8B-B14F-4D97-AF65-F5344CB8AC3E}">
        <p14:creationId xmlns:p14="http://schemas.microsoft.com/office/powerpoint/2010/main" val="236962091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À bandes">
  <a:themeElements>
    <a:clrScheme name="Personnalisé 1">
      <a:dk1>
        <a:srgbClr val="2C2C2C"/>
      </a:dk1>
      <a:lt1>
        <a:srgbClr val="FFFFFF"/>
      </a:lt1>
      <a:dk2>
        <a:srgbClr val="0070C0"/>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À bande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À bande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13168</TotalTime>
  <Words>1043</Words>
  <Application>Microsoft Office PowerPoint</Application>
  <PresentationFormat>Grand écran</PresentationFormat>
  <Paragraphs>193</Paragraphs>
  <Slides>30</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Calibri</vt:lpstr>
      <vt:lpstr>Cambria Math</vt:lpstr>
      <vt:lpstr>Corbel</vt:lpstr>
      <vt:lpstr>Wingdings</vt:lpstr>
      <vt:lpstr>À bandes</vt:lpstr>
      <vt:lpstr>PROJET 6</vt:lpstr>
      <vt:lpstr>SOMMAIRE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1</dc:title>
  <dc:creator>Guillaume Allemoniere</dc:creator>
  <cp:lastModifiedBy>Guillaume Allemoniere</cp:lastModifiedBy>
  <cp:revision>1158</cp:revision>
  <cp:lastPrinted>2022-01-16T17:25:08Z</cp:lastPrinted>
  <dcterms:created xsi:type="dcterms:W3CDTF">2020-12-17T14:11:03Z</dcterms:created>
  <dcterms:modified xsi:type="dcterms:W3CDTF">2024-12-16T16:42:02Z</dcterms:modified>
</cp:coreProperties>
</file>