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6" r:id="rId1"/>
  </p:sldMasterIdLst>
  <p:notesMasterIdLst>
    <p:notesMasterId r:id="rId32"/>
  </p:notesMasterIdLst>
  <p:handoutMasterIdLst>
    <p:handoutMasterId r:id="rId33"/>
  </p:handoutMasterIdLst>
  <p:sldIdLst>
    <p:sldId id="256" r:id="rId2"/>
    <p:sldId id="438" r:id="rId3"/>
    <p:sldId id="436" r:id="rId4"/>
    <p:sldId id="439" r:id="rId5"/>
    <p:sldId id="440" r:id="rId6"/>
    <p:sldId id="441" r:id="rId7"/>
    <p:sldId id="442" r:id="rId8"/>
    <p:sldId id="455" r:id="rId9"/>
    <p:sldId id="445" r:id="rId10"/>
    <p:sldId id="443" r:id="rId11"/>
    <p:sldId id="446" r:id="rId12"/>
    <p:sldId id="447" r:id="rId13"/>
    <p:sldId id="448" r:id="rId14"/>
    <p:sldId id="456" r:id="rId15"/>
    <p:sldId id="470" r:id="rId16"/>
    <p:sldId id="471" r:id="rId17"/>
    <p:sldId id="457" r:id="rId18"/>
    <p:sldId id="458" r:id="rId19"/>
    <p:sldId id="460" r:id="rId20"/>
    <p:sldId id="461" r:id="rId21"/>
    <p:sldId id="462" r:id="rId22"/>
    <p:sldId id="463" r:id="rId23"/>
    <p:sldId id="464" r:id="rId24"/>
    <p:sldId id="465" r:id="rId25"/>
    <p:sldId id="469" r:id="rId26"/>
    <p:sldId id="468" r:id="rId27"/>
    <p:sldId id="467" r:id="rId28"/>
    <p:sldId id="472" r:id="rId29"/>
    <p:sldId id="466" r:id="rId30"/>
    <p:sldId id="4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E74BE"/>
    <a:srgbClr val="9933FF"/>
    <a:srgbClr val="BC79FF"/>
    <a:srgbClr val="FF3737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14710-E787-416C-951A-55DE00D822FF}" type="datetime1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99B1-39AD-4907-A68D-AB926E347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146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9133-0E23-4800-AFC9-F417F22EAA61}" type="datetime1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CB23-B661-4A2F-95CF-4087F2D7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994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34806-7B76-49E8-B999-CA3E684A74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B973209-8AB5-4909-ACC9-DFB75696A0EA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5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85919-5B48-47AB-B74A-9B295170BC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1E332B5-2266-4E2F-ADC5-27851F04C0D0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28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6F9001-18D1-4793-8B63-040C2D433B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98C440-6FFB-4FED-9E2A-9AEFC7AB7C97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005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F334B8-4985-467D-A9DA-4461210D32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C9FA8-BD3A-4DB8-88B2-A4C29643A925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8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EF17E8-A5A9-4D74-A5ED-A0D2C4FDBC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0FAE196-8C69-430B-B67F-B1A2C15CAA43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142C3-5166-4652-A52A-5E4B389008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B564ED1-0BF5-4C6F-A540-EC9D0A82A2AC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2EBEC6-DF18-447C-A238-3DAE5A6E36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8626E9-2811-47DF-9BB9-C599D9BA49F3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60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675CEE-68C3-4B91-B25B-7AC0AEF7212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3B5443-05B5-4595-B50C-F21D1FF41AE9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0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D16E5F-A9A5-4E4F-8AFE-4BD5B7314B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9C87-B181-4DE6-8102-847C5955CFC7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4C7DE-077A-4238-88B6-0E3C3B1FFA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A75DE3B-CDA9-436D-B0B1-91AC5FB34868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73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28829-EE8B-4638-AC8B-098923962D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CF1FAE-6F1C-43C2-9CCC-D30A20EC081A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1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2CE6DD-A098-47CC-BBF4-6F25DFA98B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205FC4F-03F3-4774-9475-8F89BEC27128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7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003E9C-7397-4A1C-8D9B-1FC14862EF7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6FAB340-D2A3-4441-A175-A69412637CFD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21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863062-42EA-4503-AB1A-BC7A0B8FF7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D53F7CA-AD76-4EA5-AAC9-0A8AA486582E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112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4D472B-C340-46C4-B516-C64E2E6340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533B2AD-2BD3-4DFE-95FA-A8E0A98A5AC7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10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7E3A1D-691C-4503-9375-4A28995C86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D5332E1-97D1-4FE9-879F-8361301D8405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11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949F3-9E99-42A4-B5BE-04EC9A5652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BA2D87F-6E71-4FB6-A52E-C830C95682C8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93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13EFDC-86B6-444D-8F8F-1B0E62F658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1595DB-40D2-41E2-98AA-9787B892C540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3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F7A2F-38EE-4339-8D2B-742C38AA0D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C525EF9-70F1-45D8-B4CD-35ADAE86502C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1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C757E1-092F-4CD3-A40E-A9E3FCE271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900C38-2599-4113-976E-FC7866E34135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599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62D9C5-74F8-4563-A43F-BE992A21D0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806897-60A7-4959-B33E-810FFAE7EE8D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596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29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1BEFD-1431-4F96-924E-517A1137A5E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CB418-B361-4B2D-895E-74A5721EC6ED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49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615AF-FFBE-4141-AEB2-037BD8A5FA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D7BE7A-B90E-4667-A049-408A39041BE5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3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30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EFC2F-A744-4922-83A2-9646C22675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CCB0D0-60BD-4CC1-A89B-BF1E8524C8BF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2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5DDAE5-ACF7-4696-9DA3-EFAEB4BF97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051D9BD-8DA1-4290-ABAD-80D24FD53DBF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34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33172-6661-44F6-AB8F-063C5D1ADD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D88C28-1B36-4FC0-B513-60768A5E25E7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C410C5-67BF-4E46-8C55-84F784FAC6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71CF34B-73DD-4958-9E9B-7BB2AB96F990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3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B643F-987B-487E-A558-BA1D1BE03BA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29DDDC-73F6-430D-8EC3-96A41636E8F6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46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D62408-748F-4941-B5A3-CC06E8CCB7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43A253-E704-4879-98A9-5F5C5B3FCFD9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02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0CB23-B661-4A2F-95CF-4087F2D74DAC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96EA4-A9A5-4165-BD92-E876624777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F19187-D46C-41D6-AA89-12A61BAE4E3D}" type="datetime1">
              <a:rPr lang="fr-FR" smtClean="0"/>
              <a:t>16/12/2024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804A4-DF83-4697-9B38-2289BF31BAE0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3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E11B-A3E9-4EED-889D-E25D90C71269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7EE8DB7-12FA-4713-A8DA-7C6175F3FC71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C3DA-3E05-4FAF-A641-DB3D069440F0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1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0035D-B7AF-4522-AE71-B67E97FD21C6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6CC-B4C4-41D9-A25E-8AF5B82A1C64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2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E25D-94F1-4957-AE98-A383C12096C5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6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C53-CFAE-43CF-9148-63ECDEB3BC2F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BEF3-0CA2-4AB9-8CE9-CE60C265756E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E948-521A-4138-B6B2-51F13B3589C5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EC4D-0CF0-4BEF-B69A-287AA76B284C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2B68596-3E91-497C-A3B4-7E1A608729BF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ddddd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0" y="2957172"/>
            <a:ext cx="3966134" cy="933076"/>
          </a:xfrm>
          <a:solidFill>
            <a:schemeClr val="bg2"/>
          </a:solidFill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cap="none" spc="0" dirty="0">
                <a:ln w="44450">
                  <a:solidFill>
                    <a:srgbClr val="0070C0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PROJET 5</a:t>
            </a:r>
            <a:endParaRPr lang="en-US" b="1" cap="none" spc="0" dirty="0">
              <a:ln w="44450">
                <a:solidFill>
                  <a:srgbClr val="0070C0"/>
                </a:solidFill>
                <a:prstDash val="solid"/>
              </a:ln>
              <a:noFill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4"/>
          <p:cNvSpPr txBox="1">
            <a:spLocks/>
          </p:cNvSpPr>
          <p:nvPr/>
        </p:nvSpPr>
        <p:spPr>
          <a:xfrm>
            <a:off x="4394162" y="2084282"/>
            <a:ext cx="7799672" cy="2689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4800" b="1" dirty="0" err="1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Segmentez</a:t>
            </a:r>
            <a:r>
              <a:rPr lang="en-US" sz="4800" b="1" dirty="0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 clients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4800" b="1" dirty="0">
                <a:ln w="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d’un site e-commerce</a:t>
            </a:r>
            <a:endParaRPr lang="en-US" sz="4800" b="1" dirty="0">
              <a:ln w="22225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61C0C-74E3-4C1D-873C-3F20DD85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BB5CC8D6-18AC-429A-82D6-08855E54E6D5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C60E0C2D-0D97-4FD7-A557-A793A68EE3FA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5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312D1-A364-47F3-8CD4-0D16D47B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71" y="1998137"/>
            <a:ext cx="8562975" cy="36004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DB0C37-C1E1-4149-94D0-66E9436964AF}"/>
              </a:ext>
            </a:extLst>
          </p:cNvPr>
          <p:cNvSpPr txBox="1"/>
          <p:nvPr/>
        </p:nvSpPr>
        <p:spPr>
          <a:xfrm>
            <a:off x="10524145" y="3336697"/>
            <a:ext cx="152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Moyenne: 54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Max:  215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991EA5-3B48-44FF-A848-8469201ECD4D}"/>
              </a:ext>
            </a:extLst>
          </p:cNvPr>
          <p:cNvSpPr txBox="1"/>
          <p:nvPr/>
        </p:nvSpPr>
        <p:spPr>
          <a:xfrm>
            <a:off x="2501924" y="5795292"/>
            <a:ext cx="71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ont un délais de livraison de 10 jours environ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E9CA7-899C-454B-BD9A-53C70A5F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8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211DAF1B-5675-40C0-AA17-D941B7F0164A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9E9E3246-F403-41A3-B8E0-0B1ACA8C3335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6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Nombre_de_commandes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2D533B-23C0-4062-9FAD-BD9948529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4"/>
          <a:stretch/>
        </p:blipFill>
        <p:spPr>
          <a:xfrm>
            <a:off x="1302790" y="1961299"/>
            <a:ext cx="4658006" cy="44039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5A9FA2-E7DE-4F31-B454-C1AED3E089FE}"/>
              </a:ext>
            </a:extLst>
          </p:cNvPr>
          <p:cNvSpPr txBox="1"/>
          <p:nvPr/>
        </p:nvSpPr>
        <p:spPr>
          <a:xfrm>
            <a:off x="7263586" y="3840103"/>
            <a:ext cx="41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n’ont réalisé qu’une seule commande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BC1FD-293B-4FFA-AACC-E9F30080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0201A58-9D1A-4A85-B786-2873BC5F5493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1917B3D4-E746-4E22-B0EA-7BB59D05CB6E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7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payment_sequentials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149829-2911-4D57-9AC3-C5FA95F77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1"/>
          <a:stretch/>
        </p:blipFill>
        <p:spPr>
          <a:xfrm>
            <a:off x="1302790" y="2128519"/>
            <a:ext cx="4872960" cy="422216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64AB48-6D18-4CBC-9D47-187706B66159}"/>
              </a:ext>
            </a:extLst>
          </p:cNvPr>
          <p:cNvSpPr txBox="1"/>
          <p:nvPr/>
        </p:nvSpPr>
        <p:spPr>
          <a:xfrm>
            <a:off x="7246271" y="3916433"/>
            <a:ext cx="41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ont payé en une seule fois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BB75A-0574-49C7-BF16-772F7F7B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6CDF01BB-5D28-416C-BE18-6889328E279D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C2EC8C14-6847-4F50-BF41-F87C324072EB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8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2D3528-1F33-4F1E-A7E2-1F9599D0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2" y="1971459"/>
            <a:ext cx="8620125" cy="3600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E0DF8-CFCD-41E7-95B3-2CA13169F72B}"/>
              </a:ext>
            </a:extLst>
          </p:cNvPr>
          <p:cNvSpPr txBox="1"/>
          <p:nvPr/>
        </p:nvSpPr>
        <p:spPr>
          <a:xfrm>
            <a:off x="10245589" y="3310019"/>
            <a:ext cx="177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Moyenne: 4776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Max: 40 425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D1743E-2B0B-48A0-B49B-2634D7E64FCF}"/>
              </a:ext>
            </a:extLst>
          </p:cNvPr>
          <p:cNvSpPr txBox="1"/>
          <p:nvPr/>
        </p:nvSpPr>
        <p:spPr>
          <a:xfrm>
            <a:off x="2501924" y="5688756"/>
            <a:ext cx="715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ont acheté un produit dont le poids est compris entre 0 et 1 Kg.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DAF1CD-B109-4981-98BE-76816B5E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re 4">
            <a:extLst>
              <a:ext uri="{FF2B5EF4-FFF2-40B4-BE49-F238E27FC236}">
                <a16:creationId xmlns:a16="http://schemas.microsoft.com/office/drawing/2014/main" id="{6A72FFCF-F1D9-44D3-A2C4-7E97B5123350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itre 4">
            <a:extLst>
              <a:ext uri="{FF2B5EF4-FFF2-40B4-BE49-F238E27FC236}">
                <a16:creationId xmlns:a16="http://schemas.microsoft.com/office/drawing/2014/main" id="{347575F9-6223-4271-9B6B-0FF0314F0DE5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9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PCA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3EE4837-70DC-4C83-9CD6-4512FAB096E2}"/>
              </a:ext>
            </a:extLst>
          </p:cNvPr>
          <p:cNvGrpSpPr/>
          <p:nvPr/>
        </p:nvGrpSpPr>
        <p:grpSpPr>
          <a:xfrm>
            <a:off x="822871" y="2187399"/>
            <a:ext cx="10544176" cy="3695700"/>
            <a:chOff x="822871" y="2187399"/>
            <a:chExt cx="10544176" cy="369570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81F7690C-B29C-4DDF-AE4E-7CF0DF65B2EF}"/>
                </a:ext>
              </a:extLst>
            </p:cNvPr>
            <p:cNvGrpSpPr/>
            <p:nvPr/>
          </p:nvGrpSpPr>
          <p:grpSpPr>
            <a:xfrm>
              <a:off x="822871" y="2187399"/>
              <a:ext cx="10544176" cy="3695700"/>
              <a:chOff x="823912" y="2407369"/>
              <a:chExt cx="10544176" cy="3695700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4EAB231C-6191-47BF-B161-BBF042E9C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912" y="2407369"/>
                <a:ext cx="4448175" cy="3695700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D80B2530-D40C-4879-8288-17D318E71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0413" y="2407369"/>
                <a:ext cx="4257675" cy="3695700"/>
              </a:xfrm>
              <a:prstGeom prst="rect">
                <a:avLst/>
              </a:prstGeom>
            </p:spPr>
          </p:pic>
        </p:grp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0577D6C-8C6F-4C93-B463-1852D0675421}"/>
                </a:ext>
              </a:extLst>
            </p:cNvPr>
            <p:cNvSpPr/>
            <p:nvPr/>
          </p:nvSpPr>
          <p:spPr>
            <a:xfrm>
              <a:off x="10958791" y="4114207"/>
              <a:ext cx="349859" cy="3107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F4F72BC-B560-4743-94E4-7F44805927F5}"/>
                </a:ext>
              </a:extLst>
            </p:cNvPr>
            <p:cNvSpPr/>
            <p:nvPr/>
          </p:nvSpPr>
          <p:spPr>
            <a:xfrm>
              <a:off x="9022080" y="5669279"/>
              <a:ext cx="840740" cy="1879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3BCC387-1171-496C-9E24-0AEC67A36EEB}"/>
                </a:ext>
              </a:extLst>
            </p:cNvPr>
            <p:cNvSpPr/>
            <p:nvPr/>
          </p:nvSpPr>
          <p:spPr>
            <a:xfrm rot="16200000">
              <a:off x="6782982" y="3849614"/>
              <a:ext cx="840740" cy="1879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42062E-049D-41CF-A980-E3AA405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0A77206F-C5D5-4960-8F36-6B4DDF9D3B81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re 4">
            <a:extLst>
              <a:ext uri="{FF2B5EF4-FFF2-40B4-BE49-F238E27FC236}">
                <a16:creationId xmlns:a16="http://schemas.microsoft.com/office/drawing/2014/main" id="{56F0DB5E-FF74-4B2E-BF31-47F7304B5841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L’algorithme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 K-Means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4DA0CC-0168-49E3-8B74-6BC6A2C9E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48" b="13409"/>
          <a:stretch/>
        </p:blipFill>
        <p:spPr>
          <a:xfrm>
            <a:off x="1898510" y="2571244"/>
            <a:ext cx="8392898" cy="2405849"/>
          </a:xfrm>
          <a:prstGeom prst="rect">
            <a:avLst/>
          </a:prstGeom>
        </p:spPr>
      </p:pic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C7C7994F-2C3E-4CD2-94F6-FFD9FC07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3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30428293-BCBB-475B-8BB6-3F76AA836F3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itre 4">
            <a:extLst>
              <a:ext uri="{FF2B5EF4-FFF2-40B4-BE49-F238E27FC236}">
                <a16:creationId xmlns:a16="http://schemas.microsoft.com/office/drawing/2014/main" id="{3D4CF25C-D29F-4630-9C72-C4624D882EB0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L’algorithme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 K-Means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1C1192F-60C4-412B-8AF9-F3AC7604CCF5}"/>
              </a:ext>
            </a:extLst>
          </p:cNvPr>
          <p:cNvGrpSpPr/>
          <p:nvPr/>
        </p:nvGrpSpPr>
        <p:grpSpPr>
          <a:xfrm>
            <a:off x="614362" y="2187399"/>
            <a:ext cx="11201816" cy="3695700"/>
            <a:chOff x="614362" y="2187399"/>
            <a:chExt cx="11201816" cy="369570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4A6AAE1-7EC7-4C13-9B92-4EC9741D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62" y="2187399"/>
              <a:ext cx="4448175" cy="36957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42FD6BE-7179-4F8F-9888-1BAD4071379F}"/>
                </a:ext>
              </a:extLst>
            </p:cNvPr>
            <p:cNvSpPr txBox="1"/>
            <p:nvPr/>
          </p:nvSpPr>
          <p:spPr>
            <a:xfrm>
              <a:off x="5470537" y="2228669"/>
              <a:ext cx="2106352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Panier_Moyen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Nombre_de_commandes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Nb_Articles_Moyen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payment_installments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payment_sequential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boleto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credit_card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debit_card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Score Moyen</a:t>
              </a: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Delais_Livraison_Moyen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product_weight_g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product_description_lenght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product_photos_qty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55B9557-562C-4827-98ED-2EFC9FD7E4E2}"/>
                </a:ext>
              </a:extLst>
            </p:cNvPr>
            <p:cNvSpPr txBox="1"/>
            <p:nvPr/>
          </p:nvSpPr>
          <p:spPr>
            <a:xfrm>
              <a:off x="8624980" y="2528819"/>
              <a:ext cx="6400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PCA0</a:t>
              </a: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PCA1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1B80F4-5E83-4378-8DBA-6E2975019599}"/>
                </a:ext>
              </a:extLst>
            </p:cNvPr>
            <p:cNvSpPr txBox="1"/>
            <p:nvPr/>
          </p:nvSpPr>
          <p:spPr>
            <a:xfrm>
              <a:off x="9464045" y="3705996"/>
              <a:ext cx="2352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Variance du jeu de données expliquée par les composantes PCA0 et PCA1: 54%</a:t>
              </a:r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E1B3A9EB-F258-4D51-98A3-C2F703E345E2}"/>
                </a:ext>
              </a:extLst>
            </p:cNvPr>
            <p:cNvSpPr/>
            <p:nvPr/>
          </p:nvSpPr>
          <p:spPr>
            <a:xfrm>
              <a:off x="7456668" y="2867485"/>
              <a:ext cx="969338" cy="3199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96E182C4-BEBA-4E82-90AE-FA88ECC8B468}"/>
                </a:ext>
              </a:extLst>
            </p:cNvPr>
            <p:cNvSpPr/>
            <p:nvPr/>
          </p:nvSpPr>
          <p:spPr>
            <a:xfrm>
              <a:off x="7456668" y="4886513"/>
              <a:ext cx="969338" cy="319962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54F3E1C9-D5F8-497C-A1D6-3184E3AE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927F31C-0EA3-426B-B889-57BC752AEDCB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A1E406C8-68A3-4677-B033-6E58C514C673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L’algorithme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 K-Means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D33952-9DD2-4026-94E9-FD342B543348}"/>
              </a:ext>
            </a:extLst>
          </p:cNvPr>
          <p:cNvGrpSpPr/>
          <p:nvPr/>
        </p:nvGrpSpPr>
        <p:grpSpPr>
          <a:xfrm>
            <a:off x="1634362" y="1955968"/>
            <a:ext cx="9119455" cy="4011748"/>
            <a:chOff x="1634362" y="1955968"/>
            <a:chExt cx="9119455" cy="401174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4C27FF5-96EB-4C96-910B-A093906A919E}"/>
                </a:ext>
              </a:extLst>
            </p:cNvPr>
            <p:cNvGrpSpPr/>
            <p:nvPr/>
          </p:nvGrpSpPr>
          <p:grpSpPr>
            <a:xfrm>
              <a:off x="1634362" y="1955968"/>
              <a:ext cx="5887745" cy="4011748"/>
              <a:chOff x="3152127" y="2187399"/>
              <a:chExt cx="5887745" cy="4011748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FAE0B651-ABB6-4064-9F58-BA1B7A29C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127" y="2187399"/>
                <a:ext cx="5887745" cy="4011748"/>
              </a:xfrm>
              <a:prstGeom prst="rect">
                <a:avLst/>
              </a:prstGeom>
            </p:spPr>
          </p:pic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698FAB-5AC3-4DC9-9156-EF729D764353}"/>
                  </a:ext>
                </a:extLst>
              </p:cNvPr>
              <p:cNvSpPr/>
              <p:nvPr/>
            </p:nvSpPr>
            <p:spPr>
              <a:xfrm>
                <a:off x="6294269" y="3902336"/>
                <a:ext cx="550416" cy="20457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B20171-8D44-404E-A261-65DE95FA66BE}"/>
                </a:ext>
              </a:extLst>
            </p:cNvPr>
            <p:cNvSpPr txBox="1"/>
            <p:nvPr/>
          </p:nvSpPr>
          <p:spPr>
            <a:xfrm>
              <a:off x="7877451" y="3223178"/>
              <a:ext cx="28763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 point d’inflexion de la courbe indique la valeur optimale du nombre de clusters représenté par le paramètre K</a:t>
              </a:r>
            </a:p>
          </p:txBody>
        </p:sp>
      </p:grp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4A1FDCB-17B2-4580-82ED-314B0DCA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18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9FB7631B-88B3-444D-93F0-28EBA2E9F316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B6F96691-DFE2-4CE7-B3CA-3C1A7C0F671A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L’algorithme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 K-Means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0837BA7-F28E-4090-AA1F-2637677D6820}"/>
              </a:ext>
            </a:extLst>
          </p:cNvPr>
          <p:cNvGrpSpPr/>
          <p:nvPr/>
        </p:nvGrpSpPr>
        <p:grpSpPr>
          <a:xfrm>
            <a:off x="1019981" y="1979333"/>
            <a:ext cx="10149954" cy="3453933"/>
            <a:chOff x="1302790" y="1998136"/>
            <a:chExt cx="10149954" cy="353703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954835A-AF79-4E26-A65E-7A860F3A7773}"/>
                </a:ext>
              </a:extLst>
            </p:cNvPr>
            <p:cNvGrpSpPr/>
            <p:nvPr/>
          </p:nvGrpSpPr>
          <p:grpSpPr>
            <a:xfrm>
              <a:off x="1302790" y="1998136"/>
              <a:ext cx="4705350" cy="3537031"/>
              <a:chOff x="2728515" y="1971459"/>
              <a:chExt cx="6168320" cy="4172077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03E434F0-20C2-47AB-A58B-F1C6F6F8A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8515" y="1971459"/>
                <a:ext cx="6168320" cy="4172077"/>
              </a:xfrm>
              <a:prstGeom prst="rect">
                <a:avLst/>
              </a:prstGeom>
            </p:spPr>
          </p:pic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C9CBA4C5-A60B-4EA7-9468-25BAF5263268}"/>
                  </a:ext>
                </a:extLst>
              </p:cNvPr>
              <p:cNvSpPr/>
              <p:nvPr/>
            </p:nvSpPr>
            <p:spPr>
              <a:xfrm>
                <a:off x="8327393" y="2050659"/>
                <a:ext cx="506105" cy="48827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2D6F3F1-9754-470E-A2C9-86E82531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3695" y="2094359"/>
              <a:ext cx="4439049" cy="3207977"/>
            </a:xfrm>
            <a:prstGeom prst="rect">
              <a:avLst/>
            </a:prstGeom>
          </p:spPr>
        </p:pic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E9F4985B-B955-4421-856D-944E4CF51BE5}"/>
              </a:ext>
            </a:extLst>
          </p:cNvPr>
          <p:cNvSpPr txBox="1"/>
          <p:nvPr/>
        </p:nvSpPr>
        <p:spPr>
          <a:xfrm>
            <a:off x="2127681" y="5628179"/>
            <a:ext cx="793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Plus le silhouette score est proche de 1, plus l’algorithme parvient à séparer efficacement les données en différents clusters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0C5384D-6503-4C3F-910E-5B63A069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5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E165B957-122E-44C2-8579-346DA2310E89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1759E5-5D87-4059-A312-7D03B82C546A}"/>
              </a:ext>
            </a:extLst>
          </p:cNvPr>
          <p:cNvGrpSpPr/>
          <p:nvPr/>
        </p:nvGrpSpPr>
        <p:grpSpPr>
          <a:xfrm>
            <a:off x="3396334" y="2395179"/>
            <a:ext cx="5399332" cy="3742838"/>
            <a:chOff x="3396334" y="2395179"/>
            <a:chExt cx="5399332" cy="374283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D0B8E13-015E-4394-9ED5-3C57E4CC5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6334" y="2395179"/>
              <a:ext cx="5399332" cy="3742838"/>
            </a:xfrm>
            <a:prstGeom prst="rect">
              <a:avLst/>
            </a:prstGeom>
          </p:spPr>
        </p:pic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D8A0829-355D-46EC-9522-97D514636DDC}"/>
                </a:ext>
              </a:extLst>
            </p:cNvPr>
            <p:cNvSpPr/>
            <p:nvPr/>
          </p:nvSpPr>
          <p:spPr>
            <a:xfrm>
              <a:off x="6094959" y="3981691"/>
              <a:ext cx="572059" cy="21563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Titre 4">
            <a:extLst>
              <a:ext uri="{FF2B5EF4-FFF2-40B4-BE49-F238E27FC236}">
                <a16:creationId xmlns:a16="http://schemas.microsoft.com/office/drawing/2014/main" id="{D1672041-0E6D-4F79-836B-20DA9C060082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06654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K-Means++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79E1EC-1288-4D6A-8268-523E688C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re 4">
            <a:extLst>
              <a:ext uri="{FF2B5EF4-FFF2-40B4-BE49-F238E27FC236}">
                <a16:creationId xmlns:a16="http://schemas.microsoft.com/office/drawing/2014/main" id="{D3AAFAE9-DBCB-4A75-8BF0-572DB24E8661}"/>
              </a:ext>
            </a:extLst>
          </p:cNvPr>
          <p:cNvSpPr txBox="1">
            <a:spLocks/>
          </p:cNvSpPr>
          <p:nvPr/>
        </p:nvSpPr>
        <p:spPr>
          <a:xfrm>
            <a:off x="185190" y="1871035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problématique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itre 4">
            <a:extLst>
              <a:ext uri="{FF2B5EF4-FFF2-40B4-BE49-F238E27FC236}">
                <a16:creationId xmlns:a16="http://schemas.microsoft.com/office/drawing/2014/main" id="{615BF18B-62B5-40DD-AF71-B3DDF766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629" y="663715"/>
            <a:ext cx="4638975" cy="933076"/>
          </a:xfrm>
          <a:solidFill>
            <a:schemeClr val="bg1"/>
          </a:solidFill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lnSpc>
                <a:spcPct val="85000"/>
              </a:lnSpc>
            </a:pPr>
            <a:r>
              <a:rPr lang="en-US" b="1" cap="none" spc="0" dirty="0">
                <a:ln w="44450">
                  <a:solidFill>
                    <a:srgbClr val="0070C0"/>
                  </a:solidFill>
                  <a:prstDash val="solid"/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b="1" cap="none" spc="0" dirty="0">
              <a:ln w="44450">
                <a:solidFill>
                  <a:srgbClr val="0070C0"/>
                </a:solidFill>
                <a:prstDash val="solid"/>
              </a:ln>
              <a:noFill/>
            </a:endParaRPr>
          </a:p>
        </p:txBody>
      </p:sp>
      <p:sp>
        <p:nvSpPr>
          <p:cNvPr id="24" name="Titre 4">
            <a:extLst>
              <a:ext uri="{FF2B5EF4-FFF2-40B4-BE49-F238E27FC236}">
                <a16:creationId xmlns:a16="http://schemas.microsoft.com/office/drawing/2014/main" id="{D6CA89DB-A462-4CE5-86D9-B1DB560C2D22}"/>
              </a:ext>
            </a:extLst>
          </p:cNvPr>
          <p:cNvSpPr txBox="1">
            <a:spLocks/>
          </p:cNvSpPr>
          <p:nvPr/>
        </p:nvSpPr>
        <p:spPr>
          <a:xfrm>
            <a:off x="185190" y="3004951"/>
            <a:ext cx="8949932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Traitement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base de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données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itre 4">
            <a:extLst>
              <a:ext uri="{FF2B5EF4-FFF2-40B4-BE49-F238E27FC236}">
                <a16:creationId xmlns:a16="http://schemas.microsoft.com/office/drawing/2014/main" id="{23409338-B1FB-4974-BE81-B8D704079956}"/>
              </a:ext>
            </a:extLst>
          </p:cNvPr>
          <p:cNvSpPr txBox="1">
            <a:spLocks/>
          </p:cNvSpPr>
          <p:nvPr/>
        </p:nvSpPr>
        <p:spPr>
          <a:xfrm>
            <a:off x="185190" y="4138867"/>
            <a:ext cx="8949932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itre 4">
            <a:extLst>
              <a:ext uri="{FF2B5EF4-FFF2-40B4-BE49-F238E27FC236}">
                <a16:creationId xmlns:a16="http://schemas.microsoft.com/office/drawing/2014/main" id="{5ACC4300-A080-461F-8FF2-6F515BFEC4D3}"/>
              </a:ext>
            </a:extLst>
          </p:cNvPr>
          <p:cNvSpPr txBox="1">
            <a:spLocks/>
          </p:cNvSpPr>
          <p:nvPr/>
        </p:nvSpPr>
        <p:spPr>
          <a:xfrm>
            <a:off x="185190" y="5272783"/>
            <a:ext cx="8949932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49CB3C-2409-4762-BEC2-CCE4B8CA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11D399F3-6C63-40AC-B563-5F477F3116A6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E20B53F-CBC3-45DE-896C-3666CF3E6B32}"/>
              </a:ext>
            </a:extLst>
          </p:cNvPr>
          <p:cNvGrpSpPr/>
          <p:nvPr/>
        </p:nvGrpSpPr>
        <p:grpSpPr>
          <a:xfrm>
            <a:off x="1287357" y="2369819"/>
            <a:ext cx="5672636" cy="3800223"/>
            <a:chOff x="1287357" y="2369819"/>
            <a:chExt cx="5672636" cy="380022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35D97AD-A973-4B90-9D2F-CA7A9949B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7357" y="2369819"/>
              <a:ext cx="5672636" cy="3800223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BE5336F-8A99-413D-BDB2-8E72DAF6B456}"/>
                </a:ext>
              </a:extLst>
            </p:cNvPr>
            <p:cNvSpPr/>
            <p:nvPr/>
          </p:nvSpPr>
          <p:spPr>
            <a:xfrm>
              <a:off x="5465025" y="3944266"/>
              <a:ext cx="572059" cy="21563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93A57CE6-73FC-4EDA-8F6F-4ECB1574ABB4}"/>
              </a:ext>
            </a:extLst>
          </p:cNvPr>
          <p:cNvSpPr txBox="1"/>
          <p:nvPr/>
        </p:nvSpPr>
        <p:spPr>
          <a:xfrm>
            <a:off x="8171358" y="3621100"/>
            <a:ext cx="174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0,42</a:t>
            </a: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9A307721-C605-41A9-BB3C-B33528DA56A6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06654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K-Means++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E95BC20-2357-4616-A383-06163AAE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7E7FA19C-E912-4824-BA43-3A8306994A49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4B339F-4A0A-49A1-98C2-7DAA53D1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23" y="2410243"/>
            <a:ext cx="7303754" cy="3692826"/>
          </a:xfrm>
          <a:prstGeom prst="rect">
            <a:avLst/>
          </a:prstGeom>
        </p:spPr>
      </p:pic>
      <p:sp>
        <p:nvSpPr>
          <p:cNvPr id="8" name="Titre 4">
            <a:extLst>
              <a:ext uri="{FF2B5EF4-FFF2-40B4-BE49-F238E27FC236}">
                <a16:creationId xmlns:a16="http://schemas.microsoft.com/office/drawing/2014/main" id="{90705978-47F4-45F4-87A0-F44D1C2153F9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0665433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K-Means++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DD9FAC-8AB6-4187-AB31-3A42B20EA51D}"/>
              </a:ext>
            </a:extLst>
          </p:cNvPr>
          <p:cNvSpPr txBox="1"/>
          <p:nvPr/>
        </p:nvSpPr>
        <p:spPr>
          <a:xfrm>
            <a:off x="8171358" y="3621100"/>
            <a:ext cx="174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0,42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FA2A3A-8B2C-4FF4-8C55-A6871197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4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3D1CA633-3ACC-43CB-AA7E-2F7A83660D41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57673369-FFB5-446C-9B30-C065DCE35BBD}"/>
              </a:ext>
            </a:extLst>
          </p:cNvPr>
          <p:cNvSpPr txBox="1">
            <a:spLocks/>
          </p:cNvSpPr>
          <p:nvPr/>
        </p:nvSpPr>
        <p:spPr>
          <a:xfrm>
            <a:off x="1291215" y="1816355"/>
            <a:ext cx="1152196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K-Means++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product_description_lenght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EC7F5FB-5520-49C5-B14E-95E52AE30836}"/>
              </a:ext>
            </a:extLst>
          </p:cNvPr>
          <p:cNvGrpSpPr/>
          <p:nvPr/>
        </p:nvGrpSpPr>
        <p:grpSpPr>
          <a:xfrm>
            <a:off x="3910816" y="2877779"/>
            <a:ext cx="4370367" cy="3147837"/>
            <a:chOff x="3910816" y="2877779"/>
            <a:chExt cx="4370367" cy="314783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DD95071-A4BC-4DB9-9CF9-28055AC6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816" y="2877779"/>
              <a:ext cx="4370367" cy="3029555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1A207E4-59EB-4C96-9D3B-7F3CEC10B8C3}"/>
                </a:ext>
              </a:extLst>
            </p:cNvPr>
            <p:cNvSpPr/>
            <p:nvPr/>
          </p:nvSpPr>
          <p:spPr>
            <a:xfrm>
              <a:off x="6032185" y="4294203"/>
              <a:ext cx="572059" cy="17314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BF49F0B-ACA6-4B4A-A778-61D717AF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4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FF4DBDCF-B4D0-43AE-8013-794D16D6CCA5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9C911E-66D1-4D8A-8946-48B21362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20" y="2757712"/>
            <a:ext cx="7300277" cy="3591321"/>
          </a:xfrm>
          <a:prstGeom prst="rect">
            <a:avLst/>
          </a:prstGeom>
        </p:spPr>
      </p:pic>
      <p:sp>
        <p:nvSpPr>
          <p:cNvPr id="8" name="Titre 4">
            <a:extLst>
              <a:ext uri="{FF2B5EF4-FFF2-40B4-BE49-F238E27FC236}">
                <a16:creationId xmlns:a16="http://schemas.microsoft.com/office/drawing/2014/main" id="{732C8F09-2B35-490A-9C45-4374E7CECB70}"/>
              </a:ext>
            </a:extLst>
          </p:cNvPr>
          <p:cNvSpPr txBox="1">
            <a:spLocks/>
          </p:cNvSpPr>
          <p:nvPr/>
        </p:nvSpPr>
        <p:spPr>
          <a:xfrm>
            <a:off x="1291215" y="1816355"/>
            <a:ext cx="1152196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K-Means++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product_description_lenght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26D2D0-F95F-4836-B688-B6BE20108051}"/>
              </a:ext>
            </a:extLst>
          </p:cNvPr>
          <p:cNvSpPr txBox="1"/>
          <p:nvPr/>
        </p:nvSpPr>
        <p:spPr>
          <a:xfrm>
            <a:off x="8726943" y="5033212"/>
            <a:ext cx="174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0,40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FAE77-2F18-41B5-AFF8-18D7FD8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8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8253E698-9F55-460F-9C24-DF6462CD3E35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7803DD03-212B-435A-8AA6-81034B8C1E21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1394638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 Random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35AA378-A653-442D-B2D3-33E530B6F1D2}"/>
              </a:ext>
            </a:extLst>
          </p:cNvPr>
          <p:cNvGrpSpPr/>
          <p:nvPr/>
        </p:nvGrpSpPr>
        <p:grpSpPr>
          <a:xfrm>
            <a:off x="3642271" y="2545928"/>
            <a:ext cx="4905375" cy="3400425"/>
            <a:chOff x="3642271" y="2545928"/>
            <a:chExt cx="4905375" cy="340042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50B4844-40BE-4AE3-9BC8-84ACB44D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271" y="2545928"/>
              <a:ext cx="4905375" cy="3400425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E91020B-8A70-43AE-8B6E-6C73DEA1E0F7}"/>
                </a:ext>
              </a:extLst>
            </p:cNvPr>
            <p:cNvSpPr/>
            <p:nvPr/>
          </p:nvSpPr>
          <p:spPr>
            <a:xfrm>
              <a:off x="6048658" y="3900667"/>
              <a:ext cx="572059" cy="20109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5E8F3BD-BF2C-430A-B7DB-1A936A30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2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E1044281-345C-4224-A4C9-88F7DB835C88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93C845-9E79-4484-A444-D10E3628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25" y="2545928"/>
            <a:ext cx="7118667" cy="3712143"/>
          </a:xfrm>
          <a:prstGeom prst="rect">
            <a:avLst/>
          </a:prstGeom>
        </p:spPr>
      </p:pic>
      <p:sp>
        <p:nvSpPr>
          <p:cNvPr id="8" name="Titre 4">
            <a:extLst>
              <a:ext uri="{FF2B5EF4-FFF2-40B4-BE49-F238E27FC236}">
                <a16:creationId xmlns:a16="http://schemas.microsoft.com/office/drawing/2014/main" id="{8D91CC9B-4C94-40AF-B616-339DA08EF929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1394638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K-Means Random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D3B029-354C-4A04-9E8C-1FF3A1482448}"/>
              </a:ext>
            </a:extLst>
          </p:cNvPr>
          <p:cNvSpPr txBox="1"/>
          <p:nvPr/>
        </p:nvSpPr>
        <p:spPr>
          <a:xfrm>
            <a:off x="8726943" y="5033212"/>
            <a:ext cx="174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0,42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E1A85-B9E4-4985-9C8F-C9C78763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B1FEB82F-7A11-44C8-A563-84D19BA527F1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701E02-1E74-4690-B9E1-AB3ECD5F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53" y="2367397"/>
            <a:ext cx="7389812" cy="3735672"/>
          </a:xfrm>
          <a:prstGeom prst="rect">
            <a:avLst/>
          </a:prstGeom>
        </p:spPr>
      </p:pic>
      <p:sp>
        <p:nvSpPr>
          <p:cNvPr id="8" name="Titre 4">
            <a:extLst>
              <a:ext uri="{FF2B5EF4-FFF2-40B4-BE49-F238E27FC236}">
                <a16:creationId xmlns:a16="http://schemas.microsoft.com/office/drawing/2014/main" id="{BC411401-6504-477A-A00A-3192615D6CE3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101267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DBSCAN sur les variables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Score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boleto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product_weight_g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Delais_Livraison_Moyen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78055C-07D4-4342-92CF-1FAD376A1F13}"/>
              </a:ext>
            </a:extLst>
          </p:cNvPr>
          <p:cNvSpPr txBox="1"/>
          <p:nvPr/>
        </p:nvSpPr>
        <p:spPr>
          <a:xfrm>
            <a:off x="8726943" y="5033212"/>
            <a:ext cx="174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0,37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22A6-BE16-4888-9AFA-9B091E9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4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7844A3-B401-40E3-A447-4C835F1F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15" y="2282827"/>
            <a:ext cx="5229384" cy="3611511"/>
          </a:xfrm>
          <a:prstGeom prst="rect">
            <a:avLst/>
          </a:prstGeom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98D70F6F-209E-4CB6-89DC-49C039640E00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Modélisation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re 4">
            <a:extLst>
              <a:ext uri="{FF2B5EF4-FFF2-40B4-BE49-F238E27FC236}">
                <a16:creationId xmlns:a16="http://schemas.microsoft.com/office/drawing/2014/main" id="{D48689A9-B1AD-4DB6-BF67-EE0CA339E7B0}"/>
              </a:ext>
            </a:extLst>
          </p:cNvPr>
          <p:cNvSpPr txBox="1">
            <a:spLocks/>
          </p:cNvSpPr>
          <p:nvPr/>
        </p:nvSpPr>
        <p:spPr>
          <a:xfrm>
            <a:off x="1291215" y="1575055"/>
            <a:ext cx="1101267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5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Contrat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maintenance et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stabilité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 silhouette score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E2501-4B0B-4B2D-9973-5A6399C6B932}"/>
              </a:ext>
            </a:extLst>
          </p:cNvPr>
          <p:cNvSpPr txBox="1"/>
          <p:nvPr/>
        </p:nvSpPr>
        <p:spPr>
          <a:xfrm>
            <a:off x="6947382" y="2369819"/>
            <a:ext cx="488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++ appliqué aux variables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Panier_Moyen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Score Moyen,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boleto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product_weight_g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Delais_Livraison_Moyen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BD4C57-0BF0-4941-B953-6C5B13E14AC0}"/>
              </a:ext>
            </a:extLst>
          </p:cNvPr>
          <p:cNvSpPr txBox="1"/>
          <p:nvPr/>
        </p:nvSpPr>
        <p:spPr>
          <a:xfrm>
            <a:off x="6947383" y="3775749"/>
            <a:ext cx="2775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Mars 2018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Avril 2018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Mai 2018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Juin 2018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Juillet 2018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Sept 2016 à Août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456BE8-305D-4580-A9BE-84E3F298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8F57EA71-8D0F-4DCB-AD0F-57079790A55D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9492675-6D46-486F-BE6B-EB6A1804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0" y="1725804"/>
            <a:ext cx="8339981" cy="4216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D4F8BC-20E6-47D0-A3EF-8D9CE512493E}"/>
              </a:ext>
            </a:extLst>
          </p:cNvPr>
          <p:cNvSpPr txBox="1"/>
          <p:nvPr/>
        </p:nvSpPr>
        <p:spPr>
          <a:xfrm>
            <a:off x="8567638" y="1822028"/>
            <a:ext cx="3621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++ à 3 clusters sur les variables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Panier_Moyen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Score Moyen,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boleto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product_weight_g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Delais_Livraison_Moyen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Silhouette Score: 0,42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426A47-E6FD-4B9A-A513-2F4AD2085867}"/>
              </a:ext>
            </a:extLst>
          </p:cNvPr>
          <p:cNvSpPr txBox="1"/>
          <p:nvPr/>
        </p:nvSpPr>
        <p:spPr>
          <a:xfrm>
            <a:off x="8626995" y="4078857"/>
            <a:ext cx="3621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Algorithme DBSCAN à 4 clusters intéressant mais long à implémenter et faible silhouette score (0,37).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avaters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clients définis ne sont pas clairs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B42BCFC-2344-4B24-B0A4-19861FFE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3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918A0AE2-CC6B-4D4D-AF02-58975AB16516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70C0"/>
              </a:buClr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0E48E63-86F1-49A8-B39D-4FA4712DE841}"/>
              </a:ext>
            </a:extLst>
          </p:cNvPr>
          <p:cNvGrpSpPr/>
          <p:nvPr/>
        </p:nvGrpSpPr>
        <p:grpSpPr>
          <a:xfrm>
            <a:off x="1000692" y="1908380"/>
            <a:ext cx="10188533" cy="3041237"/>
            <a:chOff x="-566129" y="2113301"/>
            <a:chExt cx="11705983" cy="3753968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B97B49D-05AE-4BDF-B6DB-335C21D7C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7368" y="2778369"/>
              <a:ext cx="1394473" cy="2325388"/>
            </a:xfrm>
            <a:prstGeom prst="rect">
              <a:avLst/>
            </a:prstGeom>
          </p:spPr>
        </p:pic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2BF3C0D5-05E6-4DE7-93F7-0336A3F893CB}"/>
                </a:ext>
              </a:extLst>
            </p:cNvPr>
            <p:cNvGrpSpPr/>
            <p:nvPr/>
          </p:nvGrpSpPr>
          <p:grpSpPr>
            <a:xfrm>
              <a:off x="7468753" y="3328155"/>
              <a:ext cx="3671101" cy="1292967"/>
              <a:chOff x="8053573" y="3334833"/>
              <a:chExt cx="3671101" cy="1292967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D468A25C-BEFC-40CF-A1E8-F5791DFCE2F0}"/>
                  </a:ext>
                </a:extLst>
              </p:cNvPr>
              <p:cNvGrpSpPr/>
              <p:nvPr/>
            </p:nvGrpSpPr>
            <p:grpSpPr>
              <a:xfrm>
                <a:off x="8053573" y="3334833"/>
                <a:ext cx="1556446" cy="1292967"/>
                <a:chOff x="3253653" y="3414631"/>
                <a:chExt cx="1556446" cy="1292967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E4DA1973-4472-414D-A3A1-ADCFA1E6E80D}"/>
                    </a:ext>
                  </a:extLst>
                </p:cNvPr>
                <p:cNvSpPr/>
                <p:nvPr/>
              </p:nvSpPr>
              <p:spPr>
                <a:xfrm>
                  <a:off x="3293086" y="3414631"/>
                  <a:ext cx="1517013" cy="12929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1475EB31-B0E0-499C-B3F8-0EC39A4B13ED}"/>
                    </a:ext>
                  </a:extLst>
                </p:cNvPr>
                <p:cNvSpPr txBox="1"/>
                <p:nvPr/>
              </p:nvSpPr>
              <p:spPr>
                <a:xfrm>
                  <a:off x="3253653" y="3830017"/>
                  <a:ext cx="1517015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Avatar 2</a:t>
                  </a:r>
                </a:p>
              </p:txBody>
            </p:sp>
          </p:grp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0C85914-A7C5-4B34-8B67-3E26EF1A0573}"/>
                  </a:ext>
                </a:extLst>
              </p:cNvPr>
              <p:cNvSpPr txBox="1"/>
              <p:nvPr/>
            </p:nvSpPr>
            <p:spPr>
              <a:xfrm>
                <a:off x="9610019" y="3611156"/>
                <a:ext cx="2114655" cy="74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Produits chers et coûteux,</a:t>
                </a:r>
              </a:p>
              <a:p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Délais de livraison long et satisfaction basse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813A87-61EB-4270-A009-A4FDB113D638}"/>
                </a:ext>
              </a:extLst>
            </p:cNvPr>
            <p:cNvGrpSpPr/>
            <p:nvPr/>
          </p:nvGrpSpPr>
          <p:grpSpPr>
            <a:xfrm>
              <a:off x="-100234" y="2113301"/>
              <a:ext cx="3822261" cy="1292967"/>
              <a:chOff x="-369896" y="2058425"/>
              <a:chExt cx="3822261" cy="1292967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CB68677A-19CA-4F2D-A4B1-BA01BDC735A8}"/>
                  </a:ext>
                </a:extLst>
              </p:cNvPr>
              <p:cNvGrpSpPr/>
              <p:nvPr/>
            </p:nvGrpSpPr>
            <p:grpSpPr>
              <a:xfrm>
                <a:off x="1914347" y="2058425"/>
                <a:ext cx="1538018" cy="1292967"/>
                <a:chOff x="3013660" y="2253720"/>
                <a:chExt cx="1538018" cy="1292967"/>
              </a:xfrm>
            </p:grpSpPr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F660C875-8B40-4D24-A9A8-7611759169D2}"/>
                    </a:ext>
                  </a:extLst>
                </p:cNvPr>
                <p:cNvSpPr/>
                <p:nvPr/>
              </p:nvSpPr>
              <p:spPr>
                <a:xfrm>
                  <a:off x="3034665" y="2253720"/>
                  <a:ext cx="1517013" cy="129296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F41054C-5E4F-462F-8C50-5315EB2FF7D5}"/>
                    </a:ext>
                  </a:extLst>
                </p:cNvPr>
                <p:cNvSpPr txBox="1"/>
                <p:nvPr/>
              </p:nvSpPr>
              <p:spPr>
                <a:xfrm>
                  <a:off x="3013660" y="2668441"/>
                  <a:ext cx="1517015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Avatar 1</a:t>
                  </a:r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E362979-8122-4CCD-A207-2FC9F5BFE528}"/>
                  </a:ext>
                </a:extLst>
              </p:cNvPr>
              <p:cNvSpPr txBox="1"/>
              <p:nvPr/>
            </p:nvSpPr>
            <p:spPr>
              <a:xfrm>
                <a:off x="-369896" y="2457560"/>
                <a:ext cx="2294746" cy="531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Délais de livraison court et satisfaction élevée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BB3A400E-95D3-4732-B2A4-6904F3DBB8D8}"/>
                </a:ext>
              </a:extLst>
            </p:cNvPr>
            <p:cNvGrpSpPr/>
            <p:nvPr/>
          </p:nvGrpSpPr>
          <p:grpSpPr>
            <a:xfrm>
              <a:off x="-566129" y="4574302"/>
              <a:ext cx="4288156" cy="1292967"/>
              <a:chOff x="-806472" y="4679376"/>
              <a:chExt cx="4288156" cy="129296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E24778E-A3A8-4240-BF3B-03FD1BD1469E}"/>
                  </a:ext>
                </a:extLst>
              </p:cNvPr>
              <p:cNvGrpSpPr/>
              <p:nvPr/>
            </p:nvGrpSpPr>
            <p:grpSpPr>
              <a:xfrm>
                <a:off x="1943669" y="4679376"/>
                <a:ext cx="1538015" cy="1292967"/>
                <a:chOff x="3013663" y="2438533"/>
                <a:chExt cx="1538015" cy="1292967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A2DCD39-81A8-47DC-8D76-FC12DB5D631D}"/>
                    </a:ext>
                  </a:extLst>
                </p:cNvPr>
                <p:cNvSpPr/>
                <p:nvPr/>
              </p:nvSpPr>
              <p:spPr>
                <a:xfrm>
                  <a:off x="3013663" y="2438533"/>
                  <a:ext cx="1517012" cy="12929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139B2EF-055F-4848-82FC-E9252DFA53C7}"/>
                    </a:ext>
                  </a:extLst>
                </p:cNvPr>
                <p:cNvSpPr txBox="1"/>
                <p:nvPr/>
              </p:nvSpPr>
              <p:spPr>
                <a:xfrm>
                  <a:off x="3034663" y="2863734"/>
                  <a:ext cx="1517015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Avatar 3</a:t>
                  </a:r>
                </a:p>
              </p:txBody>
            </p:sp>
          </p:grp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F21BD42D-C509-46E3-B0CF-9CC12FD52BC0}"/>
                  </a:ext>
                </a:extLst>
              </p:cNvPr>
              <p:cNvSpPr txBox="1"/>
              <p:nvPr/>
            </p:nvSpPr>
            <p:spPr>
              <a:xfrm>
                <a:off x="-806472" y="4830449"/>
                <a:ext cx="2759292" cy="94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Délais de livraison court et satisfaction élevée,</a:t>
                </a:r>
              </a:p>
              <a:p>
                <a:pPr algn="r"/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Moyen de paiement privilégié: </a:t>
                </a:r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boleto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D4D069C-AFC8-4362-AC69-A5E6407B907B}"/>
                </a:ext>
              </a:extLst>
            </p:cNvPr>
            <p:cNvSpPr txBox="1"/>
            <p:nvPr/>
          </p:nvSpPr>
          <p:spPr>
            <a:xfrm>
              <a:off x="7226580" y="4810280"/>
              <a:ext cx="1517015" cy="41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Produit</a:t>
              </a:r>
            </a:p>
          </p:txBody>
        </p:sp>
      </p:grp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CC6036D-254D-4217-B83C-237CF38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F0C3075-1137-481D-8E79-DA821A45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705" y="754931"/>
            <a:ext cx="3705225" cy="1736163"/>
          </a:xfrm>
          <a:prstGeom prst="rect">
            <a:avLst/>
          </a:prstGeom>
        </p:spPr>
      </p:pic>
      <p:sp>
        <p:nvSpPr>
          <p:cNvPr id="16" name="Titre 4">
            <a:extLst>
              <a:ext uri="{FF2B5EF4-FFF2-40B4-BE49-F238E27FC236}">
                <a16:creationId xmlns:a16="http://schemas.microsoft.com/office/drawing/2014/main" id="{95B470B3-4F72-4225-868F-37941D1FFA49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7076744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problématique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13E36D-ACAB-4313-B43B-E0C85DAB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97" y="2260086"/>
            <a:ext cx="6838683" cy="411531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C49E3E0-6852-4509-9B27-16CA35C3BF0B}"/>
              </a:ext>
            </a:extLst>
          </p:cNvPr>
          <p:cNvSpPr txBox="1">
            <a:spLocks/>
          </p:cNvSpPr>
          <p:nvPr/>
        </p:nvSpPr>
        <p:spPr>
          <a:xfrm>
            <a:off x="504450" y="1549695"/>
            <a:ext cx="7247630" cy="85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Segmentation client à l’aide d’algorithmes non supervisés (K-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Stabilité de cette segmentation dans le temps</a:t>
            </a:r>
          </a:p>
          <a:p>
            <a:pPr algn="l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EE6CF64-37AB-4D90-A988-78AB5CEE1E09}"/>
              </a:ext>
            </a:extLst>
          </p:cNvPr>
          <p:cNvSpPr txBox="1">
            <a:spLocks/>
          </p:cNvSpPr>
          <p:nvPr/>
        </p:nvSpPr>
        <p:spPr>
          <a:xfrm>
            <a:off x="7752080" y="3888629"/>
            <a:ext cx="2717028" cy="85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Base de données initiale</a:t>
            </a:r>
          </a:p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Sept 2016 à Sept 2018</a:t>
            </a:r>
          </a:p>
          <a:p>
            <a:pPr algn="l"/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26939-6DFD-4508-A60A-423D41A9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re 4">
            <a:extLst>
              <a:ext uri="{FF2B5EF4-FFF2-40B4-BE49-F238E27FC236}">
                <a16:creationId xmlns:a16="http://schemas.microsoft.com/office/drawing/2014/main" id="{F6098C2F-4FFA-4B7B-8586-5D6F4BC4D25E}"/>
              </a:ext>
            </a:extLst>
          </p:cNvPr>
          <p:cNvSpPr txBox="1">
            <a:spLocks/>
          </p:cNvSpPr>
          <p:nvPr/>
        </p:nvSpPr>
        <p:spPr>
          <a:xfrm>
            <a:off x="4088317" y="2395329"/>
            <a:ext cx="4013284" cy="20673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fr-FR" b="1" dirty="0">
                <a:solidFill>
                  <a:schemeClr val="accent5"/>
                </a:solidFill>
              </a:rPr>
            </a:br>
            <a:br>
              <a:rPr lang="fr-FR" dirty="0"/>
            </a:br>
            <a:r>
              <a:rPr lang="fr-FR" sz="18400" b="1" dirty="0">
                <a:ln w="476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FIN</a:t>
            </a:r>
            <a:br>
              <a:rPr lang="fr-FR" sz="89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</a:br>
            <a:endParaRPr lang="fr-FR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5B624446-3D9C-43D7-8751-45CBB00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8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5079E260-2EF6-4EE3-BF39-29AA2DEFDF54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Traitement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base de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données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7C4909AF-9D9A-4A6F-8E5E-55DA2E964807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Valeurs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Manquantes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9D2563-4C51-4F9E-A9E2-A17B96B0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57" y="1880908"/>
            <a:ext cx="8792394" cy="33211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35020D-6BC6-434D-BE07-AFF9B9D1B6EC}"/>
              </a:ext>
            </a:extLst>
          </p:cNvPr>
          <p:cNvSpPr txBox="1"/>
          <p:nvPr/>
        </p:nvSpPr>
        <p:spPr>
          <a:xfrm>
            <a:off x="2691438" y="5456738"/>
            <a:ext cx="615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supprime les colonnes qui ont plus de 40% de valeurs manquantes ainsi que les commandes non finalisées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F87F243-2CFB-4163-9589-43D47674A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459" y="531550"/>
            <a:ext cx="1722170" cy="172217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B8753-80A9-480E-8213-AD903368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736A859-7E75-4FF7-ADF5-385BB8F0101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2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Traitement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base de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données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1CF1D0D0-10D4-42EF-87CE-42540B36C19A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Agrégats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Client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C99F412-D414-4ED3-AACA-1E20CD713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459" y="531550"/>
            <a:ext cx="1722170" cy="172217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3B4161B9-87C6-4F6E-BB93-B043C2CCADC3}"/>
              </a:ext>
            </a:extLst>
          </p:cNvPr>
          <p:cNvGrpSpPr/>
          <p:nvPr/>
        </p:nvGrpSpPr>
        <p:grpSpPr>
          <a:xfrm>
            <a:off x="474540" y="1971459"/>
            <a:ext cx="9964859" cy="2891513"/>
            <a:chOff x="-104830" y="2113301"/>
            <a:chExt cx="11448997" cy="35691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61B82B-9931-4EE2-83B8-D1AE03CA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218" y="2658484"/>
              <a:ext cx="1394473" cy="232538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91538F7-EB3F-4F52-BF39-5A51369F25E7}"/>
                </a:ext>
              </a:extLst>
            </p:cNvPr>
            <p:cNvGrpSpPr/>
            <p:nvPr/>
          </p:nvGrpSpPr>
          <p:grpSpPr>
            <a:xfrm>
              <a:off x="7249764" y="2167244"/>
              <a:ext cx="3629490" cy="1292967"/>
              <a:chOff x="7834584" y="2173922"/>
              <a:chExt cx="3629490" cy="1292967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66ECB27A-60ED-4544-8A83-2660E221AF6A}"/>
                  </a:ext>
                </a:extLst>
              </p:cNvPr>
              <p:cNvGrpSpPr/>
              <p:nvPr/>
            </p:nvGrpSpPr>
            <p:grpSpPr>
              <a:xfrm>
                <a:off x="7834584" y="2173922"/>
                <a:ext cx="1517015" cy="1292967"/>
                <a:chOff x="3034664" y="2253720"/>
                <a:chExt cx="1517015" cy="1292967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CD1D588-DC76-4E2D-8BC8-8F8D6F39D706}"/>
                    </a:ext>
                  </a:extLst>
                </p:cNvPr>
                <p:cNvSpPr/>
                <p:nvPr/>
              </p:nvSpPr>
              <p:spPr>
                <a:xfrm>
                  <a:off x="3034665" y="2253720"/>
                  <a:ext cx="1517013" cy="12929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0269773-87C7-4222-B060-062281BD2C96}"/>
                    </a:ext>
                  </a:extLst>
                </p:cNvPr>
                <p:cNvSpPr txBox="1"/>
                <p:nvPr/>
              </p:nvSpPr>
              <p:spPr>
                <a:xfrm>
                  <a:off x="3034664" y="2583277"/>
                  <a:ext cx="1517015" cy="721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Expérience</a:t>
                  </a:r>
                </a:p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Client</a:t>
                  </a:r>
                </a:p>
              </p:txBody>
            </p:sp>
          </p:grp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17F8AB50-3575-4CED-9A27-29DF05FC2C93}"/>
                  </a:ext>
                </a:extLst>
              </p:cNvPr>
              <p:cNvSpPr txBox="1"/>
              <p:nvPr/>
            </p:nvSpPr>
            <p:spPr>
              <a:xfrm>
                <a:off x="9349420" y="2477716"/>
                <a:ext cx="2114654" cy="531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 Moyen</a:t>
                </a:r>
              </a:p>
              <a:p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Delais_Livraison_Moyen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BC5560F6-CC61-46EC-AFD1-C5D575F28D5B}"/>
                </a:ext>
              </a:extLst>
            </p:cNvPr>
            <p:cNvGrpSpPr/>
            <p:nvPr/>
          </p:nvGrpSpPr>
          <p:grpSpPr>
            <a:xfrm>
              <a:off x="-104830" y="2113301"/>
              <a:ext cx="3826857" cy="1292967"/>
              <a:chOff x="-374492" y="2058425"/>
              <a:chExt cx="3826857" cy="129296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9EF3B239-3704-4CDC-B2D6-B9EEA404FC85}"/>
                  </a:ext>
                </a:extLst>
              </p:cNvPr>
              <p:cNvGrpSpPr/>
              <p:nvPr/>
            </p:nvGrpSpPr>
            <p:grpSpPr>
              <a:xfrm>
                <a:off x="1914347" y="2058425"/>
                <a:ext cx="1538018" cy="1292967"/>
                <a:chOff x="3013660" y="2253720"/>
                <a:chExt cx="1538018" cy="1292967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1C0F3C31-4E2D-4184-B34E-4FEA20355026}"/>
                    </a:ext>
                  </a:extLst>
                </p:cNvPr>
                <p:cNvSpPr/>
                <p:nvPr/>
              </p:nvSpPr>
              <p:spPr>
                <a:xfrm>
                  <a:off x="3034665" y="2253720"/>
                  <a:ext cx="1517013" cy="129296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7C757C5D-E942-4EBE-80AE-8EC37BD2B890}"/>
                    </a:ext>
                  </a:extLst>
                </p:cNvPr>
                <p:cNvSpPr txBox="1"/>
                <p:nvPr/>
              </p:nvSpPr>
              <p:spPr>
                <a:xfrm>
                  <a:off x="3013660" y="2668441"/>
                  <a:ext cx="1517015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Achats</a:t>
                  </a:r>
                </a:p>
              </p:txBody>
            </p:sp>
          </p:grp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73A5C95-23CE-4E77-8DA8-BAC42A639DFB}"/>
                  </a:ext>
                </a:extLst>
              </p:cNvPr>
              <p:cNvSpPr txBox="1"/>
              <p:nvPr/>
            </p:nvSpPr>
            <p:spPr>
              <a:xfrm>
                <a:off x="-374492" y="2315566"/>
                <a:ext cx="2294746" cy="74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Panier_Moyen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Nombre_de_commandes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Nb_Articles_Moyen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A4FC22-6C32-49DA-8A78-CBD1BA1B69B4}"/>
                </a:ext>
              </a:extLst>
            </p:cNvPr>
            <p:cNvGrpSpPr/>
            <p:nvPr/>
          </p:nvGrpSpPr>
          <p:grpSpPr>
            <a:xfrm>
              <a:off x="-104830" y="4389489"/>
              <a:ext cx="3826857" cy="1292967"/>
              <a:chOff x="-345173" y="4494563"/>
              <a:chExt cx="3826857" cy="1292967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CC5A208C-A284-4A5B-8313-1B0A46D91E8B}"/>
                  </a:ext>
                </a:extLst>
              </p:cNvPr>
              <p:cNvGrpSpPr/>
              <p:nvPr/>
            </p:nvGrpSpPr>
            <p:grpSpPr>
              <a:xfrm>
                <a:off x="1964669" y="4494563"/>
                <a:ext cx="1517015" cy="1292967"/>
                <a:chOff x="3034663" y="2253720"/>
                <a:chExt cx="1517015" cy="1292967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5BBD8BFB-4F7D-427B-B76E-75A8E3E03425}"/>
                    </a:ext>
                  </a:extLst>
                </p:cNvPr>
                <p:cNvSpPr/>
                <p:nvPr/>
              </p:nvSpPr>
              <p:spPr>
                <a:xfrm>
                  <a:off x="3034665" y="2253720"/>
                  <a:ext cx="1517013" cy="12929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70FA32CE-5488-42D4-8A96-D4F6976F5231}"/>
                    </a:ext>
                  </a:extLst>
                </p:cNvPr>
                <p:cNvSpPr txBox="1"/>
                <p:nvPr/>
              </p:nvSpPr>
              <p:spPr>
                <a:xfrm>
                  <a:off x="3034663" y="2674511"/>
                  <a:ext cx="1517015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Paiements</a:t>
                  </a:r>
                </a:p>
              </p:txBody>
            </p: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116F6E9-AF7A-4A22-8D77-35AECB73CE9C}"/>
                  </a:ext>
                </a:extLst>
              </p:cNvPr>
              <p:cNvSpPr txBox="1"/>
              <p:nvPr/>
            </p:nvSpPr>
            <p:spPr>
              <a:xfrm>
                <a:off x="-345173" y="4557281"/>
                <a:ext cx="2309841" cy="115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payment_installments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payment_sequential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boleto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credit_card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debit_card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D128CFD1-FE1D-444C-B6C0-63656D26C657}"/>
                </a:ext>
              </a:extLst>
            </p:cNvPr>
            <p:cNvGrpSpPr/>
            <p:nvPr/>
          </p:nvGrpSpPr>
          <p:grpSpPr>
            <a:xfrm>
              <a:off x="7226579" y="4372745"/>
              <a:ext cx="4117588" cy="1292967"/>
              <a:chOff x="7170395" y="3882283"/>
              <a:chExt cx="4117588" cy="129296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2C712BA9-A6BD-45D3-9CDB-DEFA06C9C167}"/>
                  </a:ext>
                </a:extLst>
              </p:cNvPr>
              <p:cNvGrpSpPr/>
              <p:nvPr/>
            </p:nvGrpSpPr>
            <p:grpSpPr>
              <a:xfrm>
                <a:off x="7170395" y="3882283"/>
                <a:ext cx="1527517" cy="1292967"/>
                <a:chOff x="3024161" y="2253720"/>
                <a:chExt cx="1527517" cy="1292967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60073697-BFE6-44D1-8BA0-2BF77974618C}"/>
                    </a:ext>
                  </a:extLst>
                </p:cNvPr>
                <p:cNvSpPr/>
                <p:nvPr/>
              </p:nvSpPr>
              <p:spPr>
                <a:xfrm>
                  <a:off x="3034665" y="2253720"/>
                  <a:ext cx="1517013" cy="129296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3BFB08A3-1695-48EC-95B2-148A844FAE8B}"/>
                    </a:ext>
                  </a:extLst>
                </p:cNvPr>
                <p:cNvSpPr txBox="1"/>
                <p:nvPr/>
              </p:nvSpPr>
              <p:spPr>
                <a:xfrm>
                  <a:off x="3024161" y="2691255"/>
                  <a:ext cx="1517016" cy="41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Produit</a:t>
                  </a:r>
                </a:p>
              </p:txBody>
            </p:sp>
          </p:grp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CC0A011-D8FD-4CD4-A5B9-6F688FB9A52E}"/>
                  </a:ext>
                </a:extLst>
              </p:cNvPr>
              <p:cNvSpPr txBox="1"/>
              <p:nvPr/>
            </p:nvSpPr>
            <p:spPr>
              <a:xfrm>
                <a:off x="8708415" y="4123001"/>
                <a:ext cx="2579568" cy="74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product_weight_g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product_description_lenght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product_photos_qty</a:t>
                </a:r>
                <a:endParaRPr lang="fr-F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DBD8558D-860C-487E-A670-3176B638322F}"/>
              </a:ext>
            </a:extLst>
          </p:cNvPr>
          <p:cNvSpPr txBox="1"/>
          <p:nvPr/>
        </p:nvSpPr>
        <p:spPr>
          <a:xfrm>
            <a:off x="4145655" y="5465365"/>
            <a:ext cx="270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92 075 Clients Uniques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AD1165-B1DD-45F9-9022-C9F68B46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61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E96F0871-DFD5-4624-9434-D84FACA9A8BF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AAA2F574-5BD0-448C-B381-C75CAA6B40EE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Panier_Moyen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ECBA18-5954-4E72-8D5D-D7A4947F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2" y="2128519"/>
            <a:ext cx="8620125" cy="36004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697B0F-5F7C-4D80-B45F-426C31DE7F54}"/>
              </a:ext>
            </a:extLst>
          </p:cNvPr>
          <p:cNvSpPr txBox="1"/>
          <p:nvPr/>
        </p:nvSpPr>
        <p:spPr>
          <a:xfrm>
            <a:off x="2501924" y="5795292"/>
            <a:ext cx="715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ont un panier moyen compris entre 100 et 200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6D4390-7929-4482-897A-5E26C89567AB}"/>
              </a:ext>
            </a:extLst>
          </p:cNvPr>
          <p:cNvSpPr txBox="1"/>
          <p:nvPr/>
        </p:nvSpPr>
        <p:spPr>
          <a:xfrm>
            <a:off x="10242252" y="2967334"/>
            <a:ext cx="178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Moyenne: 261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Max: 13 664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9BC82-896B-469D-8EA3-CE35EE10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99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253E47B0-5D3D-496C-B2CA-047D57BDA6E2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re 4">
            <a:extLst>
              <a:ext uri="{FF2B5EF4-FFF2-40B4-BE49-F238E27FC236}">
                <a16:creationId xmlns:a16="http://schemas.microsoft.com/office/drawing/2014/main" id="{BE12D81B-B2FE-463B-A940-4B90BAC7D957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2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Nombre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d’articles</a:t>
            </a: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moyen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C79662-2BEE-4370-B73F-E818A2C5E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44"/>
          <a:stretch/>
        </p:blipFill>
        <p:spPr>
          <a:xfrm>
            <a:off x="1302789" y="1891068"/>
            <a:ext cx="4334487" cy="40200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E0D8D9C-96F9-42BB-BC13-B278D7660883}"/>
              </a:ext>
            </a:extLst>
          </p:cNvPr>
          <p:cNvSpPr txBox="1"/>
          <p:nvPr/>
        </p:nvSpPr>
        <p:spPr>
          <a:xfrm>
            <a:off x="7246271" y="3577937"/>
            <a:ext cx="41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n’ont acheté qu’un seul article par commande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9D35D-0FF2-4360-A654-5112A1F3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4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D3A62C56-D9A8-48A3-BCB0-6BB97A5783DE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68E143E0-5621-46EE-B492-7DB0E0F547FD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3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lang="en-US" sz="2800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payment_type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01A0BA-263A-49AF-9EFB-2F92C0EDC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18"/>
          <a:stretch/>
        </p:blipFill>
        <p:spPr>
          <a:xfrm>
            <a:off x="1302790" y="1971459"/>
            <a:ext cx="4334488" cy="41019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36131A7-1925-426D-8EA6-2CD68282AA26}"/>
              </a:ext>
            </a:extLst>
          </p:cNvPr>
          <p:cNvSpPr txBox="1"/>
          <p:nvPr/>
        </p:nvSpPr>
        <p:spPr>
          <a:xfrm>
            <a:off x="7184127" y="3560779"/>
            <a:ext cx="401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clients privilégient la carte de crédit pour réaliser leurs achats suivi du moyen de paiement « 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boleto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168AB-9EBD-422E-A783-D63785D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02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9D8DFA-139C-473F-838D-D33ABE8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CC17D95D-16C4-4576-9CCF-EACBC339B194}"/>
              </a:ext>
            </a:extLst>
          </p:cNvPr>
          <p:cNvSpPr txBox="1">
            <a:spLocks/>
          </p:cNvSpPr>
          <p:nvPr/>
        </p:nvSpPr>
        <p:spPr>
          <a:xfrm>
            <a:off x="114070" y="754931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spcAft>
                <a:spcPts val="6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Exploratoire</a:t>
            </a:r>
            <a:r>
              <a:rPr lang="en-US" sz="3600" b="1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(EDA)</a:t>
            </a:r>
            <a:endParaRPr lang="en-US" sz="3600" b="1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re 4">
            <a:extLst>
              <a:ext uri="{FF2B5EF4-FFF2-40B4-BE49-F238E27FC236}">
                <a16:creationId xmlns:a16="http://schemas.microsoft.com/office/drawing/2014/main" id="{139F1E0B-44CF-4F31-A220-B36D6A93CD9A}"/>
              </a:ext>
            </a:extLst>
          </p:cNvPr>
          <p:cNvSpPr txBox="1">
            <a:spLocks/>
          </p:cNvSpPr>
          <p:nvPr/>
        </p:nvSpPr>
        <p:spPr>
          <a:xfrm>
            <a:off x="1302790" y="1392635"/>
            <a:ext cx="8928330" cy="4882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spcAft>
                <a:spcPts val="600"/>
              </a:spcAft>
              <a:buClr>
                <a:srgbClr val="0070C0"/>
              </a:buClr>
              <a:buFont typeface="+mj-lt"/>
              <a:buAutoNum type="alphaUcPeriod" startAt="4"/>
            </a:pPr>
            <a:r>
              <a:rPr lang="en-US" sz="2800" dirty="0">
                <a:ln w="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Review Score</a:t>
            </a:r>
            <a:endParaRPr lang="en-US" sz="3600" dirty="0">
              <a:ln w="22225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0C277D-4873-4F54-90DD-E7275218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14" y="1766147"/>
            <a:ext cx="7086282" cy="44415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6311BB-70D0-49F5-92A9-E53087E97FAC}"/>
              </a:ext>
            </a:extLst>
          </p:cNvPr>
          <p:cNvSpPr txBox="1"/>
          <p:nvPr/>
        </p:nvSpPr>
        <p:spPr>
          <a:xfrm>
            <a:off x="9502201" y="3386780"/>
            <a:ext cx="26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plupart des clients ont un niveau de satisfaction élevé (supérieur à 4)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01532-06A9-4BE2-AF85-FFB66480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71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Personnalisé 1">
      <a:dk1>
        <a:srgbClr val="2C2C2C"/>
      </a:dk1>
      <a:lt1>
        <a:srgbClr val="FFFFFF"/>
      </a:lt1>
      <a:dk2>
        <a:srgbClr val="0070C0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10454</TotalTime>
  <Words>1049</Words>
  <Application>Microsoft Office PowerPoint</Application>
  <PresentationFormat>Grand écran</PresentationFormat>
  <Paragraphs>253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À bandes</vt:lpstr>
      <vt:lpstr>PROJET 5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Guillaume Allemoniere</dc:creator>
  <cp:lastModifiedBy>Guillaume Allemoniere</cp:lastModifiedBy>
  <cp:revision>899</cp:revision>
  <dcterms:created xsi:type="dcterms:W3CDTF">2020-12-17T14:11:03Z</dcterms:created>
  <dcterms:modified xsi:type="dcterms:W3CDTF">2024-12-16T16:07:24Z</dcterms:modified>
</cp:coreProperties>
</file>