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3" r:id="rId1"/>
  </p:sldMasterIdLst>
  <p:notesMasterIdLst>
    <p:notesMasterId r:id="rId14"/>
  </p:notesMasterIdLst>
  <p:handoutMasterIdLst>
    <p:handoutMasterId r:id="rId15"/>
  </p:handoutMasterIdLst>
  <p:sldIdLst>
    <p:sldId id="258" r:id="rId2"/>
    <p:sldId id="269" r:id="rId3"/>
    <p:sldId id="260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 rtl="0"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CC6D6"/>
    <a:srgbClr val="344529"/>
    <a:srgbClr val="2B3922"/>
    <a:srgbClr val="2E3722"/>
    <a:srgbClr val="FCF7F1"/>
    <a:srgbClr val="B8D233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3" d="100"/>
          <a:sy n="123" d="100"/>
        </p:scale>
        <p:origin x="497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4165EB3-9C95-4E16-A753-6D163B2D2B34}" type="datetime1">
              <a:rPr lang="zh-TW" altLang="en-US" smtClean="0"/>
              <a:t>2025/5/31</a:t>
            </a:fld>
            <a:endParaRPr 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7ACF5E7-ACB0-497B-A8C6-F2E617B46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3396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87E7785-403A-45F3-AD13-B969AE8B51B2}" type="datetime1">
              <a:rPr lang="zh-TW" altLang="en-US" smtClean="0"/>
              <a:t>2025/5/31</a:t>
            </a:fld>
            <a:endParaRPr 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/>
              <a:t>按一下以編輯母片文字樣式</a:t>
            </a:r>
            <a:endParaRPr lang="en-US"/>
          </a:p>
          <a:p>
            <a:pPr lvl="1" rtl="0"/>
            <a:r>
              <a:rPr lang="zh-tw"/>
              <a:t>第二層</a:t>
            </a:r>
          </a:p>
          <a:p>
            <a:pPr lvl="2" rtl="0"/>
            <a:r>
              <a:rPr lang="zh-tw"/>
              <a:t>第三層</a:t>
            </a:r>
          </a:p>
          <a:p>
            <a:pPr lvl="3" rtl="0"/>
            <a:r>
              <a:rPr lang="zh-tw"/>
              <a:t>第四層</a:t>
            </a:r>
          </a:p>
          <a:p>
            <a:pPr lvl="4" rtl="0"/>
            <a:r>
              <a:rPr lang="zh-tw"/>
              <a:t>第五層</a:t>
            </a:r>
            <a:endParaRPr lang="en-US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7A705E3-E620-489D-9973-6221209A4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8183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10" name="矩形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矩形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矩形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直線接點​​(S)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20" name="日期版面配置區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0DFD80D7-BB87-403B-B3DF-4E6C7E1C4591}" type="datetime1">
              <a:rPr lang="zh-TW" altLang="en-US" smtClean="0"/>
              <a:t>2025/5/31</a:t>
            </a:fld>
            <a:endParaRPr lang="en-US" dirty="0"/>
          </a:p>
        </p:txBody>
      </p:sp>
      <p:sp>
        <p:nvSpPr>
          <p:cNvPr id="21" name="頁尾預留位置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en-US" dirty="0"/>
          </a:p>
        </p:txBody>
      </p:sp>
      <p:sp>
        <p:nvSpPr>
          <p:cNvPr id="22" name="投影片編號預留位置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CB1671F-1443-42E4-A916-52937B76B41D}" type="datetime1">
              <a:rPr lang="zh-TW" altLang="en-US" smtClean="0"/>
              <a:t>2025/5/31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 rtlCol="0"/>
          <a:lstStyle/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0361919-EFEA-47B4-8C09-7B56E064801C}" type="datetime1">
              <a:rPr lang="zh-TW" altLang="en-US" smtClean="0"/>
              <a:t>2025/5/31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29690CD-A35C-436F-9915-D8DE1A5F03FA}" type="datetime1">
              <a:rPr lang="zh-TW" altLang="en-US" smtClean="0"/>
              <a:t>2025/5/31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23" name="矩形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矩形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矩形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直線接點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​​(S)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</a:lstStyle>
          <a:p>
            <a:fld id="{31BA03D9-AD65-40E0-B049-2CEE25F801DD}" type="datetime1">
              <a:rPr lang="zh-TW" altLang="en-US" smtClean="0"/>
              <a:t>2025/5/31</a:t>
            </a:fld>
            <a:endParaRPr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760EA67-E713-4374-B79C-05379B56430C}" type="datetime1">
              <a:rPr lang="zh-TW" altLang="en-US" smtClean="0"/>
              <a:t>2025/5/31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dirty="0"/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BED2419-A83B-4B08-820F-3911FEE15F66}" type="datetime1">
              <a:rPr lang="zh-TW" altLang="en-US" smtClean="0"/>
              <a:t>2025/5/31</a:t>
            </a:fld>
            <a:endParaRPr lang="en-US" dirty="0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9" name="投影片編號預留位置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DB307AC-6C20-4445-AA1B-A24C2F2C72E0}" type="datetime1">
              <a:rPr lang="zh-TW" altLang="en-US" smtClean="0"/>
              <a:t>2025/5/31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E1A03CC-CDE9-4DD3-8227-818DF2AB2F14}" type="datetime1">
              <a:rPr lang="zh-TW" altLang="en-US" smtClean="0"/>
              <a:t>2025/5/31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8" name="日期版面配置區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87FA3B64-B38E-42A2-BA75-B18101B03276}" type="datetime1">
              <a:rPr lang="zh-TW" altLang="en-US" smtClean="0"/>
              <a:t>2025/5/31</a:t>
            </a:fld>
            <a:endParaRPr lang="en-US" dirty="0"/>
          </a:p>
        </p:txBody>
      </p:sp>
      <p:sp>
        <p:nvSpPr>
          <p:cNvPr id="9" name="頁尾版面配置區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endParaRPr lang="en-US" dirty="0"/>
          </a:p>
        </p:txBody>
      </p:sp>
      <p:sp>
        <p:nvSpPr>
          <p:cNvPr id="11" name="投影片編號版面配置區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圖片版面配置區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0306B49C-86A3-4F6F-9E18-73049C3E9837}" type="datetime1">
              <a:rPr lang="zh-TW" altLang="en-US" smtClean="0"/>
              <a:t>2025/5/31</a:t>
            </a:fld>
            <a:endParaRPr 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</a:lstStyle>
          <a:p>
            <a:pPr algn="l"/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矩形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7" name="矩形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矩形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標題預留位置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tw" dirty="0"/>
              <a:t>按一下以編輯母片標題樣式</a:t>
            </a:r>
            <a:endParaRPr 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tw"/>
              <a:t>按一下以編輯母片文字樣式</a:t>
            </a:r>
          </a:p>
          <a:p>
            <a:pPr lvl="1" rtl="0"/>
            <a:r>
              <a:rPr lang="zh-tw"/>
              <a:t>第二層</a:t>
            </a:r>
          </a:p>
          <a:p>
            <a:pPr lvl="2" rtl="0"/>
            <a:r>
              <a:rPr lang="zh-tw"/>
              <a:t>第三層</a:t>
            </a:r>
          </a:p>
          <a:p>
            <a:pPr lvl="3" rtl="0"/>
            <a:r>
              <a:rPr lang="zh-tw"/>
              <a:t>第四層</a:t>
            </a:r>
          </a:p>
          <a:p>
            <a:pPr lvl="4" rtl="0"/>
            <a:r>
              <a:rPr lang="zh-tw"/>
              <a:t>第五層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85E96B7B-C39D-4685-879C-A70F7239F61C}" type="datetime1">
              <a:rPr lang="zh-TW" altLang="en-US" smtClean="0"/>
              <a:t>2025/5/31</a:t>
            </a:fld>
            <a:endParaRPr 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B5A4358-1BB8-F51C-4B5D-1B3A2F18FC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879896"/>
            <a:ext cx="10058400" cy="113868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6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地震工程</a:t>
            </a:r>
            <a:r>
              <a:rPr lang="en-US" altLang="zh-TW" sz="6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zh-TW" altLang="en-US" sz="6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期末報告</a:t>
            </a:r>
            <a:endParaRPr lang="en-US" altLang="zh-TW" sz="60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C695811B-02BF-FE16-9C33-81D601272BF0}"/>
              </a:ext>
            </a:extLst>
          </p:cNvPr>
          <p:cNvSpPr txBox="1"/>
          <p:nvPr/>
        </p:nvSpPr>
        <p:spPr>
          <a:xfrm>
            <a:off x="1252266" y="3235505"/>
            <a:ext cx="9566695" cy="1289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Name :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涂子彧、邱昱倫、周芷琦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Student ID : 11372011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11372009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11372004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Presentation Date : Jun.5 , 2025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C5A56483-F77B-2ADD-32B1-D392E5FDA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fld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82060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B39B95-D5C8-2F33-8BAC-BDE4A1EF78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1D175A-C371-192C-8F55-D7C26EDA0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DOF 2 Displacement with different TMD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848B35F-ABD3-769E-4D8F-B7D33B563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z="27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fld>
            <a:endParaRPr lang="en-US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C2372143-DC91-4E4D-DEAE-9FD832898C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0833" y="2681539"/>
            <a:ext cx="5638695" cy="2819347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CCF9FE6A-8045-0B63-1BA2-D8C59CCE04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473" y="2681539"/>
            <a:ext cx="5638695" cy="2819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9215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9B1DD4-8D61-A54D-89B1-1B84EF8638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53B533E-CA69-55E1-7E45-82511B8C6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DOF 3 Displacement with different TMD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22C3231-BFD8-4FAC-E151-7C758667A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z="27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fld>
            <a:endParaRPr lang="en-US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4221F9DB-AB35-ED13-93E7-6F79BB6935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6703" y="2629989"/>
            <a:ext cx="5663994" cy="2831997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0FE357E2-045D-4698-691D-96AAF6E6BE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303" y="2629989"/>
            <a:ext cx="5663995" cy="2831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142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51CB48-F28A-92E8-1B31-97F333A0C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7687476-23FA-89F2-D89A-1E117B81F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96CFF1B-BEAF-5980-36DF-F2067C2AA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z="27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fld>
            <a:endParaRPr lang="en-US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4330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EC7A26-F1C7-FC40-3453-EA5382C52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 i="0" dirty="0">
                <a:solidFill>
                  <a:srgbClr val="001D3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and Motivation for Research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615098C-2CCF-4FF4-85F1-9D3EEB9016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0D7E3FB-B862-1881-A206-2C4356B8C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z="27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endParaRPr lang="en-US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4801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20AF16-FEF0-5541-3F3E-66EFF832D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5211" y="329085"/>
            <a:ext cx="10058400" cy="1371600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結構基本參數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B9C6361-86B3-4236-650F-DB330A1FF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z="27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fld>
            <a:endParaRPr lang="en-US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0C40CC57-5A83-B476-72B4-94EF1213DA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3450484"/>
              </p:ext>
            </p:extLst>
          </p:nvPr>
        </p:nvGraphicFramePr>
        <p:xfrm>
          <a:off x="6696891" y="1817399"/>
          <a:ext cx="3590109" cy="438122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11464">
                  <a:extLst>
                    <a:ext uri="{9D8B030D-6E8A-4147-A177-3AD203B41FA5}">
                      <a16:colId xmlns:a16="http://schemas.microsoft.com/office/drawing/2014/main" val="3084400634"/>
                    </a:ext>
                  </a:extLst>
                </a:gridCol>
                <a:gridCol w="964419">
                  <a:extLst>
                    <a:ext uri="{9D8B030D-6E8A-4147-A177-3AD203B41FA5}">
                      <a16:colId xmlns:a16="http://schemas.microsoft.com/office/drawing/2014/main" val="868949546"/>
                    </a:ext>
                  </a:extLst>
                </a:gridCol>
                <a:gridCol w="979121">
                  <a:extLst>
                    <a:ext uri="{9D8B030D-6E8A-4147-A177-3AD203B41FA5}">
                      <a16:colId xmlns:a16="http://schemas.microsoft.com/office/drawing/2014/main" val="3520446086"/>
                    </a:ext>
                  </a:extLst>
                </a:gridCol>
                <a:gridCol w="635105">
                  <a:extLst>
                    <a:ext uri="{9D8B030D-6E8A-4147-A177-3AD203B41FA5}">
                      <a16:colId xmlns:a16="http://schemas.microsoft.com/office/drawing/2014/main" val="2130161202"/>
                    </a:ext>
                  </a:extLst>
                </a:gridCol>
              </a:tblGrid>
              <a:tr h="18337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D</a:t>
                      </a:r>
                      <a:r>
                        <a:rPr lang="en-US" sz="12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amper7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7608" marR="7608" marT="76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7608" marR="7608" marT="76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7608" marR="7608" marT="76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7608" marR="7608" marT="7608" marB="0" anchor="ctr"/>
                </a:tc>
                <a:extLst>
                  <a:ext uri="{0D108BD9-81ED-4DB2-BD59-A6C34878D82A}">
                    <a16:rowId xmlns:a16="http://schemas.microsoft.com/office/drawing/2014/main" val="343158739"/>
                  </a:ext>
                </a:extLst>
              </a:tr>
              <a:tr h="183376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7608" marR="7608" marT="76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 質量</a:t>
                      </a:r>
                      <a:r>
                        <a:rPr lang="en-US" sz="12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m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7608" marR="7608" marT="76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2538000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7608" marR="7608" marT="76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kg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7608" marR="7608" marT="7608" marB="0" anchor="ctr"/>
                </a:tc>
                <a:extLst>
                  <a:ext uri="{0D108BD9-81ED-4DB2-BD59-A6C34878D82A}">
                    <a16:rowId xmlns:a16="http://schemas.microsoft.com/office/drawing/2014/main" val="3906363399"/>
                  </a:ext>
                </a:extLst>
              </a:tr>
              <a:tr h="183376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7608" marR="7608" marT="76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勁度</a:t>
                      </a:r>
                      <a:r>
                        <a:rPr lang="en-US" sz="12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k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7608" marR="7608" marT="76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389203.72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7608" marR="7608" marT="76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N/m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7608" marR="7608" marT="7608" marB="0" anchor="ctr"/>
                </a:tc>
                <a:extLst>
                  <a:ext uri="{0D108BD9-81ED-4DB2-BD59-A6C34878D82A}">
                    <a16:rowId xmlns:a16="http://schemas.microsoft.com/office/drawing/2014/main" val="2313148629"/>
                  </a:ext>
                </a:extLst>
              </a:tr>
              <a:tr h="183376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7608" marR="7608" marT="76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自然頻率</a:t>
                      </a:r>
                      <a:r>
                        <a:rPr lang="en-US" sz="1200" u="none" strike="noStrike" dirty="0" err="1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Wn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7608" marR="7608" marT="76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0.3916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7608" marR="7608" marT="76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rad/s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7608" marR="7608" marT="7608" marB="0" anchor="ctr"/>
                </a:tc>
                <a:extLst>
                  <a:ext uri="{0D108BD9-81ED-4DB2-BD59-A6C34878D82A}">
                    <a16:rowId xmlns:a16="http://schemas.microsoft.com/office/drawing/2014/main" val="3259364563"/>
                  </a:ext>
                </a:extLst>
              </a:tr>
              <a:tr h="183376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7608" marR="7608" marT="76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阻尼比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7608" marR="7608" marT="76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0.0857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7608" marR="7608" marT="76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7608" marR="7608" marT="7608" marB="0" anchor="ctr"/>
                </a:tc>
                <a:extLst>
                  <a:ext uri="{0D108BD9-81ED-4DB2-BD59-A6C34878D82A}">
                    <a16:rowId xmlns:a16="http://schemas.microsoft.com/office/drawing/2014/main" val="197946738"/>
                  </a:ext>
                </a:extLst>
              </a:tr>
              <a:tr h="183376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7608" marR="7608" marT="76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質量比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7608" marR="7608" marT="76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0.03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7608" marR="7608" marT="76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7608" marR="7608" marT="7608" marB="0" anchor="ctr"/>
                </a:tc>
                <a:extLst>
                  <a:ext uri="{0D108BD9-81ED-4DB2-BD59-A6C34878D82A}">
                    <a16:rowId xmlns:a16="http://schemas.microsoft.com/office/drawing/2014/main" val="1342227742"/>
                  </a:ext>
                </a:extLst>
              </a:tr>
              <a:tr h="183376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7608" marR="7608" marT="76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調諧頻率比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7608" marR="7608" marT="76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0.9592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7608" marR="7608" marT="76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7608" marR="7608" marT="7608" marB="0" anchor="ctr"/>
                </a:tc>
                <a:extLst>
                  <a:ext uri="{0D108BD9-81ED-4DB2-BD59-A6C34878D82A}">
                    <a16:rowId xmlns:a16="http://schemas.microsoft.com/office/drawing/2014/main" val="4158852462"/>
                  </a:ext>
                </a:extLst>
              </a:tr>
              <a:tr h="183376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7608" marR="7608" marT="76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7608" marR="7608" marT="76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7608" marR="7608" marT="76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7608" marR="7608" marT="7608" marB="0" anchor="ctr"/>
                </a:tc>
                <a:extLst>
                  <a:ext uri="{0D108BD9-81ED-4DB2-BD59-A6C34878D82A}">
                    <a16:rowId xmlns:a16="http://schemas.microsoft.com/office/drawing/2014/main" val="4088172614"/>
                  </a:ext>
                </a:extLst>
              </a:tr>
              <a:tr h="18337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D</a:t>
                      </a:r>
                      <a:r>
                        <a:rPr lang="en-US" sz="12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amper8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7608" marR="7608" marT="76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7608" marR="7608" marT="76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7608" marR="7608" marT="76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7608" marR="7608" marT="7608" marB="0" anchor="ctr"/>
                </a:tc>
                <a:extLst>
                  <a:ext uri="{0D108BD9-81ED-4DB2-BD59-A6C34878D82A}">
                    <a16:rowId xmlns:a16="http://schemas.microsoft.com/office/drawing/2014/main" val="18052146"/>
                  </a:ext>
                </a:extLst>
              </a:tr>
              <a:tr h="183376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7608" marR="7608" marT="76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 質量</a:t>
                      </a:r>
                      <a:r>
                        <a:rPr lang="en-US" sz="12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m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7608" marR="7608" marT="76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8460000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7608" marR="7608" marT="76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kg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7608" marR="7608" marT="7608" marB="0" anchor="ctr"/>
                </a:tc>
                <a:extLst>
                  <a:ext uri="{0D108BD9-81ED-4DB2-BD59-A6C34878D82A}">
                    <a16:rowId xmlns:a16="http://schemas.microsoft.com/office/drawing/2014/main" val="469162742"/>
                  </a:ext>
                </a:extLst>
              </a:tr>
              <a:tr h="183376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7608" marR="7608" marT="76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勁度</a:t>
                      </a:r>
                      <a:r>
                        <a:rPr lang="en-US" sz="12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k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7608" marR="7608" marT="76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1089725.92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7608" marR="7608" marT="76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N/m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7608" marR="7608" marT="7608" marB="0" anchor="ctr"/>
                </a:tc>
                <a:extLst>
                  <a:ext uri="{0D108BD9-81ED-4DB2-BD59-A6C34878D82A}">
                    <a16:rowId xmlns:a16="http://schemas.microsoft.com/office/drawing/2014/main" val="999175080"/>
                  </a:ext>
                </a:extLst>
              </a:tr>
              <a:tr h="183376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7608" marR="7608" marT="76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自然頻率</a:t>
                      </a:r>
                      <a:r>
                        <a:rPr lang="en-US" sz="12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Wn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7608" marR="7608" marT="76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0.3589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7608" marR="7608" marT="76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rad/s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7608" marR="7608" marT="7608" marB="0" anchor="ctr"/>
                </a:tc>
                <a:extLst>
                  <a:ext uri="{0D108BD9-81ED-4DB2-BD59-A6C34878D82A}">
                    <a16:rowId xmlns:a16="http://schemas.microsoft.com/office/drawing/2014/main" val="3137012189"/>
                  </a:ext>
                </a:extLst>
              </a:tr>
              <a:tr h="183376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7608" marR="7608" marT="76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阻尼比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7608" marR="7608" marT="76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0.1527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7608" marR="7608" marT="76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7608" marR="7608" marT="7608" marB="0" anchor="ctr"/>
                </a:tc>
                <a:extLst>
                  <a:ext uri="{0D108BD9-81ED-4DB2-BD59-A6C34878D82A}">
                    <a16:rowId xmlns:a16="http://schemas.microsoft.com/office/drawing/2014/main" val="1973857432"/>
                  </a:ext>
                </a:extLst>
              </a:tr>
              <a:tr h="183376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7608" marR="7608" marT="76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質量比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7608" marR="7608" marT="76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0.1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7608" marR="7608" marT="76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7608" marR="7608" marT="7608" marB="0" anchor="ctr"/>
                </a:tc>
                <a:extLst>
                  <a:ext uri="{0D108BD9-81ED-4DB2-BD59-A6C34878D82A}">
                    <a16:rowId xmlns:a16="http://schemas.microsoft.com/office/drawing/2014/main" val="1708842975"/>
                  </a:ext>
                </a:extLst>
              </a:tr>
              <a:tr h="183376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7608" marR="7608" marT="76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調諧頻率比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7608" marR="7608" marT="76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0.8789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7608" marR="7608" marT="76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7608" marR="7608" marT="7608" marB="0" anchor="ctr"/>
                </a:tc>
                <a:extLst>
                  <a:ext uri="{0D108BD9-81ED-4DB2-BD59-A6C34878D82A}">
                    <a16:rowId xmlns:a16="http://schemas.microsoft.com/office/drawing/2014/main" val="4064279095"/>
                  </a:ext>
                </a:extLst>
              </a:tr>
              <a:tr h="183376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7608" marR="7608" marT="76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7608" marR="7608" marT="76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7608" marR="7608" marT="76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7608" marR="7608" marT="7608" marB="0" anchor="ctr"/>
                </a:tc>
                <a:extLst>
                  <a:ext uri="{0D108BD9-81ED-4DB2-BD59-A6C34878D82A}">
                    <a16:rowId xmlns:a16="http://schemas.microsoft.com/office/drawing/2014/main" val="3552359405"/>
                  </a:ext>
                </a:extLst>
              </a:tr>
              <a:tr h="18337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D</a:t>
                      </a:r>
                      <a:r>
                        <a:rPr lang="en-US" sz="12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amper9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7608" marR="7608" marT="76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7608" marR="7608" marT="76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7608" marR="7608" marT="76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7608" marR="7608" marT="7608" marB="0" anchor="ctr"/>
                </a:tc>
                <a:extLst>
                  <a:ext uri="{0D108BD9-81ED-4DB2-BD59-A6C34878D82A}">
                    <a16:rowId xmlns:a16="http://schemas.microsoft.com/office/drawing/2014/main" val="2268083182"/>
                  </a:ext>
                </a:extLst>
              </a:tr>
              <a:tr h="183376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7608" marR="7608" marT="76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 質量</a:t>
                      </a:r>
                      <a:r>
                        <a:rPr lang="en-US" sz="12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m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7608" marR="7608" marT="76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16920000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7608" marR="7608" marT="76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kg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7608" marR="7608" marT="7608" marB="0" anchor="ctr"/>
                </a:tc>
                <a:extLst>
                  <a:ext uri="{0D108BD9-81ED-4DB2-BD59-A6C34878D82A}">
                    <a16:rowId xmlns:a16="http://schemas.microsoft.com/office/drawing/2014/main" val="2789605393"/>
                  </a:ext>
                </a:extLst>
              </a:tr>
              <a:tr h="183376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7608" marR="7608" marT="76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勁度</a:t>
                      </a:r>
                      <a:r>
                        <a:rPr lang="en-US" sz="12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k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7608" marR="7608" marT="76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1722875.79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7608" marR="7608" marT="76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N/m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7608" marR="7608" marT="7608" marB="0" anchor="ctr"/>
                </a:tc>
                <a:extLst>
                  <a:ext uri="{0D108BD9-81ED-4DB2-BD59-A6C34878D82A}">
                    <a16:rowId xmlns:a16="http://schemas.microsoft.com/office/drawing/2014/main" val="3156208673"/>
                  </a:ext>
                </a:extLst>
              </a:tr>
              <a:tr h="183376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7608" marR="7608" marT="76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自然頻率</a:t>
                      </a:r>
                      <a:r>
                        <a:rPr lang="en-US" sz="12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Wn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7608" marR="7608" marT="76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0.3191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7608" marR="7608" marT="76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rad/s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7608" marR="7608" marT="7608" marB="0" anchor="ctr"/>
                </a:tc>
                <a:extLst>
                  <a:ext uri="{0D108BD9-81ED-4DB2-BD59-A6C34878D82A}">
                    <a16:rowId xmlns:a16="http://schemas.microsoft.com/office/drawing/2014/main" val="356569736"/>
                  </a:ext>
                </a:extLst>
              </a:tr>
              <a:tr h="183376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7608" marR="7608" marT="76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阻尼比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7608" marR="7608" marT="76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0.2098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7608" marR="7608" marT="76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7608" marR="7608" marT="7608" marB="0" anchor="ctr"/>
                </a:tc>
                <a:extLst>
                  <a:ext uri="{0D108BD9-81ED-4DB2-BD59-A6C34878D82A}">
                    <a16:rowId xmlns:a16="http://schemas.microsoft.com/office/drawing/2014/main" val="891971518"/>
                  </a:ext>
                </a:extLst>
              </a:tr>
              <a:tr h="183376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7608" marR="7608" marT="76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質量比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7608" marR="7608" marT="76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0.2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7608" marR="7608" marT="76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7608" marR="7608" marT="7608" marB="0" anchor="ctr"/>
                </a:tc>
                <a:extLst>
                  <a:ext uri="{0D108BD9-81ED-4DB2-BD59-A6C34878D82A}">
                    <a16:rowId xmlns:a16="http://schemas.microsoft.com/office/drawing/2014/main" val="1110379856"/>
                  </a:ext>
                </a:extLst>
              </a:tr>
              <a:tr h="183376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7608" marR="7608" marT="76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調諧頻率比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7608" marR="7608" marT="76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0.7815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7608" marR="7608" marT="760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7608" marR="7608" marT="7608" marB="0" anchor="ctr"/>
                </a:tc>
                <a:extLst>
                  <a:ext uri="{0D108BD9-81ED-4DB2-BD59-A6C34878D82A}">
                    <a16:rowId xmlns:a16="http://schemas.microsoft.com/office/drawing/2014/main" val="2672094445"/>
                  </a:ext>
                </a:extLst>
              </a:tr>
            </a:tbl>
          </a:graphicData>
        </a:graphic>
      </p:graphicFrame>
      <p:sp>
        <p:nvSpPr>
          <p:cNvPr id="14" name="文字方塊 13">
            <a:extLst>
              <a:ext uri="{FF2B5EF4-FFF2-40B4-BE49-F238E27FC236}">
                <a16:creationId xmlns:a16="http://schemas.microsoft.com/office/drawing/2014/main" id="{58D732C7-2FC0-0846-4464-FA853B13AB88}"/>
              </a:ext>
            </a:extLst>
          </p:cNvPr>
          <p:cNvSpPr txBox="1"/>
          <p:nvPr/>
        </p:nvSpPr>
        <p:spPr>
          <a:xfrm>
            <a:off x="2447107" y="1448067"/>
            <a:ext cx="2194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結構物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8DA7EBCD-9058-ACB6-B474-50A635A765D4}"/>
              </a:ext>
            </a:extLst>
          </p:cNvPr>
          <p:cNvSpPr txBox="1"/>
          <p:nvPr/>
        </p:nvSpPr>
        <p:spPr>
          <a:xfrm>
            <a:off x="7550333" y="1463040"/>
            <a:ext cx="2194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TMD</a:t>
            </a:r>
          </a:p>
        </p:txBody>
      </p:sp>
      <p:graphicFrame>
        <p:nvGraphicFramePr>
          <p:cNvPr id="6" name="內容版面配置區 5">
            <a:extLst>
              <a:ext uri="{FF2B5EF4-FFF2-40B4-BE49-F238E27FC236}">
                <a16:creationId xmlns:a16="http://schemas.microsoft.com/office/drawing/2014/main" id="{7602EE87-EE8D-69C3-9050-E93B0CD632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7184136"/>
              </p:ext>
            </p:extLst>
          </p:nvPr>
        </p:nvGraphicFramePr>
        <p:xfrm>
          <a:off x="2040693" y="1817398"/>
          <a:ext cx="3388613" cy="41129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46050">
                  <a:extLst>
                    <a:ext uri="{9D8B030D-6E8A-4147-A177-3AD203B41FA5}">
                      <a16:colId xmlns:a16="http://schemas.microsoft.com/office/drawing/2014/main" val="4094035843"/>
                    </a:ext>
                  </a:extLst>
                </a:gridCol>
                <a:gridCol w="992777">
                  <a:extLst>
                    <a:ext uri="{9D8B030D-6E8A-4147-A177-3AD203B41FA5}">
                      <a16:colId xmlns:a16="http://schemas.microsoft.com/office/drawing/2014/main" val="2604398408"/>
                    </a:ext>
                  </a:extLst>
                </a:gridCol>
                <a:gridCol w="1050326">
                  <a:extLst>
                    <a:ext uri="{9D8B030D-6E8A-4147-A177-3AD203B41FA5}">
                      <a16:colId xmlns:a16="http://schemas.microsoft.com/office/drawing/2014/main" val="1165808748"/>
                    </a:ext>
                  </a:extLst>
                </a:gridCol>
                <a:gridCol w="599460">
                  <a:extLst>
                    <a:ext uri="{9D8B030D-6E8A-4147-A177-3AD203B41FA5}">
                      <a16:colId xmlns:a16="http://schemas.microsoft.com/office/drawing/2014/main" val="1115904700"/>
                    </a:ext>
                  </a:extLst>
                </a:gridCol>
              </a:tblGrid>
              <a:tr h="1958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DOF 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8333" marR="8333" marT="83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8333" marR="8333" marT="83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8333" marR="8333" marT="83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8333" marR="8333" marT="8333" marB="0" anchor="ctr"/>
                </a:tc>
                <a:extLst>
                  <a:ext uri="{0D108BD9-81ED-4DB2-BD59-A6C34878D82A}">
                    <a16:rowId xmlns:a16="http://schemas.microsoft.com/office/drawing/2014/main" val="3024608752"/>
                  </a:ext>
                </a:extLst>
              </a:tr>
              <a:tr h="195856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8333" marR="8333" marT="83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 質量</a:t>
                      </a:r>
                      <a:r>
                        <a:rPr lang="en-US" sz="12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m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8333" marR="8333" marT="83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84600000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8333" marR="8333" marT="83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kg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8333" marR="8333" marT="8333" marB="0" anchor="ctr"/>
                </a:tc>
                <a:extLst>
                  <a:ext uri="{0D108BD9-81ED-4DB2-BD59-A6C34878D82A}">
                    <a16:rowId xmlns:a16="http://schemas.microsoft.com/office/drawing/2014/main" val="1456554415"/>
                  </a:ext>
                </a:extLst>
              </a:tr>
              <a:tr h="195856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8333" marR="8333" marT="83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勁度</a:t>
                      </a:r>
                      <a:r>
                        <a:rPr lang="en-US" sz="12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k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8333" marR="8333" marT="83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71200000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8333" marR="8333" marT="83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N/m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8333" marR="8333" marT="8333" marB="0" anchor="ctr"/>
                </a:tc>
                <a:extLst>
                  <a:ext uri="{0D108BD9-81ED-4DB2-BD59-A6C34878D82A}">
                    <a16:rowId xmlns:a16="http://schemas.microsoft.com/office/drawing/2014/main" val="3613879999"/>
                  </a:ext>
                </a:extLst>
              </a:tr>
              <a:tr h="195856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8333" marR="8333" marT="83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阻尼係數</a:t>
                      </a:r>
                      <a:r>
                        <a:rPr lang="en-US" sz="12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C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8333" marR="8333" marT="83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155226.7529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8333" marR="8333" marT="83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(N*s)/m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8333" marR="8333" marT="8333" marB="0" anchor="ctr"/>
                </a:tc>
                <a:extLst>
                  <a:ext uri="{0D108BD9-81ED-4DB2-BD59-A6C34878D82A}">
                    <a16:rowId xmlns:a16="http://schemas.microsoft.com/office/drawing/2014/main" val="43325837"/>
                  </a:ext>
                </a:extLst>
              </a:tr>
              <a:tr h="195856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8333" marR="8333" marT="83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自然頻率</a:t>
                      </a:r>
                      <a:r>
                        <a:rPr lang="en-US" sz="12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Wn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8333" marR="8333" marT="83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0.4083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8333" marR="8333" marT="83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rad/s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8333" marR="8333" marT="8333" marB="0" anchor="ctr"/>
                </a:tc>
                <a:extLst>
                  <a:ext uri="{0D108BD9-81ED-4DB2-BD59-A6C34878D82A}">
                    <a16:rowId xmlns:a16="http://schemas.microsoft.com/office/drawing/2014/main" val="2220200749"/>
                  </a:ext>
                </a:extLst>
              </a:tr>
              <a:tr h="195856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8333" marR="8333" marT="83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阻尼比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8333" marR="8333" marT="83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0.0045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8333" marR="8333" marT="83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8333" marR="8333" marT="8333" marB="0" anchor="ctr"/>
                </a:tc>
                <a:extLst>
                  <a:ext uri="{0D108BD9-81ED-4DB2-BD59-A6C34878D82A}">
                    <a16:rowId xmlns:a16="http://schemas.microsoft.com/office/drawing/2014/main" val="232139657"/>
                  </a:ext>
                </a:extLst>
              </a:tr>
              <a:tr h="1958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DOF 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8333" marR="8333" marT="83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8333" marR="8333" marT="83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8333" marR="8333" marT="83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8333" marR="8333" marT="8333" marB="0" anchor="ctr"/>
                </a:tc>
                <a:extLst>
                  <a:ext uri="{0D108BD9-81ED-4DB2-BD59-A6C34878D82A}">
                    <a16:rowId xmlns:a16="http://schemas.microsoft.com/office/drawing/2014/main" val="3923655391"/>
                  </a:ext>
                </a:extLst>
              </a:tr>
              <a:tr h="195856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8333" marR="8333" marT="83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 質量</a:t>
                      </a:r>
                      <a:r>
                        <a:rPr lang="en-US" sz="12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m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8333" marR="8333" marT="83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84600000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8333" marR="8333" marT="83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kg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8333" marR="8333" marT="8333" marB="0" anchor="ctr"/>
                </a:tc>
                <a:extLst>
                  <a:ext uri="{0D108BD9-81ED-4DB2-BD59-A6C34878D82A}">
                    <a16:rowId xmlns:a16="http://schemas.microsoft.com/office/drawing/2014/main" val="3109138917"/>
                  </a:ext>
                </a:extLst>
              </a:tr>
              <a:tr h="195856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8333" marR="8333" marT="83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勁度</a:t>
                      </a:r>
                      <a:r>
                        <a:rPr lang="en-US" sz="12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k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8333" marR="8333" marT="83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71200000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8333" marR="8333" marT="83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N/m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8333" marR="8333" marT="8333" marB="0" anchor="ctr"/>
                </a:tc>
                <a:extLst>
                  <a:ext uri="{0D108BD9-81ED-4DB2-BD59-A6C34878D82A}">
                    <a16:rowId xmlns:a16="http://schemas.microsoft.com/office/drawing/2014/main" val="1075190409"/>
                  </a:ext>
                </a:extLst>
              </a:tr>
              <a:tr h="195856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8333" marR="8333" marT="83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阻尼係數</a:t>
                      </a:r>
                      <a:r>
                        <a:rPr lang="en-US" sz="12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C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8333" marR="8333" marT="83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155226.7529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8333" marR="8333" marT="83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(N*s)/m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8333" marR="8333" marT="8333" marB="0" anchor="ctr"/>
                </a:tc>
                <a:extLst>
                  <a:ext uri="{0D108BD9-81ED-4DB2-BD59-A6C34878D82A}">
                    <a16:rowId xmlns:a16="http://schemas.microsoft.com/office/drawing/2014/main" val="145662381"/>
                  </a:ext>
                </a:extLst>
              </a:tr>
              <a:tr h="195856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8333" marR="8333" marT="83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自然頻率</a:t>
                      </a:r>
                      <a:r>
                        <a:rPr lang="en-US" sz="12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Wn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8333" marR="8333" marT="83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1.144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8333" marR="8333" marT="83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rad/s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8333" marR="8333" marT="8333" marB="0" anchor="ctr"/>
                </a:tc>
                <a:extLst>
                  <a:ext uri="{0D108BD9-81ED-4DB2-BD59-A6C34878D82A}">
                    <a16:rowId xmlns:a16="http://schemas.microsoft.com/office/drawing/2014/main" val="547620789"/>
                  </a:ext>
                </a:extLst>
              </a:tr>
              <a:tr h="195856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8333" marR="8333" marT="83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阻尼比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8333" marR="8333" marT="83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0.0125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8333" marR="8333" marT="83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8333" marR="8333" marT="8333" marB="0" anchor="ctr"/>
                </a:tc>
                <a:extLst>
                  <a:ext uri="{0D108BD9-81ED-4DB2-BD59-A6C34878D82A}">
                    <a16:rowId xmlns:a16="http://schemas.microsoft.com/office/drawing/2014/main" val="1135830211"/>
                  </a:ext>
                </a:extLst>
              </a:tr>
              <a:tr h="1958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DOF 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8333" marR="8333" marT="83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8333" marR="8333" marT="83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8333" marR="8333" marT="83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8333" marR="8333" marT="8333" marB="0" anchor="ctr"/>
                </a:tc>
                <a:extLst>
                  <a:ext uri="{0D108BD9-81ED-4DB2-BD59-A6C34878D82A}">
                    <a16:rowId xmlns:a16="http://schemas.microsoft.com/office/drawing/2014/main" val="3165537482"/>
                  </a:ext>
                </a:extLst>
              </a:tr>
              <a:tr h="195856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8333" marR="8333" marT="83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 質量</a:t>
                      </a:r>
                      <a:r>
                        <a:rPr lang="en-US" sz="12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m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8333" marR="8333" marT="83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84600000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8333" marR="8333" marT="83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kg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8333" marR="8333" marT="8333" marB="0" anchor="ctr"/>
                </a:tc>
                <a:extLst>
                  <a:ext uri="{0D108BD9-81ED-4DB2-BD59-A6C34878D82A}">
                    <a16:rowId xmlns:a16="http://schemas.microsoft.com/office/drawing/2014/main" val="3395549632"/>
                  </a:ext>
                </a:extLst>
              </a:tr>
              <a:tr h="195856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8333" marR="8333" marT="83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勁度</a:t>
                      </a:r>
                      <a:r>
                        <a:rPr lang="en-US" sz="12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k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8333" marR="8333" marT="83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71200000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8333" marR="8333" marT="83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N/m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8333" marR="8333" marT="8333" marB="0" anchor="ctr"/>
                </a:tc>
                <a:extLst>
                  <a:ext uri="{0D108BD9-81ED-4DB2-BD59-A6C34878D82A}">
                    <a16:rowId xmlns:a16="http://schemas.microsoft.com/office/drawing/2014/main" val="3381109586"/>
                  </a:ext>
                </a:extLst>
              </a:tr>
              <a:tr h="195856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8333" marR="8333" marT="83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阻尼係數</a:t>
                      </a:r>
                      <a:r>
                        <a:rPr lang="en-US" sz="12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C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8333" marR="8333" marT="83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155226.7529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8333" marR="8333" marT="83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(N*s)/m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8333" marR="8333" marT="8333" marB="0" anchor="ctr"/>
                </a:tc>
                <a:extLst>
                  <a:ext uri="{0D108BD9-81ED-4DB2-BD59-A6C34878D82A}">
                    <a16:rowId xmlns:a16="http://schemas.microsoft.com/office/drawing/2014/main" val="247278360"/>
                  </a:ext>
                </a:extLst>
              </a:tr>
              <a:tr h="195856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8333" marR="8333" marT="83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自然頻率</a:t>
                      </a:r>
                      <a:r>
                        <a:rPr lang="en-US" sz="12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Wn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8333" marR="8333" marT="83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1.6531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8333" marR="8333" marT="83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rad/s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8333" marR="8333" marT="8333" marB="0" anchor="ctr"/>
                </a:tc>
                <a:extLst>
                  <a:ext uri="{0D108BD9-81ED-4DB2-BD59-A6C34878D82A}">
                    <a16:rowId xmlns:a16="http://schemas.microsoft.com/office/drawing/2014/main" val="1998607933"/>
                  </a:ext>
                </a:extLst>
              </a:tr>
              <a:tr h="195856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8333" marR="8333" marT="83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阻尼比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8333" marR="8333" marT="83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0.018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8333" marR="8333" marT="83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8333" marR="8333" marT="8333" marB="0" anchor="ctr"/>
                </a:tc>
                <a:extLst>
                  <a:ext uri="{0D108BD9-81ED-4DB2-BD59-A6C34878D82A}">
                    <a16:rowId xmlns:a16="http://schemas.microsoft.com/office/drawing/2014/main" val="587332373"/>
                  </a:ext>
                </a:extLst>
              </a:tr>
              <a:tr h="1958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Mode 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8333" marR="8333" marT="83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8333" marR="8333" marT="83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8333" marR="8333" marT="83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8333" marR="8333" marT="8333" marB="0" anchor="ctr"/>
                </a:tc>
                <a:extLst>
                  <a:ext uri="{0D108BD9-81ED-4DB2-BD59-A6C34878D82A}">
                    <a16:rowId xmlns:a16="http://schemas.microsoft.com/office/drawing/2014/main" val="4017387328"/>
                  </a:ext>
                </a:extLst>
              </a:tr>
              <a:tr h="195856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8333" marR="8333" marT="83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模態質量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8333" marR="8333" marT="83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84600000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8333" marR="8333" marT="83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kg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8333" marR="8333" marT="8333" marB="0" anchor="ctr"/>
                </a:tc>
                <a:extLst>
                  <a:ext uri="{0D108BD9-81ED-4DB2-BD59-A6C34878D82A}">
                    <a16:rowId xmlns:a16="http://schemas.microsoft.com/office/drawing/2014/main" val="186851585"/>
                  </a:ext>
                </a:extLst>
              </a:tr>
              <a:tr h="195856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8333" marR="8333" marT="83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模態頻率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8333" marR="8333" marT="83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0.4083</a:t>
                      </a:r>
                      <a:endParaRPr lang="en-US" altLang="zh-TW" sz="12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8333" marR="8333" marT="83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rad/s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8333" marR="8333" marT="8333" marB="0" anchor="ctr"/>
                </a:tc>
                <a:extLst>
                  <a:ext uri="{0D108BD9-81ED-4DB2-BD59-A6C34878D82A}">
                    <a16:rowId xmlns:a16="http://schemas.microsoft.com/office/drawing/2014/main" val="1645514284"/>
                  </a:ext>
                </a:extLst>
              </a:tr>
            </a:tbl>
          </a:graphicData>
        </a:graphic>
      </p:graphicFrame>
      <p:sp>
        <p:nvSpPr>
          <p:cNvPr id="8" name="文字方塊 7">
            <a:extLst>
              <a:ext uri="{FF2B5EF4-FFF2-40B4-BE49-F238E27FC236}">
                <a16:creationId xmlns:a16="http://schemas.microsoft.com/office/drawing/2014/main" id="{7196EF64-DA9E-0CEF-3F0F-939CC982EDF6}"/>
              </a:ext>
            </a:extLst>
          </p:cNvPr>
          <p:cNvSpPr txBox="1"/>
          <p:nvPr/>
        </p:nvSpPr>
        <p:spPr>
          <a:xfrm>
            <a:off x="1905000" y="6022712"/>
            <a:ext cx="383394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200" b="0" i="0" u="none" strike="noStrike" dirty="0"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模態向量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1200" b="0" i="0" u="none" strike="noStrike" dirty="0"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[0.32798528 , 0.59100905 , 0.73697623]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4581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B7FA87-D420-37EA-6DE9-21756657E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地震地表加速度歷時圖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125A7B78-B7DA-C85A-D855-4B0C5F6D09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803" y="2478153"/>
            <a:ext cx="6487894" cy="2595157"/>
          </a:xfr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320C9D2-CBBC-200D-3607-0A407184F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z="27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fld>
            <a:endParaRPr lang="en-US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432384AF-FC71-11E7-AE0C-72E3444BB6E2}"/>
              </a:ext>
            </a:extLst>
          </p:cNvPr>
          <p:cNvSpPr txBox="1"/>
          <p:nvPr/>
        </p:nvSpPr>
        <p:spPr>
          <a:xfrm>
            <a:off x="7778931" y="2478153"/>
            <a:ext cx="3411584" cy="2371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Average :0.000000 g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RMS : 0.029131 g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Peak : 0.506825 g</a:t>
            </a:r>
          </a:p>
        </p:txBody>
      </p:sp>
    </p:spTree>
    <p:extLst>
      <p:ext uri="{BB962C8B-B14F-4D97-AF65-F5344CB8AC3E}">
        <p14:creationId xmlns:p14="http://schemas.microsoft.com/office/powerpoint/2010/main" val="3279769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3DFC03-7B59-ED60-4FC3-D24604A05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Without Damper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F375DD5-D767-D5D9-51A3-18C2055DC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z="27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fld>
            <a:endParaRPr lang="en-US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B4E2FFAC-59F7-0F24-6791-B846119F76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324" y="2086021"/>
            <a:ext cx="6416144" cy="3849687"/>
          </a:xfrm>
        </p:spPr>
      </p:pic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E1F3BFA7-E7E8-076F-D7E8-02FD132B21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2355003"/>
              </p:ext>
            </p:extLst>
          </p:nvPr>
        </p:nvGraphicFramePr>
        <p:xfrm>
          <a:off x="7893282" y="2086019"/>
          <a:ext cx="3372394" cy="384968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25187">
                  <a:extLst>
                    <a:ext uri="{9D8B030D-6E8A-4147-A177-3AD203B41FA5}">
                      <a16:colId xmlns:a16="http://schemas.microsoft.com/office/drawing/2014/main" val="1885660379"/>
                    </a:ext>
                  </a:extLst>
                </a:gridCol>
                <a:gridCol w="1747207">
                  <a:extLst>
                    <a:ext uri="{9D8B030D-6E8A-4147-A177-3AD203B41FA5}">
                      <a16:colId xmlns:a16="http://schemas.microsoft.com/office/drawing/2014/main" val="404945321"/>
                    </a:ext>
                  </a:extLst>
                </a:gridCol>
              </a:tblGrid>
              <a:tr h="26027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DOF 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  <a:endParaRPr lang="zh-TW" altLang="en-US" sz="16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14988627"/>
                  </a:ext>
                </a:extLst>
              </a:tr>
              <a:tr h="26027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Average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0.000008m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44974958"/>
                  </a:ext>
                </a:extLst>
              </a:tr>
              <a:tr h="26027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RMS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0.00039388m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70810716"/>
                  </a:ext>
                </a:extLst>
              </a:tr>
              <a:tr h="26027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Peak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0.00254629m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56862196"/>
                  </a:ext>
                </a:extLst>
              </a:tr>
              <a:tr h="260274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44467851"/>
                  </a:ext>
                </a:extLst>
              </a:tr>
              <a:tr h="26027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DOF 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25612655"/>
                  </a:ext>
                </a:extLst>
              </a:tr>
              <a:tr h="26027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Average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0.00000299m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13838596"/>
                  </a:ext>
                </a:extLst>
              </a:tr>
              <a:tr h="26027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RMS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0.00027868m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17669540"/>
                  </a:ext>
                </a:extLst>
              </a:tr>
              <a:tr h="26027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Peak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0.00259883m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59087645"/>
                  </a:ext>
                </a:extLst>
              </a:tr>
              <a:tr h="260274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  <a:endParaRPr lang="zh-TW" altLang="en-US" sz="16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62237115"/>
                  </a:ext>
                </a:extLst>
              </a:tr>
              <a:tr h="26027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DOF 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82524028"/>
                  </a:ext>
                </a:extLst>
              </a:tr>
              <a:tr h="46612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Average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-0.00000014m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61206145"/>
                  </a:ext>
                </a:extLst>
              </a:tr>
              <a:tr h="26027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RMS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0.00026798m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19292611"/>
                  </a:ext>
                </a:extLst>
              </a:tr>
              <a:tr h="26027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Peak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0.00267715m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116987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7622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D5ACD5F-F2A9-F6F8-7709-7F0451081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Damper 7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FE51B93E-B449-45F7-E57E-6A98D0A7D0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014194"/>
            <a:ext cx="6416144" cy="3849687"/>
          </a:xfr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32274E7-C107-9CCE-65BF-56813BF1E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61462" y="6080075"/>
            <a:ext cx="838200" cy="365760"/>
          </a:xfrm>
        </p:spPr>
        <p:txBody>
          <a:bodyPr/>
          <a:lstStyle/>
          <a:p>
            <a:pPr rtl="0"/>
            <a:fld id="{34B7E4EF-A1BD-40F4-AB7B-04F084DD991D}" type="slidenum">
              <a:rPr lang="en-US" sz="27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fld>
            <a:endParaRPr lang="en-US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1A7B9B5D-1783-2AF1-5628-D95CD3A66A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9179310"/>
              </p:ext>
            </p:extLst>
          </p:nvPr>
        </p:nvGraphicFramePr>
        <p:xfrm>
          <a:off x="7949030" y="1272125"/>
          <a:ext cx="3331532" cy="48079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04570">
                  <a:extLst>
                    <a:ext uri="{9D8B030D-6E8A-4147-A177-3AD203B41FA5}">
                      <a16:colId xmlns:a16="http://schemas.microsoft.com/office/drawing/2014/main" val="1058020849"/>
                    </a:ext>
                  </a:extLst>
                </a:gridCol>
                <a:gridCol w="1526962">
                  <a:extLst>
                    <a:ext uri="{9D8B030D-6E8A-4147-A177-3AD203B41FA5}">
                      <a16:colId xmlns:a16="http://schemas.microsoft.com/office/drawing/2014/main" val="1204671492"/>
                    </a:ext>
                  </a:extLst>
                </a:gridCol>
              </a:tblGrid>
              <a:tr h="2026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DOF 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210" marR="9210" marT="92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210" marR="9210" marT="9210" marB="0" anchor="ctr"/>
                </a:tc>
                <a:extLst>
                  <a:ext uri="{0D108BD9-81ED-4DB2-BD59-A6C34878D82A}">
                    <a16:rowId xmlns:a16="http://schemas.microsoft.com/office/drawing/2014/main" val="196491984"/>
                  </a:ext>
                </a:extLst>
              </a:tr>
              <a:tr h="2026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Average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210" marR="9210" marT="92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0.00000739m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210" marR="9210" marT="9210" marB="0" anchor="ctr"/>
                </a:tc>
                <a:extLst>
                  <a:ext uri="{0D108BD9-81ED-4DB2-BD59-A6C34878D82A}">
                    <a16:rowId xmlns:a16="http://schemas.microsoft.com/office/drawing/2014/main" val="1190225939"/>
                  </a:ext>
                </a:extLst>
              </a:tr>
              <a:tr h="2026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RMS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210" marR="9210" marT="92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0.00038818m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210" marR="9210" marT="9210" marB="0" anchor="ctr"/>
                </a:tc>
                <a:extLst>
                  <a:ext uri="{0D108BD9-81ED-4DB2-BD59-A6C34878D82A}">
                    <a16:rowId xmlns:a16="http://schemas.microsoft.com/office/drawing/2014/main" val="2768359952"/>
                  </a:ext>
                </a:extLst>
              </a:tr>
              <a:tr h="2026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Peak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210" marR="9210" marT="92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0.00254351m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210" marR="9210" marT="9210" marB="0" anchor="ctr"/>
                </a:tc>
                <a:extLst>
                  <a:ext uri="{0D108BD9-81ED-4DB2-BD59-A6C34878D82A}">
                    <a16:rowId xmlns:a16="http://schemas.microsoft.com/office/drawing/2014/main" val="337342121"/>
                  </a:ext>
                </a:extLst>
              </a:tr>
              <a:tr h="202615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  <a:endParaRPr lang="zh-TW" altLang="en-US" sz="16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210" marR="9210" marT="92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210" marR="9210" marT="9210" marB="0" anchor="ctr"/>
                </a:tc>
                <a:extLst>
                  <a:ext uri="{0D108BD9-81ED-4DB2-BD59-A6C34878D82A}">
                    <a16:rowId xmlns:a16="http://schemas.microsoft.com/office/drawing/2014/main" val="2988016026"/>
                  </a:ext>
                </a:extLst>
              </a:tr>
              <a:tr h="2026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DOF 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210" marR="9210" marT="92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  <a:endParaRPr lang="zh-TW" altLang="en-US" sz="16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210" marR="9210" marT="9210" marB="0" anchor="ctr"/>
                </a:tc>
                <a:extLst>
                  <a:ext uri="{0D108BD9-81ED-4DB2-BD59-A6C34878D82A}">
                    <a16:rowId xmlns:a16="http://schemas.microsoft.com/office/drawing/2014/main" val="1854247718"/>
                  </a:ext>
                </a:extLst>
              </a:tr>
              <a:tr h="2026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Average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210" marR="9210" marT="92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0.00000262m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210" marR="9210" marT="9210" marB="0" anchor="ctr"/>
                </a:tc>
                <a:extLst>
                  <a:ext uri="{0D108BD9-81ED-4DB2-BD59-A6C34878D82A}">
                    <a16:rowId xmlns:a16="http://schemas.microsoft.com/office/drawing/2014/main" val="1906635175"/>
                  </a:ext>
                </a:extLst>
              </a:tr>
              <a:tr h="2026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RMS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210" marR="9210" marT="92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0.00027525m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210" marR="9210" marT="9210" marB="0" anchor="ctr"/>
                </a:tc>
                <a:extLst>
                  <a:ext uri="{0D108BD9-81ED-4DB2-BD59-A6C34878D82A}">
                    <a16:rowId xmlns:a16="http://schemas.microsoft.com/office/drawing/2014/main" val="545632374"/>
                  </a:ext>
                </a:extLst>
              </a:tr>
              <a:tr h="2026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Peak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210" marR="9210" marT="92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0.00259790m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210" marR="9210" marT="9210" marB="0" anchor="ctr"/>
                </a:tc>
                <a:extLst>
                  <a:ext uri="{0D108BD9-81ED-4DB2-BD59-A6C34878D82A}">
                    <a16:rowId xmlns:a16="http://schemas.microsoft.com/office/drawing/2014/main" val="469789022"/>
                  </a:ext>
                </a:extLst>
              </a:tr>
              <a:tr h="202615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  <a:endParaRPr lang="zh-TW" altLang="en-US" sz="16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210" marR="9210" marT="92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  <a:endParaRPr lang="zh-TW" altLang="en-US" sz="16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210" marR="9210" marT="9210" marB="0" anchor="ctr"/>
                </a:tc>
                <a:extLst>
                  <a:ext uri="{0D108BD9-81ED-4DB2-BD59-A6C34878D82A}">
                    <a16:rowId xmlns:a16="http://schemas.microsoft.com/office/drawing/2014/main" val="4178162800"/>
                  </a:ext>
                </a:extLst>
              </a:tr>
              <a:tr h="2026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DOF 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210" marR="9210" marT="92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210" marR="9210" marT="9210" marB="0" anchor="ctr"/>
                </a:tc>
                <a:extLst>
                  <a:ext uri="{0D108BD9-81ED-4DB2-BD59-A6C34878D82A}">
                    <a16:rowId xmlns:a16="http://schemas.microsoft.com/office/drawing/2014/main" val="2340270097"/>
                  </a:ext>
                </a:extLst>
              </a:tr>
              <a:tr h="2026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Average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210" marR="9210" marT="92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-0.00000029m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210" marR="9210" marT="9210" marB="0" anchor="ctr"/>
                </a:tc>
                <a:extLst>
                  <a:ext uri="{0D108BD9-81ED-4DB2-BD59-A6C34878D82A}">
                    <a16:rowId xmlns:a16="http://schemas.microsoft.com/office/drawing/2014/main" val="2731190999"/>
                  </a:ext>
                </a:extLst>
              </a:tr>
              <a:tr h="2026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RMS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210" marR="9210" marT="92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0.00026411m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210" marR="9210" marT="9210" marB="0" anchor="ctr"/>
                </a:tc>
                <a:extLst>
                  <a:ext uri="{0D108BD9-81ED-4DB2-BD59-A6C34878D82A}">
                    <a16:rowId xmlns:a16="http://schemas.microsoft.com/office/drawing/2014/main" val="1089588507"/>
                  </a:ext>
                </a:extLst>
              </a:tr>
              <a:tr h="2026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Peak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210" marR="9210" marT="92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0.00267632m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210" marR="9210" marT="9210" marB="0" anchor="ctr"/>
                </a:tc>
                <a:extLst>
                  <a:ext uri="{0D108BD9-81ED-4DB2-BD59-A6C34878D82A}">
                    <a16:rowId xmlns:a16="http://schemas.microsoft.com/office/drawing/2014/main" val="219250894"/>
                  </a:ext>
                </a:extLst>
              </a:tr>
              <a:tr h="202615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  <a:endParaRPr lang="zh-TW" altLang="en-US" sz="16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210" marR="9210" marT="92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210" marR="9210" marT="9210" marB="0" anchor="ctr"/>
                </a:tc>
                <a:extLst>
                  <a:ext uri="{0D108BD9-81ED-4DB2-BD59-A6C34878D82A}">
                    <a16:rowId xmlns:a16="http://schemas.microsoft.com/office/drawing/2014/main" val="2125929418"/>
                  </a:ext>
                </a:extLst>
              </a:tr>
              <a:tr h="2026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DOF 4 (damper 7)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210" marR="9210" marT="92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  <a:endParaRPr lang="zh-TW" altLang="en-US" sz="16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210" marR="9210" marT="9210" marB="0" anchor="ctr"/>
                </a:tc>
                <a:extLst>
                  <a:ext uri="{0D108BD9-81ED-4DB2-BD59-A6C34878D82A}">
                    <a16:rowId xmlns:a16="http://schemas.microsoft.com/office/drawing/2014/main" val="3838401710"/>
                  </a:ext>
                </a:extLst>
              </a:tr>
              <a:tr h="2026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Average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210" marR="9210" marT="92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-0.00001302m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210" marR="9210" marT="9210" marB="0" anchor="ctr"/>
                </a:tc>
                <a:extLst>
                  <a:ext uri="{0D108BD9-81ED-4DB2-BD59-A6C34878D82A}">
                    <a16:rowId xmlns:a16="http://schemas.microsoft.com/office/drawing/2014/main" val="3271303847"/>
                  </a:ext>
                </a:extLst>
              </a:tr>
              <a:tr h="2026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RMS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210" marR="9210" marT="92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0.00031306m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210" marR="9210" marT="9210" marB="0" anchor="ctr"/>
                </a:tc>
                <a:extLst>
                  <a:ext uri="{0D108BD9-81ED-4DB2-BD59-A6C34878D82A}">
                    <a16:rowId xmlns:a16="http://schemas.microsoft.com/office/drawing/2014/main" val="1422342135"/>
                  </a:ext>
                </a:extLst>
              </a:tr>
              <a:tr h="2026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Peak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210" marR="9210" marT="92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0.00246257m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210" marR="9210" marT="9210" marB="0" anchor="ctr"/>
                </a:tc>
                <a:extLst>
                  <a:ext uri="{0D108BD9-81ED-4DB2-BD59-A6C34878D82A}">
                    <a16:rowId xmlns:a16="http://schemas.microsoft.com/office/drawing/2014/main" val="7877052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5306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2A90A6-B4F4-D141-1937-212A9FFD3A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5ACBA96-8D6D-5E2A-F6E7-E528D6E3A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Damper 8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0501281-F2FA-84CA-0FBB-1A5018172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05308" y="6104709"/>
            <a:ext cx="849086" cy="365760"/>
          </a:xfrm>
        </p:spPr>
        <p:txBody>
          <a:bodyPr/>
          <a:lstStyle/>
          <a:p>
            <a:pPr rtl="0"/>
            <a:fld id="{34B7E4EF-A1BD-40F4-AB7B-04F084DD991D}" type="slidenum">
              <a:rPr lang="en-US" sz="270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7</a:t>
            </a:fld>
            <a:endParaRPr lang="en-US" sz="27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A38B5868-C4A2-52E5-27B2-ECABBCAEE7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099773"/>
            <a:ext cx="6416144" cy="3849687"/>
          </a:xfrm>
        </p:spPr>
      </p:pic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B6398A69-2E4D-9F02-F553-5B760A323F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9748823"/>
              </p:ext>
            </p:extLst>
          </p:nvPr>
        </p:nvGraphicFramePr>
        <p:xfrm>
          <a:off x="7741898" y="1227090"/>
          <a:ext cx="3587953" cy="48079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18276">
                  <a:extLst>
                    <a:ext uri="{9D8B030D-6E8A-4147-A177-3AD203B41FA5}">
                      <a16:colId xmlns:a16="http://schemas.microsoft.com/office/drawing/2014/main" val="208463656"/>
                    </a:ext>
                  </a:extLst>
                </a:gridCol>
                <a:gridCol w="1669677">
                  <a:extLst>
                    <a:ext uri="{9D8B030D-6E8A-4147-A177-3AD203B41FA5}">
                      <a16:colId xmlns:a16="http://schemas.microsoft.com/office/drawing/2014/main" val="1599956969"/>
                    </a:ext>
                  </a:extLst>
                </a:gridCol>
              </a:tblGrid>
              <a:tr h="22075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DOF 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210" marR="9210" marT="92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  <a:endParaRPr lang="zh-TW" altLang="en-US" sz="16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210" marR="9210" marT="9210" marB="0" anchor="ctr"/>
                </a:tc>
                <a:extLst>
                  <a:ext uri="{0D108BD9-81ED-4DB2-BD59-A6C34878D82A}">
                    <a16:rowId xmlns:a16="http://schemas.microsoft.com/office/drawing/2014/main" val="3752182633"/>
                  </a:ext>
                </a:extLst>
              </a:tr>
              <a:tr h="22075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Average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210" marR="9210" marT="92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0.00000689m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210" marR="9210" marT="9210" marB="0" anchor="ctr"/>
                </a:tc>
                <a:extLst>
                  <a:ext uri="{0D108BD9-81ED-4DB2-BD59-A6C34878D82A}">
                    <a16:rowId xmlns:a16="http://schemas.microsoft.com/office/drawing/2014/main" val="2802976843"/>
                  </a:ext>
                </a:extLst>
              </a:tr>
              <a:tr h="22075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RMS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210" marR="9210" marT="92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0.00037951m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210" marR="9210" marT="9210" marB="0" anchor="ctr"/>
                </a:tc>
                <a:extLst>
                  <a:ext uri="{0D108BD9-81ED-4DB2-BD59-A6C34878D82A}">
                    <a16:rowId xmlns:a16="http://schemas.microsoft.com/office/drawing/2014/main" val="3843002804"/>
                  </a:ext>
                </a:extLst>
              </a:tr>
              <a:tr h="22075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Peak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210" marR="9210" marT="92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0.00254195m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210" marR="9210" marT="9210" marB="0" anchor="ctr"/>
                </a:tc>
                <a:extLst>
                  <a:ext uri="{0D108BD9-81ED-4DB2-BD59-A6C34878D82A}">
                    <a16:rowId xmlns:a16="http://schemas.microsoft.com/office/drawing/2014/main" val="953802543"/>
                  </a:ext>
                </a:extLst>
              </a:tr>
              <a:tr h="220758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210" marR="9210" marT="92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  <a:endParaRPr lang="zh-TW" altLang="en-US" sz="16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210" marR="9210" marT="9210" marB="0" anchor="ctr"/>
                </a:tc>
                <a:extLst>
                  <a:ext uri="{0D108BD9-81ED-4DB2-BD59-A6C34878D82A}">
                    <a16:rowId xmlns:a16="http://schemas.microsoft.com/office/drawing/2014/main" val="2095028300"/>
                  </a:ext>
                </a:extLst>
              </a:tr>
              <a:tr h="22075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DOF 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210" marR="9210" marT="92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  <a:endParaRPr lang="zh-TW" altLang="en-US" sz="16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210" marR="9210" marT="9210" marB="0" anchor="ctr"/>
                </a:tc>
                <a:extLst>
                  <a:ext uri="{0D108BD9-81ED-4DB2-BD59-A6C34878D82A}">
                    <a16:rowId xmlns:a16="http://schemas.microsoft.com/office/drawing/2014/main" val="346772544"/>
                  </a:ext>
                </a:extLst>
              </a:tr>
              <a:tr h="22075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Average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210" marR="9210" marT="92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0.00000251m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210" marR="9210" marT="9210" marB="0" anchor="ctr"/>
                </a:tc>
                <a:extLst>
                  <a:ext uri="{0D108BD9-81ED-4DB2-BD59-A6C34878D82A}">
                    <a16:rowId xmlns:a16="http://schemas.microsoft.com/office/drawing/2014/main" val="1520246639"/>
                  </a:ext>
                </a:extLst>
              </a:tr>
              <a:tr h="22075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RMS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210" marR="9210" marT="92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0.00027137m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210" marR="9210" marT="9210" marB="0" anchor="ctr"/>
                </a:tc>
                <a:extLst>
                  <a:ext uri="{0D108BD9-81ED-4DB2-BD59-A6C34878D82A}">
                    <a16:rowId xmlns:a16="http://schemas.microsoft.com/office/drawing/2014/main" val="280113557"/>
                  </a:ext>
                </a:extLst>
              </a:tr>
              <a:tr h="22075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Peak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210" marR="9210" marT="92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0.00259597m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210" marR="9210" marT="9210" marB="0" anchor="ctr"/>
                </a:tc>
                <a:extLst>
                  <a:ext uri="{0D108BD9-81ED-4DB2-BD59-A6C34878D82A}">
                    <a16:rowId xmlns:a16="http://schemas.microsoft.com/office/drawing/2014/main" val="819008371"/>
                  </a:ext>
                </a:extLst>
              </a:tr>
              <a:tr h="220758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  <a:endParaRPr lang="zh-TW" altLang="en-US" sz="16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210" marR="9210" marT="92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  <a:endParaRPr lang="zh-TW" altLang="en-US" sz="16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210" marR="9210" marT="9210" marB="0" anchor="ctr"/>
                </a:tc>
                <a:extLst>
                  <a:ext uri="{0D108BD9-81ED-4DB2-BD59-A6C34878D82A}">
                    <a16:rowId xmlns:a16="http://schemas.microsoft.com/office/drawing/2014/main" val="2017248923"/>
                  </a:ext>
                </a:extLst>
              </a:tr>
              <a:tr h="22075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DOF 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210" marR="9210" marT="92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210" marR="9210" marT="9210" marB="0" anchor="ctr"/>
                </a:tc>
                <a:extLst>
                  <a:ext uri="{0D108BD9-81ED-4DB2-BD59-A6C34878D82A}">
                    <a16:rowId xmlns:a16="http://schemas.microsoft.com/office/drawing/2014/main" val="759991989"/>
                  </a:ext>
                </a:extLst>
              </a:tr>
              <a:tr h="22075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Average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210" marR="9210" marT="92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-0.00000017m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210" marR="9210" marT="9210" marB="0" anchor="ctr"/>
                </a:tc>
                <a:extLst>
                  <a:ext uri="{0D108BD9-81ED-4DB2-BD59-A6C34878D82A}">
                    <a16:rowId xmlns:a16="http://schemas.microsoft.com/office/drawing/2014/main" val="1447223176"/>
                  </a:ext>
                </a:extLst>
              </a:tr>
              <a:tr h="22075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RMS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210" marR="9210" marT="92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0.00025599m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210" marR="9210" marT="9210" marB="0" anchor="ctr"/>
                </a:tc>
                <a:extLst>
                  <a:ext uri="{0D108BD9-81ED-4DB2-BD59-A6C34878D82A}">
                    <a16:rowId xmlns:a16="http://schemas.microsoft.com/office/drawing/2014/main" val="1476262940"/>
                  </a:ext>
                </a:extLst>
              </a:tr>
              <a:tr h="22075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Peak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210" marR="9210" marT="92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0.00267025m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210" marR="9210" marT="9210" marB="0" anchor="ctr"/>
                </a:tc>
                <a:extLst>
                  <a:ext uri="{0D108BD9-81ED-4DB2-BD59-A6C34878D82A}">
                    <a16:rowId xmlns:a16="http://schemas.microsoft.com/office/drawing/2014/main" val="3528428659"/>
                  </a:ext>
                </a:extLst>
              </a:tr>
              <a:tr h="220758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  <a:endParaRPr lang="zh-TW" altLang="en-US" sz="16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210" marR="9210" marT="92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210" marR="9210" marT="9210" marB="0" anchor="ctr"/>
                </a:tc>
                <a:extLst>
                  <a:ext uri="{0D108BD9-81ED-4DB2-BD59-A6C34878D82A}">
                    <a16:rowId xmlns:a16="http://schemas.microsoft.com/office/drawing/2014/main" val="533158649"/>
                  </a:ext>
                </a:extLst>
              </a:tr>
              <a:tr h="22075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DOF 4 (damper 8)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210" marR="9210" marT="92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210" marR="9210" marT="9210" marB="0" anchor="ctr"/>
                </a:tc>
                <a:extLst>
                  <a:ext uri="{0D108BD9-81ED-4DB2-BD59-A6C34878D82A}">
                    <a16:rowId xmlns:a16="http://schemas.microsoft.com/office/drawing/2014/main" val="3318906100"/>
                  </a:ext>
                </a:extLst>
              </a:tr>
              <a:tr h="22075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Average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210" marR="9210" marT="92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-0.00000661m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210" marR="9210" marT="9210" marB="0" anchor="ctr"/>
                </a:tc>
                <a:extLst>
                  <a:ext uri="{0D108BD9-81ED-4DB2-BD59-A6C34878D82A}">
                    <a16:rowId xmlns:a16="http://schemas.microsoft.com/office/drawing/2014/main" val="3371474717"/>
                  </a:ext>
                </a:extLst>
              </a:tr>
              <a:tr h="22075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RMS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210" marR="9210" marT="92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0.00024611m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210" marR="9210" marT="9210" marB="0" anchor="ctr"/>
                </a:tc>
                <a:extLst>
                  <a:ext uri="{0D108BD9-81ED-4DB2-BD59-A6C34878D82A}">
                    <a16:rowId xmlns:a16="http://schemas.microsoft.com/office/drawing/2014/main" val="671945487"/>
                  </a:ext>
                </a:extLst>
              </a:tr>
              <a:tr h="22075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Peak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210" marR="9210" marT="92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0.00238405m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210" marR="9210" marT="9210" marB="0" anchor="ctr"/>
                </a:tc>
                <a:extLst>
                  <a:ext uri="{0D108BD9-81ED-4DB2-BD59-A6C34878D82A}">
                    <a16:rowId xmlns:a16="http://schemas.microsoft.com/office/drawing/2014/main" val="19670211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54892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8D0CE1-DC37-749E-F098-C99CA1B4EE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B0218D-9897-DEA8-7C9D-ABEC677A5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Damper 9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237A764-C6B6-17A9-5380-354298275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84625" y="6061166"/>
            <a:ext cx="838200" cy="365760"/>
          </a:xfrm>
        </p:spPr>
        <p:txBody>
          <a:bodyPr/>
          <a:lstStyle/>
          <a:p>
            <a:pPr rtl="0"/>
            <a:fld id="{34B7E4EF-A1BD-40F4-AB7B-04F084DD991D}" type="slidenum">
              <a:rPr lang="en-US" sz="27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fld>
            <a:endParaRPr lang="en-US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0AFE31E3-CB51-D12C-B286-4F22F1F78D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099773"/>
            <a:ext cx="6416144" cy="3849687"/>
          </a:xfrm>
        </p:spPr>
      </p:pic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A2B386F4-3BF2-E434-35CF-73536854F0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310755"/>
              </p:ext>
            </p:extLst>
          </p:nvPr>
        </p:nvGraphicFramePr>
        <p:xfrm>
          <a:off x="7824629" y="1227090"/>
          <a:ext cx="3479096" cy="48079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20723">
                  <a:extLst>
                    <a:ext uri="{9D8B030D-6E8A-4147-A177-3AD203B41FA5}">
                      <a16:colId xmlns:a16="http://schemas.microsoft.com/office/drawing/2014/main" val="2320319556"/>
                    </a:ext>
                  </a:extLst>
                </a:gridCol>
                <a:gridCol w="1558373">
                  <a:extLst>
                    <a:ext uri="{9D8B030D-6E8A-4147-A177-3AD203B41FA5}">
                      <a16:colId xmlns:a16="http://schemas.microsoft.com/office/drawing/2014/main" val="760402925"/>
                    </a:ext>
                  </a:extLst>
                </a:gridCol>
              </a:tblGrid>
              <a:tr h="23110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DOF 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210" marR="9210" marT="92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  <a:endParaRPr lang="zh-TW" altLang="en-US" sz="16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210" marR="9210" marT="9210" marB="0" anchor="ctr"/>
                </a:tc>
                <a:extLst>
                  <a:ext uri="{0D108BD9-81ED-4DB2-BD59-A6C34878D82A}">
                    <a16:rowId xmlns:a16="http://schemas.microsoft.com/office/drawing/2014/main" val="2673370792"/>
                  </a:ext>
                </a:extLst>
              </a:tr>
              <a:tr h="23110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Average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210" marR="9210" marT="92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0.00000652m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210" marR="9210" marT="9210" marB="0" anchor="ctr"/>
                </a:tc>
                <a:extLst>
                  <a:ext uri="{0D108BD9-81ED-4DB2-BD59-A6C34878D82A}">
                    <a16:rowId xmlns:a16="http://schemas.microsoft.com/office/drawing/2014/main" val="1297374362"/>
                  </a:ext>
                </a:extLst>
              </a:tr>
              <a:tr h="23110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RMS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210" marR="9210" marT="92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0.00037172m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210" marR="9210" marT="9210" marB="0" anchor="ctr"/>
                </a:tc>
                <a:extLst>
                  <a:ext uri="{0D108BD9-81ED-4DB2-BD59-A6C34878D82A}">
                    <a16:rowId xmlns:a16="http://schemas.microsoft.com/office/drawing/2014/main" val="2207155234"/>
                  </a:ext>
                </a:extLst>
              </a:tr>
              <a:tr h="23110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Peak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210" marR="9210" marT="92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0.00254349m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210" marR="9210" marT="9210" marB="0" anchor="ctr"/>
                </a:tc>
                <a:extLst>
                  <a:ext uri="{0D108BD9-81ED-4DB2-BD59-A6C34878D82A}">
                    <a16:rowId xmlns:a16="http://schemas.microsoft.com/office/drawing/2014/main" val="4176838773"/>
                  </a:ext>
                </a:extLst>
              </a:tr>
              <a:tr h="231104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210" marR="9210" marT="92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210" marR="9210" marT="9210" marB="0" anchor="ctr"/>
                </a:tc>
                <a:extLst>
                  <a:ext uri="{0D108BD9-81ED-4DB2-BD59-A6C34878D82A}">
                    <a16:rowId xmlns:a16="http://schemas.microsoft.com/office/drawing/2014/main" val="1163338053"/>
                  </a:ext>
                </a:extLst>
              </a:tr>
              <a:tr h="23110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DOF 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210" marR="9210" marT="92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  <a:endParaRPr lang="zh-TW" altLang="en-US" sz="16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210" marR="9210" marT="9210" marB="0" anchor="ctr"/>
                </a:tc>
                <a:extLst>
                  <a:ext uri="{0D108BD9-81ED-4DB2-BD59-A6C34878D82A}">
                    <a16:rowId xmlns:a16="http://schemas.microsoft.com/office/drawing/2014/main" val="451564575"/>
                  </a:ext>
                </a:extLst>
              </a:tr>
              <a:tr h="23110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Average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210" marR="9210" marT="92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0.00000253m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210" marR="9210" marT="9210" marB="0" anchor="ctr"/>
                </a:tc>
                <a:extLst>
                  <a:ext uri="{0D108BD9-81ED-4DB2-BD59-A6C34878D82A}">
                    <a16:rowId xmlns:a16="http://schemas.microsoft.com/office/drawing/2014/main" val="2582743266"/>
                  </a:ext>
                </a:extLst>
              </a:tr>
              <a:tr h="23110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RMS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210" marR="9210" marT="92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0.00026887m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210" marR="9210" marT="9210" marB="0" anchor="ctr"/>
                </a:tc>
                <a:extLst>
                  <a:ext uri="{0D108BD9-81ED-4DB2-BD59-A6C34878D82A}">
                    <a16:rowId xmlns:a16="http://schemas.microsoft.com/office/drawing/2014/main" val="4005770700"/>
                  </a:ext>
                </a:extLst>
              </a:tr>
              <a:tr h="23110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Peak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210" marR="9210" marT="92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0.00259307m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210" marR="9210" marT="9210" marB="0" anchor="ctr"/>
                </a:tc>
                <a:extLst>
                  <a:ext uri="{0D108BD9-81ED-4DB2-BD59-A6C34878D82A}">
                    <a16:rowId xmlns:a16="http://schemas.microsoft.com/office/drawing/2014/main" val="1791866790"/>
                  </a:ext>
                </a:extLst>
              </a:tr>
              <a:tr h="231104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  <a:endParaRPr lang="zh-TW" altLang="en-US" sz="16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210" marR="9210" marT="92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  <a:endParaRPr lang="zh-TW" altLang="en-US" sz="16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210" marR="9210" marT="9210" marB="0" anchor="ctr"/>
                </a:tc>
                <a:extLst>
                  <a:ext uri="{0D108BD9-81ED-4DB2-BD59-A6C34878D82A}">
                    <a16:rowId xmlns:a16="http://schemas.microsoft.com/office/drawing/2014/main" val="3303432898"/>
                  </a:ext>
                </a:extLst>
              </a:tr>
              <a:tr h="23110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DOF 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210" marR="9210" marT="92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210" marR="9210" marT="9210" marB="0" anchor="ctr"/>
                </a:tc>
                <a:extLst>
                  <a:ext uri="{0D108BD9-81ED-4DB2-BD59-A6C34878D82A}">
                    <a16:rowId xmlns:a16="http://schemas.microsoft.com/office/drawing/2014/main" val="3463033869"/>
                  </a:ext>
                </a:extLst>
              </a:tr>
              <a:tr h="23110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Average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210" marR="9210" marT="92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0.00000003m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210" marR="9210" marT="9210" marB="0" anchor="ctr"/>
                </a:tc>
                <a:extLst>
                  <a:ext uri="{0D108BD9-81ED-4DB2-BD59-A6C34878D82A}">
                    <a16:rowId xmlns:a16="http://schemas.microsoft.com/office/drawing/2014/main" val="4252122417"/>
                  </a:ext>
                </a:extLst>
              </a:tr>
              <a:tr h="23110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RMS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210" marR="9210" marT="92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0.00024758m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210" marR="9210" marT="9210" marB="0" anchor="ctr"/>
                </a:tc>
                <a:extLst>
                  <a:ext uri="{0D108BD9-81ED-4DB2-BD59-A6C34878D82A}">
                    <a16:rowId xmlns:a16="http://schemas.microsoft.com/office/drawing/2014/main" val="2739977595"/>
                  </a:ext>
                </a:extLst>
              </a:tr>
              <a:tr h="23110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Peak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210" marR="9210" marT="92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0.00265894m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210" marR="9210" marT="9210" marB="0" anchor="ctr"/>
                </a:tc>
                <a:extLst>
                  <a:ext uri="{0D108BD9-81ED-4DB2-BD59-A6C34878D82A}">
                    <a16:rowId xmlns:a16="http://schemas.microsoft.com/office/drawing/2014/main" val="4151723726"/>
                  </a:ext>
                </a:extLst>
              </a:tr>
              <a:tr h="231104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  <a:endParaRPr lang="zh-TW" altLang="en-US" sz="16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210" marR="9210" marT="92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210" marR="9210" marT="9210" marB="0" anchor="ctr"/>
                </a:tc>
                <a:extLst>
                  <a:ext uri="{0D108BD9-81ED-4DB2-BD59-A6C34878D82A}">
                    <a16:rowId xmlns:a16="http://schemas.microsoft.com/office/drawing/2014/main" val="832747607"/>
                  </a:ext>
                </a:extLst>
              </a:tr>
              <a:tr h="23110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DOF 4 (damper 9)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210" marR="9210" marT="92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　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210" marR="9210" marT="9210" marB="0" anchor="ctr"/>
                </a:tc>
                <a:extLst>
                  <a:ext uri="{0D108BD9-81ED-4DB2-BD59-A6C34878D82A}">
                    <a16:rowId xmlns:a16="http://schemas.microsoft.com/office/drawing/2014/main" val="2641888246"/>
                  </a:ext>
                </a:extLst>
              </a:tr>
              <a:tr h="23110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Average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210" marR="9210" marT="92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-0.00000422m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210" marR="9210" marT="9210" marB="0" anchor="ctr"/>
                </a:tc>
                <a:extLst>
                  <a:ext uri="{0D108BD9-81ED-4DB2-BD59-A6C34878D82A}">
                    <a16:rowId xmlns:a16="http://schemas.microsoft.com/office/drawing/2014/main" val="1578479374"/>
                  </a:ext>
                </a:extLst>
              </a:tr>
              <a:tr h="23110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RMS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210" marR="9210" marT="92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0.00022282m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210" marR="9210" marT="9210" marB="0" anchor="ctr"/>
                </a:tc>
                <a:extLst>
                  <a:ext uri="{0D108BD9-81ED-4DB2-BD59-A6C34878D82A}">
                    <a16:rowId xmlns:a16="http://schemas.microsoft.com/office/drawing/2014/main" val="3299896223"/>
                  </a:ext>
                </a:extLst>
              </a:tr>
              <a:tr h="23110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Peak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210" marR="9210" marT="92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0.00232563m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210" marR="9210" marT="9210" marB="0" anchor="ctr"/>
                </a:tc>
                <a:extLst>
                  <a:ext uri="{0D108BD9-81ED-4DB2-BD59-A6C34878D82A}">
                    <a16:rowId xmlns:a16="http://schemas.microsoft.com/office/drawing/2014/main" val="3184513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02357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5AB760-FACF-A3C8-36B1-106626AE0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DOF 1 Displacement with different TMD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1D1A5C3-F1FA-8D1F-AA6E-AFA000305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z="27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fld>
            <a:endParaRPr lang="en-US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A5251186-B3BB-5BBD-473E-FF282058DE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958" y="2590123"/>
            <a:ext cx="5573488" cy="2786744"/>
          </a:xfrm>
          <a:prstGeom prst="rect">
            <a:avLst/>
          </a:prstGeom>
        </p:spPr>
      </p:pic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40BECE16-30D6-7613-ADD8-9D6500ADCC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555" y="2590124"/>
            <a:ext cx="5573488" cy="2786744"/>
          </a:xfrm>
        </p:spPr>
      </p:pic>
    </p:spTree>
    <p:extLst>
      <p:ext uri="{BB962C8B-B14F-4D97-AF65-F5344CB8AC3E}">
        <p14:creationId xmlns:p14="http://schemas.microsoft.com/office/powerpoint/2010/main" val="1568052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659_TF78438558" id="{B22198C3-BD72-44A2-997F-14D793BFA363}" vid="{07B9720E-645E-4AB5-B14C-E751A8DA5D21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{FCB1FC2E-F357-4D50-91FC-15368F6AD9D2}tf78438558_win32</Template>
  <TotalTime>2269</TotalTime>
  <Words>572</Words>
  <Application>Microsoft Office PowerPoint</Application>
  <PresentationFormat>寬螢幕</PresentationFormat>
  <Paragraphs>351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20" baseType="lpstr">
      <vt:lpstr>Microsoft JhengHei UI</vt:lpstr>
      <vt:lpstr>標楷體</vt:lpstr>
      <vt:lpstr>Arial</vt:lpstr>
      <vt:lpstr>Calibri</vt:lpstr>
      <vt:lpstr>Century Gothic</vt:lpstr>
      <vt:lpstr>Garamond</vt:lpstr>
      <vt:lpstr>Times New Roman</vt:lpstr>
      <vt:lpstr>SavonVTI</vt:lpstr>
      <vt:lpstr>PowerPoint 簡報</vt:lpstr>
      <vt:lpstr>Introduction and Motivation for Research</vt:lpstr>
      <vt:lpstr>結構基本參數</vt:lpstr>
      <vt:lpstr>地震地表加速度歷時圖</vt:lpstr>
      <vt:lpstr>Without Damper</vt:lpstr>
      <vt:lpstr>With Damper 7</vt:lpstr>
      <vt:lpstr>With Damper 8</vt:lpstr>
      <vt:lpstr>With Damper 9</vt:lpstr>
      <vt:lpstr>DOF 1 Displacement with different TMD</vt:lpstr>
      <vt:lpstr>DOF 2 Displacement with different TMD</vt:lpstr>
      <vt:lpstr>DOF 3 Displacement with different TMD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子彧 涂</dc:creator>
  <cp:lastModifiedBy>子彧 涂</cp:lastModifiedBy>
  <cp:revision>66</cp:revision>
  <dcterms:created xsi:type="dcterms:W3CDTF">2024-11-30T05:48:30Z</dcterms:created>
  <dcterms:modified xsi:type="dcterms:W3CDTF">2025-05-31T08:17:02Z</dcterms:modified>
</cp:coreProperties>
</file>