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81" r:id="rId6"/>
    <p:sldId id="258" r:id="rId7"/>
    <p:sldId id="275" r:id="rId8"/>
    <p:sldId id="282" r:id="rId9"/>
    <p:sldId id="271" r:id="rId10"/>
    <p:sldId id="272" r:id="rId11"/>
    <p:sldId id="273" r:id="rId12"/>
    <p:sldId id="274" r:id="rId13"/>
    <p:sldId id="283" r:id="rId14"/>
    <p:sldId id="284" r:id="rId15"/>
  </p:sldIdLst>
  <p:sldSz cx="18288000" cy="10287000"/>
  <p:notesSz cx="6858000" cy="9144000"/>
  <p:embeddedFontLst>
    <p:embeddedFont>
      <p:font typeface="Public Sans Thin" panose="02020500000000000000" charset="-12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Poppins" panose="00000500000000000000" pitchFamily="2" charset="0"/>
      <p:regular r:id="rId22"/>
    </p:embeddedFont>
    <p:embeddedFont>
      <p:font typeface="微軟正黑體" panose="020B0604030504040204" pitchFamily="34" charset="-12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156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158A7D-DA7E-D25E-1FF1-052EFA2767F8}"/>
              </a:ext>
            </a:extLst>
          </p:cNvPr>
          <p:cNvSpPr txBox="1"/>
          <p:nvPr userDrawn="1"/>
        </p:nvSpPr>
        <p:spPr>
          <a:xfrm>
            <a:off x="15773400" y="8648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9600" y="9639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2679884" y="0"/>
            <a:ext cx="5608116" cy="10287000"/>
            <a:chOff x="0" y="0"/>
            <a:chExt cx="147703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7035" cy="2709333"/>
            </a:xfrm>
            <a:custGeom>
              <a:avLst/>
              <a:gdLst/>
              <a:ahLst/>
              <a:cxnLst/>
              <a:rect l="l" t="t" r="r" b="b"/>
              <a:pathLst>
                <a:path w="1477035" h="2709333">
                  <a:moveTo>
                    <a:pt x="0" y="0"/>
                  </a:moveTo>
                  <a:lnTo>
                    <a:pt x="1477035" y="0"/>
                  </a:lnTo>
                  <a:lnTo>
                    <a:pt x="14770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477035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53570" y="2218432"/>
            <a:ext cx="9887218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zh-TW" altLang="en-US" sz="8400" b="1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有限元素法期末報告</a:t>
            </a:r>
            <a:endParaRPr lang="en-US" sz="8400" b="1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10940" y="3385418"/>
            <a:ext cx="8166142" cy="1087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9072"/>
              </a:lnSpc>
              <a:defRPr sz="8400" b="1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</a:defRPr>
            </a:lvl1pPr>
          </a:lstStyle>
          <a:p>
            <a:r>
              <a:rPr lang="zh-TW" altLang="en-US" sz="7200" dirty="0">
                <a:solidFill>
                  <a:schemeClr val="accent6"/>
                </a:solidFill>
                <a:sym typeface="Poppins"/>
              </a:rPr>
              <a:t>鋼橋墩挫屈分析</a:t>
            </a:r>
            <a:endParaRPr lang="en-US" sz="7200" dirty="0">
              <a:solidFill>
                <a:schemeClr val="accent6"/>
              </a:solidFill>
              <a:sym typeface="Poppi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24249372-E77F-A102-2126-4340303911FC}"/>
              </a:ext>
            </a:extLst>
          </p:cNvPr>
          <p:cNvSpPr txBox="1"/>
          <p:nvPr/>
        </p:nvSpPr>
        <p:spPr>
          <a:xfrm>
            <a:off x="1143000" y="4762500"/>
            <a:ext cx="12856727" cy="523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Crew member:</a:t>
            </a:r>
          </a:p>
          <a:p>
            <a:pPr marL="1080000">
              <a:lnSpc>
                <a:spcPts val="5880"/>
              </a:lnSpc>
              <a:spcBef>
                <a:spcPct val="0"/>
              </a:spcBef>
            </a:pPr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  <a:cs typeface="Public Sans Thin"/>
                <a:sym typeface="Public Sans Thin"/>
              </a:rPr>
              <a:t>涂子彧</a:t>
            </a:r>
            <a:r>
              <a:rPr lang="en-US" altLang="zh-TW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11372011</a:t>
            </a:r>
            <a:endParaRPr lang="en-US" altLang="zh-TW" sz="4200" dirty="0">
              <a:latin typeface="微軟正黑體" panose="020B0604030504040204" pitchFamily="34" charset="-120"/>
              <a:ea typeface="微軟正黑體" panose="020B0604030504040204" pitchFamily="34" charset="-120"/>
              <a:cs typeface="Public Sans Thin"/>
              <a:sym typeface="Public Sans Thin"/>
            </a:endParaRPr>
          </a:p>
          <a:p>
            <a:pPr marL="1080000">
              <a:lnSpc>
                <a:spcPts val="5880"/>
              </a:lnSpc>
              <a:spcBef>
                <a:spcPct val="0"/>
              </a:spcBef>
            </a:pPr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  <a:cs typeface="Public Sans Thin"/>
                <a:sym typeface="Public Sans Thin"/>
              </a:rPr>
              <a:t>邱昱倫</a:t>
            </a:r>
            <a:r>
              <a:rPr lang="en-US" altLang="zh-TW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11372009</a:t>
            </a:r>
            <a:endParaRPr lang="en-US" altLang="zh-TW" sz="4200" dirty="0">
              <a:latin typeface="微軟正黑體" panose="020B0604030504040204" pitchFamily="34" charset="-120"/>
              <a:ea typeface="微軟正黑體" panose="020B0604030504040204" pitchFamily="34" charset="-120"/>
              <a:cs typeface="Public Sans Thin"/>
              <a:sym typeface="Public Sans Thin"/>
            </a:endParaRPr>
          </a:p>
          <a:p>
            <a:pPr marL="1080000">
              <a:lnSpc>
                <a:spcPts val="5880"/>
              </a:lnSpc>
              <a:spcBef>
                <a:spcPct val="0"/>
              </a:spcBef>
            </a:pPr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  <a:cs typeface="Public Sans Thin"/>
                <a:sym typeface="Public Sans Thin"/>
              </a:rPr>
              <a:t>周芷琦</a:t>
            </a:r>
            <a:r>
              <a:rPr lang="en-US" altLang="zh-TW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11372004</a:t>
            </a:r>
          </a:p>
          <a:p>
            <a:pPr marL="1080000">
              <a:lnSpc>
                <a:spcPts val="5880"/>
              </a:lnSpc>
              <a:spcBef>
                <a:spcPct val="0"/>
              </a:spcBef>
            </a:pPr>
            <a:r>
              <a:rPr lang="zh-TW" altLang="en-US" sz="4200" dirty="0">
                <a:latin typeface="Cambria" panose="02040503050406030204" pitchFamily="18" charset="0"/>
                <a:ea typeface="微軟正黑體" panose="020B0604030504040204" pitchFamily="34" charset="-120"/>
                <a:cs typeface="Public Sans Thin"/>
                <a:sym typeface="Public Sans Thin"/>
              </a:rPr>
              <a:t>林金元</a:t>
            </a:r>
            <a:r>
              <a:rPr lang="en-US" altLang="zh-TW" sz="4200" dirty="0">
                <a:latin typeface="Cambria" panose="02040503050406030204" pitchFamily="18" charset="0"/>
                <a:ea typeface="微軟正黑體" panose="020B0604030504040204" pitchFamily="34" charset="-120"/>
                <a:cs typeface="Public Sans Thin"/>
                <a:sym typeface="Public Sans Thin"/>
              </a:rPr>
              <a:t>11372010</a:t>
            </a:r>
          </a:p>
          <a:p>
            <a:pPr marL="1080000">
              <a:lnSpc>
                <a:spcPts val="5880"/>
              </a:lnSpc>
              <a:spcBef>
                <a:spcPct val="0"/>
              </a:spcBef>
            </a:pPr>
            <a:r>
              <a:rPr lang="zh-TW" altLang="en-US" sz="4200" dirty="0">
                <a:latin typeface="微軟正黑體" panose="020B0604030504040204" pitchFamily="34" charset="-120"/>
                <a:ea typeface="微軟正黑體" panose="020B0604030504040204" pitchFamily="34" charset="-120"/>
                <a:cs typeface="Public Sans Thin"/>
                <a:sym typeface="Public Sans Thin"/>
              </a:rPr>
              <a:t>陳柏鈞</a:t>
            </a:r>
            <a:r>
              <a:rPr lang="en-US" altLang="zh-TW" sz="4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Public Sans Thin"/>
              </a:rPr>
              <a:t>11372007</a:t>
            </a:r>
            <a:endParaRPr lang="zh-TW" altLang="en-US" sz="4200" dirty="0">
              <a:latin typeface="Cambria" panose="02040503050406030204" pitchFamily="18" charset="0"/>
              <a:ea typeface="微軟正黑體" panose="020B0604030504040204" pitchFamily="34" charset="-120"/>
              <a:cs typeface="Calibri" panose="020F0502020204030204" pitchFamily="34" charset="0"/>
              <a:sym typeface="Public Sans Thin"/>
            </a:endParaRP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Presentation Date : Jun.</a:t>
            </a:r>
            <a:r>
              <a:rPr lang="zh-TW" altLang="en-US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 </a:t>
            </a:r>
            <a:r>
              <a:rPr lang="en-US" altLang="zh-TW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16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  <a:cs typeface="Public Sans Thin"/>
                <a:sym typeface="Public Sans Thin"/>
              </a:rPr>
              <a:t> , 2025</a:t>
            </a:r>
            <a:endParaRPr lang="en-US" sz="4200" dirty="0">
              <a:latin typeface="Public Sans Thin"/>
              <a:ea typeface="Public Sans Thin"/>
              <a:cs typeface="Public Sans Thin"/>
              <a:sym typeface="Public Sans Thin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85"/>
          <a:stretch/>
        </p:blipFill>
        <p:spPr>
          <a:xfrm>
            <a:off x="10302080" y="1028699"/>
            <a:ext cx="6607484" cy="8229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6274064" y="4507999"/>
            <a:ext cx="1271002" cy="127100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r>
                <a:rPr lang="en-US" sz="197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&gt;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F20213-81AA-E367-7EA7-5EC69CE551CE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EB44-6BE6-9439-2C47-104DB214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>
            <a:extLst>
              <a:ext uri="{FF2B5EF4-FFF2-40B4-BE49-F238E27FC236}">
                <a16:creationId xmlns:a16="http://schemas.microsoft.com/office/drawing/2014/main" id="{732D4D92-84A9-19BF-55C8-450702B1EDB6}"/>
              </a:ext>
            </a:extLst>
          </p:cNvPr>
          <p:cNvGrpSpPr/>
          <p:nvPr/>
        </p:nvGrpSpPr>
        <p:grpSpPr>
          <a:xfrm>
            <a:off x="1" y="-2843"/>
            <a:ext cx="1524000" cy="10287000"/>
            <a:chOff x="0" y="0"/>
            <a:chExt cx="1858937" cy="27093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C773734-A432-FE6D-22F8-ECC11500AC13}"/>
                </a:ext>
              </a:extLst>
            </p:cNvPr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0AF4068-E78D-1A7C-5B16-73434A11B8D4}"/>
                </a:ext>
              </a:extLst>
            </p:cNvPr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66FF5C-A01A-2FBC-C6B4-4054308EB20D}"/>
              </a:ext>
            </a:extLst>
          </p:cNvPr>
          <p:cNvSpPr txBox="1"/>
          <p:nvPr/>
        </p:nvSpPr>
        <p:spPr>
          <a:xfrm>
            <a:off x="2340000" y="504000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鋼橋墩材料和斷面設定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03429C-FB88-A464-0B35-39776B2C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076700"/>
            <a:ext cx="3737266" cy="540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4DF1DCE-C6B4-A9B3-34FC-524FE33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076700"/>
            <a:ext cx="8310317" cy="540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663469-64AB-F645-27CD-630A26CD84EB}"/>
              </a:ext>
            </a:extLst>
          </p:cNvPr>
          <p:cNvSpPr txBox="1"/>
          <p:nvPr/>
        </p:nvSpPr>
        <p:spPr>
          <a:xfrm>
            <a:off x="3070412" y="2505635"/>
            <a:ext cx="721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橋柱會進入非線性段，產生挫屈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CF0AC5-A5AD-9384-63BD-3569463192BC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49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BD50-7A19-99B5-5BAB-DDB6064C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>
            <a:extLst>
              <a:ext uri="{FF2B5EF4-FFF2-40B4-BE49-F238E27FC236}">
                <a16:creationId xmlns:a16="http://schemas.microsoft.com/office/drawing/2014/main" id="{D303B537-54C8-F107-76B2-8292D069B77A}"/>
              </a:ext>
            </a:extLst>
          </p:cNvPr>
          <p:cNvGrpSpPr/>
          <p:nvPr/>
        </p:nvGrpSpPr>
        <p:grpSpPr>
          <a:xfrm>
            <a:off x="1" y="-2843"/>
            <a:ext cx="1524000" cy="10287000"/>
            <a:chOff x="0" y="0"/>
            <a:chExt cx="1858937" cy="27093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4518D60-415F-D0E3-667D-DB626174E03D}"/>
                </a:ext>
              </a:extLst>
            </p:cNvPr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622DB87-8707-0DAB-2AFE-6F3446ED3C47}"/>
                </a:ext>
              </a:extLst>
            </p:cNvPr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0854027-1E63-1809-C255-9D66EC5945DB}"/>
              </a:ext>
            </a:extLst>
          </p:cNvPr>
          <p:cNvSpPr txBox="1"/>
          <p:nvPr/>
        </p:nvSpPr>
        <p:spPr>
          <a:xfrm>
            <a:off x="2340000" y="50400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基座參數設定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6DC1CE2-0C7E-4024-A709-0216CBC0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32" y="4457700"/>
            <a:ext cx="7771335" cy="55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9663469-64AB-F645-27CD-630A26CD84EB}"/>
              </a:ext>
            </a:extLst>
          </p:cNvPr>
          <p:cNvSpPr txBox="1"/>
          <p:nvPr/>
        </p:nvSpPr>
        <p:spPr>
          <a:xfrm>
            <a:off x="3048000" y="2507671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本研究只針對鋼橋墩挫屈行為，因此不考慮基座變形及位移的可能性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基座設定為彈性段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不考慮非線性問題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C6C8A7-CCA1-521A-81D7-512914DB211D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57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AA7A4-56A5-A151-4ACE-826EE2922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>
            <a:extLst>
              <a:ext uri="{FF2B5EF4-FFF2-40B4-BE49-F238E27FC236}">
                <a16:creationId xmlns:a16="http://schemas.microsoft.com/office/drawing/2014/main" id="{091AB3A8-8DE5-A532-E9F9-2B5F992AE70E}"/>
              </a:ext>
            </a:extLst>
          </p:cNvPr>
          <p:cNvGrpSpPr/>
          <p:nvPr/>
        </p:nvGrpSpPr>
        <p:grpSpPr>
          <a:xfrm>
            <a:off x="1" y="-2843"/>
            <a:ext cx="1524000" cy="10287000"/>
            <a:chOff x="0" y="0"/>
            <a:chExt cx="1858937" cy="27093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DBDDC32-635B-2A2A-E709-55C6B77FAF5F}"/>
                </a:ext>
              </a:extLst>
            </p:cNvPr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99516E0-9B8C-1B57-F87A-141D16E6AC23}"/>
                </a:ext>
              </a:extLst>
            </p:cNvPr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E64AA8-6E90-26EB-976D-F91204943E78}"/>
              </a:ext>
            </a:extLst>
          </p:cNvPr>
          <p:cNvSpPr txBox="1"/>
          <p:nvPr/>
        </p:nvSpPr>
        <p:spPr>
          <a:xfrm>
            <a:off x="2340000" y="5040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靜力施加方法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0A7A8A6-C0CE-B331-FEE9-5E531B7E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8" y="2781300"/>
            <a:ext cx="3733800" cy="58442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E6AF6B4-0EF4-35C6-45ED-C7223EBD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0" y="2781300"/>
            <a:ext cx="3536217" cy="5844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4982EEB-F174-7DDD-5E13-4C825FEBE9CA}"/>
                  </a:ext>
                </a:extLst>
              </p:cNvPr>
              <p:cNvSpPr txBox="1"/>
              <p:nvPr/>
            </p:nvSpPr>
            <p:spPr>
              <a:xfrm>
                <a:off x="2514600" y="3467100"/>
                <a:ext cx="7211704" cy="479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3(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不同板厚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向下施加一大小、方向相同的力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5(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不同柱高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則因為臨界挫屈公式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𝑐𝑟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a:rPr lang="zh-TW" altLang="en-US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，柱高稍微增加會造成挫屈值有極大變化，因而改為利用反覆側推的方式進行加載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模擬地震地表加速度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4982EEB-F174-7DDD-5E13-4C825FEBE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67100"/>
                <a:ext cx="7211704" cy="4797339"/>
              </a:xfrm>
              <a:prstGeom prst="rect">
                <a:avLst/>
              </a:prstGeom>
              <a:blipFill>
                <a:blip r:embed="rId4"/>
                <a:stretch>
                  <a:fillRect l="-1944" t="-1652" r="-1183" b="-31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C5A4-6717-CD88-AD0C-7F07D39D7E10}"/>
              </a:ext>
            </a:extLst>
          </p:cNvPr>
          <p:cNvSpPr txBox="1"/>
          <p:nvPr/>
        </p:nvSpPr>
        <p:spPr>
          <a:xfrm>
            <a:off x="10434918" y="88011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之靜力施加方法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7B9691-8B89-0851-B1FF-B983CA74F705}"/>
              </a:ext>
            </a:extLst>
          </p:cNvPr>
          <p:cNvSpPr txBox="1"/>
          <p:nvPr/>
        </p:nvSpPr>
        <p:spPr>
          <a:xfrm>
            <a:off x="14173200" y="8801100"/>
            <a:ext cx="353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之靜力施加方法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1C63A3-85FF-2F16-7D2E-F83832F2FAE1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6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18011" y="-3948455"/>
            <a:ext cx="11315700" cy="11315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9628" y="3304720"/>
            <a:ext cx="2038382" cy="20383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EF6D4A-00A6-36DF-3F09-C6C9235A2EEF}"/>
              </a:ext>
            </a:extLst>
          </p:cNvPr>
          <p:cNvSpPr txBox="1"/>
          <p:nvPr/>
        </p:nvSpPr>
        <p:spPr>
          <a:xfrm>
            <a:off x="1057083" y="7232202"/>
            <a:ext cx="8169828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zh-TW" altLang="en-US" sz="9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分析結果與討論</a:t>
            </a:r>
            <a:endParaRPr lang="en-US" sz="9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AB194-315D-71DD-8686-137AFB3CA681}"/>
              </a:ext>
            </a:extLst>
          </p:cNvPr>
          <p:cNvSpPr txBox="1"/>
          <p:nvPr/>
        </p:nvSpPr>
        <p:spPr>
          <a:xfrm>
            <a:off x="1057083" y="8600161"/>
            <a:ext cx="6809849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3"/>
              </a:lnSpc>
            </a:pP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有限元素法</a:t>
            </a:r>
            <a:r>
              <a:rPr lang="en-US" altLang="zh-TW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-</a:t>
            </a: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鋼橋墩挫屈分析</a:t>
            </a:r>
            <a:endParaRPr lang="en-US" sz="2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85D238-C25D-EFE0-5AD2-A1D24DC8B46E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08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79884" y="0"/>
            <a:ext cx="5608116" cy="10287000"/>
            <a:chOff x="0" y="0"/>
            <a:chExt cx="147703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7035" cy="2709333"/>
            </a:xfrm>
            <a:custGeom>
              <a:avLst/>
              <a:gdLst/>
              <a:ahLst/>
              <a:cxnLst/>
              <a:rect l="l" t="t" r="r" b="b"/>
              <a:pathLst>
                <a:path w="1477035" h="2709333">
                  <a:moveTo>
                    <a:pt x="0" y="0"/>
                  </a:moveTo>
                  <a:lnTo>
                    <a:pt x="1477035" y="0"/>
                  </a:lnTo>
                  <a:lnTo>
                    <a:pt x="14770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77035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57083" y="6566459"/>
            <a:ext cx="8086917" cy="125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en-US" sz="84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Thank You for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7083" y="7709459"/>
            <a:ext cx="8086917" cy="125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en-US" sz="8400">
                <a:solidFill>
                  <a:srgbClr val="F98E3B"/>
                </a:solidFill>
                <a:latin typeface="Poppins"/>
                <a:ea typeface="Poppins"/>
                <a:cs typeface="Poppins"/>
                <a:sym typeface="Poppins"/>
              </a:rPr>
              <a:t>Your Time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083" y="8961425"/>
            <a:ext cx="8086917" cy="2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8"/>
              </a:lnSpc>
            </a:pPr>
            <a:r>
              <a:rPr lang="en-US" sz="197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For more details, contact hello@reallygreatsite.com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7083" y="6330747"/>
            <a:ext cx="5411835" cy="21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8"/>
              </a:lnSpc>
            </a:pPr>
            <a:r>
              <a:rPr lang="en-US" sz="122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Presented by: Eleanor Fitzgerald, Business Education Consultant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85"/>
          <a:stretch/>
        </p:blipFill>
        <p:spPr>
          <a:xfrm>
            <a:off x="10302080" y="1028699"/>
            <a:ext cx="6607484" cy="82296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E1F118-FE17-375E-C358-11396D492A0A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63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0588" y="1487436"/>
            <a:ext cx="4233403" cy="1181888"/>
            <a:chOff x="0" y="-4446"/>
            <a:chExt cx="809744" cy="1609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9744" cy="122801"/>
            </a:xfrm>
            <a:custGeom>
              <a:avLst/>
              <a:gdLst/>
              <a:ahLst/>
              <a:cxnLst/>
              <a:rect l="l" t="t" r="r" b="b"/>
              <a:pathLst>
                <a:path w="809744" h="122801">
                  <a:moveTo>
                    <a:pt x="61400" y="0"/>
                  </a:moveTo>
                  <a:lnTo>
                    <a:pt x="748344" y="0"/>
                  </a:lnTo>
                  <a:cubicBezTo>
                    <a:pt x="782254" y="0"/>
                    <a:pt x="809744" y="27490"/>
                    <a:pt x="809744" y="61400"/>
                  </a:cubicBezTo>
                  <a:lnTo>
                    <a:pt x="809744" y="61400"/>
                  </a:lnTo>
                  <a:cubicBezTo>
                    <a:pt x="809744" y="95311"/>
                    <a:pt x="782254" y="122801"/>
                    <a:pt x="748344" y="122801"/>
                  </a:cubicBezTo>
                  <a:lnTo>
                    <a:pt x="61400" y="122801"/>
                  </a:lnTo>
                  <a:cubicBezTo>
                    <a:pt x="27490" y="122801"/>
                    <a:pt x="0" y="95311"/>
                    <a:pt x="0" y="61400"/>
                  </a:cubicBezTo>
                  <a:lnTo>
                    <a:pt x="0" y="61400"/>
                  </a:lnTo>
                  <a:cubicBezTo>
                    <a:pt x="0" y="27490"/>
                    <a:pt x="27490" y="0"/>
                    <a:pt x="61400" y="0"/>
                  </a:cubicBez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zh-TW" altLang="en-US" sz="200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446"/>
              <a:ext cx="809744" cy="160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8"/>
                </a:lnSpc>
              </a:pPr>
              <a:r>
                <a:rPr lang="zh-TW" altLang="en-US" sz="3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Poppins"/>
                  <a:sym typeface="Poppins"/>
                </a:rPr>
                <a:t>前言</a:t>
              </a:r>
              <a:endParaRPr lang="en-US" sz="3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79122" y="3720194"/>
            <a:ext cx="4382546" cy="1181889"/>
            <a:chOff x="-11638" y="-27787"/>
            <a:chExt cx="829790" cy="160901"/>
          </a:xfrm>
        </p:grpSpPr>
        <p:sp>
          <p:nvSpPr>
            <p:cNvPr id="6" name="Freeform 6"/>
            <p:cNvSpPr/>
            <p:nvPr/>
          </p:nvSpPr>
          <p:spPr>
            <a:xfrm>
              <a:off x="8408" y="-19050"/>
              <a:ext cx="809744" cy="122801"/>
            </a:xfrm>
            <a:custGeom>
              <a:avLst/>
              <a:gdLst/>
              <a:ahLst/>
              <a:cxnLst/>
              <a:rect l="l" t="t" r="r" b="b"/>
              <a:pathLst>
                <a:path w="809744" h="122801">
                  <a:moveTo>
                    <a:pt x="61400" y="0"/>
                  </a:moveTo>
                  <a:lnTo>
                    <a:pt x="748344" y="0"/>
                  </a:lnTo>
                  <a:cubicBezTo>
                    <a:pt x="782254" y="0"/>
                    <a:pt x="809744" y="27490"/>
                    <a:pt x="809744" y="61400"/>
                  </a:cubicBezTo>
                  <a:lnTo>
                    <a:pt x="809744" y="61400"/>
                  </a:lnTo>
                  <a:cubicBezTo>
                    <a:pt x="809744" y="95311"/>
                    <a:pt x="782254" y="122801"/>
                    <a:pt x="748344" y="122801"/>
                  </a:cubicBezTo>
                  <a:lnTo>
                    <a:pt x="61400" y="122801"/>
                  </a:lnTo>
                  <a:cubicBezTo>
                    <a:pt x="27490" y="122801"/>
                    <a:pt x="0" y="95311"/>
                    <a:pt x="0" y="61400"/>
                  </a:cubicBezTo>
                  <a:lnTo>
                    <a:pt x="0" y="61400"/>
                  </a:lnTo>
                  <a:cubicBezTo>
                    <a:pt x="0" y="27490"/>
                    <a:pt x="27490" y="0"/>
                    <a:pt x="61400" y="0"/>
                  </a:cubicBez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zh-TW" altLang="en-US" sz="200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1638" y="-27787"/>
              <a:ext cx="809744" cy="160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8"/>
                </a:lnSpc>
              </a:pPr>
              <a:r>
                <a:rPr lang="zh-TW" altLang="en-US" sz="3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Poppins"/>
                  <a:sym typeface="Poppins"/>
                </a:rPr>
                <a:t>案例分析</a:t>
              </a:r>
              <a:endParaRPr lang="en-US" sz="3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63386" y="6025590"/>
            <a:ext cx="4251601" cy="1098258"/>
            <a:chOff x="0" y="-38100"/>
            <a:chExt cx="813225" cy="160901"/>
          </a:xfrm>
        </p:grpSpPr>
        <p:sp>
          <p:nvSpPr>
            <p:cNvPr id="9" name="Freeform 9"/>
            <p:cNvSpPr/>
            <p:nvPr/>
          </p:nvSpPr>
          <p:spPr>
            <a:xfrm>
              <a:off x="3481" y="-25473"/>
              <a:ext cx="809744" cy="122801"/>
            </a:xfrm>
            <a:custGeom>
              <a:avLst/>
              <a:gdLst/>
              <a:ahLst/>
              <a:cxnLst/>
              <a:rect l="l" t="t" r="r" b="b"/>
              <a:pathLst>
                <a:path w="809744" h="122801">
                  <a:moveTo>
                    <a:pt x="61400" y="0"/>
                  </a:moveTo>
                  <a:lnTo>
                    <a:pt x="748344" y="0"/>
                  </a:lnTo>
                  <a:cubicBezTo>
                    <a:pt x="782254" y="0"/>
                    <a:pt x="809744" y="27490"/>
                    <a:pt x="809744" y="61400"/>
                  </a:cubicBezTo>
                  <a:lnTo>
                    <a:pt x="809744" y="61400"/>
                  </a:lnTo>
                  <a:cubicBezTo>
                    <a:pt x="809744" y="95311"/>
                    <a:pt x="782254" y="122801"/>
                    <a:pt x="748344" y="122801"/>
                  </a:cubicBezTo>
                  <a:lnTo>
                    <a:pt x="61400" y="122801"/>
                  </a:lnTo>
                  <a:cubicBezTo>
                    <a:pt x="27490" y="122801"/>
                    <a:pt x="0" y="95311"/>
                    <a:pt x="0" y="61400"/>
                  </a:cubicBezTo>
                  <a:lnTo>
                    <a:pt x="0" y="61400"/>
                  </a:lnTo>
                  <a:cubicBezTo>
                    <a:pt x="0" y="27490"/>
                    <a:pt x="27490" y="0"/>
                    <a:pt x="61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09744" cy="160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8"/>
                </a:lnSpc>
              </a:pPr>
              <a:r>
                <a:rPr lang="zh-TW" altLang="en-US" sz="3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Poppins"/>
                  <a:sym typeface="Poppins"/>
                </a:rPr>
                <a:t>建模分析</a:t>
              </a:r>
              <a:endParaRPr lang="en-US" sz="3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184802" y="2209928"/>
            <a:ext cx="3074498" cy="61092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708"/>
              </a:lnSpc>
            </a:pPr>
            <a:endParaRPr lang="en-US" sz="122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065477" y="8217777"/>
            <a:ext cx="4299414" cy="1098258"/>
            <a:chOff x="-4306" y="-38100"/>
            <a:chExt cx="814050" cy="160901"/>
          </a:xfrm>
        </p:grpSpPr>
        <p:sp>
          <p:nvSpPr>
            <p:cNvPr id="15" name="Freeform 15"/>
            <p:cNvSpPr/>
            <p:nvPr/>
          </p:nvSpPr>
          <p:spPr>
            <a:xfrm>
              <a:off x="-4306" y="-33767"/>
              <a:ext cx="809744" cy="122801"/>
            </a:xfrm>
            <a:custGeom>
              <a:avLst/>
              <a:gdLst/>
              <a:ahLst/>
              <a:cxnLst/>
              <a:rect l="l" t="t" r="r" b="b"/>
              <a:pathLst>
                <a:path w="809744" h="122801">
                  <a:moveTo>
                    <a:pt x="61400" y="0"/>
                  </a:moveTo>
                  <a:lnTo>
                    <a:pt x="748344" y="0"/>
                  </a:lnTo>
                  <a:cubicBezTo>
                    <a:pt x="782254" y="0"/>
                    <a:pt x="809744" y="27490"/>
                    <a:pt x="809744" y="61400"/>
                  </a:cubicBezTo>
                  <a:lnTo>
                    <a:pt x="809744" y="61400"/>
                  </a:lnTo>
                  <a:cubicBezTo>
                    <a:pt x="809744" y="95311"/>
                    <a:pt x="782254" y="122801"/>
                    <a:pt x="748344" y="122801"/>
                  </a:cubicBezTo>
                  <a:lnTo>
                    <a:pt x="61400" y="122801"/>
                  </a:lnTo>
                  <a:cubicBezTo>
                    <a:pt x="27490" y="122801"/>
                    <a:pt x="0" y="95311"/>
                    <a:pt x="0" y="61400"/>
                  </a:cubicBezTo>
                  <a:lnTo>
                    <a:pt x="0" y="61400"/>
                  </a:lnTo>
                  <a:cubicBezTo>
                    <a:pt x="0" y="27490"/>
                    <a:pt x="27490" y="0"/>
                    <a:pt x="61400" y="0"/>
                  </a:cubicBez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zh-TW" altLang="en-US" sz="200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09744" cy="160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8"/>
                </a:lnSpc>
              </a:pPr>
              <a:r>
                <a:rPr lang="zh-TW" altLang="en-US" sz="30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Poppins"/>
                  <a:sym typeface="Poppins"/>
                </a:rPr>
                <a:t>分析結果與討論</a:t>
              </a:r>
              <a:endParaRPr lang="en-US" sz="3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2595635">
            <a:off x="972000" y="-4080550"/>
            <a:ext cx="2736000" cy="12816991"/>
            <a:chOff x="0" y="-57150"/>
            <a:chExt cx="791779" cy="337566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91779" cy="3318518"/>
            </a:xfrm>
            <a:custGeom>
              <a:avLst/>
              <a:gdLst/>
              <a:ahLst/>
              <a:cxnLst/>
              <a:rect l="l" t="t" r="r" b="b"/>
              <a:pathLst>
                <a:path w="791779" h="2709333">
                  <a:moveTo>
                    <a:pt x="0" y="0"/>
                  </a:moveTo>
                  <a:lnTo>
                    <a:pt x="791779" y="0"/>
                  </a:lnTo>
                  <a:lnTo>
                    <a:pt x="7917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79177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246133-4F8E-6A1E-1523-9A82ADAFD2E4}"/>
              </a:ext>
            </a:extLst>
          </p:cNvPr>
          <p:cNvSpPr txBox="1"/>
          <p:nvPr/>
        </p:nvSpPr>
        <p:spPr>
          <a:xfrm>
            <a:off x="1524000" y="148573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E4F625-C1C6-A716-EDFC-9652D31BE60F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48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18011" y="-3948455"/>
            <a:ext cx="11315700" cy="11315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9628" y="3304720"/>
            <a:ext cx="2038382" cy="20383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57083" y="7232202"/>
            <a:ext cx="6809849" cy="1176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zh-TW" altLang="en-US" sz="9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前言</a:t>
            </a:r>
            <a:endParaRPr lang="en-US" sz="9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7083" y="8600161"/>
            <a:ext cx="6809849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3"/>
              </a:lnSpc>
            </a:pP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有限元素法</a:t>
            </a:r>
            <a:r>
              <a:rPr lang="en-US" altLang="zh-TW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-</a:t>
            </a: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鋼橋墩挫屈分析</a:t>
            </a:r>
            <a:endParaRPr lang="en-US" sz="2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A4DAE1-292F-3A9A-0631-D92F21B6F44A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74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1" y="-2843"/>
            <a:ext cx="1524000" cy="10287000"/>
            <a:chOff x="0" y="0"/>
            <a:chExt cx="1858937" cy="27093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246133-4F8E-6A1E-1523-9A82ADAFD2E4}"/>
              </a:ext>
            </a:extLst>
          </p:cNvPr>
          <p:cNvSpPr txBox="1"/>
          <p:nvPr/>
        </p:nvSpPr>
        <p:spPr>
          <a:xfrm>
            <a:off x="2340000" y="5040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15C71B-583A-EC22-2880-963F8A4175C5}"/>
              </a:ext>
            </a:extLst>
          </p:cNvPr>
          <p:cNvSpPr txBox="1"/>
          <p:nvPr/>
        </p:nvSpPr>
        <p:spPr>
          <a:xfrm>
            <a:off x="3048000" y="2492188"/>
            <a:ext cx="1485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台灣處於歐亞大陸板塊與菲律賓海板塊交界，故地震頻繁，終年受到地震災害的威脅。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鋼結構之橋墩，其優點為施工快速、組裝方便、重量輕，且具備比混凝土橋墩更佳的耐震性能等優點。考量鋼橋墩之詳細施工細節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早期建造鋼橋墩普遍採用完全空心結構體設計，然而經過幾次大地震過後造成空心斷面之橋墩嚴重的結構損害，其中包括發生在壓力側之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局部挫屈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，且局部挫屈易發生在柱體不連續處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F03BB-4E38-608F-6549-E629F08211B1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18011" y="-3948455"/>
            <a:ext cx="11315700" cy="11315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9628" y="3304720"/>
            <a:ext cx="2038382" cy="20383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CC00CE6D-E1D6-0899-15BD-716E7A7D30B1}"/>
              </a:ext>
            </a:extLst>
          </p:cNvPr>
          <p:cNvSpPr txBox="1"/>
          <p:nvPr/>
        </p:nvSpPr>
        <p:spPr>
          <a:xfrm>
            <a:off x="1057083" y="7232202"/>
            <a:ext cx="6809849" cy="1176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zh-TW" altLang="en-US" sz="9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案例分析</a:t>
            </a:r>
            <a:endParaRPr lang="en-US" sz="9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3844AF6-5D4D-47E9-172D-73E5F8748EF7}"/>
              </a:ext>
            </a:extLst>
          </p:cNvPr>
          <p:cNvSpPr txBox="1"/>
          <p:nvPr/>
        </p:nvSpPr>
        <p:spPr>
          <a:xfrm>
            <a:off x="1057083" y="8600161"/>
            <a:ext cx="6809849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3"/>
              </a:lnSpc>
            </a:pP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有限元素法</a:t>
            </a:r>
            <a:r>
              <a:rPr lang="en-US" altLang="zh-TW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-</a:t>
            </a: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鋼橋墩挫屈分析</a:t>
            </a:r>
            <a:endParaRPr lang="en-US" sz="2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910827-45A8-137E-4A6D-B962573096FD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86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>
            <a:extLst>
              <a:ext uri="{FF2B5EF4-FFF2-40B4-BE49-F238E27FC236}">
                <a16:creationId xmlns:a16="http://schemas.microsoft.com/office/drawing/2014/main" id="{462FBC18-497C-60A1-D4B5-052355FE5283}"/>
              </a:ext>
            </a:extLst>
          </p:cNvPr>
          <p:cNvGrpSpPr/>
          <p:nvPr/>
        </p:nvGrpSpPr>
        <p:grpSpPr>
          <a:xfrm>
            <a:off x="0" y="-14654"/>
            <a:ext cx="1524000" cy="10287000"/>
            <a:chOff x="0" y="0"/>
            <a:chExt cx="1858937" cy="27093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C7F9E0A-AE7B-1B95-6AEE-D2612F6293A4}"/>
                </a:ext>
              </a:extLst>
            </p:cNvPr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F7B02EA-3BFA-3BCC-478D-AC16AC096A1D}"/>
                </a:ext>
              </a:extLst>
            </p:cNvPr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8865EB-223B-A449-0A8D-94CB0E6AC3E9}"/>
              </a:ext>
            </a:extLst>
          </p:cNvPr>
          <p:cNvSpPr txBox="1"/>
          <p:nvPr/>
        </p:nvSpPr>
        <p:spPr>
          <a:xfrm>
            <a:off x="2340000" y="50400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案例分析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21B9D7-B57B-766E-F893-D56916DE9B96}"/>
              </a:ext>
            </a:extLst>
          </p:cNvPr>
          <p:cNvSpPr txBox="1"/>
          <p:nvPr/>
        </p:nvSpPr>
        <p:spPr>
          <a:xfrm>
            <a:off x="2590800" y="7429500"/>
            <a:ext cx="14249400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年發生的阪神地震中，該震災造成約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6,300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人罹難，超過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萬座建築與設施受損，調查發現許多嚴重損壞的鋼橋柱與鋼構橋，其破壞起點多源自斷面急劇變化的區域，也就是不連續面，如圖。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3429000" y="2506636"/>
            <a:ext cx="12359224" cy="40118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15600" y="6540684"/>
            <a:ext cx="550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J.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Eng., 2022, 148(4): 04022004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A3ABE71-D501-2EED-61C0-6FDBBEADCA21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813A7-69F1-3FF5-9EB9-4B0AF652A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1E21B9D7-B57B-766E-F893-D56916DE9B96}"/>
              </a:ext>
            </a:extLst>
          </p:cNvPr>
          <p:cNvSpPr txBox="1"/>
          <p:nvPr/>
        </p:nvSpPr>
        <p:spPr>
          <a:xfrm>
            <a:off x="2667000" y="7018328"/>
            <a:ext cx="14478000" cy="27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箱型鋼橋柱在兩個主軸方向上展現出優異的抗彎性能，因此被廣泛應用於工程實務中。然而，在地震作用下，箱型鋼橋柱容易在垂直角落的焊接處產生局部屈曲變形與裂縫損傷，進而導致耐震性能劣化。例如，在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年阪神大地震期間，大量箱型鋼橋柱出現了局部屈曲與垂直焊縫開裂的現象。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32BCFDB-6765-CC1E-1A98-E308DF751870}"/>
              </a:ext>
            </a:extLst>
          </p:cNvPr>
          <p:cNvGrpSpPr/>
          <p:nvPr/>
        </p:nvGrpSpPr>
        <p:grpSpPr>
          <a:xfrm>
            <a:off x="1" y="-2843"/>
            <a:ext cx="1524000" cy="10287000"/>
            <a:chOff x="0" y="0"/>
            <a:chExt cx="1858937" cy="27093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37E81C7-E540-6FC5-1A3E-6CEE37064728}"/>
                </a:ext>
              </a:extLst>
            </p:cNvPr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8B51E2B-ADA9-04DD-C37D-E88ED411D712}"/>
                </a:ext>
              </a:extLst>
            </p:cNvPr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F5E989BF-A375-1B0B-F081-19FF49967869}"/>
              </a:ext>
            </a:extLst>
          </p:cNvPr>
          <p:cNvSpPr txBox="1"/>
          <p:nvPr/>
        </p:nvSpPr>
        <p:spPr>
          <a:xfrm>
            <a:off x="2340000" y="504000"/>
            <a:ext cx="1379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案例分析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D051B7-3418-D3FB-32A7-D435E9261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" r="5789" b="11368"/>
          <a:stretch/>
        </p:blipFill>
        <p:spPr>
          <a:xfrm>
            <a:off x="4110990" y="2394105"/>
            <a:ext cx="11590020" cy="42548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F38B6F6-34A8-7FD6-F2A2-AB600FBD8648}"/>
              </a:ext>
            </a:extLst>
          </p:cNvPr>
          <p:cNvSpPr txBox="1"/>
          <p:nvPr/>
        </p:nvSpPr>
        <p:spPr>
          <a:xfrm>
            <a:off x="4991100" y="6648996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Haifeng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 et al. / International Journal of Steel Structures, 17(1), 105-125, 2017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4DD6CD1-1581-373B-0FC3-23D3F6A825EE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1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18011" y="-3948455"/>
            <a:ext cx="11315700" cy="113157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79628" y="3304720"/>
            <a:ext cx="2038382" cy="20383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780CF4BE-B537-F651-0295-D6AEB222ABB6}"/>
              </a:ext>
            </a:extLst>
          </p:cNvPr>
          <p:cNvSpPr txBox="1"/>
          <p:nvPr/>
        </p:nvSpPr>
        <p:spPr>
          <a:xfrm>
            <a:off x="1057083" y="7232202"/>
            <a:ext cx="6809849" cy="1176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2"/>
              </a:lnSpc>
            </a:pPr>
            <a:r>
              <a:rPr lang="zh-TW" altLang="en-US" sz="9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建模分析</a:t>
            </a:r>
            <a:endParaRPr lang="en-US" sz="9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C3C6BBA-718A-5D9C-9213-552DE123CB3F}"/>
              </a:ext>
            </a:extLst>
          </p:cNvPr>
          <p:cNvSpPr txBox="1"/>
          <p:nvPr/>
        </p:nvSpPr>
        <p:spPr>
          <a:xfrm>
            <a:off x="1057083" y="8600161"/>
            <a:ext cx="6809849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3"/>
              </a:lnSpc>
            </a:pP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有限元素法</a:t>
            </a:r>
            <a:r>
              <a:rPr lang="en-US" altLang="zh-TW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-</a:t>
            </a:r>
            <a:r>
              <a:rPr lang="zh-TW" altLang="en-US" sz="2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oppins"/>
                <a:sym typeface="Poppins"/>
              </a:rPr>
              <a:t>鋼橋墩挫屈分析</a:t>
            </a:r>
            <a:endParaRPr lang="en-US" sz="22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oppins"/>
              <a:sym typeface="Poppin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E9E700-142B-CC39-70DF-9E9FDCE48AB6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485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3930B-BA57-22B6-5498-15F50E08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>
            <a:extLst>
              <a:ext uri="{FF2B5EF4-FFF2-40B4-BE49-F238E27FC236}">
                <a16:creationId xmlns:a16="http://schemas.microsoft.com/office/drawing/2014/main" id="{4F6F0715-D5DD-0D90-9D7D-BFAA4CE700DE}"/>
              </a:ext>
            </a:extLst>
          </p:cNvPr>
          <p:cNvGrpSpPr/>
          <p:nvPr/>
        </p:nvGrpSpPr>
        <p:grpSpPr>
          <a:xfrm>
            <a:off x="1" y="-2843"/>
            <a:ext cx="1524000" cy="10287000"/>
            <a:chOff x="0" y="0"/>
            <a:chExt cx="1858937" cy="27093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D7B6EF8-30B4-D03F-A0C1-D4BB57FA7FBF}"/>
                </a:ext>
              </a:extLst>
            </p:cNvPr>
            <p:cNvSpPr/>
            <p:nvPr/>
          </p:nvSpPr>
          <p:spPr>
            <a:xfrm>
              <a:off x="0" y="0"/>
              <a:ext cx="1858937" cy="2709333"/>
            </a:xfrm>
            <a:custGeom>
              <a:avLst/>
              <a:gdLst/>
              <a:ahLst/>
              <a:cxnLst/>
              <a:rect l="l" t="t" r="r" b="b"/>
              <a:pathLst>
                <a:path w="1858937" h="2709333">
                  <a:moveTo>
                    <a:pt x="0" y="0"/>
                  </a:moveTo>
                  <a:lnTo>
                    <a:pt x="1858937" y="0"/>
                  </a:lnTo>
                  <a:lnTo>
                    <a:pt x="18589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8E3B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8A8EB6E-20F2-77E1-9962-1C831EE240C9}"/>
                </a:ext>
              </a:extLst>
            </p:cNvPr>
            <p:cNvSpPr txBox="1"/>
            <p:nvPr/>
          </p:nvSpPr>
          <p:spPr>
            <a:xfrm>
              <a:off x="0" y="0"/>
              <a:ext cx="185893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8"/>
                </a:lnSpc>
              </a:pPr>
              <a:endParaRPr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A19A0F-599A-3ADD-C556-007050BA679C}"/>
              </a:ext>
            </a:extLst>
          </p:cNvPr>
          <p:cNvSpPr txBox="1"/>
          <p:nvPr/>
        </p:nvSpPr>
        <p:spPr>
          <a:xfrm>
            <a:off x="2340000" y="504000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模型建立和參數設定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08AB1A9-8646-86F1-0664-9E35EEF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65" y="2440745"/>
            <a:ext cx="3581400" cy="742456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5440DA3-1B13-153D-B676-91F02991C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18763"/>
              </p:ext>
            </p:extLst>
          </p:nvPr>
        </p:nvGraphicFramePr>
        <p:xfrm>
          <a:off x="7239874" y="3307899"/>
          <a:ext cx="10455216" cy="36655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7031">
                  <a:extLst>
                    <a:ext uri="{9D8B030D-6E8A-4147-A177-3AD203B41FA5}">
                      <a16:colId xmlns:a16="http://schemas.microsoft.com/office/drawing/2014/main" val="2569968036"/>
                    </a:ext>
                  </a:extLst>
                </a:gridCol>
                <a:gridCol w="1729637">
                  <a:extLst>
                    <a:ext uri="{9D8B030D-6E8A-4147-A177-3AD203B41FA5}">
                      <a16:colId xmlns:a16="http://schemas.microsoft.com/office/drawing/2014/main" val="1507266476"/>
                    </a:ext>
                  </a:extLst>
                </a:gridCol>
                <a:gridCol w="1729637">
                  <a:extLst>
                    <a:ext uri="{9D8B030D-6E8A-4147-A177-3AD203B41FA5}">
                      <a16:colId xmlns:a16="http://schemas.microsoft.com/office/drawing/2014/main" val="426546683"/>
                    </a:ext>
                  </a:extLst>
                </a:gridCol>
                <a:gridCol w="1729637">
                  <a:extLst>
                    <a:ext uri="{9D8B030D-6E8A-4147-A177-3AD203B41FA5}">
                      <a16:colId xmlns:a16="http://schemas.microsoft.com/office/drawing/2014/main" val="4275014062"/>
                    </a:ext>
                  </a:extLst>
                </a:gridCol>
                <a:gridCol w="1729637">
                  <a:extLst>
                    <a:ext uri="{9D8B030D-6E8A-4147-A177-3AD203B41FA5}">
                      <a16:colId xmlns:a16="http://schemas.microsoft.com/office/drawing/2014/main" val="969338736"/>
                    </a:ext>
                  </a:extLst>
                </a:gridCol>
                <a:gridCol w="1729637">
                  <a:extLst>
                    <a:ext uri="{9D8B030D-6E8A-4147-A177-3AD203B41FA5}">
                      <a16:colId xmlns:a16="http://schemas.microsoft.com/office/drawing/2014/main" val="1115448899"/>
                    </a:ext>
                  </a:extLst>
                </a:gridCol>
              </a:tblGrid>
              <a:tr h="733103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模型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模型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模型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模型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模型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673814"/>
                  </a:ext>
                </a:extLst>
              </a:tr>
              <a:tr h="733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外徑 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(cm)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487762"/>
                  </a:ext>
                </a:extLst>
              </a:tr>
              <a:tr h="733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板厚 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(cm)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1.0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1.8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576346"/>
                  </a:ext>
                </a:extLst>
              </a:tr>
              <a:tr h="733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柱高 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(m)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780907"/>
                  </a:ext>
                </a:extLst>
              </a:tr>
              <a:tr h="7331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螺栓 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(cm)</a:t>
                      </a:r>
                      <a:endParaRPr lang="en-US" alt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24</a:t>
                      </a:r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φ3.8</a:t>
                      </a:r>
                      <a:endParaRPr lang="zh-TW" altLang="en-US" sz="2800" i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24</a:t>
                      </a:r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φ3.8</a:t>
                      </a:r>
                      <a:endParaRPr lang="zh-TW" altLang="en-US" sz="2800" i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24</a:t>
                      </a:r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φ3.8</a:t>
                      </a:r>
                      <a:endParaRPr lang="zh-TW" altLang="en-US" sz="2800" i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24</a:t>
                      </a:r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φ3.8</a:t>
                      </a:r>
                      <a:endParaRPr lang="zh-TW" altLang="en-US" sz="2800" i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24</a:t>
                      </a:r>
                      <a:r>
                        <a:rPr lang="zh-TW" alt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φ3.8</a:t>
                      </a:r>
                      <a:endParaRPr lang="zh-TW" altLang="en-US" sz="2800" i="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55055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080ECCD0-C5A0-09C1-3B07-AB8C3A373E54}"/>
              </a:ext>
            </a:extLst>
          </p:cNvPr>
          <p:cNvSpPr txBox="1"/>
          <p:nvPr/>
        </p:nvSpPr>
        <p:spPr>
          <a:xfrm>
            <a:off x="7265665" y="742950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比較不同板厚的差異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比較不同柱高的差異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95C96A-5747-6082-80C1-73892A094DBB}"/>
              </a:ext>
            </a:extLst>
          </p:cNvPr>
          <p:cNvSpPr txBox="1"/>
          <p:nvPr/>
        </p:nvSpPr>
        <p:spPr>
          <a:xfrm>
            <a:off x="17358740" y="9630998"/>
            <a:ext cx="7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672</Words>
  <Application>Microsoft Office PowerPoint</Application>
  <PresentationFormat>自訂</PresentationFormat>
  <Paragraphs>101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</vt:lpstr>
      <vt:lpstr>Public Sans Thin</vt:lpstr>
      <vt:lpstr>微軟正黑體</vt:lpstr>
      <vt:lpstr>Calibri</vt:lpstr>
      <vt:lpstr>Poppins</vt:lpstr>
      <vt:lpstr>Cambria</vt:lpstr>
      <vt:lpstr>Cambria Math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涂子彧</dc:creator>
  <cp:lastModifiedBy>子彧 涂</cp:lastModifiedBy>
  <cp:revision>17</cp:revision>
  <dcterms:created xsi:type="dcterms:W3CDTF">2006-08-16T00:00:00Z</dcterms:created>
  <dcterms:modified xsi:type="dcterms:W3CDTF">2025-06-15T09:41:57Z</dcterms:modified>
  <dc:identifier>DAGqZWfyoBQ</dc:identifier>
</cp:coreProperties>
</file>