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 r:id="rId2"/>
    <p:sldId id="266" r:id="rId3"/>
    <p:sldId id="270" r:id="rId4"/>
    <p:sldId id="271" r:id="rId5"/>
    <p:sldId id="272" r:id="rId6"/>
    <p:sldId id="286" r:id="rId7"/>
    <p:sldId id="295" r:id="rId8"/>
    <p:sldId id="300" r:id="rId9"/>
    <p:sldId id="301" r:id="rId10"/>
    <p:sldId id="273" r:id="rId11"/>
    <p:sldId id="257" r:id="rId12"/>
    <p:sldId id="258" r:id="rId13"/>
    <p:sldId id="262" r:id="rId14"/>
    <p:sldId id="274" r:id="rId15"/>
    <p:sldId id="292" r:id="rId16"/>
    <p:sldId id="294" r:id="rId17"/>
    <p:sldId id="287" r:id="rId18"/>
    <p:sldId id="288" r:id="rId19"/>
    <p:sldId id="289" r:id="rId20"/>
    <p:sldId id="275" r:id="rId21"/>
    <p:sldId id="276" r:id="rId22"/>
    <p:sldId id="277" r:id="rId23"/>
    <p:sldId id="284" r:id="rId24"/>
    <p:sldId id="265" r:id="rId25"/>
    <p:sldId id="296" r:id="rId26"/>
    <p:sldId id="297" r:id="rId27"/>
    <p:sldId id="280"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5" d="100"/>
          <a:sy n="75" d="100"/>
        </p:scale>
        <p:origin x="-53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151044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F724C-685C-4F65-85C6-D839E9780C49}"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185908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2632811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34923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3686963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BF724C-685C-4F65-85C6-D839E9780C49}" type="datetimeFigureOut">
              <a:rPr lang="en-US" smtClean="0"/>
              <a:pPr/>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4107644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BF724C-685C-4F65-85C6-D839E9780C49}" type="datetimeFigureOut">
              <a:rPr lang="en-US" smtClean="0"/>
              <a:pPr/>
              <a:t>3/24/2018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64767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214553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274000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213959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F724C-685C-4F65-85C6-D839E9780C49}" type="datetimeFigureOut">
              <a:rPr lang="en-US" smtClean="0"/>
              <a:pPr/>
              <a:t>3/24/2018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225801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BF724C-685C-4F65-85C6-D839E9780C49}"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3931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BF724C-685C-4F65-85C6-D839E9780C49}" type="datetimeFigureOut">
              <a:rPr lang="en-US" smtClean="0"/>
              <a:pPr/>
              <a:t>3/24/2018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68981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BF724C-685C-4F65-85C6-D839E9780C49}" type="datetimeFigureOut">
              <a:rPr lang="en-US" smtClean="0"/>
              <a:pPr/>
              <a:t>3/24/2018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109018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F724C-685C-4F65-85C6-D839E9780C49}" type="datetimeFigureOut">
              <a:rPr lang="en-US" smtClean="0"/>
              <a:pPr/>
              <a:t>3/24/2018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14291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F724C-685C-4F65-85C6-D839E9780C49}"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65222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F724C-685C-4F65-85C6-D839E9780C49}" type="datetimeFigureOut">
              <a:rPr lang="en-US" smtClean="0"/>
              <a:pPr/>
              <a:t>3/24/2018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223119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BF724C-685C-4F65-85C6-D839E9780C49}" type="datetimeFigureOut">
              <a:rPr lang="en-US" smtClean="0"/>
              <a:pPr/>
              <a:t>3/24/2018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4A9C84B-93BF-4B09-8D79-ADA337E1ABF0}" type="slidenum">
              <a:rPr lang="en-US" smtClean="0"/>
              <a:pPr/>
              <a:t>‹#›</a:t>
            </a:fld>
            <a:endParaRPr lang="en-US"/>
          </a:p>
        </p:txBody>
      </p:sp>
    </p:spTree>
    <p:extLst>
      <p:ext uri="{BB962C8B-B14F-4D97-AF65-F5344CB8AC3E}">
        <p14:creationId xmlns:p14="http://schemas.microsoft.com/office/powerpoint/2010/main" xmlns="" val="743899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254" y="664633"/>
            <a:ext cx="9246345" cy="2677648"/>
          </a:xfrm>
        </p:spPr>
        <p:txBody>
          <a:bodyPr>
            <a:normAutofit/>
          </a:bodyPr>
          <a:lstStyle/>
          <a:p>
            <a:r>
              <a:rPr lang="en-US" dirty="0" smtClean="0"/>
              <a:t>Disease Diagnosis  System by Exploring Machine Learning Algorithms </a:t>
            </a:r>
            <a:endParaRPr lang="en-US" dirty="0"/>
          </a:p>
        </p:txBody>
      </p:sp>
      <p:sp>
        <p:nvSpPr>
          <p:cNvPr id="3" name="Subtitle 2"/>
          <p:cNvSpPr>
            <a:spLocks noGrp="1"/>
          </p:cNvSpPr>
          <p:nvPr>
            <p:ph type="subTitle" idx="1"/>
          </p:nvPr>
        </p:nvSpPr>
        <p:spPr>
          <a:xfrm>
            <a:off x="1154955" y="3670300"/>
            <a:ext cx="4839445" cy="1968500"/>
          </a:xfrm>
        </p:spPr>
        <p:txBody>
          <a:bodyPr>
            <a:normAutofit/>
          </a:bodyPr>
          <a:lstStyle/>
          <a:p>
            <a:pPr>
              <a:spcBef>
                <a:spcPts val="0"/>
              </a:spcBef>
            </a:pPr>
            <a:r>
              <a:rPr lang="en-US" dirty="0" smtClean="0"/>
              <a:t>Final Year project presented by:</a:t>
            </a:r>
          </a:p>
          <a:p>
            <a:pPr>
              <a:spcBef>
                <a:spcPts val="0"/>
              </a:spcBef>
            </a:pPr>
            <a:r>
              <a:rPr lang="en-US" dirty="0" smtClean="0"/>
              <a:t/>
            </a:r>
            <a:br>
              <a:rPr lang="en-US" dirty="0" smtClean="0"/>
            </a:br>
            <a:r>
              <a:rPr lang="en-US" dirty="0" smtClean="0"/>
              <a:t>Allen Daniel Sunny 	1NT14CS015	 </a:t>
            </a:r>
          </a:p>
          <a:p>
            <a:pPr>
              <a:spcBef>
                <a:spcPts val="0"/>
              </a:spcBef>
            </a:pPr>
            <a:r>
              <a:rPr lang="en-US" dirty="0" smtClean="0"/>
              <a:t>Sajal Kulshreshtha	1nt14cs136</a:t>
            </a:r>
          </a:p>
          <a:p>
            <a:pPr>
              <a:spcBef>
                <a:spcPts val="0"/>
              </a:spcBef>
            </a:pPr>
            <a:r>
              <a:rPr lang="en-US" dirty="0" smtClean="0"/>
              <a:t>Satyam Singh 			1nt14cs141</a:t>
            </a:r>
          </a:p>
          <a:p>
            <a:pPr>
              <a:spcBef>
                <a:spcPts val="0"/>
              </a:spcBef>
            </a:pPr>
            <a:r>
              <a:rPr lang="en-US" dirty="0" err="1" smtClean="0"/>
              <a:t>Srinabh</a:t>
            </a:r>
            <a:r>
              <a:rPr lang="en-US" dirty="0" smtClean="0"/>
              <a:t>				1nt14cs60</a:t>
            </a:r>
            <a:endParaRPr lang="en-US" dirty="0"/>
          </a:p>
        </p:txBody>
      </p:sp>
      <p:sp>
        <p:nvSpPr>
          <p:cNvPr id="4" name="Subtitle 2"/>
          <p:cNvSpPr txBox="1">
            <a:spLocks/>
          </p:cNvSpPr>
          <p:nvPr/>
        </p:nvSpPr>
        <p:spPr bwMode="gray">
          <a:xfrm>
            <a:off x="6285755" y="3695700"/>
            <a:ext cx="4839445" cy="196850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n-US" sz="1800" b="0" i="0" u="none" strike="noStrike" kern="1200" cap="all" spc="0" normalizeH="0" baseline="0" noProof="0" dirty="0" smtClean="0">
                <a:ln>
                  <a:noFill/>
                </a:ln>
                <a:solidFill>
                  <a:schemeClr val="accent1">
                    <a:lumMod val="60000"/>
                    <a:lumOff val="40000"/>
                  </a:schemeClr>
                </a:solidFill>
                <a:effectLst/>
                <a:uLnTx/>
                <a:uFillTx/>
                <a:latin typeface="+mn-lt"/>
                <a:ea typeface="+mn-ea"/>
                <a:cs typeface="+mn-cs"/>
              </a:rPr>
              <a:t>Guide:</a:t>
            </a:r>
            <a:r>
              <a:rPr kumimoji="0" lang="en-US" sz="1800" b="0" i="0" u="none" strike="noStrike" kern="1200" cap="all" spc="0" normalizeH="0" noProof="0" dirty="0" smtClean="0">
                <a:ln>
                  <a:noFill/>
                </a:ln>
                <a:solidFill>
                  <a:schemeClr val="accent1">
                    <a:lumMod val="60000"/>
                    <a:lumOff val="40000"/>
                  </a:schemeClr>
                </a:solidFill>
                <a:effectLst/>
                <a:uLnTx/>
                <a:uFillTx/>
                <a:latin typeface="+mn-lt"/>
                <a:ea typeface="+mn-ea"/>
                <a:cs typeface="+mn-cs"/>
              </a:rPr>
              <a:t> </a:t>
            </a:r>
          </a:p>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endParaRPr lang="en-IN" cap="all" baseline="0" dirty="0" smtClean="0">
              <a:solidFill>
                <a:schemeClr val="accent1">
                  <a:lumMod val="60000"/>
                  <a:lumOff val="40000"/>
                </a:schemeClr>
              </a:solidFill>
            </a:endParaRPr>
          </a:p>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n-IN" sz="1800" b="0" i="0" u="none" strike="noStrike" kern="1200" cap="all" spc="0" normalizeH="0" noProof="0" dirty="0" smtClean="0">
                <a:ln>
                  <a:noFill/>
                </a:ln>
                <a:solidFill>
                  <a:schemeClr val="accent1">
                    <a:lumMod val="60000"/>
                    <a:lumOff val="40000"/>
                  </a:schemeClr>
                </a:solidFill>
                <a:effectLst/>
                <a:uLnTx/>
                <a:uFillTx/>
                <a:latin typeface="+mn-lt"/>
                <a:ea typeface="+mn-ea"/>
                <a:cs typeface="+mn-cs"/>
              </a:rPr>
              <a:t>MR. Mohan </a:t>
            </a:r>
            <a:r>
              <a:rPr kumimoji="0" lang="en-IN" sz="1800" b="0" i="0" u="none" strike="noStrike" kern="1200" cap="all" spc="0" normalizeH="0" noProof="0" dirty="0" err="1" smtClean="0">
                <a:ln>
                  <a:noFill/>
                </a:ln>
                <a:solidFill>
                  <a:schemeClr val="accent1">
                    <a:lumMod val="60000"/>
                    <a:lumOff val="40000"/>
                  </a:schemeClr>
                </a:solidFill>
                <a:effectLst/>
                <a:uLnTx/>
                <a:uFillTx/>
                <a:latin typeface="+mn-lt"/>
                <a:ea typeface="+mn-ea"/>
                <a:cs typeface="+mn-cs"/>
              </a:rPr>
              <a:t>ba</a:t>
            </a:r>
            <a:endParaRPr kumimoji="0" lang="en-IN" sz="1800" b="0" i="0" u="none" strike="noStrike" kern="1200" cap="all" spc="0" normalizeH="0" noProof="0" dirty="0" smtClean="0">
              <a:ln>
                <a:noFill/>
              </a:ln>
              <a:solidFill>
                <a:schemeClr val="accent1">
                  <a:lumMod val="60000"/>
                  <a:lumOff val="40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lang="en-IN" cap="all" baseline="0" dirty="0" smtClean="0">
                <a:solidFill>
                  <a:schemeClr val="accent1">
                    <a:lumMod val="60000"/>
                    <a:lumOff val="40000"/>
                  </a:schemeClr>
                </a:solidFill>
              </a:rPr>
              <a:t>Associate</a:t>
            </a:r>
            <a:r>
              <a:rPr lang="en-IN" cap="all" dirty="0" smtClean="0">
                <a:solidFill>
                  <a:schemeClr val="accent1">
                    <a:lumMod val="60000"/>
                    <a:lumOff val="40000"/>
                  </a:schemeClr>
                </a:solidFill>
              </a:rPr>
              <a:t> professor</a:t>
            </a:r>
          </a:p>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kumimoji="0" lang="en-IN" sz="1800" b="0" i="0" u="none" strike="noStrike" kern="1200" cap="all" spc="0" normalizeH="0" baseline="0" noProof="0" dirty="0" smtClean="0">
                <a:ln>
                  <a:noFill/>
                </a:ln>
                <a:solidFill>
                  <a:schemeClr val="accent1">
                    <a:lumMod val="60000"/>
                    <a:lumOff val="40000"/>
                  </a:schemeClr>
                </a:solidFill>
                <a:effectLst/>
                <a:uLnTx/>
                <a:uFillTx/>
                <a:latin typeface="+mn-lt"/>
                <a:ea typeface="+mn-ea"/>
                <a:cs typeface="+mn-cs"/>
              </a:rPr>
              <a:t>Dept. of </a:t>
            </a:r>
            <a:r>
              <a:rPr kumimoji="0" lang="en-IN" sz="1800" b="0" i="0" u="none" strike="noStrike" kern="1200" cap="all" spc="0" normalizeH="0" baseline="0" noProof="0" dirty="0" err="1" smtClean="0">
                <a:ln>
                  <a:noFill/>
                </a:ln>
                <a:solidFill>
                  <a:schemeClr val="accent1">
                    <a:lumMod val="60000"/>
                    <a:lumOff val="40000"/>
                  </a:schemeClr>
                </a:solidFill>
                <a:effectLst/>
                <a:uLnTx/>
                <a:uFillTx/>
                <a:latin typeface="+mn-lt"/>
                <a:ea typeface="+mn-ea"/>
                <a:cs typeface="+mn-cs"/>
              </a:rPr>
              <a:t>cse</a:t>
            </a:r>
            <a:endParaRPr kumimoji="0" lang="en-IN" sz="1800" b="0" i="0" u="none" strike="noStrike" kern="1200" cap="all" spc="0" normalizeH="0" baseline="0" noProof="0" dirty="0" smtClean="0">
              <a:ln>
                <a:noFill/>
              </a:ln>
              <a:solidFill>
                <a:schemeClr val="accent1">
                  <a:lumMod val="60000"/>
                  <a:lumOff val="40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
                <a:schemeClr val="accent1"/>
              </a:buClr>
              <a:buSzPct val="80000"/>
              <a:buFont typeface="Wingdings 3" charset="2"/>
              <a:buNone/>
              <a:tabLst/>
              <a:defRPr/>
            </a:pPr>
            <a:r>
              <a:rPr lang="en-IN" cap="all" dirty="0" err="1" smtClean="0">
                <a:solidFill>
                  <a:schemeClr val="accent1">
                    <a:lumMod val="60000"/>
                    <a:lumOff val="40000"/>
                  </a:schemeClr>
                </a:solidFill>
              </a:rPr>
              <a:t>Nmit</a:t>
            </a:r>
            <a:r>
              <a:rPr lang="en-IN" cap="all" smtClean="0">
                <a:solidFill>
                  <a:schemeClr val="accent1">
                    <a:lumMod val="60000"/>
                    <a:lumOff val="40000"/>
                  </a:schemeClr>
                </a:solidFill>
              </a:rPr>
              <a:t>, bangalore-560064</a:t>
            </a:r>
            <a:endParaRPr kumimoji="0" lang="en-US" sz="1800" b="0" i="0" u="none" strike="noStrike" kern="1200" cap="all" spc="0" normalizeH="0" baseline="0" noProof="0" dirty="0">
              <a:ln>
                <a:noFill/>
              </a:ln>
              <a:solidFill>
                <a:schemeClr val="accent1">
                  <a:lumMod val="60000"/>
                  <a:lumOff val="40000"/>
                </a:schemeClr>
              </a:solidFill>
              <a:effectLst/>
              <a:uLnTx/>
              <a:uFillTx/>
              <a:latin typeface="+mn-lt"/>
              <a:ea typeface="+mn-ea"/>
              <a:cs typeface="+mn-cs"/>
            </a:endParaRPr>
          </a:p>
        </p:txBody>
      </p:sp>
    </p:spTree>
    <p:extLst>
      <p:ext uri="{BB962C8B-B14F-4D97-AF65-F5344CB8AC3E}">
        <p14:creationId xmlns:p14="http://schemas.microsoft.com/office/powerpoint/2010/main" xmlns="" val="2590968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Machine learning algorithms – These are the various algorithms used in the analysis of the data. In this project. </a:t>
            </a:r>
          </a:p>
          <a:p>
            <a:r>
              <a:rPr lang="en-US" dirty="0" smtClean="0"/>
              <a:t>Some of the various machine learning algorithms we have explored here are –</a:t>
            </a:r>
          </a:p>
          <a:p>
            <a:pPr marL="0" indent="0">
              <a:buNone/>
            </a:pPr>
            <a:endParaRPr lang="en-US" dirty="0" smtClean="0"/>
          </a:p>
          <a:p>
            <a:endParaRPr lang="en-US" dirty="0"/>
          </a:p>
        </p:txBody>
      </p:sp>
    </p:spTree>
    <p:extLst>
      <p:ext uri="{BB962C8B-B14F-4D97-AF65-F5344CB8AC3E}">
        <p14:creationId xmlns:p14="http://schemas.microsoft.com/office/powerpoint/2010/main" xmlns="" val="682995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algorithms used</a:t>
            </a:r>
            <a:endParaRPr lang="en-US" dirty="0"/>
          </a:p>
        </p:txBody>
      </p:sp>
      <p:sp>
        <p:nvSpPr>
          <p:cNvPr id="3" name="Content Placeholder 2"/>
          <p:cNvSpPr>
            <a:spLocks noGrp="1"/>
          </p:cNvSpPr>
          <p:nvPr>
            <p:ph idx="1"/>
          </p:nvPr>
        </p:nvSpPr>
        <p:spPr>
          <a:xfrm>
            <a:off x="838200" y="1690688"/>
            <a:ext cx="10515600" cy="4351338"/>
          </a:xfrm>
        </p:spPr>
        <p:txBody>
          <a:bodyPr/>
          <a:lstStyle/>
          <a:p>
            <a:pPr marL="0" indent="0">
              <a:buNone/>
            </a:pPr>
            <a:endParaRPr lang="en-US" dirty="0" smtClean="0"/>
          </a:p>
          <a:p>
            <a:pPr marL="0" indent="0">
              <a:buNone/>
            </a:pPr>
            <a:endParaRPr lang="en-US" dirty="0"/>
          </a:p>
          <a:p>
            <a:pPr marL="0" indent="0">
              <a:buNone/>
            </a:pPr>
            <a:r>
              <a:rPr lang="en-US" dirty="0" smtClean="0"/>
              <a:t>Naïve Bayes Algorithm-</a:t>
            </a:r>
          </a:p>
          <a:p>
            <a:r>
              <a:rPr lang="en-US" dirty="0" smtClean="0"/>
              <a:t>Naïve Bayes classifiers are a family of classifiers that are based on the application of the Bayes theorem with a strong emphasis on the independence of the various features.</a:t>
            </a:r>
          </a:p>
          <a:p>
            <a:r>
              <a:rPr lang="en-US" dirty="0" smtClean="0"/>
              <a:t>They are highly scalable , requiring multiple vectors in order to generate an optimum output</a:t>
            </a:r>
          </a:p>
          <a:p>
            <a:r>
              <a:rPr lang="en-US" dirty="0" smtClean="0"/>
              <a:t>It is highly useful in the processing of very large data sets</a:t>
            </a:r>
          </a:p>
          <a:p>
            <a:r>
              <a:rPr lang="en-US" dirty="0" smtClean="0"/>
              <a:t>Bayes theorem identifies a way to calculate the below equation for a posterior probability P(</a:t>
            </a:r>
            <a:r>
              <a:rPr lang="en-US" dirty="0" err="1" smtClean="0"/>
              <a:t>c|x</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xmlns="" val="1794103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Bayes_rule-300x17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2908733" y="2848263"/>
            <a:ext cx="5253853" cy="30122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21338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Logistical Regression –</a:t>
            </a:r>
          </a:p>
          <a:p>
            <a:r>
              <a:rPr lang="en-US" dirty="0" smtClean="0"/>
              <a:t>It is a statistical method of analyzing a data set that assumes that there are one or more independent variables , and the final output is measured by a dichotomous variable, from which there are only two outputs.</a:t>
            </a:r>
          </a:p>
          <a:p>
            <a:r>
              <a:rPr lang="en-US" dirty="0"/>
              <a:t>he goal of logistic regression is to find the best fitting (yet biologically reasonable) model to describe the relationship between the dichotomous characteristic of interest (dependent variable = response or outcome variable) and a set of independent (predictor or explanatory) variables</a:t>
            </a:r>
          </a:p>
        </p:txBody>
      </p:sp>
    </p:spTree>
    <p:extLst>
      <p:ext uri="{BB962C8B-B14F-4D97-AF65-F5344CB8AC3E}">
        <p14:creationId xmlns:p14="http://schemas.microsoft.com/office/powerpoint/2010/main" xmlns="" val="1105579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63172" y="6655954"/>
            <a:ext cx="8825659" cy="3416300"/>
          </a:xfrm>
        </p:spPr>
        <p:txBody>
          <a:bodyPr/>
          <a:lstStyle/>
          <a:p>
            <a:endParaRPr lang="en-US" dirty="0"/>
          </a:p>
        </p:txBody>
      </p:sp>
      <p:pic>
        <p:nvPicPr>
          <p:cNvPr id="3074" name="Picture 2" descr="Odds=p/(1-p)"/>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8493" y="3013364"/>
            <a:ext cx="10182562" cy="962890"/>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Logit(p)=ln(p/(1-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26971" y="4639554"/>
            <a:ext cx="4919545" cy="13388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0379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KNN Algorithm-</a:t>
            </a:r>
          </a:p>
          <a:p>
            <a:r>
              <a:rPr lang="en-US" dirty="0" smtClean="0"/>
              <a:t>In </a:t>
            </a:r>
            <a:r>
              <a:rPr lang="en-US" dirty="0"/>
              <a:t>pattern recognition, the k-nearest neighbors algorithm (k-NN) is a non-parametric method used for classification and regression. In both cases, the input consists of the k closest training examples in the feature space. The output depends on whether k-NN is used for classification or regression:</a:t>
            </a:r>
          </a:p>
          <a:p>
            <a:endParaRPr lang="en-US" dirty="0"/>
          </a:p>
          <a:p>
            <a:r>
              <a:rPr lang="en-US" dirty="0"/>
              <a:t>In the classification phase, k is a user-defined constant, and an </a:t>
            </a:r>
            <a:r>
              <a:rPr lang="en-US" dirty="0" smtClean="0"/>
              <a:t>unlabeled </a:t>
            </a:r>
            <a:r>
              <a:rPr lang="en-US" dirty="0"/>
              <a:t>vector (a query or test point) is classified by assigning the label which is most frequent among the k training samples nearest to that query point.</a:t>
            </a:r>
          </a:p>
          <a:p>
            <a:endParaRPr lang="en-US" dirty="0"/>
          </a:p>
          <a:p>
            <a:endParaRPr lang="en-US" dirty="0"/>
          </a:p>
        </p:txBody>
      </p:sp>
    </p:spTree>
    <p:extLst>
      <p:ext uri="{BB962C8B-B14F-4D97-AF65-F5344CB8AC3E}">
        <p14:creationId xmlns:p14="http://schemas.microsoft.com/office/powerpoint/2010/main" xmlns="" val="211261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61309" y="3490623"/>
            <a:ext cx="7069258" cy="1939849"/>
          </a:xfrm>
          <a:prstGeom prst="rect">
            <a:avLst/>
          </a:prstGeom>
        </p:spPr>
      </p:pic>
      <p:sp>
        <p:nvSpPr>
          <p:cNvPr id="5" name="TextBox 4"/>
          <p:cNvSpPr txBox="1"/>
          <p:nvPr/>
        </p:nvSpPr>
        <p:spPr>
          <a:xfrm>
            <a:off x="2161309" y="5652656"/>
            <a:ext cx="7128163" cy="369332"/>
          </a:xfrm>
          <a:prstGeom prst="rect">
            <a:avLst/>
          </a:prstGeom>
          <a:noFill/>
        </p:spPr>
        <p:txBody>
          <a:bodyPr wrap="square" rtlCol="0">
            <a:spAutoFit/>
          </a:bodyPr>
          <a:lstStyle/>
          <a:p>
            <a:r>
              <a:rPr lang="en-US" dirty="0" smtClean="0"/>
              <a:t>Importing the KNN function and fitting the trained data</a:t>
            </a:r>
            <a:endParaRPr lang="en-US" dirty="0"/>
          </a:p>
        </p:txBody>
      </p:sp>
    </p:spTree>
    <p:extLst>
      <p:ext uri="{BB962C8B-B14F-4D97-AF65-F5344CB8AC3E}">
        <p14:creationId xmlns:p14="http://schemas.microsoft.com/office/powerpoint/2010/main" xmlns="" val="1721536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88955" y="3601357"/>
            <a:ext cx="7557655" cy="1107285"/>
          </a:xfrm>
          <a:prstGeom prst="rect">
            <a:avLst/>
          </a:prstGeom>
        </p:spPr>
      </p:pic>
      <p:sp>
        <p:nvSpPr>
          <p:cNvPr id="8" name="TextBox 7"/>
          <p:cNvSpPr txBox="1"/>
          <p:nvPr/>
        </p:nvSpPr>
        <p:spPr>
          <a:xfrm flipH="1">
            <a:off x="1620981" y="5631510"/>
            <a:ext cx="7356763" cy="369332"/>
          </a:xfrm>
          <a:prstGeom prst="rect">
            <a:avLst/>
          </a:prstGeom>
          <a:noFill/>
        </p:spPr>
        <p:txBody>
          <a:bodyPr wrap="square" rtlCol="0">
            <a:spAutoFit/>
          </a:bodyPr>
          <a:lstStyle/>
          <a:p>
            <a:r>
              <a:rPr lang="en-US" dirty="0" smtClean="0"/>
              <a:t>Here we have transformed the given test data</a:t>
            </a:r>
            <a:endParaRPr lang="en-US" dirty="0"/>
          </a:p>
        </p:txBody>
      </p:sp>
    </p:spTree>
    <p:extLst>
      <p:ext uri="{BB962C8B-B14F-4D97-AF65-F5344CB8AC3E}">
        <p14:creationId xmlns:p14="http://schemas.microsoft.com/office/powerpoint/2010/main" xmlns="" val="1965487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5655" y="3257797"/>
            <a:ext cx="10316141" cy="846335"/>
          </a:xfrm>
          <a:prstGeom prst="rect">
            <a:avLst/>
          </a:prstGeom>
        </p:spPr>
      </p:pic>
      <p:sp>
        <p:nvSpPr>
          <p:cNvPr id="6" name="Content Placeholder 5"/>
          <p:cNvSpPr>
            <a:spLocks noGrp="1"/>
          </p:cNvSpPr>
          <p:nvPr>
            <p:ph idx="1"/>
          </p:nvPr>
        </p:nvSpPr>
        <p:spPr>
          <a:xfrm flipH="1" flipV="1">
            <a:off x="1154954" y="6674096"/>
            <a:ext cx="195943" cy="641103"/>
          </a:xfrm>
        </p:spPr>
        <p:txBody>
          <a:bodyPr/>
          <a:lstStyle/>
          <a:p>
            <a:endParaRPr lang="en-US" dirty="0"/>
          </a:p>
        </p:txBody>
      </p:sp>
      <p:sp>
        <p:nvSpPr>
          <p:cNvPr id="7" name="TextBox 6"/>
          <p:cNvSpPr txBox="1"/>
          <p:nvPr/>
        </p:nvSpPr>
        <p:spPr>
          <a:xfrm>
            <a:off x="1350896" y="4104132"/>
            <a:ext cx="8749067" cy="369332"/>
          </a:xfrm>
          <a:prstGeom prst="rect">
            <a:avLst/>
          </a:prstGeom>
          <a:noFill/>
        </p:spPr>
        <p:txBody>
          <a:bodyPr wrap="square" rtlCol="0">
            <a:spAutoFit/>
          </a:bodyPr>
          <a:lstStyle/>
          <a:p>
            <a:r>
              <a:rPr lang="en-US" dirty="0" smtClean="0"/>
              <a:t>Here we have transformed the given data and the outputted the same</a:t>
            </a:r>
            <a:endParaRPr lang="en-US" dirty="0"/>
          </a:p>
        </p:txBody>
      </p:sp>
    </p:spTree>
    <p:extLst>
      <p:ext uri="{BB962C8B-B14F-4D97-AF65-F5344CB8AC3E}">
        <p14:creationId xmlns:p14="http://schemas.microsoft.com/office/powerpoint/2010/main" xmlns="" val="3226627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99473" y="3179618"/>
            <a:ext cx="9240398" cy="1972895"/>
          </a:xfrm>
          <a:prstGeom prst="rect">
            <a:avLst/>
          </a:prstGeom>
        </p:spPr>
      </p:pic>
      <p:sp>
        <p:nvSpPr>
          <p:cNvPr id="7" name="TextBox 6"/>
          <p:cNvSpPr txBox="1"/>
          <p:nvPr/>
        </p:nvSpPr>
        <p:spPr>
          <a:xfrm>
            <a:off x="1499473" y="5299364"/>
            <a:ext cx="8416894" cy="369332"/>
          </a:xfrm>
          <a:prstGeom prst="rect">
            <a:avLst/>
          </a:prstGeom>
          <a:noFill/>
        </p:spPr>
        <p:txBody>
          <a:bodyPr wrap="square" rtlCol="0">
            <a:spAutoFit/>
          </a:bodyPr>
          <a:lstStyle/>
          <a:p>
            <a:r>
              <a:rPr lang="en-US" dirty="0" smtClean="0"/>
              <a:t>Importing the CountVectoriser, and fitting the value </a:t>
            </a:r>
            <a:endParaRPr lang="en-US" dirty="0"/>
          </a:p>
        </p:txBody>
      </p:sp>
    </p:spTree>
    <p:extLst>
      <p:ext uri="{BB962C8B-B14F-4D97-AF65-F5344CB8AC3E}">
        <p14:creationId xmlns:p14="http://schemas.microsoft.com/office/powerpoint/2010/main" xmlns="" val="285837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Machine learning is one of the key methods used in modern day </a:t>
            </a:r>
            <a:r>
              <a:rPr lang="en-US" dirty="0" smtClean="0"/>
              <a:t>analysis.</a:t>
            </a:r>
          </a:p>
          <a:p>
            <a:r>
              <a:rPr lang="en-US" dirty="0"/>
              <a:t>Machine learning uses various algorithms in order to process the vast amount of data that is generated. These algorithms are usually developed from a statistics perspective, and have only recently been </a:t>
            </a:r>
            <a:r>
              <a:rPr lang="en-US" dirty="0" smtClean="0"/>
              <a:t>co-opted </a:t>
            </a:r>
            <a:r>
              <a:rPr lang="en-US" dirty="0"/>
              <a:t>by machine </a:t>
            </a:r>
            <a:r>
              <a:rPr lang="en-US" dirty="0" smtClean="0"/>
              <a:t>learning.</a:t>
            </a:r>
          </a:p>
          <a:p>
            <a:r>
              <a:rPr lang="en-US" dirty="0" smtClean="0"/>
              <a:t>Machine </a:t>
            </a:r>
            <a:r>
              <a:rPr lang="en-US" dirty="0"/>
              <a:t>learning algorithms are broadly classified in four types, Supervised learning, Unsupervised Learning, Semi-supervised Learning and Reinforcement Learning</a:t>
            </a:r>
          </a:p>
        </p:txBody>
      </p:sp>
    </p:spTree>
    <p:extLst>
      <p:ext uri="{BB962C8B-B14F-4D97-AF65-F5344CB8AC3E}">
        <p14:creationId xmlns:p14="http://schemas.microsoft.com/office/powerpoint/2010/main" xmlns="" val="1980875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Decision Trees –</a:t>
            </a:r>
          </a:p>
          <a:p>
            <a:r>
              <a:rPr lang="en-US" dirty="0"/>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 The leaves are the decisions or the final outcomes. And </a:t>
            </a:r>
            <a:r>
              <a:rPr lang="en-US" dirty="0" smtClean="0"/>
              <a:t>the </a:t>
            </a:r>
            <a:r>
              <a:rPr lang="en-US" dirty="0"/>
              <a:t>decision nodes are where the data is split</a:t>
            </a:r>
            <a:r>
              <a:rPr lang="en-US" dirty="0" smtClean="0"/>
              <a:t>.</a:t>
            </a:r>
          </a:p>
          <a:p>
            <a:endParaRPr lang="en-US" dirty="0"/>
          </a:p>
        </p:txBody>
      </p:sp>
    </p:spTree>
    <p:extLst>
      <p:ext uri="{BB962C8B-B14F-4D97-AF65-F5344CB8AC3E}">
        <p14:creationId xmlns:p14="http://schemas.microsoft.com/office/powerpoint/2010/main" xmlns="" val="3494703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ttps://www.xoriant.com/blog/wp-content/uploads/2017/08/Decision-Trees-modified-1.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9325" y="2904598"/>
            <a:ext cx="5632669" cy="35169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593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From the above tree we can observe the general model of a </a:t>
            </a:r>
            <a:r>
              <a:rPr lang="en-US" dirty="0" smtClean="0"/>
              <a:t>decision </a:t>
            </a:r>
            <a:r>
              <a:rPr lang="en-US" dirty="0" smtClean="0"/>
              <a:t>tree</a:t>
            </a:r>
          </a:p>
          <a:p>
            <a:pPr marL="0" indent="0">
              <a:buNone/>
            </a:pPr>
            <a:r>
              <a:rPr lang="en-US" dirty="0"/>
              <a:t>There are two main types of Decision Trees:</a:t>
            </a:r>
          </a:p>
          <a:p>
            <a:r>
              <a:rPr lang="en-US" b="1" dirty="0"/>
              <a:t>Classification trees</a:t>
            </a:r>
            <a:r>
              <a:rPr lang="en-US" dirty="0"/>
              <a:t> (Yes/No types)</a:t>
            </a:r>
          </a:p>
          <a:p>
            <a:pPr marL="0" indent="0">
              <a:buNone/>
            </a:pPr>
            <a:r>
              <a:rPr lang="en-US" dirty="0"/>
              <a:t>What we’ve seen above is an example of classification tree, where the outcome was a variable like ‘fit’ or ‘unfit’. Here the decision variable is </a:t>
            </a:r>
            <a:r>
              <a:rPr lang="en-US" b="1" dirty="0"/>
              <a:t>Categorical</a:t>
            </a:r>
            <a:r>
              <a:rPr lang="en-US" dirty="0"/>
              <a:t>.</a:t>
            </a:r>
          </a:p>
          <a:p>
            <a:r>
              <a:rPr lang="en-US" b="1" dirty="0"/>
              <a:t>Regression trees</a:t>
            </a:r>
            <a:r>
              <a:rPr lang="en-US" dirty="0"/>
              <a:t> (Continuous data types)</a:t>
            </a:r>
          </a:p>
          <a:p>
            <a:pPr marL="0" indent="0">
              <a:buNone/>
            </a:pPr>
            <a:r>
              <a:rPr lang="en-US" dirty="0"/>
              <a:t>Here the decision or the outcome variable is </a:t>
            </a:r>
            <a:r>
              <a:rPr lang="en-US" b="1" dirty="0"/>
              <a:t>Continuous</a:t>
            </a:r>
            <a:r>
              <a:rPr lang="en-US" dirty="0"/>
              <a:t>, e.g. a number like 123.</a:t>
            </a:r>
          </a:p>
          <a:p>
            <a:pPr marL="0" indent="0">
              <a:buNone/>
            </a:pPr>
            <a:endParaRPr lang="en-US" dirty="0"/>
          </a:p>
        </p:txBody>
      </p:sp>
    </p:spTree>
    <p:extLst>
      <p:ext uri="{BB962C8B-B14F-4D97-AF65-F5344CB8AC3E}">
        <p14:creationId xmlns:p14="http://schemas.microsoft.com/office/powerpoint/2010/main" xmlns="" val="3210876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marL="0" indent="0">
              <a:buNone/>
            </a:pPr>
            <a:r>
              <a:rPr lang="en-US" dirty="0" smtClean="0"/>
              <a:t>Given below are the various screenshots of the code implementation with the various algorithms </a:t>
            </a:r>
            <a:endParaRPr lang="en-US" dirty="0"/>
          </a:p>
        </p:txBody>
      </p:sp>
    </p:spTree>
    <p:extLst>
      <p:ext uri="{BB962C8B-B14F-4D97-AF65-F5344CB8AC3E}">
        <p14:creationId xmlns:p14="http://schemas.microsoft.com/office/powerpoint/2010/main" xmlns="" val="3062994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 Algorithm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626631" y="1733327"/>
            <a:ext cx="5869669" cy="5124673"/>
          </a:xfrm>
        </p:spPr>
      </p:pic>
    </p:spTree>
    <p:extLst>
      <p:ext uri="{BB962C8B-B14F-4D97-AF65-F5344CB8AC3E}">
        <p14:creationId xmlns:p14="http://schemas.microsoft.com/office/powerpoint/2010/main" xmlns="" val="1939888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59324" y="2306782"/>
            <a:ext cx="9552671" cy="4058089"/>
          </a:xfrm>
        </p:spPr>
      </p:pic>
    </p:spTree>
    <p:extLst>
      <p:ext uri="{BB962C8B-B14F-4D97-AF65-F5344CB8AC3E}">
        <p14:creationId xmlns:p14="http://schemas.microsoft.com/office/powerpoint/2010/main" xmlns="" val="2417502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C</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93311" y="1687273"/>
            <a:ext cx="5191789" cy="5006782"/>
          </a:xfrm>
        </p:spPr>
      </p:pic>
    </p:spTree>
    <p:extLst>
      <p:ext uri="{BB962C8B-B14F-4D97-AF65-F5344CB8AC3E}">
        <p14:creationId xmlns:p14="http://schemas.microsoft.com/office/powerpoint/2010/main" xmlns="" val="1028411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 (Output)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325328" y="3396374"/>
            <a:ext cx="4420663" cy="2065128"/>
          </a:xfrm>
        </p:spPr>
      </p:pic>
    </p:spTree>
    <p:extLst>
      <p:ext uri="{BB962C8B-B14F-4D97-AF65-F5344CB8AC3E}">
        <p14:creationId xmlns:p14="http://schemas.microsoft.com/office/powerpoint/2010/main" xmlns="" val="1761982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a:t>	</a:t>
            </a:r>
            <a:r>
              <a:rPr lang="en-US" dirty="0" smtClean="0"/>
              <a:t>						</a:t>
            </a:r>
            <a:r>
              <a:rPr lang="en-US" sz="4000" dirty="0" smtClean="0"/>
              <a:t>	THANK YOU</a:t>
            </a:r>
            <a:endParaRPr lang="en-US" sz="4000" dirty="0"/>
          </a:p>
        </p:txBody>
      </p:sp>
    </p:spTree>
    <p:extLst>
      <p:ext uri="{BB962C8B-B14F-4D97-AF65-F5344CB8AC3E}">
        <p14:creationId xmlns:p14="http://schemas.microsoft.com/office/powerpoint/2010/main" xmlns="" val="167506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model</a:t>
            </a:r>
            <a:endParaRPr lang="en-US" dirty="0"/>
          </a:p>
        </p:txBody>
      </p:sp>
      <p:pic>
        <p:nvPicPr>
          <p:cNvPr id="4" name="Content Placeholder 3" descr="C:\Users\SAJAL KULSHRESHTHA\Desktop\phase 2\supervised_learning.png"/>
          <p:cNvPicPr>
            <a:picLocks noGrp="1"/>
          </p:cNvPicPr>
          <p:nvPr>
            <p:ph idx="1"/>
          </p:nvPr>
        </p:nvPicPr>
        <p:blipFill>
          <a:blip r:embed="rId2" cstate="print"/>
          <a:srcRect/>
          <a:stretch>
            <a:fillRect/>
          </a:stretch>
        </p:blipFill>
        <p:spPr bwMode="auto">
          <a:xfrm>
            <a:off x="2223654" y="2036618"/>
            <a:ext cx="7148945" cy="4613564"/>
          </a:xfrm>
          <a:prstGeom prst="rect">
            <a:avLst/>
          </a:prstGeom>
          <a:noFill/>
          <a:ln w="9525">
            <a:noFill/>
            <a:miter lim="800000"/>
            <a:headEnd/>
            <a:tailEnd/>
          </a:ln>
        </p:spPr>
      </p:pic>
    </p:spTree>
    <p:extLst>
      <p:ext uri="{BB962C8B-B14F-4D97-AF65-F5344CB8AC3E}">
        <p14:creationId xmlns:p14="http://schemas.microsoft.com/office/powerpoint/2010/main" xmlns="" val="2789708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Training Text – The training information is part of the data preprocessing</a:t>
            </a:r>
          </a:p>
          <a:p>
            <a:r>
              <a:rPr lang="en-US" dirty="0" smtClean="0"/>
              <a:t>Feature vectors – A feature vector is an N-dimensional vector of numeric type , that is used to represent a certain object. </a:t>
            </a:r>
          </a:p>
          <a:p>
            <a:r>
              <a:rPr lang="en-US" dirty="0" smtClean="0"/>
              <a:t>Labels – Labels typically take a set of unlabeled data and then assigns a particular class or label that data. Labelled data now has some underlying meaning and can be more easily processed by the algorithm.</a:t>
            </a:r>
          </a:p>
          <a:p>
            <a:r>
              <a:rPr lang="en-US" dirty="0" smtClean="0"/>
              <a:t>Predictive model- A predictive model is  a model that is generated from the given train set. The predictive model is then compared with the actual model , with parameters such as accuracy then generated.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xmlns="" val="2613049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Preprocessing is one of the major parts of the data analytics. For every analysis, data needs to be cleaned , fitted and transformed.</a:t>
            </a:r>
          </a:p>
          <a:p>
            <a:r>
              <a:rPr lang="en-US" dirty="0" smtClean="0"/>
              <a:t>The diagram below  represents a pictorial representation of the given process.</a:t>
            </a:r>
          </a:p>
          <a:p>
            <a:pPr marL="0" indent="0">
              <a:buNone/>
            </a:pPr>
            <a:endParaRPr lang="en-US" dirty="0" smtClean="0"/>
          </a:p>
          <a:p>
            <a:endParaRPr lang="en-US" dirty="0"/>
          </a:p>
        </p:txBody>
      </p:sp>
    </p:spTree>
    <p:extLst>
      <p:ext uri="{BB962C8B-B14F-4D97-AF65-F5344CB8AC3E}">
        <p14:creationId xmlns:p14="http://schemas.microsoft.com/office/powerpoint/2010/main" xmlns="" val="3464860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4616915" y="900659"/>
            <a:ext cx="1837490" cy="5957341"/>
          </a:xfrm>
          <a:prstGeom prst="rect">
            <a:avLst/>
          </a:prstGeom>
          <a:noFill/>
          <a:ln w="9525">
            <a:noFill/>
            <a:miter lim="800000"/>
            <a:headEnd/>
            <a:tailEnd/>
          </a:ln>
        </p:spPr>
      </p:pic>
    </p:spTree>
    <p:extLst>
      <p:ext uri="{BB962C8B-B14F-4D97-AF65-F5344CB8AC3E}">
        <p14:creationId xmlns:p14="http://schemas.microsoft.com/office/powerpoint/2010/main" xmlns="" val="1182793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From the above diagram , we can observe the steps required in order to pre process data from text to tokens</a:t>
            </a:r>
            <a:r>
              <a:rPr lang="en-US" dirty="0" smtClean="0"/>
              <a:t>.</a:t>
            </a:r>
            <a:endParaRPr lang="en-US" dirty="0"/>
          </a:p>
          <a:p>
            <a:r>
              <a:rPr lang="en-US" dirty="0"/>
              <a:t>Taking </a:t>
            </a:r>
            <a:r>
              <a:rPr lang="en-US" dirty="0" smtClean="0"/>
              <a:t>implementation of the above </a:t>
            </a:r>
            <a:r>
              <a:rPr lang="en-US" dirty="0" err="1" smtClean="0"/>
              <a:t>flowdiagram</a:t>
            </a:r>
            <a:endParaRPr lang="en-US" dirty="0" smtClean="0"/>
          </a:p>
          <a:p>
            <a:pPr>
              <a:buNone/>
            </a:pPr>
            <a:endParaRPr lang="en-US" dirty="0"/>
          </a:p>
          <a:p>
            <a:endParaRPr lang="en-US" dirty="0"/>
          </a:p>
        </p:txBody>
      </p:sp>
    </p:spTree>
    <p:extLst>
      <p:ext uri="{BB962C8B-B14F-4D97-AF65-F5344CB8AC3E}">
        <p14:creationId xmlns:p14="http://schemas.microsoft.com/office/powerpoint/2010/main" xmlns="" val="2163724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400" y="876300"/>
            <a:ext cx="9144000" cy="646331"/>
          </a:xfrm>
          <a:prstGeom prst="rect">
            <a:avLst/>
          </a:prstGeom>
          <a:noFill/>
        </p:spPr>
        <p:txBody>
          <a:bodyPr wrap="square" rtlCol="0">
            <a:spAutoFit/>
          </a:bodyPr>
          <a:lstStyle/>
          <a:p>
            <a:r>
              <a:rPr lang="en-IN" sz="3600" dirty="0" smtClean="0">
                <a:solidFill>
                  <a:schemeClr val="bg1"/>
                </a:solidFill>
              </a:rPr>
              <a:t>TOKENIZATION</a:t>
            </a:r>
            <a:endParaRPr lang="en-US" sz="2800" dirty="0">
              <a:solidFill>
                <a:schemeClr val="bg1"/>
              </a:solidFill>
            </a:endParaRPr>
          </a:p>
        </p:txBody>
      </p:sp>
      <p:pic>
        <p:nvPicPr>
          <p:cNvPr id="1026" name="Picture 2" descr="C:\Users\SAJAL KULSHRESHTHA\Desktop\1.JPG"/>
          <p:cNvPicPr>
            <a:picLocks noChangeAspect="1" noChangeArrowheads="1"/>
          </p:cNvPicPr>
          <p:nvPr/>
        </p:nvPicPr>
        <p:blipFill>
          <a:blip r:embed="rId2" cstate="print"/>
          <a:srcRect/>
          <a:stretch>
            <a:fillRect/>
          </a:stretch>
        </p:blipFill>
        <p:spPr bwMode="auto">
          <a:xfrm>
            <a:off x="2646363" y="2266951"/>
            <a:ext cx="5087937" cy="1058042"/>
          </a:xfrm>
          <a:prstGeom prst="rect">
            <a:avLst/>
          </a:prstGeom>
          <a:noFill/>
        </p:spPr>
      </p:pic>
      <p:pic>
        <p:nvPicPr>
          <p:cNvPr id="1027" name="Picture 3" descr="C:\Users\SAJAL KULSHRESHTHA\Desktop\2.JPG"/>
          <p:cNvPicPr>
            <a:picLocks noChangeAspect="1" noChangeArrowheads="1"/>
          </p:cNvPicPr>
          <p:nvPr/>
        </p:nvPicPr>
        <p:blipFill>
          <a:blip r:embed="rId3" cstate="print"/>
          <a:srcRect/>
          <a:stretch>
            <a:fillRect/>
          </a:stretch>
        </p:blipFill>
        <p:spPr bwMode="auto">
          <a:xfrm>
            <a:off x="1150937" y="3918183"/>
            <a:ext cx="9593263" cy="2662005"/>
          </a:xfrm>
          <a:prstGeom prst="rect">
            <a:avLst/>
          </a:prstGeom>
          <a:noFill/>
        </p:spPr>
      </p:pic>
      <p:sp>
        <p:nvSpPr>
          <p:cNvPr id="7" name="TextBox 6"/>
          <p:cNvSpPr txBox="1"/>
          <p:nvPr/>
        </p:nvSpPr>
        <p:spPr>
          <a:xfrm>
            <a:off x="1155700" y="3556000"/>
            <a:ext cx="2260600" cy="369332"/>
          </a:xfrm>
          <a:prstGeom prst="rect">
            <a:avLst/>
          </a:prstGeom>
          <a:noFill/>
        </p:spPr>
        <p:txBody>
          <a:bodyPr wrap="square" rtlCol="0">
            <a:spAutoFit/>
          </a:bodyPr>
          <a:lstStyle/>
          <a:p>
            <a:r>
              <a:rPr lang="en-IN" dirty="0" smtClean="0"/>
              <a:t>Output: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a:t>
            </a:r>
            <a:endParaRPr lang="en-US" dirty="0"/>
          </a:p>
        </p:txBody>
      </p:sp>
      <p:pic>
        <p:nvPicPr>
          <p:cNvPr id="2050" name="Picture 2" descr="C:\Users\SAJAL KULSHRESHTHA\Desktop\3.JPG"/>
          <p:cNvPicPr>
            <a:picLocks noChangeAspect="1" noChangeArrowheads="1"/>
          </p:cNvPicPr>
          <p:nvPr/>
        </p:nvPicPr>
        <p:blipFill>
          <a:blip r:embed="rId2" cstate="print"/>
          <a:srcRect/>
          <a:stretch>
            <a:fillRect/>
          </a:stretch>
        </p:blipFill>
        <p:spPr bwMode="auto">
          <a:xfrm>
            <a:off x="808038" y="2262188"/>
            <a:ext cx="10043591" cy="747712"/>
          </a:xfrm>
          <a:prstGeom prst="rect">
            <a:avLst/>
          </a:prstGeom>
          <a:noFill/>
        </p:spPr>
      </p:pic>
      <p:pic>
        <p:nvPicPr>
          <p:cNvPr id="2051" name="Picture 3" descr="C:\Users\SAJAL KULSHRESHTHA\Desktop\4.JPG"/>
          <p:cNvPicPr>
            <a:picLocks noChangeAspect="1" noChangeArrowheads="1"/>
          </p:cNvPicPr>
          <p:nvPr/>
        </p:nvPicPr>
        <p:blipFill>
          <a:blip r:embed="rId3" cstate="print"/>
          <a:srcRect/>
          <a:stretch>
            <a:fillRect/>
          </a:stretch>
        </p:blipFill>
        <p:spPr bwMode="auto">
          <a:xfrm>
            <a:off x="5005388" y="2803525"/>
            <a:ext cx="1266825" cy="3876675"/>
          </a:xfrm>
          <a:prstGeom prst="rect">
            <a:avLst/>
          </a:prstGeom>
          <a:noFill/>
        </p:spPr>
      </p:pic>
      <p:sp>
        <p:nvSpPr>
          <p:cNvPr id="6" name="TextBox 5"/>
          <p:cNvSpPr txBox="1"/>
          <p:nvPr/>
        </p:nvSpPr>
        <p:spPr>
          <a:xfrm>
            <a:off x="1333500" y="3111500"/>
            <a:ext cx="2933700" cy="369332"/>
          </a:xfrm>
          <a:prstGeom prst="rect">
            <a:avLst/>
          </a:prstGeom>
          <a:noFill/>
        </p:spPr>
        <p:txBody>
          <a:bodyPr wrap="square" rtlCol="0">
            <a:spAutoFit/>
          </a:bodyPr>
          <a:lstStyle/>
          <a:p>
            <a:r>
              <a:rPr lang="en-IN" dirty="0" smtClean="0"/>
              <a:t>OUTPUT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1415</TotalTime>
  <Words>754</Words>
  <Application>Microsoft Office PowerPoint</Application>
  <PresentationFormat>Custom</PresentationFormat>
  <Paragraphs>69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 Boardroom</vt:lpstr>
      <vt:lpstr>Disease Diagnosis  System by Exploring Machine Learning Algorithms </vt:lpstr>
      <vt:lpstr>Introduction</vt:lpstr>
      <vt:lpstr>Architecture model</vt:lpstr>
      <vt:lpstr>Slide 4</vt:lpstr>
      <vt:lpstr>Slide 5</vt:lpstr>
      <vt:lpstr>Slide 6</vt:lpstr>
      <vt:lpstr>Slide 7</vt:lpstr>
      <vt:lpstr>Slide 8</vt:lpstr>
      <vt:lpstr>TRANSFORMATION</vt:lpstr>
      <vt:lpstr>Slide 10</vt:lpstr>
      <vt:lpstr>Overview of algorithms used</vt:lpstr>
      <vt:lpstr>Slide 12</vt:lpstr>
      <vt:lpstr>Slide 13</vt:lpstr>
      <vt:lpstr>Slide 14</vt:lpstr>
      <vt:lpstr>Slide 15</vt:lpstr>
      <vt:lpstr>Slide 16</vt:lpstr>
      <vt:lpstr>Slide 17</vt:lpstr>
      <vt:lpstr>Slide 18</vt:lpstr>
      <vt:lpstr>Slide 19</vt:lpstr>
      <vt:lpstr>Slide 20</vt:lpstr>
      <vt:lpstr>Slide 21</vt:lpstr>
      <vt:lpstr>Slide 22</vt:lpstr>
      <vt:lpstr>Results</vt:lpstr>
      <vt:lpstr>KNN Algorithm</vt:lpstr>
      <vt:lpstr>Slide 25</vt:lpstr>
      <vt:lpstr>Naïve Bayes C</vt:lpstr>
      <vt:lpstr>Naïve Bayes (Output)</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by analysis of various machine learning algorithms</dc:title>
  <dc:creator>User</dc:creator>
  <cp:lastModifiedBy>SAJAL KULSHRESHTHA</cp:lastModifiedBy>
  <cp:revision>26</cp:revision>
  <dcterms:created xsi:type="dcterms:W3CDTF">2018-03-23T06:42:59Z</dcterms:created>
  <dcterms:modified xsi:type="dcterms:W3CDTF">2018-03-24T06:20:10Z</dcterms:modified>
</cp:coreProperties>
</file>