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00" r:id="rId2"/>
    <p:sldId id="268" r:id="rId3"/>
    <p:sldId id="307" r:id="rId4"/>
    <p:sldId id="308" r:id="rId5"/>
    <p:sldId id="309" r:id="rId6"/>
    <p:sldId id="301" r:id="rId7"/>
    <p:sldId id="310" r:id="rId8"/>
    <p:sldId id="290" r:id="rId9"/>
    <p:sldId id="312" r:id="rId10"/>
    <p:sldId id="315" r:id="rId11"/>
    <p:sldId id="288" r:id="rId12"/>
    <p:sldId id="314" r:id="rId13"/>
    <p:sldId id="302" r:id="rId1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orient="horz" pos="3203">
          <p15:clr>
            <a:srgbClr val="A4A3A4"/>
          </p15:clr>
        </p15:guide>
        <p15:guide id="3" orient="horz" pos="1185">
          <p15:clr>
            <a:srgbClr val="A4A3A4"/>
          </p15:clr>
        </p15:guide>
        <p15:guide id="4" orient="horz" pos="1661">
          <p15:clr>
            <a:srgbClr val="A4A3A4"/>
          </p15:clr>
        </p15:guide>
        <p15:guide id="5" orient="horz" pos="2069">
          <p15:clr>
            <a:srgbClr val="A4A3A4"/>
          </p15:clr>
        </p15:guide>
        <p15:guide id="6" orient="horz" pos="2931">
          <p15:clr>
            <a:srgbClr val="A4A3A4"/>
          </p15:clr>
        </p15:guide>
        <p15:guide id="7" orient="horz" pos="1502">
          <p15:clr>
            <a:srgbClr val="A4A3A4"/>
          </p15:clr>
        </p15:guide>
        <p15:guide id="8" pos="3795">
          <p15:clr>
            <a:srgbClr val="A4A3A4"/>
          </p15:clr>
        </p15:guide>
        <p15:guide id="9" pos="3386">
          <p15:clr>
            <a:srgbClr val="A4A3A4"/>
          </p15:clr>
        </p15:guide>
        <p15:guide id="10" pos="3228">
          <p15:clr>
            <a:srgbClr val="A4A3A4"/>
          </p15:clr>
        </p15:guide>
        <p15:guide id="11" pos="5586">
          <p15:clr>
            <a:srgbClr val="A4A3A4"/>
          </p15:clr>
        </p15:guide>
        <p15:guide id="12" pos="5450">
          <p15:clr>
            <a:srgbClr val="A4A3A4"/>
          </p15:clr>
        </p15:guide>
        <p15:guide id="13" pos="982">
          <p15:clr>
            <a:srgbClr val="A4A3A4"/>
          </p15:clr>
        </p15:guide>
        <p15:guide id="14" pos="10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7446"/>
    <a:srgbClr val="6C5986"/>
    <a:srgbClr val="A789CF"/>
    <a:srgbClr val="197519"/>
    <a:srgbClr val="98BF37"/>
    <a:srgbClr val="EAEFEA"/>
    <a:srgbClr val="4F867D"/>
    <a:srgbClr val="2B4F3F"/>
    <a:srgbClr val="AED99B"/>
    <a:srgbClr val="B6D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40" autoAdjust="0"/>
    <p:restoredTop sz="94140" autoAdjust="0"/>
  </p:normalViewPr>
  <p:slideViewPr>
    <p:cSldViewPr snapToGrid="0">
      <p:cViewPr varScale="1">
        <p:scale>
          <a:sx n="72" d="100"/>
          <a:sy n="72" d="100"/>
        </p:scale>
        <p:origin x="738" y="66"/>
      </p:cViewPr>
      <p:guideLst>
        <p:guide orient="horz" pos="2251"/>
        <p:guide orient="horz" pos="3203"/>
        <p:guide orient="horz" pos="1185"/>
        <p:guide orient="horz" pos="1661"/>
        <p:guide orient="horz" pos="2069"/>
        <p:guide orient="horz" pos="2931"/>
        <p:guide orient="horz" pos="1502"/>
        <p:guide pos="3795"/>
        <p:guide pos="3386"/>
        <p:guide pos="3228"/>
        <p:guide pos="5586"/>
        <p:guide pos="5450"/>
        <p:guide pos="982"/>
        <p:guide pos="10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-762" y="-96"/>
      </p:cViewPr>
      <p:guideLst>
        <p:guide orient="horz" pos="2880"/>
        <p:guide pos="2160"/>
      </p:guideLst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478E2-E7AB-4CFF-B21A-745B28526D11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6670C-D55E-4EEF-B3F5-F15558CEC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894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fld id="{EF55CAEE-9351-405D-B604-5A2BE040498C}" type="datetimeFigureOut">
              <a:rPr lang="zh-CN" altLang="en-US"/>
              <a:pPr/>
              <a:t>2018/10/26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026F42-6C18-436D-9B0C-AEFDE08ED31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03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14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494473A-8CFA-4753-A279-55231BB8101D}" type="slidenum">
              <a:rPr lang="zh-CN"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206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21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1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203E670-4FCD-4B85-B15F-E6622A458FE9}" type="slidenum">
              <a:rPr lang="zh-CN"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9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2018/10/26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3F1CDE-4FB8-4F7D-8D86-26D5D657209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52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52BEEF-3F49-4E9C-B14E-D1724661BD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99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9E52F6-DC1F-41FF-8E62-B25756EC5CA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0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7E17FA-FCC5-4EE0-A28A-D833B402634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51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2018/10/26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B419A4-C857-4B04-9E70-453420B4E2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03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2018/10/26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776765-1DFD-4515-87EE-5ED40E72019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81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2018/10/26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64B888-605F-42D5-9B85-FE32AD1C984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49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2018/10/26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7BEF89-29F2-4702-85D0-0FA1D72D6B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6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2018/10/26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3F78E8-AF35-44E5-8540-08F45E5BF9E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07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61A111-6C44-4ADA-8907-E6E0E321EDD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33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197519">
            <a:alpha val="499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F463C627-6A63-442D-9051-38C884ED0C10}" type="datetimeFigureOut">
              <a:rPr lang="zh-CN" altLang="en-US"/>
              <a:pPr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B62685-5D3F-46CE-A885-364600ECF8E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microsoft.com/office/2007/relationships/hdphoto" Target="../media/hdphoto1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microsoft.com/office/2007/relationships/hdphoto" Target="../media/hdphoto6.wdp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microsoft.com/office/2007/relationships/hdphoto" Target="../media/hdphoto9.wdp"/><Relationship Id="rId11" Type="http://schemas.microsoft.com/office/2007/relationships/hdphoto" Target="../media/hdphoto11.wdp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microsoft.com/office/2007/relationships/hdphoto" Target="../media/hdphoto8.wdp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21193842" flipH="1">
            <a:off x="803275" y="3829050"/>
            <a:ext cx="1209675" cy="311150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3404394" y="737394"/>
            <a:ext cx="5383212" cy="5383213"/>
            <a:chOff x="3510653" y="819764"/>
            <a:chExt cx="5383162" cy="5383162"/>
          </a:xfrm>
        </p:grpSpPr>
        <p:sp>
          <p:nvSpPr>
            <p:cNvPr id="9" name="椭圆 8"/>
            <p:cNvSpPr/>
            <p:nvPr/>
          </p:nvSpPr>
          <p:spPr>
            <a:xfrm>
              <a:off x="3605902" y="915013"/>
              <a:ext cx="5192664" cy="5192664"/>
            </a:xfrm>
            <a:prstGeom prst="ellipse">
              <a:avLst/>
            </a:prstGeom>
            <a:solidFill>
              <a:srgbClr val="1975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0" name="Oval 8_1"/>
            <p:cNvSpPr/>
            <p:nvPr/>
          </p:nvSpPr>
          <p:spPr>
            <a:xfrm>
              <a:off x="3510653" y="819764"/>
              <a:ext cx="5383162" cy="5383162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15" name="等腰三角形 14"/>
          <p:cNvSpPr/>
          <p:nvPr/>
        </p:nvSpPr>
        <p:spPr>
          <a:xfrm rot="3183980" flipH="1">
            <a:off x="10719594" y="4098132"/>
            <a:ext cx="846137" cy="666750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3" name="等腰三角形 22"/>
          <p:cNvSpPr/>
          <p:nvPr/>
        </p:nvSpPr>
        <p:spPr>
          <a:xfrm rot="3183980" flipH="1">
            <a:off x="2375694" y="3318669"/>
            <a:ext cx="176212" cy="152400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4" name="等腰三角形 23"/>
          <p:cNvSpPr/>
          <p:nvPr/>
        </p:nvSpPr>
        <p:spPr>
          <a:xfrm rot="6200158" flipH="1" flipV="1">
            <a:off x="1385888" y="1203325"/>
            <a:ext cx="155575" cy="1374775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5" name="等腰三角形 24"/>
          <p:cNvSpPr/>
          <p:nvPr/>
        </p:nvSpPr>
        <p:spPr>
          <a:xfrm rot="6315786" flipH="1" flipV="1">
            <a:off x="2879725" y="1503363"/>
            <a:ext cx="430213" cy="376237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6" name="等腰三角形 25"/>
          <p:cNvSpPr/>
          <p:nvPr/>
        </p:nvSpPr>
        <p:spPr>
          <a:xfrm rot="5872073" flipH="1">
            <a:off x="1517650" y="2898775"/>
            <a:ext cx="635000" cy="127000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7" name="等腰三角形 26"/>
          <p:cNvSpPr/>
          <p:nvPr/>
        </p:nvSpPr>
        <p:spPr>
          <a:xfrm rot="1864198" flipH="1">
            <a:off x="9001125" y="5603875"/>
            <a:ext cx="430213" cy="371475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cxnSp>
        <p:nvCxnSpPr>
          <p:cNvPr id="29" name="直接连接符 28"/>
          <p:cNvCxnSpPr>
            <a:cxnSpLocks/>
          </p:cNvCxnSpPr>
          <p:nvPr/>
        </p:nvCxnSpPr>
        <p:spPr>
          <a:xfrm flipH="1">
            <a:off x="8893175" y="-1206500"/>
            <a:ext cx="2643188" cy="2641600"/>
          </a:xfrm>
          <a:prstGeom prst="line">
            <a:avLst/>
          </a:prstGeom>
          <a:ln w="31750">
            <a:solidFill>
              <a:srgbClr val="1975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8294688" y="-774700"/>
            <a:ext cx="2209800" cy="2209800"/>
          </a:xfrm>
          <a:prstGeom prst="line">
            <a:avLst/>
          </a:prstGeom>
          <a:ln w="31750">
            <a:solidFill>
              <a:srgbClr val="1975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1177925" y="5576888"/>
            <a:ext cx="2571750" cy="2487612"/>
          </a:xfrm>
          <a:prstGeom prst="line">
            <a:avLst/>
          </a:prstGeom>
          <a:ln w="31750">
            <a:solidFill>
              <a:srgbClr val="1975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579438" y="5892800"/>
            <a:ext cx="2251075" cy="2171700"/>
          </a:xfrm>
          <a:prstGeom prst="line">
            <a:avLst/>
          </a:prstGeom>
          <a:ln w="31750">
            <a:solidFill>
              <a:srgbClr val="1975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等腰三角形 35"/>
          <p:cNvSpPr/>
          <p:nvPr/>
        </p:nvSpPr>
        <p:spPr>
          <a:xfrm rot="3183980" flipH="1">
            <a:off x="1797051" y="681037"/>
            <a:ext cx="531812" cy="195263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7" name="等腰三角形 36"/>
          <p:cNvSpPr/>
          <p:nvPr/>
        </p:nvSpPr>
        <p:spPr>
          <a:xfrm rot="3183980" flipH="1">
            <a:off x="10621169" y="2005807"/>
            <a:ext cx="306387" cy="1676400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8" name="等腰三角形 37"/>
          <p:cNvSpPr/>
          <p:nvPr/>
        </p:nvSpPr>
        <p:spPr>
          <a:xfrm rot="3183980" flipH="1">
            <a:off x="8289925" y="6321425"/>
            <a:ext cx="177800" cy="152400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41" name="等腰三角形 40"/>
          <p:cNvSpPr/>
          <p:nvPr/>
        </p:nvSpPr>
        <p:spPr>
          <a:xfrm rot="6200158" flipH="1" flipV="1">
            <a:off x="10758488" y="4879975"/>
            <a:ext cx="155575" cy="1374775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42" name="文本框 41"/>
          <p:cNvSpPr txBox="1">
            <a:spLocks noChangeArrowheads="1"/>
          </p:cNvSpPr>
          <p:nvPr/>
        </p:nvSpPr>
        <p:spPr bwMode="auto">
          <a:xfrm>
            <a:off x="4123531" y="1715225"/>
            <a:ext cx="3944938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/>
                </a:solidFill>
              </a:rPr>
              <a:t>Nova</a:t>
            </a:r>
            <a:endParaRPr lang="zh-CN" altLang="en-US" sz="11500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>
            <a:spLocks noChangeArrowheads="1"/>
          </p:cNvSpPr>
          <p:nvPr/>
        </p:nvSpPr>
        <p:spPr bwMode="auto">
          <a:xfrm>
            <a:off x="4175125" y="3607277"/>
            <a:ext cx="3841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超市进销存系统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037013" y="4313397"/>
            <a:ext cx="4117975" cy="30797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fontAlgn="auto"/>
            <a:r>
              <a:rPr lang="en-US" altLang="zh-CN" sz="1360" noProof="1">
                <a:solidFill>
                  <a:schemeClr val="bg1"/>
                </a:solidFill>
                <a:latin typeface="+mn-lt"/>
                <a:ea typeface="+mn-ea"/>
              </a:rPr>
              <a:t>Nova Supermarket Invoicing System</a:t>
            </a:r>
            <a:endParaRPr lang="zh-CN" altLang="en-US" sz="1360" noProof="1">
              <a:solidFill>
                <a:schemeClr val="bg1"/>
              </a:solidFill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4210050" y="4283393"/>
            <a:ext cx="3771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5127624" y="4651375"/>
            <a:ext cx="207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制作演示：李俊聪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6" grpId="0" animBg="1"/>
      <p:bldP spid="37" grpId="0" animBg="1"/>
      <p:bldP spid="38" grpId="0" animBg="1"/>
      <p:bldP spid="41" grpId="0" animBg="1"/>
      <p:bldP spid="42" grpId="0"/>
      <p:bldP spid="44" grpId="0"/>
      <p:bldP spid="45" grpId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8"/>
          <p:cNvSpPr>
            <a:spLocks noChangeArrowheads="1"/>
          </p:cNvSpPr>
          <p:nvPr/>
        </p:nvSpPr>
        <p:spPr bwMode="auto">
          <a:xfrm>
            <a:off x="1011238" y="404525"/>
            <a:ext cx="22365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97519"/>
                </a:solidFill>
              </a:rPr>
              <a:t>工作流引擎</a:t>
            </a:r>
          </a:p>
        </p:txBody>
      </p:sp>
      <p:sp>
        <p:nvSpPr>
          <p:cNvPr id="90" name="等腰三角形 89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" name="等腰三角形 90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等腰三角形 91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" name="等腰三角形 92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025748-2CDA-4886-820C-1AA7C9FF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937" y="1330601"/>
            <a:ext cx="7096125" cy="26860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07B7D97-5B5D-40C5-836B-C72829C96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238" y="2364063"/>
            <a:ext cx="2514600" cy="6191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1701981-D5B3-494B-B51F-F0D7EAEFDF53}"/>
              </a:ext>
            </a:extLst>
          </p:cNvPr>
          <p:cNvSpPr txBox="1"/>
          <p:nvPr/>
        </p:nvSpPr>
        <p:spPr>
          <a:xfrm>
            <a:off x="1011238" y="4446610"/>
            <a:ext cx="8518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 </a:t>
            </a:r>
            <a:r>
              <a:rPr lang="en-US" altLang="zh-CN" sz="2400" b="1" dirty="0">
                <a:solidFill>
                  <a:srgbClr val="467446"/>
                </a:solidFill>
              </a:rPr>
              <a:t>Activiti</a:t>
            </a:r>
            <a:r>
              <a:rPr lang="zh-CN" altLang="en-US" sz="2400" dirty="0"/>
              <a:t>是一种轻量级，可嵌入的</a:t>
            </a:r>
            <a:r>
              <a:rPr lang="en-US" altLang="zh-CN" sz="2400" dirty="0"/>
              <a:t>BPM</a:t>
            </a:r>
            <a:r>
              <a:rPr lang="zh-CN" altLang="en-US" sz="2400" dirty="0"/>
              <a:t>（业务流程管理）引擎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69C1A7-E0FA-4D97-A56A-371D4BF6BFB9}"/>
              </a:ext>
            </a:extLst>
          </p:cNvPr>
          <p:cNvSpPr txBox="1"/>
          <p:nvPr/>
        </p:nvSpPr>
        <p:spPr>
          <a:xfrm>
            <a:off x="4021678" y="5107401"/>
            <a:ext cx="5508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 </a:t>
            </a:r>
            <a:r>
              <a:rPr lang="zh-CN" altLang="en-US" sz="2400" b="1" dirty="0">
                <a:solidFill>
                  <a:srgbClr val="467446"/>
                </a:solidFill>
              </a:rPr>
              <a:t>系统的工作机制会随着流程改变而改变</a:t>
            </a:r>
            <a:endParaRPr lang="zh-CN" altLang="en-US" sz="2400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ED237C2-61F3-45FE-8AC6-AEB66B196ED7}"/>
              </a:ext>
            </a:extLst>
          </p:cNvPr>
          <p:cNvGrpSpPr/>
          <p:nvPr/>
        </p:nvGrpSpPr>
        <p:grpSpPr>
          <a:xfrm>
            <a:off x="10915650" y="6524625"/>
            <a:ext cx="1066800" cy="323850"/>
            <a:chOff x="10915650" y="6524625"/>
            <a:chExt cx="1066800" cy="323850"/>
          </a:xfrm>
        </p:grpSpPr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7100CCB3-CF53-43EC-99BC-68AAD81394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233090">
              <a:off x="11144250" y="6661150"/>
              <a:ext cx="122238" cy="104775"/>
            </a:xfrm>
            <a:prstGeom prst="triangle">
              <a:avLst>
                <a:gd name="adj" fmla="val 50000"/>
              </a:avLst>
            </a:prstGeom>
            <a:solidFill>
              <a:srgbClr val="197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197519"/>
                </a:solidFill>
                <a:latin typeface="Calibri" pitchFamily="34" charset="0"/>
                <a:ea typeface="幼圆" pitchFamily="49" charset="-122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FCBC3E25-E457-4A60-BAB3-00AE4881A0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6030424">
              <a:off x="10903744" y="6634956"/>
              <a:ext cx="180975" cy="157163"/>
            </a:xfrm>
            <a:prstGeom prst="triangle">
              <a:avLst>
                <a:gd name="adj" fmla="val 50000"/>
              </a:avLst>
            </a:prstGeom>
            <a:solidFill>
              <a:srgbClr val="197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197519"/>
                </a:solidFill>
                <a:latin typeface="Calibri" pitchFamily="34" charset="0"/>
                <a:ea typeface="幼圆" pitchFamily="49" charset="-122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E344AF68-D4B8-47CF-A545-05BAA34EEF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28606">
              <a:off x="11358563" y="6643688"/>
              <a:ext cx="120650" cy="104775"/>
            </a:xfrm>
            <a:prstGeom prst="triangle">
              <a:avLst>
                <a:gd name="adj" fmla="val 50000"/>
              </a:avLst>
            </a:prstGeom>
            <a:solidFill>
              <a:srgbClr val="197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197519"/>
                </a:solidFill>
                <a:latin typeface="Calibri" pitchFamily="34" charset="0"/>
                <a:ea typeface="幼圆" pitchFamily="49" charset="-122"/>
              </a:endParaRPr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566B231F-903A-4C83-A592-B9AFEFCF48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389783">
              <a:off x="11098213" y="6572250"/>
              <a:ext cx="58737" cy="49213"/>
            </a:xfrm>
            <a:prstGeom prst="triangle">
              <a:avLst>
                <a:gd name="adj" fmla="val 50000"/>
              </a:avLst>
            </a:prstGeom>
            <a:solidFill>
              <a:srgbClr val="197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197519"/>
                </a:solidFill>
                <a:latin typeface="Calibri" pitchFamily="34" charset="0"/>
                <a:ea typeface="幼圆" pitchFamily="49" charset="-122"/>
              </a:endParaRPr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795DB165-DC9C-4CB2-8AC1-F1BF97FF30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748521">
              <a:off x="11287125" y="6657975"/>
              <a:ext cx="58738" cy="49213"/>
            </a:xfrm>
            <a:prstGeom prst="triangle">
              <a:avLst>
                <a:gd name="adj" fmla="val 50000"/>
              </a:avLst>
            </a:prstGeom>
            <a:solidFill>
              <a:srgbClr val="197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197519"/>
                </a:solidFill>
                <a:latin typeface="Calibri" pitchFamily="34" charset="0"/>
                <a:ea typeface="幼圆" pitchFamily="49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CAFD071-4365-4900-9A74-5F74C439A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64913" y="6524625"/>
              <a:ext cx="617537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500" dirty="0">
                  <a:solidFill>
                    <a:srgbClr val="197519"/>
                  </a:solidFill>
                  <a:ea typeface="方正粗倩简体" pitchFamily="65" charset="-122"/>
                </a:rPr>
                <a:t>8</a:t>
              </a:r>
              <a:endParaRPr lang="zh-CN" altLang="en-US" sz="1500" dirty="0">
                <a:solidFill>
                  <a:srgbClr val="197519"/>
                </a:solidFill>
                <a:ea typeface="方正粗倩简体" pitchFamily="65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57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CBB9486-69F1-47E4-ADC0-5A4D5696BD9B}"/>
              </a:ext>
            </a:extLst>
          </p:cNvPr>
          <p:cNvGrpSpPr/>
          <p:nvPr/>
        </p:nvGrpSpPr>
        <p:grpSpPr>
          <a:xfrm>
            <a:off x="10915650" y="6524625"/>
            <a:ext cx="1066800" cy="323850"/>
            <a:chOff x="10915650" y="6524625"/>
            <a:chExt cx="1066800" cy="323850"/>
          </a:xfrm>
        </p:grpSpPr>
        <p:sp>
          <p:nvSpPr>
            <p:cNvPr id="30" name="等腰三角形 29"/>
            <p:cNvSpPr>
              <a:spLocks noChangeArrowheads="1"/>
            </p:cNvSpPr>
            <p:nvPr/>
          </p:nvSpPr>
          <p:spPr bwMode="auto">
            <a:xfrm rot="9233090">
              <a:off x="11144250" y="6661150"/>
              <a:ext cx="122238" cy="104775"/>
            </a:xfrm>
            <a:prstGeom prst="triangle">
              <a:avLst>
                <a:gd name="adj" fmla="val 50000"/>
              </a:avLst>
            </a:prstGeom>
            <a:solidFill>
              <a:srgbClr val="197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197519"/>
                </a:solidFill>
                <a:latin typeface="Calibri" pitchFamily="34" charset="0"/>
                <a:ea typeface="幼圆" pitchFamily="49" charset="-122"/>
              </a:endParaRPr>
            </a:p>
          </p:txBody>
        </p:sp>
        <p:sp>
          <p:nvSpPr>
            <p:cNvPr id="31" name="等腰三角形 30"/>
            <p:cNvSpPr>
              <a:spLocks noChangeArrowheads="1"/>
            </p:cNvSpPr>
            <p:nvPr/>
          </p:nvSpPr>
          <p:spPr bwMode="auto">
            <a:xfrm rot="-6030424">
              <a:off x="10903744" y="6634956"/>
              <a:ext cx="180975" cy="157163"/>
            </a:xfrm>
            <a:prstGeom prst="triangle">
              <a:avLst>
                <a:gd name="adj" fmla="val 50000"/>
              </a:avLst>
            </a:prstGeom>
            <a:solidFill>
              <a:srgbClr val="197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197519"/>
                </a:solidFill>
                <a:latin typeface="Calibri" pitchFamily="34" charset="0"/>
                <a:ea typeface="幼圆" pitchFamily="49" charset="-122"/>
              </a:endParaRPr>
            </a:p>
          </p:txBody>
        </p:sp>
        <p:sp>
          <p:nvSpPr>
            <p:cNvPr id="32" name="等腰三角形 31"/>
            <p:cNvSpPr>
              <a:spLocks noChangeArrowheads="1"/>
            </p:cNvSpPr>
            <p:nvPr/>
          </p:nvSpPr>
          <p:spPr bwMode="auto">
            <a:xfrm rot="-228606">
              <a:off x="11358563" y="6643688"/>
              <a:ext cx="120650" cy="104775"/>
            </a:xfrm>
            <a:prstGeom prst="triangle">
              <a:avLst>
                <a:gd name="adj" fmla="val 50000"/>
              </a:avLst>
            </a:prstGeom>
            <a:solidFill>
              <a:srgbClr val="197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197519"/>
                </a:solidFill>
                <a:latin typeface="Calibri" pitchFamily="34" charset="0"/>
                <a:ea typeface="幼圆" pitchFamily="49" charset="-122"/>
              </a:endParaRPr>
            </a:p>
          </p:txBody>
        </p:sp>
        <p:sp>
          <p:nvSpPr>
            <p:cNvPr id="33" name="等腰三角形 32"/>
            <p:cNvSpPr>
              <a:spLocks noChangeArrowheads="1"/>
            </p:cNvSpPr>
            <p:nvPr/>
          </p:nvSpPr>
          <p:spPr bwMode="auto">
            <a:xfrm rot="-3389783">
              <a:off x="11098213" y="6572250"/>
              <a:ext cx="58737" cy="49213"/>
            </a:xfrm>
            <a:prstGeom prst="triangle">
              <a:avLst>
                <a:gd name="adj" fmla="val 50000"/>
              </a:avLst>
            </a:prstGeom>
            <a:solidFill>
              <a:srgbClr val="197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197519"/>
                </a:solidFill>
                <a:latin typeface="Calibri" pitchFamily="34" charset="0"/>
                <a:ea typeface="幼圆" pitchFamily="49" charset="-122"/>
              </a:endParaRPr>
            </a:p>
          </p:txBody>
        </p:sp>
        <p:sp>
          <p:nvSpPr>
            <p:cNvPr id="38" name="等腰三角形 37"/>
            <p:cNvSpPr>
              <a:spLocks noChangeArrowheads="1"/>
            </p:cNvSpPr>
            <p:nvPr/>
          </p:nvSpPr>
          <p:spPr bwMode="auto">
            <a:xfrm rot="8748521">
              <a:off x="11287125" y="6657975"/>
              <a:ext cx="58738" cy="49213"/>
            </a:xfrm>
            <a:prstGeom prst="triangle">
              <a:avLst>
                <a:gd name="adj" fmla="val 50000"/>
              </a:avLst>
            </a:prstGeom>
            <a:solidFill>
              <a:srgbClr val="197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197519"/>
                </a:solidFill>
                <a:latin typeface="Calibri" pitchFamily="34" charset="0"/>
                <a:ea typeface="幼圆" pitchFamily="49" charset="-122"/>
              </a:endParaRPr>
            </a:p>
          </p:txBody>
        </p:sp>
        <p:sp>
          <p:nvSpPr>
            <p:cNvPr id="29" name="文本框 28"/>
            <p:cNvSpPr txBox="1">
              <a:spLocks noChangeArrowheads="1"/>
            </p:cNvSpPr>
            <p:nvPr/>
          </p:nvSpPr>
          <p:spPr bwMode="auto">
            <a:xfrm>
              <a:off x="11364913" y="6524625"/>
              <a:ext cx="617537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500" dirty="0">
                  <a:solidFill>
                    <a:srgbClr val="197519"/>
                  </a:solidFill>
                  <a:ea typeface="方正粗倩简体" pitchFamily="65" charset="-122"/>
                </a:rPr>
                <a:t>9</a:t>
              </a:r>
              <a:endParaRPr lang="zh-CN" altLang="en-US" sz="1500" dirty="0">
                <a:solidFill>
                  <a:srgbClr val="197519"/>
                </a:solidFill>
                <a:ea typeface="方正粗倩简体" pitchFamily="65" charset="-122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084263" y="522246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197519"/>
                </a:solidFill>
              </a:rPr>
              <a:t>技术举例</a:t>
            </a:r>
          </a:p>
        </p:txBody>
      </p:sp>
      <p:sp>
        <p:nvSpPr>
          <p:cNvPr id="42" name="等腰三角形 41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等腰三角形 44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等腰三角形 45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等腰三角形 46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F0C5593-9664-4A6E-BD79-B74B46D59FFD}"/>
              </a:ext>
            </a:extLst>
          </p:cNvPr>
          <p:cNvSpPr txBox="1"/>
          <p:nvPr/>
        </p:nvSpPr>
        <p:spPr>
          <a:xfrm>
            <a:off x="669019" y="1226748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项目多个地方使用到枚举型</a:t>
            </a:r>
            <a:endParaRPr lang="zh-CN" altLang="en-US" sz="2000" b="1" dirty="0">
              <a:solidFill>
                <a:srgbClr val="197519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DB4686B-54EF-4BD4-AF5A-51A71A7AC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056" y="922356"/>
            <a:ext cx="1685925" cy="44862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EF4C5B5-8FB4-43C3-8C97-256D856FE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88" y="922356"/>
            <a:ext cx="1848108" cy="18481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A11AAA1-0F46-4E1E-B74B-CB6AF02EC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931" y="922356"/>
            <a:ext cx="1876687" cy="369621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0D610FE-4C9B-433D-A8BE-E6D754BF6AFB}"/>
              </a:ext>
            </a:extLst>
          </p:cNvPr>
          <p:cNvSpPr txBox="1"/>
          <p:nvPr/>
        </p:nvSpPr>
        <p:spPr>
          <a:xfrm>
            <a:off x="669019" y="169139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不在前端硬编码，从后台获取构造好的枚举型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EF9BD9B-E2B5-4C85-8369-A8B1941B2F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980" y="2149352"/>
            <a:ext cx="4713392" cy="1848108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D3AC012-2974-43AB-9DBC-9BC38A08768F}"/>
              </a:ext>
            </a:extLst>
          </p:cNvPr>
          <p:cNvSpPr txBox="1"/>
          <p:nvPr/>
        </p:nvSpPr>
        <p:spPr>
          <a:xfrm>
            <a:off x="669019" y="5008521"/>
            <a:ext cx="839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97519"/>
                </a:solidFill>
              </a:rPr>
              <a:t>基本方法：</a:t>
            </a:r>
            <a:r>
              <a:rPr lang="zh-CN" altLang="en-US" sz="2000" b="1" dirty="0"/>
              <a:t>为枚举型写一个转换方法，并将这个方法复制到每一个枚举型</a:t>
            </a:r>
            <a:endParaRPr lang="zh-CN" altLang="en-US" sz="2000" b="1" dirty="0">
              <a:solidFill>
                <a:srgbClr val="19751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 animBg="1"/>
      <p:bldP spid="42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等腰三角形 29"/>
          <p:cNvSpPr>
            <a:spLocks noChangeArrowheads="1"/>
          </p:cNvSpPr>
          <p:nvPr/>
        </p:nvSpPr>
        <p:spPr bwMode="auto">
          <a:xfrm rot="9233090">
            <a:off x="11144250" y="6661150"/>
            <a:ext cx="122238" cy="104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31" name="等腰三角形 30"/>
          <p:cNvSpPr>
            <a:spLocks noChangeArrowheads="1"/>
          </p:cNvSpPr>
          <p:nvPr/>
        </p:nvSpPr>
        <p:spPr bwMode="auto">
          <a:xfrm rot="-6030424">
            <a:off x="10903744" y="6634956"/>
            <a:ext cx="180975" cy="157163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32" name="等腰三角形 31"/>
          <p:cNvSpPr>
            <a:spLocks noChangeArrowheads="1"/>
          </p:cNvSpPr>
          <p:nvPr/>
        </p:nvSpPr>
        <p:spPr bwMode="auto">
          <a:xfrm rot="-228606">
            <a:off x="11358563" y="6643688"/>
            <a:ext cx="120650" cy="104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33" name="等腰三角形 32"/>
          <p:cNvSpPr>
            <a:spLocks noChangeArrowheads="1"/>
          </p:cNvSpPr>
          <p:nvPr/>
        </p:nvSpPr>
        <p:spPr bwMode="auto">
          <a:xfrm rot="-3389783">
            <a:off x="11098213" y="6572250"/>
            <a:ext cx="58737" cy="49213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38" name="等腰三角形 37"/>
          <p:cNvSpPr>
            <a:spLocks noChangeArrowheads="1"/>
          </p:cNvSpPr>
          <p:nvPr/>
        </p:nvSpPr>
        <p:spPr bwMode="auto">
          <a:xfrm rot="8748521">
            <a:off x="11287125" y="6657975"/>
            <a:ext cx="58738" cy="49213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1364913" y="6524625"/>
            <a:ext cx="6175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500" dirty="0">
                <a:solidFill>
                  <a:srgbClr val="197519"/>
                </a:solidFill>
                <a:ea typeface="方正粗倩简体" pitchFamily="65" charset="-122"/>
              </a:rPr>
              <a:t>10</a:t>
            </a:r>
            <a:endParaRPr lang="zh-CN" altLang="en-US" sz="1500" dirty="0">
              <a:solidFill>
                <a:srgbClr val="197519"/>
              </a:solidFill>
              <a:ea typeface="方正粗倩简体" pitchFamily="65" charset="-122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084263" y="522246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197519"/>
                </a:solidFill>
              </a:rPr>
              <a:t>技术举例</a:t>
            </a:r>
          </a:p>
        </p:txBody>
      </p:sp>
      <p:sp>
        <p:nvSpPr>
          <p:cNvPr id="42" name="等腰三角形 41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等腰三角形 44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等腰三角形 45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等腰三角形 46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3BE9E9B-147D-4B24-943C-7C751979478F}"/>
              </a:ext>
            </a:extLst>
          </p:cNvPr>
          <p:cNvGrpSpPr/>
          <p:nvPr/>
        </p:nvGrpSpPr>
        <p:grpSpPr>
          <a:xfrm>
            <a:off x="1084263" y="2782669"/>
            <a:ext cx="7621510" cy="646331"/>
            <a:chOff x="1084263" y="1362371"/>
            <a:chExt cx="7621510" cy="64633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36CAC04-5EA8-460D-9091-F381229426B1}"/>
                </a:ext>
              </a:extLst>
            </p:cNvPr>
            <p:cNvSpPr/>
            <p:nvPr/>
          </p:nvSpPr>
          <p:spPr>
            <a:xfrm>
              <a:off x="1084263" y="1362371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97519"/>
                  </a:solidFill>
                </a:rPr>
                <a:t>问题解决：</a:t>
              </a:r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549D9A5-739B-4863-8CD1-B1D412EF4711}"/>
                </a:ext>
              </a:extLst>
            </p:cNvPr>
            <p:cNvSpPr txBox="1"/>
            <p:nvPr/>
          </p:nvSpPr>
          <p:spPr>
            <a:xfrm>
              <a:off x="2294851" y="1362371"/>
              <a:ext cx="64109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写一个枚举工具</a:t>
              </a:r>
              <a:r>
                <a:rPr lang="en-US" altLang="zh-CN" dirty="0" err="1"/>
                <a:t>EnumTool</a:t>
              </a:r>
              <a:r>
                <a:rPr lang="en-US" altLang="zh-CN" dirty="0"/>
                <a:t>,</a:t>
              </a:r>
              <a:r>
                <a:rPr lang="zh-CN" altLang="en-US" dirty="0"/>
                <a:t>应用</a:t>
              </a:r>
              <a:r>
                <a:rPr lang="en-US" altLang="zh-CN" dirty="0"/>
                <a:t>Java</a:t>
              </a:r>
              <a:r>
                <a:rPr lang="zh-CN" altLang="en-US" b="1" dirty="0"/>
                <a:t>反射</a:t>
              </a:r>
              <a:r>
                <a:rPr lang="zh-CN" altLang="en-US" dirty="0"/>
                <a:t>包中的“方法”对象</a:t>
              </a:r>
              <a:endParaRPr lang="en-US" altLang="zh-CN" dirty="0"/>
            </a:p>
            <a:p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java.lang.reflect.Method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;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31077E1D-8448-4525-874A-9D3013511646}"/>
              </a:ext>
            </a:extLst>
          </p:cNvPr>
          <p:cNvSpPr/>
          <p:nvPr/>
        </p:nvSpPr>
        <p:spPr>
          <a:xfrm>
            <a:off x="1084263" y="363510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97519"/>
                </a:solidFill>
              </a:rPr>
              <a:t>实现以下功能：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AE72C8-9005-487F-BCEC-9EA35A6A1C1C}"/>
              </a:ext>
            </a:extLst>
          </p:cNvPr>
          <p:cNvSpPr txBox="1"/>
          <p:nvPr/>
        </p:nvSpPr>
        <p:spPr>
          <a:xfrm>
            <a:off x="2884756" y="3635100"/>
            <a:ext cx="5354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 err="1">
                <a:solidFill>
                  <a:srgbClr val="197519"/>
                </a:solidFill>
              </a:rPr>
              <a:t>EnumTool</a:t>
            </a:r>
            <a:r>
              <a:rPr lang="en-US" altLang="zh-CN" u="sng" dirty="0"/>
              <a:t> </a:t>
            </a:r>
            <a:r>
              <a:rPr lang="en-US" altLang="zh-CN" dirty="0"/>
              <a:t>et = new </a:t>
            </a:r>
            <a:r>
              <a:rPr lang="en-US" altLang="zh-CN" dirty="0" err="1"/>
              <a:t>EnumTool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197519"/>
                </a:solidFill>
              </a:rPr>
              <a:t>UserType.class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“</a:t>
            </a:r>
            <a:r>
              <a:rPr lang="zh-CN" altLang="en-US" dirty="0"/>
              <a:t>告诉</a:t>
            </a:r>
            <a:r>
              <a:rPr lang="en-US" altLang="zh-CN" dirty="0"/>
              <a:t>”</a:t>
            </a:r>
            <a:r>
              <a:rPr lang="zh-CN" altLang="en-US" dirty="0"/>
              <a:t>工具类需要对哪个枚举型进行处理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289FE1-2EE7-43DA-AB30-190774AA4FE0}"/>
              </a:ext>
            </a:extLst>
          </p:cNvPr>
          <p:cNvSpPr txBox="1"/>
          <p:nvPr/>
        </p:nvSpPr>
        <p:spPr>
          <a:xfrm>
            <a:off x="2884756" y="4503480"/>
            <a:ext cx="50898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将枚举型所有值转化为界面系统能使用键值对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将前台返回的值转化为枚举型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F5CE40B-F6C9-41FA-8C24-2066793A2F59}"/>
              </a:ext>
            </a:extLst>
          </p:cNvPr>
          <p:cNvSpPr txBox="1"/>
          <p:nvPr/>
        </p:nvSpPr>
        <p:spPr>
          <a:xfrm>
            <a:off x="1084263" y="1044135"/>
            <a:ext cx="557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97519"/>
                </a:solidFill>
              </a:rPr>
              <a:t>想法：</a:t>
            </a:r>
            <a:r>
              <a:rPr lang="zh-CN" altLang="en-US" sz="2000" b="1" dirty="0"/>
              <a:t>将函数写在一个父类方法中，枚举型继承</a:t>
            </a:r>
            <a:endParaRPr lang="zh-CN" altLang="en-US" sz="2000" b="1" dirty="0">
              <a:solidFill>
                <a:srgbClr val="197519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46B2AA9-43B9-4303-A89A-C7EBBB4DA8FB}"/>
              </a:ext>
            </a:extLst>
          </p:cNvPr>
          <p:cNvSpPr txBox="1"/>
          <p:nvPr/>
        </p:nvSpPr>
        <p:spPr>
          <a:xfrm>
            <a:off x="1084263" y="1860670"/>
            <a:ext cx="9243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97519"/>
                </a:solidFill>
              </a:rPr>
              <a:t>问题关键：</a:t>
            </a:r>
            <a:r>
              <a:rPr lang="en-US" altLang="zh-CN" sz="2000" b="1" dirty="0"/>
              <a:t>java </a:t>
            </a:r>
            <a:r>
              <a:rPr lang="zh-CN" altLang="en-US" sz="2000" b="1" dirty="0"/>
              <a:t>枚举型</a:t>
            </a:r>
            <a:r>
              <a:rPr lang="en-US" altLang="zh-CN" sz="2000" b="1" dirty="0" err="1"/>
              <a:t>Enum</a:t>
            </a:r>
            <a:r>
              <a:rPr lang="zh-CN" altLang="en-US" sz="2000" u="sng" dirty="0"/>
              <a:t>不能继承其他类</a:t>
            </a:r>
            <a:r>
              <a:rPr lang="zh-CN" altLang="en-US" sz="2000" dirty="0"/>
              <a:t>，因为已经继承了</a:t>
            </a:r>
            <a:r>
              <a:rPr lang="en-US" altLang="zh-CN" sz="2000" dirty="0" err="1"/>
              <a:t>java.lang.Enum</a:t>
            </a:r>
            <a:endParaRPr lang="zh-CN" altLang="en-US" sz="2000" b="1" dirty="0">
              <a:solidFill>
                <a:srgbClr val="197519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6E29D06-CF97-43AE-BBE3-9301729C8FBF}"/>
              </a:ext>
            </a:extLst>
          </p:cNvPr>
          <p:cNvSpPr txBox="1"/>
          <p:nvPr/>
        </p:nvSpPr>
        <p:spPr>
          <a:xfrm>
            <a:off x="1084263" y="5648859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97519"/>
                </a:solidFill>
              </a:rPr>
              <a:t>优点：</a:t>
            </a:r>
            <a:r>
              <a:rPr lang="zh-CN" altLang="en-US" sz="2000" b="1" dirty="0"/>
              <a:t>减少前后台各个位置的散乱硬编码</a:t>
            </a:r>
            <a:endParaRPr lang="zh-CN" altLang="en-US" sz="2000" b="1" dirty="0">
              <a:solidFill>
                <a:srgbClr val="1975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0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8" grpId="0" animBg="1"/>
      <p:bldP spid="38" grpId="1" animBg="1"/>
      <p:bldP spid="29" grpId="0"/>
      <p:bldP spid="40" grpId="0"/>
      <p:bldP spid="42" grpId="0" animBg="1"/>
      <p:bldP spid="42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>
            <a:spLocks noChangeArrowheads="1"/>
          </p:cNvSpPr>
          <p:nvPr/>
        </p:nvSpPr>
        <p:spPr bwMode="auto">
          <a:xfrm rot="9233090">
            <a:off x="11163300" y="6661150"/>
            <a:ext cx="122238" cy="104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4" name="等腰三角形 3"/>
          <p:cNvSpPr>
            <a:spLocks noChangeArrowheads="1"/>
          </p:cNvSpPr>
          <p:nvPr/>
        </p:nvSpPr>
        <p:spPr bwMode="auto">
          <a:xfrm rot="-6030424">
            <a:off x="10922794" y="6634956"/>
            <a:ext cx="180975" cy="157163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5" name="等腰三角形 4"/>
          <p:cNvSpPr>
            <a:spLocks noChangeArrowheads="1"/>
          </p:cNvSpPr>
          <p:nvPr/>
        </p:nvSpPr>
        <p:spPr bwMode="auto">
          <a:xfrm rot="-228606">
            <a:off x="11377613" y="6643688"/>
            <a:ext cx="122237" cy="104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6" name="等腰三角形 5"/>
          <p:cNvSpPr>
            <a:spLocks noChangeArrowheads="1"/>
          </p:cNvSpPr>
          <p:nvPr/>
        </p:nvSpPr>
        <p:spPr bwMode="auto">
          <a:xfrm rot="-3389783">
            <a:off x="11117263" y="6572250"/>
            <a:ext cx="58737" cy="49213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7" name="等腰三角形 6"/>
          <p:cNvSpPr>
            <a:spLocks noChangeArrowheads="1"/>
          </p:cNvSpPr>
          <p:nvPr/>
        </p:nvSpPr>
        <p:spPr bwMode="auto">
          <a:xfrm rot="8748521">
            <a:off x="11306175" y="6657975"/>
            <a:ext cx="58738" cy="49213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11364913" y="6524625"/>
            <a:ext cx="6175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500" dirty="0">
                <a:solidFill>
                  <a:srgbClr val="197519"/>
                </a:solidFill>
                <a:ea typeface="方正粗倩简体" pitchFamily="65" charset="-122"/>
              </a:rPr>
              <a:t>11</a:t>
            </a:r>
            <a:endParaRPr lang="zh-CN" altLang="en-US" sz="1500" dirty="0">
              <a:solidFill>
                <a:srgbClr val="197519"/>
              </a:solidFill>
              <a:ea typeface="方正粗倩简体" pitchFamily="65" charset="-122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1193801" y="399085"/>
            <a:ext cx="31742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97519"/>
                </a:solidFill>
              </a:rPr>
              <a:t>四、管理与合作</a:t>
            </a:r>
          </a:p>
        </p:txBody>
      </p:sp>
      <p:sp>
        <p:nvSpPr>
          <p:cNvPr id="34" name="等腰三角形 33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等腰三角形 34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等腰三角形 35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等腰三角形 36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244ED6C-4E02-4C87-AC42-C46F34FAB8D9}"/>
              </a:ext>
            </a:extLst>
          </p:cNvPr>
          <p:cNvGrpSpPr/>
          <p:nvPr/>
        </p:nvGrpSpPr>
        <p:grpSpPr>
          <a:xfrm>
            <a:off x="621062" y="1309688"/>
            <a:ext cx="10949876" cy="1921310"/>
            <a:chOff x="621062" y="1309688"/>
            <a:chExt cx="10949876" cy="192131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3573236" y="1395413"/>
              <a:ext cx="0" cy="288925"/>
            </a:xfrm>
            <a:prstGeom prst="line">
              <a:avLst/>
            </a:prstGeom>
            <a:ln w="53975">
              <a:solidFill>
                <a:srgbClr val="1975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>
              <a:spLocks noChangeArrowheads="1"/>
            </p:cNvSpPr>
            <p:nvPr/>
          </p:nvSpPr>
          <p:spPr bwMode="auto">
            <a:xfrm>
              <a:off x="3668486" y="1309688"/>
              <a:ext cx="46291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dirty="0">
                  <a:solidFill>
                    <a:srgbClr val="197519"/>
                  </a:solidFill>
                </a:rPr>
                <a:t>Git</a:t>
              </a:r>
              <a:endParaRPr lang="zh-CN" altLang="en-US" sz="2400" dirty="0">
                <a:solidFill>
                  <a:srgbClr val="197519"/>
                </a:solidFill>
              </a:endParaRPr>
            </a:p>
          </p:txBody>
        </p:sp>
        <p:sp>
          <p:nvSpPr>
            <p:cNvPr id="24" name="文本框 23"/>
            <p:cNvSpPr txBox="1">
              <a:spLocks noChangeArrowheads="1"/>
            </p:cNvSpPr>
            <p:nvPr/>
          </p:nvSpPr>
          <p:spPr bwMode="auto">
            <a:xfrm>
              <a:off x="3573236" y="1661338"/>
              <a:ext cx="7997702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/>
                <a:t>Git</a:t>
              </a:r>
              <a:r>
                <a:rPr lang="zh-CN" altLang="en-US" sz="2400" dirty="0"/>
                <a:t>是一个开源的分布式</a:t>
              </a: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</a:rPr>
                <a:t>版本控制系统</a:t>
              </a:r>
              <a:r>
                <a:rPr lang="zh-CN" altLang="en-US" sz="2400" dirty="0"/>
                <a:t>，可以有效、高速地</a:t>
              </a:r>
              <a:endParaRPr lang="en-US" altLang="zh-CN" sz="2400" dirty="0"/>
            </a:p>
            <a:p>
              <a:r>
                <a:rPr lang="zh-CN" altLang="en-US" sz="2400" dirty="0"/>
                <a:t>处理项目版本管理。</a:t>
              </a:r>
              <a:endParaRPr lang="en-US" altLang="zh-CN" sz="2400" dirty="0"/>
            </a:p>
            <a:p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</a:rPr>
                <a:t>使用平台：</a:t>
              </a:r>
              <a:r>
                <a:rPr lang="en-US" altLang="zh-CN" sz="2400" dirty="0">
                  <a:solidFill>
                    <a:srgbClr val="6C5986"/>
                  </a:solidFill>
                </a:rPr>
                <a:t>GitHub</a:t>
              </a:r>
            </a:p>
            <a:p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</a:rPr>
                <a:t>使用工具：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</a:rPr>
                <a:t>Git Bash</a:t>
              </a:r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</a:rPr>
                <a:t>、各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</a:rPr>
                <a:t>IDE</a:t>
              </a:r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</a:rPr>
                <a:t>的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</a:rPr>
                <a:t>Git</a:t>
              </a:r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</a:rPr>
                <a:t>扩展功能</a:t>
              </a:r>
              <a:endParaRPr lang="zh-CN" altLang="en-US" sz="2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019CAA3-7921-455B-A7BF-03058988A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062" y="1659621"/>
              <a:ext cx="1219200" cy="12192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C24DCB5D-F1E8-4D6B-89C2-51F3BBEF6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  <a14:imgEffect>
                        <a14:brightnessContrast bright="-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1130" y="1659621"/>
              <a:ext cx="1219200" cy="1219200"/>
            </a:xfrm>
            <a:prstGeom prst="rect">
              <a:avLst/>
            </a:prstGeom>
          </p:spPr>
        </p:pic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9F001FE-63BC-4CFC-A513-45D3F03D801A}"/>
              </a:ext>
            </a:extLst>
          </p:cNvPr>
          <p:cNvGrpSpPr/>
          <p:nvPr/>
        </p:nvGrpSpPr>
        <p:grpSpPr>
          <a:xfrm>
            <a:off x="404041" y="4087622"/>
            <a:ext cx="10609240" cy="1460690"/>
            <a:chOff x="404041" y="4087622"/>
            <a:chExt cx="10609240" cy="146069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D40F4B8-4FC3-4EFC-B90E-3064B0714C36}"/>
                </a:ext>
              </a:extLst>
            </p:cNvPr>
            <p:cNvGrpSpPr/>
            <p:nvPr/>
          </p:nvGrpSpPr>
          <p:grpSpPr>
            <a:xfrm>
              <a:off x="404041" y="4087622"/>
              <a:ext cx="7378170" cy="1460690"/>
              <a:chOff x="-12885584" y="4754938"/>
              <a:chExt cx="18580586" cy="1460690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5695002" y="4866462"/>
                <a:ext cx="0" cy="287337"/>
              </a:xfrm>
              <a:prstGeom prst="line">
                <a:avLst/>
              </a:prstGeom>
              <a:ln w="539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本框 22"/>
              <p:cNvSpPr txBox="1">
                <a:spLocks noChangeArrowheads="1"/>
              </p:cNvSpPr>
              <p:nvPr/>
            </p:nvSpPr>
            <p:spPr bwMode="auto">
              <a:xfrm>
                <a:off x="-755977" y="4754938"/>
                <a:ext cx="639636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r"/>
                <a:r>
                  <a:rPr lang="zh-CN" altLang="en-US" sz="2400" dirty="0">
                    <a:solidFill>
                      <a:srgbClr val="5AAB1E"/>
                    </a:solidFill>
                  </a:rPr>
                  <a:t>阿里云</a:t>
                </a:r>
                <a:r>
                  <a:rPr lang="en-US" altLang="zh-CN" sz="2400" dirty="0">
                    <a:solidFill>
                      <a:srgbClr val="5AAB1E"/>
                    </a:solidFill>
                  </a:rPr>
                  <a:t>MySQL</a:t>
                </a:r>
                <a:endParaRPr lang="zh-CN" altLang="en-US" sz="2400" dirty="0">
                  <a:solidFill>
                    <a:srgbClr val="5AAB1E"/>
                  </a:solidFill>
                </a:endParaRPr>
              </a:p>
            </p:txBody>
          </p:sp>
          <p:sp>
            <p:nvSpPr>
              <p:cNvPr id="26" name="文本框 25"/>
              <p:cNvSpPr txBox="1">
                <a:spLocks noChangeArrowheads="1"/>
              </p:cNvSpPr>
              <p:nvPr/>
            </p:nvSpPr>
            <p:spPr bwMode="auto">
              <a:xfrm>
                <a:off x="-12885584" y="5153799"/>
                <a:ext cx="18540258" cy="10618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r"/>
                <a:r>
                  <a:rPr lang="zh-CN" altLang="en-US" sz="2100" dirty="0">
                    <a:solidFill>
                      <a:srgbClr val="404040"/>
                    </a:solidFill>
                  </a:rPr>
                  <a:t>将开发使用的数据库放到阿里云提供的云</a:t>
                </a:r>
                <a:r>
                  <a:rPr lang="en-US" altLang="zh-CN" sz="2100" dirty="0">
                    <a:solidFill>
                      <a:srgbClr val="404040"/>
                    </a:solidFill>
                  </a:rPr>
                  <a:t>MySQL</a:t>
                </a:r>
                <a:r>
                  <a:rPr lang="zh-CN" altLang="en-US" sz="2100" dirty="0">
                    <a:solidFill>
                      <a:srgbClr val="404040"/>
                    </a:solidFill>
                  </a:rPr>
                  <a:t>服务上</a:t>
                </a:r>
                <a:endParaRPr lang="en-US" altLang="zh-CN" sz="2100" dirty="0">
                  <a:solidFill>
                    <a:srgbClr val="404040"/>
                  </a:solidFill>
                </a:endParaRPr>
              </a:p>
              <a:p>
                <a:pPr algn="r"/>
                <a:r>
                  <a:rPr lang="en-US" altLang="zh-CN" sz="2100" dirty="0">
                    <a:solidFill>
                      <a:srgbClr val="404040"/>
                    </a:solidFill>
                  </a:rPr>
                  <a:t>JPA</a:t>
                </a:r>
                <a:r>
                  <a:rPr lang="zh-CN" altLang="en-US" sz="2100" dirty="0">
                    <a:solidFill>
                      <a:srgbClr val="404040"/>
                    </a:solidFill>
                  </a:rPr>
                  <a:t>实体映射改动时，使用云端数据库的优势尤为突出</a:t>
                </a:r>
                <a:endParaRPr lang="en-US" altLang="zh-CN" sz="2100" dirty="0">
                  <a:solidFill>
                    <a:srgbClr val="404040"/>
                  </a:solidFill>
                </a:endParaRPr>
              </a:p>
              <a:p>
                <a:pPr algn="r"/>
                <a:r>
                  <a:rPr lang="zh-CN" altLang="en-US" sz="2100" dirty="0">
                    <a:solidFill>
                      <a:srgbClr val="404040"/>
                    </a:solidFill>
                  </a:rPr>
                  <a:t>组员测试时能够实时地共享测试数据</a:t>
                </a:r>
                <a:endParaRPr lang="en-US" altLang="zh-CN" sz="2100" dirty="0">
                  <a:solidFill>
                    <a:srgbClr val="404040"/>
                  </a:solidFill>
                </a:endParaRPr>
              </a:p>
            </p:txBody>
          </p:sp>
        </p:grp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02A3BFC-94A7-45D0-A8C2-80A8C1FFB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5497" y="4515432"/>
              <a:ext cx="3057784" cy="98568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18"/>
          <p:cNvSpPr>
            <a:spLocks noChangeArrowheads="1"/>
          </p:cNvSpPr>
          <p:nvPr/>
        </p:nvSpPr>
        <p:spPr bwMode="auto">
          <a:xfrm rot="9233090">
            <a:off x="11380788" y="984250"/>
            <a:ext cx="266700" cy="230188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7" name="等腰三角形 26"/>
          <p:cNvSpPr>
            <a:spLocks noChangeArrowheads="1"/>
          </p:cNvSpPr>
          <p:nvPr/>
        </p:nvSpPr>
        <p:spPr bwMode="auto">
          <a:xfrm rot="-6030424">
            <a:off x="11028362" y="1658938"/>
            <a:ext cx="396875" cy="342900"/>
          </a:xfrm>
          <a:prstGeom prst="triangle">
            <a:avLst>
              <a:gd name="adj" fmla="val 50000"/>
            </a:avLst>
          </a:prstGeom>
          <a:solidFill>
            <a:srgbClr val="30903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8" name="等腰三角形 27"/>
          <p:cNvSpPr>
            <a:spLocks noChangeArrowheads="1"/>
          </p:cNvSpPr>
          <p:nvPr/>
        </p:nvSpPr>
        <p:spPr bwMode="auto">
          <a:xfrm rot="-228606">
            <a:off x="10896600" y="334963"/>
            <a:ext cx="266700" cy="230187"/>
          </a:xfrm>
          <a:prstGeom prst="triangle">
            <a:avLst>
              <a:gd name="adj" fmla="val 50000"/>
            </a:avLst>
          </a:prstGeom>
          <a:solidFill>
            <a:srgbClr val="2B7E2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34" name="等腰三角形 33"/>
          <p:cNvSpPr>
            <a:spLocks noChangeArrowheads="1"/>
          </p:cNvSpPr>
          <p:nvPr/>
        </p:nvSpPr>
        <p:spPr bwMode="auto">
          <a:xfrm rot="-3389783">
            <a:off x="10487819" y="692944"/>
            <a:ext cx="127000" cy="109538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35" name="等腰三角形 34"/>
          <p:cNvSpPr>
            <a:spLocks noChangeArrowheads="1"/>
          </p:cNvSpPr>
          <p:nvPr/>
        </p:nvSpPr>
        <p:spPr bwMode="auto">
          <a:xfrm rot="8748521">
            <a:off x="10845800" y="844550"/>
            <a:ext cx="128588" cy="109538"/>
          </a:xfrm>
          <a:prstGeom prst="triangle">
            <a:avLst>
              <a:gd name="adj" fmla="val 50000"/>
            </a:avLst>
          </a:prstGeom>
          <a:solidFill>
            <a:srgbClr val="55955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908800" y="1635125"/>
            <a:ext cx="45672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197519"/>
                </a:solidFill>
              </a:rPr>
              <a:t>梗概与模块</a:t>
            </a:r>
          </a:p>
        </p:txBody>
      </p: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5724525" y="1444625"/>
            <a:ext cx="855663" cy="781050"/>
            <a:chOff x="5338742" y="1329558"/>
            <a:chExt cx="855357" cy="780606"/>
          </a:xfrm>
        </p:grpSpPr>
        <p:grpSp>
          <p:nvGrpSpPr>
            <p:cNvPr id="5128" name="组合 7"/>
            <p:cNvGrpSpPr>
              <a:grpSpLocks/>
            </p:cNvGrpSpPr>
            <p:nvPr/>
          </p:nvGrpSpPr>
          <p:grpSpPr bwMode="auto">
            <a:xfrm rot="789266">
              <a:off x="5338742" y="1329558"/>
              <a:ext cx="855357" cy="780606"/>
              <a:chOff x="13707721" y="2401221"/>
              <a:chExt cx="1435101" cy="1309686"/>
            </a:xfrm>
          </p:grpSpPr>
          <p:sp>
            <p:nvSpPr>
              <p:cNvPr id="5129" name="等腰三角形 29"/>
              <p:cNvSpPr>
                <a:spLocks noChangeArrowheads="1"/>
              </p:cNvSpPr>
              <p:nvPr/>
            </p:nvSpPr>
            <p:spPr bwMode="auto">
              <a:xfrm rot="-8687839">
                <a:off x="13707721" y="2696495"/>
                <a:ext cx="1176337" cy="1014412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rgbClr val="19751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  <a:latin typeface="Calibri" pitchFamily="34" charset="0"/>
                  <a:ea typeface="幼圆" pitchFamily="49" charset="-122"/>
                </a:endParaRPr>
              </a:p>
            </p:txBody>
          </p:sp>
          <p:grpSp>
            <p:nvGrpSpPr>
              <p:cNvPr id="5130" name="组合 4"/>
              <p:cNvGrpSpPr>
                <a:grpSpLocks/>
              </p:cNvGrpSpPr>
              <p:nvPr/>
            </p:nvGrpSpPr>
            <p:grpSpPr bwMode="auto">
              <a:xfrm>
                <a:off x="13839485" y="2401221"/>
                <a:ext cx="1303337" cy="1279525"/>
                <a:chOff x="13839374" y="2401220"/>
                <a:chExt cx="1303336" cy="1279536"/>
              </a:xfrm>
            </p:grpSpPr>
            <p:sp>
              <p:nvSpPr>
                <p:cNvPr id="5131" name="等腰三角形 28"/>
                <p:cNvSpPr>
                  <a:spLocks noChangeArrowheads="1"/>
                </p:cNvSpPr>
                <p:nvPr/>
              </p:nvSpPr>
              <p:spPr bwMode="auto">
                <a:xfrm rot="-8687839">
                  <a:off x="13839374" y="2756829"/>
                  <a:ext cx="944554" cy="81597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C20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32" name="椭圆 30"/>
                <p:cNvSpPr>
                  <a:spLocks noChangeArrowheads="1"/>
                </p:cNvSpPr>
                <p:nvPr/>
              </p:nvSpPr>
              <p:spPr bwMode="auto">
                <a:xfrm rot="9110320">
                  <a:off x="15028410" y="3061629"/>
                  <a:ext cx="114300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33" name="椭圆 31"/>
                <p:cNvSpPr>
                  <a:spLocks noChangeArrowheads="1"/>
                </p:cNvSpPr>
                <p:nvPr/>
              </p:nvSpPr>
              <p:spPr bwMode="auto">
                <a:xfrm rot="9110320">
                  <a:off x="13939439" y="3564868"/>
                  <a:ext cx="115887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34" name="椭圆 32"/>
                <p:cNvSpPr>
                  <a:spLocks noChangeArrowheads="1"/>
                </p:cNvSpPr>
                <p:nvPr/>
              </p:nvSpPr>
              <p:spPr bwMode="auto">
                <a:xfrm rot="9110320">
                  <a:off x="14056973" y="2401220"/>
                  <a:ext cx="114300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</p:grpSp>
        </p:grpSp>
        <p:sp>
          <p:nvSpPr>
            <p:cNvPr id="5135" name="文本框 41"/>
            <p:cNvSpPr txBox="1">
              <a:spLocks noChangeArrowheads="1"/>
            </p:cNvSpPr>
            <p:nvPr/>
          </p:nvSpPr>
          <p:spPr bwMode="auto">
            <a:xfrm>
              <a:off x="5625036" y="1503537"/>
              <a:ext cx="2304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6154738" y="2744788"/>
            <a:ext cx="45672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197519"/>
                </a:solidFill>
              </a:rPr>
              <a:t>结构与设计</a:t>
            </a:r>
          </a:p>
        </p:txBody>
      </p:sp>
      <p:grpSp>
        <p:nvGrpSpPr>
          <p:cNvPr id="44" name="组合 43"/>
          <p:cNvGrpSpPr>
            <a:grpSpLocks/>
          </p:cNvGrpSpPr>
          <p:nvPr/>
        </p:nvGrpSpPr>
        <p:grpSpPr bwMode="auto">
          <a:xfrm rot="655813">
            <a:off x="5106988" y="2554288"/>
            <a:ext cx="855662" cy="781050"/>
            <a:chOff x="5338742" y="1329558"/>
            <a:chExt cx="855357" cy="780606"/>
          </a:xfrm>
        </p:grpSpPr>
        <p:grpSp>
          <p:nvGrpSpPr>
            <p:cNvPr id="5138" name="组合 44"/>
            <p:cNvGrpSpPr>
              <a:grpSpLocks/>
            </p:cNvGrpSpPr>
            <p:nvPr/>
          </p:nvGrpSpPr>
          <p:grpSpPr bwMode="auto">
            <a:xfrm rot="789266">
              <a:off x="5338742" y="1329558"/>
              <a:ext cx="855357" cy="780606"/>
              <a:chOff x="13707721" y="2401221"/>
              <a:chExt cx="1435101" cy="1309686"/>
            </a:xfrm>
          </p:grpSpPr>
          <p:sp>
            <p:nvSpPr>
              <p:cNvPr id="5139" name="等腰三角形 46"/>
              <p:cNvSpPr>
                <a:spLocks noChangeArrowheads="1"/>
              </p:cNvSpPr>
              <p:nvPr/>
            </p:nvSpPr>
            <p:spPr bwMode="auto">
              <a:xfrm rot="-8687839">
                <a:off x="13707721" y="2696495"/>
                <a:ext cx="1176337" cy="1014412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rgbClr val="19751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  <a:latin typeface="Calibri" pitchFamily="34" charset="0"/>
                  <a:ea typeface="幼圆" pitchFamily="49" charset="-122"/>
                </a:endParaRPr>
              </a:p>
            </p:txBody>
          </p:sp>
          <p:grpSp>
            <p:nvGrpSpPr>
              <p:cNvPr id="5140" name="组合 47"/>
              <p:cNvGrpSpPr>
                <a:grpSpLocks/>
              </p:cNvGrpSpPr>
              <p:nvPr/>
            </p:nvGrpSpPr>
            <p:grpSpPr bwMode="auto">
              <a:xfrm>
                <a:off x="13839485" y="2401221"/>
                <a:ext cx="1303337" cy="1279525"/>
                <a:chOff x="13839374" y="2401220"/>
                <a:chExt cx="1303336" cy="1279536"/>
              </a:xfrm>
            </p:grpSpPr>
            <p:sp>
              <p:nvSpPr>
                <p:cNvPr id="5141" name="等腰三角形 48"/>
                <p:cNvSpPr>
                  <a:spLocks noChangeArrowheads="1"/>
                </p:cNvSpPr>
                <p:nvPr/>
              </p:nvSpPr>
              <p:spPr bwMode="auto">
                <a:xfrm rot="-8687839">
                  <a:off x="13839374" y="2756829"/>
                  <a:ext cx="944554" cy="81597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C20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42" name="椭圆 49"/>
                <p:cNvSpPr>
                  <a:spLocks noChangeArrowheads="1"/>
                </p:cNvSpPr>
                <p:nvPr/>
              </p:nvSpPr>
              <p:spPr bwMode="auto">
                <a:xfrm rot="9110320">
                  <a:off x="15028410" y="3061629"/>
                  <a:ext cx="114300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43" name="椭圆 50"/>
                <p:cNvSpPr>
                  <a:spLocks noChangeArrowheads="1"/>
                </p:cNvSpPr>
                <p:nvPr/>
              </p:nvSpPr>
              <p:spPr bwMode="auto">
                <a:xfrm rot="9110320">
                  <a:off x="13939439" y="3564868"/>
                  <a:ext cx="115887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44" name="椭圆 51"/>
                <p:cNvSpPr>
                  <a:spLocks noChangeArrowheads="1"/>
                </p:cNvSpPr>
                <p:nvPr/>
              </p:nvSpPr>
              <p:spPr bwMode="auto">
                <a:xfrm rot="9110320">
                  <a:off x="14056973" y="2401220"/>
                  <a:ext cx="114300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</p:grpSp>
        </p:grpSp>
        <p:sp>
          <p:nvSpPr>
            <p:cNvPr id="5145" name="文本框 45"/>
            <p:cNvSpPr txBox="1">
              <a:spLocks noChangeArrowheads="1"/>
            </p:cNvSpPr>
            <p:nvPr/>
          </p:nvSpPr>
          <p:spPr bwMode="auto">
            <a:xfrm rot="-655813">
              <a:off x="5614772" y="1502452"/>
              <a:ext cx="2304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5313748" y="3808868"/>
            <a:ext cx="45672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197519"/>
                </a:solidFill>
              </a:rPr>
              <a:t>工具与技术</a:t>
            </a:r>
          </a:p>
        </p:txBody>
      </p:sp>
      <p:grpSp>
        <p:nvGrpSpPr>
          <p:cNvPr id="53" name="组合 52"/>
          <p:cNvGrpSpPr>
            <a:grpSpLocks/>
          </p:cNvGrpSpPr>
          <p:nvPr/>
        </p:nvGrpSpPr>
        <p:grpSpPr bwMode="auto">
          <a:xfrm rot="1311626">
            <a:off x="4237038" y="3663950"/>
            <a:ext cx="855662" cy="779463"/>
            <a:chOff x="5338742" y="1329558"/>
            <a:chExt cx="855357" cy="780606"/>
          </a:xfrm>
        </p:grpSpPr>
        <p:grpSp>
          <p:nvGrpSpPr>
            <p:cNvPr id="5148" name="组合 53"/>
            <p:cNvGrpSpPr>
              <a:grpSpLocks/>
            </p:cNvGrpSpPr>
            <p:nvPr/>
          </p:nvGrpSpPr>
          <p:grpSpPr bwMode="auto">
            <a:xfrm rot="789266">
              <a:off x="5338742" y="1329558"/>
              <a:ext cx="855357" cy="780606"/>
              <a:chOff x="13707721" y="2401221"/>
              <a:chExt cx="1435101" cy="1309686"/>
            </a:xfrm>
          </p:grpSpPr>
          <p:sp>
            <p:nvSpPr>
              <p:cNvPr id="5149" name="等腰三角形 55"/>
              <p:cNvSpPr>
                <a:spLocks noChangeArrowheads="1"/>
              </p:cNvSpPr>
              <p:nvPr/>
            </p:nvSpPr>
            <p:spPr bwMode="auto">
              <a:xfrm rot="-8687839">
                <a:off x="13707721" y="2696495"/>
                <a:ext cx="1176337" cy="1014412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rgbClr val="19751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  <a:latin typeface="Calibri" pitchFamily="34" charset="0"/>
                  <a:ea typeface="幼圆" pitchFamily="49" charset="-122"/>
                </a:endParaRPr>
              </a:p>
            </p:txBody>
          </p:sp>
          <p:grpSp>
            <p:nvGrpSpPr>
              <p:cNvPr id="5150" name="组合 56"/>
              <p:cNvGrpSpPr>
                <a:grpSpLocks/>
              </p:cNvGrpSpPr>
              <p:nvPr/>
            </p:nvGrpSpPr>
            <p:grpSpPr bwMode="auto">
              <a:xfrm>
                <a:off x="13839485" y="2401221"/>
                <a:ext cx="1303337" cy="1279525"/>
                <a:chOff x="13839374" y="2401220"/>
                <a:chExt cx="1303336" cy="1279536"/>
              </a:xfrm>
            </p:grpSpPr>
            <p:sp>
              <p:nvSpPr>
                <p:cNvPr id="5151" name="等腰三角形 57"/>
                <p:cNvSpPr>
                  <a:spLocks noChangeArrowheads="1"/>
                </p:cNvSpPr>
                <p:nvPr/>
              </p:nvSpPr>
              <p:spPr bwMode="auto">
                <a:xfrm rot="-8687839">
                  <a:off x="13839374" y="2756829"/>
                  <a:ext cx="944554" cy="81597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C20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52" name="椭圆 58"/>
                <p:cNvSpPr>
                  <a:spLocks noChangeArrowheads="1"/>
                </p:cNvSpPr>
                <p:nvPr/>
              </p:nvSpPr>
              <p:spPr bwMode="auto">
                <a:xfrm rot="9110320">
                  <a:off x="15028410" y="3061629"/>
                  <a:ext cx="114300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53" name="椭圆 59"/>
                <p:cNvSpPr>
                  <a:spLocks noChangeArrowheads="1"/>
                </p:cNvSpPr>
                <p:nvPr/>
              </p:nvSpPr>
              <p:spPr bwMode="auto">
                <a:xfrm rot="9110320">
                  <a:off x="13939439" y="3564868"/>
                  <a:ext cx="115887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54" name="椭圆 60"/>
                <p:cNvSpPr>
                  <a:spLocks noChangeArrowheads="1"/>
                </p:cNvSpPr>
                <p:nvPr/>
              </p:nvSpPr>
              <p:spPr bwMode="auto">
                <a:xfrm rot="9110320">
                  <a:off x="14056973" y="2401220"/>
                  <a:ext cx="114300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</p:grpSp>
        </p:grpSp>
        <p:sp>
          <p:nvSpPr>
            <p:cNvPr id="5155" name="文本框 54"/>
            <p:cNvSpPr txBox="1">
              <a:spLocks noChangeArrowheads="1"/>
            </p:cNvSpPr>
            <p:nvPr/>
          </p:nvSpPr>
          <p:spPr bwMode="auto">
            <a:xfrm rot="-1530250">
              <a:off x="5620692" y="1522805"/>
              <a:ext cx="2304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4157663" y="4983163"/>
            <a:ext cx="45672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197519"/>
                </a:solidFill>
              </a:rPr>
              <a:t>管理与合作</a:t>
            </a:r>
          </a:p>
        </p:txBody>
      </p:sp>
      <p:grpSp>
        <p:nvGrpSpPr>
          <p:cNvPr id="62" name="组合 61"/>
          <p:cNvGrpSpPr>
            <a:grpSpLocks/>
          </p:cNvGrpSpPr>
          <p:nvPr/>
        </p:nvGrpSpPr>
        <p:grpSpPr bwMode="auto">
          <a:xfrm rot="2091577">
            <a:off x="3130550" y="4773613"/>
            <a:ext cx="854075" cy="779462"/>
            <a:chOff x="5338742" y="1329558"/>
            <a:chExt cx="855357" cy="780606"/>
          </a:xfrm>
        </p:grpSpPr>
        <p:grpSp>
          <p:nvGrpSpPr>
            <p:cNvPr id="5158" name="组合 62"/>
            <p:cNvGrpSpPr>
              <a:grpSpLocks/>
            </p:cNvGrpSpPr>
            <p:nvPr/>
          </p:nvGrpSpPr>
          <p:grpSpPr bwMode="auto">
            <a:xfrm rot="789266">
              <a:off x="5338742" y="1329558"/>
              <a:ext cx="855357" cy="780606"/>
              <a:chOff x="13707721" y="2401221"/>
              <a:chExt cx="1435101" cy="1309686"/>
            </a:xfrm>
          </p:grpSpPr>
          <p:sp>
            <p:nvSpPr>
              <p:cNvPr id="5159" name="等腰三角形 64"/>
              <p:cNvSpPr>
                <a:spLocks noChangeArrowheads="1"/>
              </p:cNvSpPr>
              <p:nvPr/>
            </p:nvSpPr>
            <p:spPr bwMode="auto">
              <a:xfrm rot="-8687839">
                <a:off x="13707721" y="2696495"/>
                <a:ext cx="1176337" cy="1014412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rgbClr val="19751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  <a:latin typeface="Calibri" pitchFamily="34" charset="0"/>
                  <a:ea typeface="幼圆" pitchFamily="49" charset="-122"/>
                </a:endParaRPr>
              </a:p>
            </p:txBody>
          </p:sp>
          <p:grpSp>
            <p:nvGrpSpPr>
              <p:cNvPr id="5160" name="组合 65"/>
              <p:cNvGrpSpPr>
                <a:grpSpLocks/>
              </p:cNvGrpSpPr>
              <p:nvPr/>
            </p:nvGrpSpPr>
            <p:grpSpPr bwMode="auto">
              <a:xfrm>
                <a:off x="13839485" y="2401221"/>
                <a:ext cx="1303337" cy="1279525"/>
                <a:chOff x="13839374" y="2401220"/>
                <a:chExt cx="1303336" cy="1279536"/>
              </a:xfrm>
            </p:grpSpPr>
            <p:sp>
              <p:nvSpPr>
                <p:cNvPr id="5161" name="等腰三角形 66"/>
                <p:cNvSpPr>
                  <a:spLocks noChangeArrowheads="1"/>
                </p:cNvSpPr>
                <p:nvPr/>
              </p:nvSpPr>
              <p:spPr bwMode="auto">
                <a:xfrm rot="-8687839">
                  <a:off x="13839374" y="2756829"/>
                  <a:ext cx="944554" cy="81597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C20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62" name="椭圆 67"/>
                <p:cNvSpPr>
                  <a:spLocks noChangeArrowheads="1"/>
                </p:cNvSpPr>
                <p:nvPr/>
              </p:nvSpPr>
              <p:spPr bwMode="auto">
                <a:xfrm rot="9110320">
                  <a:off x="15028410" y="3061629"/>
                  <a:ext cx="114300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63" name="椭圆 68"/>
                <p:cNvSpPr>
                  <a:spLocks noChangeArrowheads="1"/>
                </p:cNvSpPr>
                <p:nvPr/>
              </p:nvSpPr>
              <p:spPr bwMode="auto">
                <a:xfrm rot="9110320">
                  <a:off x="13939439" y="3564868"/>
                  <a:ext cx="115887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64" name="椭圆 69"/>
                <p:cNvSpPr>
                  <a:spLocks noChangeArrowheads="1"/>
                </p:cNvSpPr>
                <p:nvPr/>
              </p:nvSpPr>
              <p:spPr bwMode="auto">
                <a:xfrm rot="9110320">
                  <a:off x="14056973" y="2401220"/>
                  <a:ext cx="114300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</p:grpSp>
        </p:grpSp>
        <p:sp>
          <p:nvSpPr>
            <p:cNvPr id="5165" name="文本框 63"/>
            <p:cNvSpPr txBox="1">
              <a:spLocks noChangeArrowheads="1"/>
            </p:cNvSpPr>
            <p:nvPr/>
          </p:nvSpPr>
          <p:spPr bwMode="auto">
            <a:xfrm rot="-1967439">
              <a:off x="5618386" y="1533712"/>
              <a:ext cx="2304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0" y="0"/>
            <a:ext cx="5453063" cy="5597525"/>
            <a:chOff x="1" y="0"/>
            <a:chExt cx="5453336" cy="5596974"/>
          </a:xfrm>
        </p:grpSpPr>
        <p:sp>
          <p:nvSpPr>
            <p:cNvPr id="41" name="任意多边形 40"/>
            <p:cNvSpPr/>
            <p:nvPr/>
          </p:nvSpPr>
          <p:spPr>
            <a:xfrm>
              <a:off x="1" y="0"/>
              <a:ext cx="5453336" cy="5596974"/>
            </a:xfrm>
            <a:custGeom>
              <a:avLst/>
              <a:gdLst>
                <a:gd name="connsiteX0" fmla="*/ 0 w 5453336"/>
                <a:gd name="connsiteY0" fmla="*/ 0 h 5596974"/>
                <a:gd name="connsiteX1" fmla="*/ 5453336 w 5453336"/>
                <a:gd name="connsiteY1" fmla="*/ 0 h 5596974"/>
                <a:gd name="connsiteX2" fmla="*/ 140848 w 5453336"/>
                <a:gd name="connsiteY2" fmla="*/ 5593412 h 5596974"/>
                <a:gd name="connsiteX3" fmla="*/ 0 w 5453336"/>
                <a:gd name="connsiteY3" fmla="*/ 5596974 h 559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3336" h="5596974">
                  <a:moveTo>
                    <a:pt x="0" y="0"/>
                  </a:moveTo>
                  <a:lnTo>
                    <a:pt x="5453336" y="0"/>
                  </a:lnTo>
                  <a:cubicBezTo>
                    <a:pt x="5453336" y="2996519"/>
                    <a:pt x="3100088" y="5443408"/>
                    <a:pt x="140848" y="5593412"/>
                  </a:cubicBezTo>
                  <a:lnTo>
                    <a:pt x="0" y="5596974"/>
                  </a:lnTo>
                  <a:close/>
                </a:path>
              </a:pathLst>
            </a:custGeom>
            <a:solidFill>
              <a:srgbClr val="1975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grpSp>
          <p:nvGrpSpPr>
            <p:cNvPr id="5168" name="组合 78"/>
            <p:cNvGrpSpPr>
              <a:grpSpLocks/>
            </p:cNvGrpSpPr>
            <p:nvPr/>
          </p:nvGrpSpPr>
          <p:grpSpPr bwMode="auto">
            <a:xfrm>
              <a:off x="654256" y="1461442"/>
              <a:ext cx="3084134" cy="1759691"/>
              <a:chOff x="654256" y="1618167"/>
              <a:chExt cx="3084134" cy="1759691"/>
            </a:xfrm>
          </p:grpSpPr>
          <p:sp>
            <p:nvSpPr>
              <p:cNvPr id="5169" name="文本框 75"/>
              <p:cNvSpPr txBox="1">
                <a:spLocks noChangeArrowheads="1"/>
              </p:cNvSpPr>
              <p:nvPr/>
            </p:nvSpPr>
            <p:spPr bwMode="auto">
              <a:xfrm>
                <a:off x="1139021" y="1618167"/>
                <a:ext cx="1899282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dist"/>
                <a:r>
                  <a:rPr lang="zh-CN" altLang="en-US" sz="5400" dirty="0">
                    <a:solidFill>
                      <a:schemeClr val="bg1"/>
                    </a:solidFill>
                  </a:rPr>
                  <a:t>目录</a:t>
                </a:r>
              </a:p>
            </p:txBody>
          </p:sp>
          <p:sp>
            <p:nvSpPr>
              <p:cNvPr id="5170" name="文本框 77"/>
              <p:cNvSpPr txBox="1">
                <a:spLocks noChangeArrowheads="1"/>
              </p:cNvSpPr>
              <p:nvPr/>
            </p:nvSpPr>
            <p:spPr bwMode="auto">
              <a:xfrm>
                <a:off x="654256" y="2669972"/>
                <a:ext cx="3084134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dist"/>
                <a:r>
                  <a:rPr lang="en-US" altLang="zh-CN" sz="4000" dirty="0">
                    <a:solidFill>
                      <a:schemeClr val="bg1"/>
                    </a:solidFill>
                  </a:rPr>
                  <a:t>CONTENTS</a:t>
                </a:r>
                <a:endParaRPr lang="zh-CN" altLang="en-US" sz="4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75" name="任意多边形 74"/>
          <p:cNvSpPr/>
          <p:nvPr/>
        </p:nvSpPr>
        <p:spPr bwMode="auto">
          <a:xfrm>
            <a:off x="8461375" y="3087688"/>
            <a:ext cx="3730625" cy="3770312"/>
          </a:xfrm>
          <a:custGeom>
            <a:avLst/>
            <a:gdLst>
              <a:gd name="connsiteX0" fmla="*/ 3598693 w 3730286"/>
              <a:gd name="connsiteY0" fmla="*/ 0 h 3770956"/>
              <a:gd name="connsiteX1" fmla="*/ 3730286 w 3730286"/>
              <a:gd name="connsiteY1" fmla="*/ 3091 h 3770956"/>
              <a:gd name="connsiteX2" fmla="*/ 3730286 w 3730286"/>
              <a:gd name="connsiteY2" fmla="*/ 3770956 h 3770956"/>
              <a:gd name="connsiteX3" fmla="*/ 32770 w 3730286"/>
              <a:gd name="connsiteY3" fmla="*/ 3770956 h 3770956"/>
              <a:gd name="connsiteX4" fmla="*/ 18580 w 3730286"/>
              <a:gd name="connsiteY4" fmla="*/ 3684585 h 3770956"/>
              <a:gd name="connsiteX5" fmla="*/ 0 w 3730286"/>
              <a:gd name="connsiteY5" fmla="*/ 3342803 h 3770956"/>
              <a:gd name="connsiteX6" fmla="*/ 3598693 w 3730286"/>
              <a:gd name="connsiteY6" fmla="*/ 0 h 377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0286" h="3770956">
                <a:moveTo>
                  <a:pt x="3598693" y="0"/>
                </a:moveTo>
                <a:lnTo>
                  <a:pt x="3730286" y="3091"/>
                </a:lnTo>
                <a:lnTo>
                  <a:pt x="3730286" y="3770956"/>
                </a:lnTo>
                <a:lnTo>
                  <a:pt x="32770" y="3770956"/>
                </a:lnTo>
                <a:lnTo>
                  <a:pt x="18580" y="3684585"/>
                </a:lnTo>
                <a:cubicBezTo>
                  <a:pt x="6294" y="3572210"/>
                  <a:pt x="0" y="3458189"/>
                  <a:pt x="0" y="3342803"/>
                </a:cubicBezTo>
                <a:cubicBezTo>
                  <a:pt x="0" y="1496624"/>
                  <a:pt x="1611190" y="0"/>
                  <a:pt x="3598693" y="0"/>
                </a:cubicBezTo>
                <a:close/>
              </a:path>
            </a:pathLst>
          </a:custGeom>
          <a:solidFill>
            <a:srgbClr val="1975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49602F-AFEB-4225-87F9-BA23DE769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365" y="5347833"/>
            <a:ext cx="2419350" cy="809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47" dur="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49" dur="6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51" dur="6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53" dur="6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8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8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8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7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7" grpId="0" animBg="1"/>
      <p:bldP spid="27" grpId="1" animBg="1"/>
      <p:bldP spid="28" grpId="0" animBg="1"/>
      <p:bldP spid="28" grpId="1" animBg="1"/>
      <p:bldP spid="34" grpId="0" animBg="1"/>
      <p:bldP spid="34" grpId="1" animBg="1"/>
      <p:bldP spid="35" grpId="0" animBg="1"/>
      <p:bldP spid="35" grpId="1" animBg="1"/>
      <p:bldP spid="12" grpId="0"/>
      <p:bldP spid="16" grpId="0"/>
      <p:bldP spid="20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等腰三角形 17"/>
          <p:cNvSpPr>
            <a:spLocks noChangeArrowheads="1"/>
          </p:cNvSpPr>
          <p:nvPr/>
        </p:nvSpPr>
        <p:spPr bwMode="auto">
          <a:xfrm rot="9233090">
            <a:off x="11149013" y="6661150"/>
            <a:ext cx="122237" cy="104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9" name="等腰三角形 18"/>
          <p:cNvSpPr>
            <a:spLocks noChangeArrowheads="1"/>
          </p:cNvSpPr>
          <p:nvPr/>
        </p:nvSpPr>
        <p:spPr bwMode="auto">
          <a:xfrm rot="-6030424">
            <a:off x="10908506" y="6634957"/>
            <a:ext cx="180975" cy="157162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-228606">
            <a:off x="11363325" y="6643688"/>
            <a:ext cx="122238" cy="104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1" name="等腰三角形 20"/>
          <p:cNvSpPr>
            <a:spLocks noChangeArrowheads="1"/>
          </p:cNvSpPr>
          <p:nvPr/>
        </p:nvSpPr>
        <p:spPr bwMode="auto">
          <a:xfrm rot="-3389783">
            <a:off x="11102975" y="6572251"/>
            <a:ext cx="58737" cy="49212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2" name="等腰三角形 21"/>
          <p:cNvSpPr>
            <a:spLocks noChangeArrowheads="1"/>
          </p:cNvSpPr>
          <p:nvPr/>
        </p:nvSpPr>
        <p:spPr bwMode="auto">
          <a:xfrm rot="8748521">
            <a:off x="11291888" y="6657975"/>
            <a:ext cx="58737" cy="49213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5" name="Freeform 5"/>
          <p:cNvSpPr>
            <a:spLocks noEditPoints="1" noChangeArrowheads="1"/>
          </p:cNvSpPr>
          <p:nvPr/>
        </p:nvSpPr>
        <p:spPr bwMode="auto">
          <a:xfrm rot="-455902">
            <a:off x="952500" y="3749675"/>
            <a:ext cx="2281238" cy="2592388"/>
          </a:xfrm>
          <a:custGeom>
            <a:avLst/>
            <a:gdLst>
              <a:gd name="T0" fmla="*/ 14 w 71"/>
              <a:gd name="T1" fmla="*/ 4 h 81"/>
              <a:gd name="T2" fmla="*/ 6 w 71"/>
              <a:gd name="T3" fmla="*/ 13 h 81"/>
              <a:gd name="T4" fmla="*/ 14 w 71"/>
              <a:gd name="T5" fmla="*/ 22 h 81"/>
              <a:gd name="T6" fmla="*/ 23 w 71"/>
              <a:gd name="T7" fmla="*/ 13 h 81"/>
              <a:gd name="T8" fmla="*/ 14 w 71"/>
              <a:gd name="T9" fmla="*/ 4 h 81"/>
              <a:gd name="T10" fmla="*/ 40 w 71"/>
              <a:gd name="T11" fmla="*/ 23 h 81"/>
              <a:gd name="T12" fmla="*/ 41 w 71"/>
              <a:gd name="T13" fmla="*/ 30 h 81"/>
              <a:gd name="T14" fmla="*/ 45 w 71"/>
              <a:gd name="T15" fmla="*/ 31 h 81"/>
              <a:gd name="T16" fmla="*/ 48 w 71"/>
              <a:gd name="T17" fmla="*/ 25 h 81"/>
              <a:gd name="T18" fmla="*/ 40 w 71"/>
              <a:gd name="T19" fmla="*/ 23 h 81"/>
              <a:gd name="T20" fmla="*/ 53 w 71"/>
              <a:gd name="T21" fmla="*/ 26 h 81"/>
              <a:gd name="T22" fmla="*/ 48 w 71"/>
              <a:gd name="T23" fmla="*/ 35 h 81"/>
              <a:gd name="T24" fmla="*/ 48 w 71"/>
              <a:gd name="T25" fmla="*/ 37 h 81"/>
              <a:gd name="T26" fmla="*/ 46 w 71"/>
              <a:gd name="T27" fmla="*/ 36 h 81"/>
              <a:gd name="T28" fmla="*/ 42 w 71"/>
              <a:gd name="T29" fmla="*/ 35 h 81"/>
              <a:gd name="T30" fmla="*/ 31 w 71"/>
              <a:gd name="T31" fmla="*/ 43 h 81"/>
              <a:gd name="T32" fmla="*/ 24 w 71"/>
              <a:gd name="T33" fmla="*/ 36 h 81"/>
              <a:gd name="T34" fmla="*/ 24 w 71"/>
              <a:gd name="T35" fmla="*/ 51 h 81"/>
              <a:gd name="T36" fmla="*/ 25 w 71"/>
              <a:gd name="T37" fmla="*/ 81 h 81"/>
              <a:gd name="T38" fmla="*/ 18 w 71"/>
              <a:gd name="T39" fmla="*/ 81 h 81"/>
              <a:gd name="T40" fmla="*/ 16 w 71"/>
              <a:gd name="T41" fmla="*/ 55 h 81"/>
              <a:gd name="T42" fmla="*/ 13 w 71"/>
              <a:gd name="T43" fmla="*/ 55 h 81"/>
              <a:gd name="T44" fmla="*/ 12 w 71"/>
              <a:gd name="T45" fmla="*/ 81 h 81"/>
              <a:gd name="T46" fmla="*/ 4 w 71"/>
              <a:gd name="T47" fmla="*/ 81 h 81"/>
              <a:gd name="T48" fmla="*/ 5 w 71"/>
              <a:gd name="T49" fmla="*/ 51 h 81"/>
              <a:gd name="T50" fmla="*/ 0 w 71"/>
              <a:gd name="T51" fmla="*/ 46 h 81"/>
              <a:gd name="T52" fmla="*/ 4 w 71"/>
              <a:gd name="T53" fmla="*/ 24 h 81"/>
              <a:gd name="T54" fmla="*/ 25 w 71"/>
              <a:gd name="T55" fmla="*/ 24 h 81"/>
              <a:gd name="T56" fmla="*/ 32 w 71"/>
              <a:gd name="T57" fmla="*/ 34 h 81"/>
              <a:gd name="T58" fmla="*/ 37 w 71"/>
              <a:gd name="T59" fmla="*/ 33 h 81"/>
              <a:gd name="T60" fmla="*/ 37 w 71"/>
              <a:gd name="T61" fmla="*/ 33 h 81"/>
              <a:gd name="T62" fmla="*/ 35 w 71"/>
              <a:gd name="T63" fmla="*/ 22 h 81"/>
              <a:gd name="T64" fmla="*/ 28 w 71"/>
              <a:gd name="T65" fmla="*/ 20 h 81"/>
              <a:gd name="T66" fmla="*/ 28 w 71"/>
              <a:gd name="T67" fmla="*/ 10 h 81"/>
              <a:gd name="T68" fmla="*/ 71 w 71"/>
              <a:gd name="T69" fmla="*/ 0 h 81"/>
              <a:gd name="T70" fmla="*/ 71 w 71"/>
              <a:gd name="T71" fmla="*/ 30 h 81"/>
              <a:gd name="T72" fmla="*/ 53 w 71"/>
              <a:gd name="T73" fmla="*/ 26 h 81"/>
              <a:gd name="T74" fmla="*/ 31 w 71"/>
              <a:gd name="T75" fmla="*/ 12 h 81"/>
              <a:gd name="T76" fmla="*/ 31 w 71"/>
              <a:gd name="T77" fmla="*/ 14 h 81"/>
              <a:gd name="T78" fmla="*/ 67 w 71"/>
              <a:gd name="T79" fmla="*/ 12 h 81"/>
              <a:gd name="T80" fmla="*/ 67 w 71"/>
              <a:gd name="T81" fmla="*/ 5 h 81"/>
              <a:gd name="T82" fmla="*/ 31 w 71"/>
              <a:gd name="T83" fmla="*/ 1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1" h="81">
                <a:moveTo>
                  <a:pt x="14" y="4"/>
                </a:moveTo>
                <a:cubicBezTo>
                  <a:pt x="10" y="4"/>
                  <a:pt x="6" y="8"/>
                  <a:pt x="6" y="13"/>
                </a:cubicBezTo>
                <a:cubicBezTo>
                  <a:pt x="6" y="18"/>
                  <a:pt x="10" y="22"/>
                  <a:pt x="14" y="22"/>
                </a:cubicBezTo>
                <a:cubicBezTo>
                  <a:pt x="19" y="22"/>
                  <a:pt x="23" y="18"/>
                  <a:pt x="23" y="13"/>
                </a:cubicBezTo>
                <a:cubicBezTo>
                  <a:pt x="23" y="8"/>
                  <a:pt x="19" y="4"/>
                  <a:pt x="14" y="4"/>
                </a:cubicBezTo>
                <a:close/>
                <a:moveTo>
                  <a:pt x="40" y="23"/>
                </a:moveTo>
                <a:cubicBezTo>
                  <a:pt x="41" y="30"/>
                  <a:pt x="41" y="30"/>
                  <a:pt x="41" y="30"/>
                </a:cubicBezTo>
                <a:cubicBezTo>
                  <a:pt x="45" y="31"/>
                  <a:pt x="45" y="31"/>
                  <a:pt x="45" y="31"/>
                </a:cubicBezTo>
                <a:cubicBezTo>
                  <a:pt x="48" y="25"/>
                  <a:pt x="48" y="25"/>
                  <a:pt x="48" y="25"/>
                </a:cubicBezTo>
                <a:cubicBezTo>
                  <a:pt x="40" y="23"/>
                  <a:pt x="40" y="23"/>
                  <a:pt x="40" y="23"/>
                </a:cubicBezTo>
                <a:close/>
                <a:moveTo>
                  <a:pt x="53" y="26"/>
                </a:moveTo>
                <a:cubicBezTo>
                  <a:pt x="48" y="35"/>
                  <a:pt x="48" y="35"/>
                  <a:pt x="48" y="35"/>
                </a:cubicBezTo>
                <a:cubicBezTo>
                  <a:pt x="48" y="37"/>
                  <a:pt x="48" y="37"/>
                  <a:pt x="48" y="37"/>
                </a:cubicBezTo>
                <a:cubicBezTo>
                  <a:pt x="46" y="36"/>
                  <a:pt x="46" y="36"/>
                  <a:pt x="46" y="36"/>
                </a:cubicBezTo>
                <a:cubicBezTo>
                  <a:pt x="42" y="35"/>
                  <a:pt x="42" y="35"/>
                  <a:pt x="42" y="35"/>
                </a:cubicBezTo>
                <a:cubicBezTo>
                  <a:pt x="31" y="43"/>
                  <a:pt x="31" y="43"/>
                  <a:pt x="31" y="43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51"/>
                  <a:pt x="24" y="51"/>
                  <a:pt x="24" y="51"/>
                </a:cubicBezTo>
                <a:cubicBezTo>
                  <a:pt x="25" y="81"/>
                  <a:pt x="25" y="81"/>
                  <a:pt x="25" y="81"/>
                </a:cubicBezTo>
                <a:cubicBezTo>
                  <a:pt x="18" y="81"/>
                  <a:pt x="18" y="81"/>
                  <a:pt x="18" y="81"/>
                </a:cubicBezTo>
                <a:cubicBezTo>
                  <a:pt x="16" y="55"/>
                  <a:pt x="16" y="55"/>
                  <a:pt x="16" y="55"/>
                </a:cubicBezTo>
                <a:cubicBezTo>
                  <a:pt x="13" y="55"/>
                  <a:pt x="13" y="55"/>
                  <a:pt x="13" y="55"/>
                </a:cubicBezTo>
                <a:cubicBezTo>
                  <a:pt x="12" y="81"/>
                  <a:pt x="12" y="81"/>
                  <a:pt x="12" y="81"/>
                </a:cubicBezTo>
                <a:cubicBezTo>
                  <a:pt x="4" y="81"/>
                  <a:pt x="4" y="81"/>
                  <a:pt x="4" y="81"/>
                </a:cubicBezTo>
                <a:cubicBezTo>
                  <a:pt x="5" y="51"/>
                  <a:pt x="5" y="51"/>
                  <a:pt x="5" y="51"/>
                </a:cubicBezTo>
                <a:cubicBezTo>
                  <a:pt x="4" y="49"/>
                  <a:pt x="2" y="48"/>
                  <a:pt x="0" y="46"/>
                </a:cubicBezTo>
                <a:cubicBezTo>
                  <a:pt x="4" y="24"/>
                  <a:pt x="4" y="24"/>
                  <a:pt x="4" y="24"/>
                </a:cubicBezTo>
                <a:cubicBezTo>
                  <a:pt x="27" y="24"/>
                  <a:pt x="2" y="24"/>
                  <a:pt x="25" y="24"/>
                </a:cubicBezTo>
                <a:cubicBezTo>
                  <a:pt x="32" y="34"/>
                  <a:pt x="32" y="34"/>
                  <a:pt x="32" y="34"/>
                </a:cubicBezTo>
                <a:cubicBezTo>
                  <a:pt x="37" y="33"/>
                  <a:pt x="37" y="33"/>
                  <a:pt x="37" y="33"/>
                </a:cubicBezTo>
                <a:cubicBezTo>
                  <a:pt x="37" y="33"/>
                  <a:pt x="37" y="33"/>
                  <a:pt x="37" y="33"/>
                </a:cubicBezTo>
                <a:cubicBezTo>
                  <a:pt x="35" y="22"/>
                  <a:pt x="35" y="22"/>
                  <a:pt x="35" y="22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10"/>
                  <a:pt x="28" y="10"/>
                  <a:pt x="28" y="10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30"/>
                  <a:pt x="71" y="30"/>
                  <a:pt x="71" y="30"/>
                </a:cubicBezTo>
                <a:cubicBezTo>
                  <a:pt x="53" y="26"/>
                  <a:pt x="53" y="26"/>
                  <a:pt x="53" y="26"/>
                </a:cubicBezTo>
                <a:close/>
                <a:moveTo>
                  <a:pt x="31" y="12"/>
                </a:moveTo>
                <a:cubicBezTo>
                  <a:pt x="31" y="14"/>
                  <a:pt x="31" y="14"/>
                  <a:pt x="31" y="14"/>
                </a:cubicBezTo>
                <a:cubicBezTo>
                  <a:pt x="67" y="12"/>
                  <a:pt x="67" y="12"/>
                  <a:pt x="67" y="12"/>
                </a:cubicBezTo>
                <a:cubicBezTo>
                  <a:pt x="67" y="5"/>
                  <a:pt x="67" y="5"/>
                  <a:pt x="67" y="5"/>
                </a:cubicBezTo>
                <a:lnTo>
                  <a:pt x="31" y="12"/>
                </a:lnTo>
                <a:close/>
              </a:path>
            </a:pathLst>
          </a:cu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574537" y="2300288"/>
            <a:ext cx="1238199" cy="1085851"/>
          </a:xfrm>
          <a:prstGeom prst="line">
            <a:avLst/>
          </a:prstGeom>
          <a:ln w="539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rgbClr val="197519">
                    <a:alpha val="85000"/>
                  </a:srgbClr>
                </a:gs>
                <a:gs pos="100000">
                  <a:srgbClr val="19751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3888862" y="3400425"/>
            <a:ext cx="1414463" cy="445296"/>
          </a:xfrm>
          <a:prstGeom prst="line">
            <a:avLst/>
          </a:prstGeom>
          <a:ln w="539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rgbClr val="197519">
                    <a:alpha val="85000"/>
                  </a:srgbClr>
                </a:gs>
                <a:gs pos="100000">
                  <a:srgbClr val="19751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888862" y="4503739"/>
            <a:ext cx="1285875" cy="70458"/>
          </a:xfrm>
          <a:prstGeom prst="line">
            <a:avLst/>
          </a:prstGeom>
          <a:ln w="539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rgbClr val="197519">
                    <a:alpha val="85000"/>
                  </a:srgbClr>
                </a:gs>
                <a:gs pos="100000">
                  <a:srgbClr val="19751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7" name="椭圆 27"/>
          <p:cNvSpPr>
            <a:spLocks noChangeArrowheads="1"/>
          </p:cNvSpPr>
          <p:nvPr/>
        </p:nvSpPr>
        <p:spPr bwMode="auto">
          <a:xfrm>
            <a:off x="5537201" y="2848890"/>
            <a:ext cx="742950" cy="742950"/>
          </a:xfrm>
          <a:prstGeom prst="ellipse">
            <a:avLst/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0" name="椭圆 28"/>
          <p:cNvSpPr>
            <a:spLocks noChangeArrowheads="1"/>
          </p:cNvSpPr>
          <p:nvPr/>
        </p:nvSpPr>
        <p:spPr bwMode="auto">
          <a:xfrm>
            <a:off x="5505450" y="4310063"/>
            <a:ext cx="742950" cy="742950"/>
          </a:xfrm>
          <a:prstGeom prst="ellipse">
            <a:avLst/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3" name="椭圆 14"/>
          <p:cNvSpPr>
            <a:spLocks noChangeArrowheads="1"/>
          </p:cNvSpPr>
          <p:nvPr/>
        </p:nvSpPr>
        <p:spPr bwMode="auto">
          <a:xfrm>
            <a:off x="4968593" y="1591707"/>
            <a:ext cx="742950" cy="742950"/>
          </a:xfrm>
          <a:prstGeom prst="ellipse">
            <a:avLst/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5866416" y="1245908"/>
            <a:ext cx="4629150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</a:rPr>
              <a:t>系统的使用者</a:t>
            </a:r>
            <a:endParaRPr lang="en-US" altLang="zh-CN" sz="2400" b="1" dirty="0">
              <a:solidFill>
                <a:srgbClr val="404040"/>
              </a:solidFill>
            </a:endParaRPr>
          </a:p>
          <a:p>
            <a:r>
              <a:rPr lang="zh-CN" altLang="en-US" sz="2100" dirty="0">
                <a:solidFill>
                  <a:srgbClr val="404040"/>
                </a:solidFill>
              </a:rPr>
              <a:t>超级管理员、采购员、仓库管理员、</a:t>
            </a:r>
            <a:endParaRPr lang="en-US" altLang="zh-CN" sz="2100" dirty="0">
              <a:solidFill>
                <a:srgbClr val="404040"/>
              </a:solidFill>
            </a:endParaRPr>
          </a:p>
          <a:p>
            <a:r>
              <a:rPr lang="zh-CN" altLang="en-US" sz="2100" dirty="0">
                <a:solidFill>
                  <a:srgbClr val="404040"/>
                </a:solidFill>
              </a:rPr>
              <a:t>门店管理员、销售员</a:t>
            </a:r>
          </a:p>
          <a:p>
            <a:endParaRPr lang="zh-CN" altLang="en-US" sz="2100" dirty="0">
              <a:solidFill>
                <a:srgbClr val="404040"/>
              </a:solidFill>
            </a:endParaRPr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6580981" y="2980690"/>
            <a:ext cx="462915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100" dirty="0">
                <a:solidFill>
                  <a:srgbClr val="404040"/>
                </a:solidFill>
              </a:rPr>
              <a:t>系统结构</a:t>
            </a:r>
            <a:r>
              <a:rPr lang="en-US" altLang="zh-CN" sz="2100" dirty="0">
                <a:solidFill>
                  <a:srgbClr val="404040"/>
                </a:solidFill>
              </a:rPr>
              <a:t>=</a:t>
            </a:r>
            <a:r>
              <a:rPr lang="zh-CN" altLang="en-US" sz="2100" dirty="0">
                <a:solidFill>
                  <a:srgbClr val="404040"/>
                </a:solidFill>
              </a:rPr>
              <a:t>多仓库</a:t>
            </a:r>
            <a:r>
              <a:rPr lang="en-US" altLang="zh-CN" sz="2100" dirty="0">
                <a:solidFill>
                  <a:srgbClr val="404040"/>
                </a:solidFill>
              </a:rPr>
              <a:t>+</a:t>
            </a:r>
            <a:r>
              <a:rPr lang="zh-CN" altLang="en-US" sz="2100" dirty="0">
                <a:solidFill>
                  <a:srgbClr val="404040"/>
                </a:solidFill>
              </a:rPr>
              <a:t>多门店</a:t>
            </a:r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6503042" y="4467721"/>
            <a:ext cx="462915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100" dirty="0">
                <a:solidFill>
                  <a:srgbClr val="404040"/>
                </a:solidFill>
              </a:rPr>
              <a:t>货物流转</a:t>
            </a: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11364913" y="6524625"/>
            <a:ext cx="6175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500" dirty="0">
                <a:solidFill>
                  <a:srgbClr val="197519"/>
                </a:solidFill>
                <a:ea typeface="方正粗倩简体" pitchFamily="65" charset="-122"/>
              </a:rPr>
              <a:t>1</a:t>
            </a:r>
            <a:endParaRPr lang="zh-CN" altLang="en-US" sz="1500" dirty="0">
              <a:solidFill>
                <a:srgbClr val="197519"/>
              </a:solidFill>
              <a:ea typeface="方正粗倩简体" pitchFamily="65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052464" y="421094"/>
            <a:ext cx="52388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rgbClr val="197519"/>
                </a:solidFill>
              </a:rPr>
              <a:t>选题：超市进销存系统</a:t>
            </a:r>
          </a:p>
        </p:txBody>
      </p:sp>
      <p:sp>
        <p:nvSpPr>
          <p:cNvPr id="42" name="等腰三角形 41"/>
          <p:cNvSpPr>
            <a:spLocks noChangeArrowheads="1"/>
          </p:cNvSpPr>
          <p:nvPr/>
        </p:nvSpPr>
        <p:spPr bwMode="auto">
          <a:xfrm>
            <a:off x="397163" y="550310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等腰三角形 42"/>
          <p:cNvSpPr>
            <a:spLocks noChangeArrowheads="1"/>
          </p:cNvSpPr>
          <p:nvPr/>
        </p:nvSpPr>
        <p:spPr bwMode="auto">
          <a:xfrm>
            <a:off x="919908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等腰三角形 43"/>
          <p:cNvSpPr>
            <a:spLocks noChangeArrowheads="1"/>
          </p:cNvSpPr>
          <p:nvPr/>
        </p:nvSpPr>
        <p:spPr bwMode="auto">
          <a:xfrm flipH="1">
            <a:off x="789733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等腰三角形 44"/>
          <p:cNvSpPr>
            <a:spLocks noChangeArrowheads="1"/>
          </p:cNvSpPr>
          <p:nvPr/>
        </p:nvSpPr>
        <p:spPr bwMode="auto">
          <a:xfrm>
            <a:off x="6068132" y="306239"/>
            <a:ext cx="460375" cy="35372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0E8D12F5-2C3A-4F94-A0DA-308CA84FA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860" y="770658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6E457DB0-F147-4F72-BF60-714369A13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988" y="444704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7380377-2E67-4A36-B494-5D6C5AE9C6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820" y="1638241"/>
            <a:ext cx="646496" cy="64649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7100784-CF40-4CE1-84FB-3FEF83729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235" y="2974664"/>
            <a:ext cx="536857" cy="5723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64AC0BF-4897-4B02-8A27-599A30ADD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572" y="4403185"/>
            <a:ext cx="556706" cy="5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6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8" dur="20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20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4" dur="20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5" grpId="0" animBg="1"/>
      <p:bldP spid="5" grpId="1" animBg="1"/>
      <p:bldP spid="14347" grpId="0" animBg="1"/>
      <p:bldP spid="14350" grpId="0" animBg="1"/>
      <p:bldP spid="14353" grpId="0" animBg="1"/>
      <p:bldP spid="30" grpId="0"/>
      <p:bldP spid="31" grpId="0"/>
      <p:bldP spid="32" grpId="0"/>
      <p:bldP spid="27" grpId="0"/>
      <p:bldP spid="41" grpId="0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29" grpId="0" animBg="1"/>
      <p:bldP spid="29" grpId="1" animBg="1"/>
      <p:bldP spid="33" grpId="0" animBg="1"/>
      <p:bldP spid="3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4EC3304C-CE39-4A75-89C0-D77C63BCE7E5}"/>
              </a:ext>
            </a:extLst>
          </p:cNvPr>
          <p:cNvCxnSpPr>
            <a:cxnSpLocks/>
          </p:cNvCxnSpPr>
          <p:nvPr/>
        </p:nvCxnSpPr>
        <p:spPr>
          <a:xfrm>
            <a:off x="4093535" y="1935400"/>
            <a:ext cx="2709479" cy="0"/>
          </a:xfrm>
          <a:prstGeom prst="line">
            <a:avLst/>
          </a:prstGeom>
          <a:ln w="107950">
            <a:solidFill>
              <a:srgbClr val="0091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4A6E4C4-B6A8-466A-AD04-DAC33C624C0A}"/>
              </a:ext>
            </a:extLst>
          </p:cNvPr>
          <p:cNvCxnSpPr>
            <a:cxnSpLocks/>
          </p:cNvCxnSpPr>
          <p:nvPr/>
        </p:nvCxnSpPr>
        <p:spPr>
          <a:xfrm>
            <a:off x="1488558" y="1935400"/>
            <a:ext cx="2604977" cy="0"/>
          </a:xfrm>
          <a:prstGeom prst="line">
            <a:avLst/>
          </a:prstGeom>
          <a:ln w="107950">
            <a:solidFill>
              <a:srgbClr val="0091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等腰三角形 19"/>
          <p:cNvSpPr>
            <a:spLocks noChangeArrowheads="1"/>
          </p:cNvSpPr>
          <p:nvPr/>
        </p:nvSpPr>
        <p:spPr bwMode="auto">
          <a:xfrm rot="9233090">
            <a:off x="11087100" y="6661150"/>
            <a:ext cx="122238" cy="104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1" name="等腰三角形 20"/>
          <p:cNvSpPr>
            <a:spLocks noChangeArrowheads="1"/>
          </p:cNvSpPr>
          <p:nvPr/>
        </p:nvSpPr>
        <p:spPr bwMode="auto">
          <a:xfrm rot="-6030424">
            <a:off x="10846594" y="6634956"/>
            <a:ext cx="180975" cy="157163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2" name="等腰三角形 21"/>
          <p:cNvSpPr>
            <a:spLocks noChangeArrowheads="1"/>
          </p:cNvSpPr>
          <p:nvPr/>
        </p:nvSpPr>
        <p:spPr bwMode="auto">
          <a:xfrm rot="-228606">
            <a:off x="11301413" y="6643688"/>
            <a:ext cx="122237" cy="104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3" name="等腰三角形 22"/>
          <p:cNvSpPr>
            <a:spLocks noChangeArrowheads="1"/>
          </p:cNvSpPr>
          <p:nvPr/>
        </p:nvSpPr>
        <p:spPr bwMode="auto">
          <a:xfrm rot="-3389783">
            <a:off x="11041063" y="6572250"/>
            <a:ext cx="58737" cy="49213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4" name="等腰三角形 23"/>
          <p:cNvSpPr>
            <a:spLocks noChangeArrowheads="1"/>
          </p:cNvSpPr>
          <p:nvPr/>
        </p:nvSpPr>
        <p:spPr bwMode="auto">
          <a:xfrm rot="8748521">
            <a:off x="11229975" y="6657975"/>
            <a:ext cx="58738" cy="49213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-32064" y="1941513"/>
            <a:ext cx="1616315" cy="0"/>
          </a:xfrm>
          <a:prstGeom prst="line">
            <a:avLst/>
          </a:prstGeom>
          <a:ln w="107950">
            <a:solidFill>
              <a:srgbClr val="0091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17"/>
          <p:cNvSpPr>
            <a:spLocks noEditPoints="1" noChangeArrowheads="1"/>
          </p:cNvSpPr>
          <p:nvPr/>
        </p:nvSpPr>
        <p:spPr bwMode="auto">
          <a:xfrm>
            <a:off x="6096000" y="1373325"/>
            <a:ext cx="306032" cy="400050"/>
          </a:xfrm>
          <a:custGeom>
            <a:avLst/>
            <a:gdLst>
              <a:gd name="T0" fmla="*/ 31 w 62"/>
              <a:gd name="T1" fmla="*/ 0 h 90"/>
              <a:gd name="T2" fmla="*/ 53 w 62"/>
              <a:gd name="T3" fmla="*/ 9 h 90"/>
              <a:gd name="T4" fmla="*/ 62 w 62"/>
              <a:gd name="T5" fmla="*/ 30 h 90"/>
              <a:gd name="T6" fmla="*/ 53 w 62"/>
              <a:gd name="T7" fmla="*/ 52 h 90"/>
              <a:gd name="T8" fmla="*/ 32 w 62"/>
              <a:gd name="T9" fmla="*/ 90 h 90"/>
              <a:gd name="T10" fmla="*/ 9 w 62"/>
              <a:gd name="T11" fmla="*/ 52 h 90"/>
              <a:gd name="T12" fmla="*/ 0 w 62"/>
              <a:gd name="T13" fmla="*/ 30 h 90"/>
              <a:gd name="T14" fmla="*/ 9 w 62"/>
              <a:gd name="T15" fmla="*/ 9 h 90"/>
              <a:gd name="T16" fmla="*/ 31 w 62"/>
              <a:gd name="T17" fmla="*/ 0 h 90"/>
              <a:gd name="T18" fmla="*/ 44 w 62"/>
              <a:gd name="T19" fmla="*/ 18 h 90"/>
              <a:gd name="T20" fmla="*/ 31 w 62"/>
              <a:gd name="T21" fmla="*/ 12 h 90"/>
              <a:gd name="T22" fmla="*/ 18 w 62"/>
              <a:gd name="T23" fmla="*/ 18 h 90"/>
              <a:gd name="T24" fmla="*/ 13 w 62"/>
              <a:gd name="T25" fmla="*/ 30 h 90"/>
              <a:gd name="T26" fmla="*/ 18 w 62"/>
              <a:gd name="T27" fmla="*/ 43 h 90"/>
              <a:gd name="T28" fmla="*/ 31 w 62"/>
              <a:gd name="T29" fmla="*/ 49 h 90"/>
              <a:gd name="T30" fmla="*/ 44 w 62"/>
              <a:gd name="T31" fmla="*/ 43 h 90"/>
              <a:gd name="T32" fmla="*/ 49 w 62"/>
              <a:gd name="T33" fmla="*/ 30 h 90"/>
              <a:gd name="T34" fmla="*/ 44 w 62"/>
              <a:gd name="T35" fmla="*/ 18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2" h="90">
                <a:moveTo>
                  <a:pt x="31" y="0"/>
                </a:moveTo>
                <a:cubicBezTo>
                  <a:pt x="39" y="0"/>
                  <a:pt x="47" y="3"/>
                  <a:pt x="53" y="9"/>
                </a:cubicBezTo>
                <a:cubicBezTo>
                  <a:pt x="58" y="14"/>
                  <a:pt x="62" y="22"/>
                  <a:pt x="62" y="30"/>
                </a:cubicBezTo>
                <a:cubicBezTo>
                  <a:pt x="62" y="39"/>
                  <a:pt x="58" y="47"/>
                  <a:pt x="53" y="52"/>
                </a:cubicBezTo>
                <a:cubicBezTo>
                  <a:pt x="32" y="90"/>
                  <a:pt x="32" y="90"/>
                  <a:pt x="32" y="90"/>
                </a:cubicBezTo>
                <a:cubicBezTo>
                  <a:pt x="32" y="90"/>
                  <a:pt x="15" y="62"/>
                  <a:pt x="9" y="52"/>
                </a:cubicBezTo>
                <a:cubicBezTo>
                  <a:pt x="3" y="46"/>
                  <a:pt x="0" y="39"/>
                  <a:pt x="0" y="30"/>
                </a:cubicBezTo>
                <a:cubicBezTo>
                  <a:pt x="0" y="22"/>
                  <a:pt x="4" y="14"/>
                  <a:pt x="9" y="9"/>
                </a:cubicBezTo>
                <a:cubicBezTo>
                  <a:pt x="15" y="3"/>
                  <a:pt x="22" y="0"/>
                  <a:pt x="31" y="0"/>
                </a:cubicBezTo>
                <a:close/>
                <a:moveTo>
                  <a:pt x="44" y="18"/>
                </a:moveTo>
                <a:cubicBezTo>
                  <a:pt x="40" y="14"/>
                  <a:pt x="36" y="12"/>
                  <a:pt x="31" y="12"/>
                </a:cubicBezTo>
                <a:cubicBezTo>
                  <a:pt x="26" y="12"/>
                  <a:pt x="21" y="14"/>
                  <a:pt x="18" y="18"/>
                </a:cubicBezTo>
                <a:cubicBezTo>
                  <a:pt x="15" y="21"/>
                  <a:pt x="13" y="25"/>
                  <a:pt x="13" y="30"/>
                </a:cubicBezTo>
                <a:cubicBezTo>
                  <a:pt x="13" y="35"/>
                  <a:pt x="15" y="40"/>
                  <a:pt x="18" y="43"/>
                </a:cubicBezTo>
                <a:cubicBezTo>
                  <a:pt x="21" y="47"/>
                  <a:pt x="26" y="49"/>
                  <a:pt x="31" y="49"/>
                </a:cubicBezTo>
                <a:cubicBezTo>
                  <a:pt x="36" y="49"/>
                  <a:pt x="40" y="47"/>
                  <a:pt x="44" y="43"/>
                </a:cubicBezTo>
                <a:cubicBezTo>
                  <a:pt x="47" y="40"/>
                  <a:pt x="49" y="35"/>
                  <a:pt x="49" y="30"/>
                </a:cubicBezTo>
                <a:cubicBezTo>
                  <a:pt x="49" y="25"/>
                  <a:pt x="47" y="21"/>
                  <a:pt x="44" y="18"/>
                </a:cubicBezTo>
                <a:close/>
              </a:path>
            </a:pathLst>
          </a:cu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六边形 26"/>
          <p:cNvSpPr>
            <a:spLocks noChangeArrowheads="1"/>
          </p:cNvSpPr>
          <p:nvPr/>
        </p:nvSpPr>
        <p:spPr bwMode="auto">
          <a:xfrm rot="5400000">
            <a:off x="1371441" y="1798638"/>
            <a:ext cx="330200" cy="285750"/>
          </a:xfrm>
          <a:prstGeom prst="hexagon">
            <a:avLst>
              <a:gd name="adj" fmla="val 24903"/>
              <a:gd name="vf" fmla="val 11547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28" name="六边形 27"/>
          <p:cNvSpPr>
            <a:spLocks noChangeArrowheads="1"/>
          </p:cNvSpPr>
          <p:nvPr/>
        </p:nvSpPr>
        <p:spPr bwMode="auto">
          <a:xfrm rot="5400000">
            <a:off x="3941279" y="1795600"/>
            <a:ext cx="330200" cy="285750"/>
          </a:xfrm>
          <a:prstGeom prst="hexagon">
            <a:avLst>
              <a:gd name="adj" fmla="val 24903"/>
              <a:gd name="vf" fmla="val 11547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>
            <a:spLocks noChangeArrowheads="1"/>
          </p:cNvSpPr>
          <p:nvPr/>
        </p:nvSpPr>
        <p:spPr bwMode="auto">
          <a:xfrm>
            <a:off x="892969" y="2458947"/>
            <a:ext cx="1338828" cy="40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404040"/>
                </a:solidFill>
              </a:rPr>
              <a:t>超级管理员</a:t>
            </a:r>
          </a:p>
        </p:txBody>
      </p:sp>
      <p:sp>
        <p:nvSpPr>
          <p:cNvPr id="63" name="文本框 62"/>
          <p:cNvSpPr txBox="1">
            <a:spLocks noChangeArrowheads="1"/>
          </p:cNvSpPr>
          <p:nvPr/>
        </p:nvSpPr>
        <p:spPr bwMode="auto">
          <a:xfrm>
            <a:off x="11364913" y="6524625"/>
            <a:ext cx="6175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500" dirty="0">
                <a:solidFill>
                  <a:srgbClr val="197519"/>
                </a:solidFill>
                <a:ea typeface="方正粗倩简体" pitchFamily="65" charset="-122"/>
              </a:rPr>
              <a:t>2</a:t>
            </a:r>
            <a:endParaRPr lang="zh-CN" altLang="en-US" sz="1500" dirty="0">
              <a:solidFill>
                <a:srgbClr val="197519"/>
              </a:solidFill>
              <a:ea typeface="方正粗倩简体" pitchFamily="65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982543" y="2061756"/>
            <a:ext cx="1107996" cy="40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b="1" dirty="0">
                <a:solidFill>
                  <a:srgbClr val="197519"/>
                </a:solidFill>
              </a:rPr>
              <a:t>商品模板</a:t>
            </a:r>
            <a:endParaRPr lang="en-US" altLang="zh-CN" b="1" dirty="0">
              <a:solidFill>
                <a:srgbClr val="197519"/>
              </a:solidFill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695018" y="2057819"/>
            <a:ext cx="1107996" cy="40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b="1" dirty="0">
                <a:solidFill>
                  <a:srgbClr val="197519"/>
                </a:solidFill>
              </a:rPr>
              <a:t>订单审批</a:t>
            </a:r>
            <a:endParaRPr lang="en-US" altLang="zh-CN" b="1" dirty="0">
              <a:solidFill>
                <a:srgbClr val="197519"/>
              </a:solidFill>
            </a:endParaRPr>
          </a:p>
        </p:txBody>
      </p: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1084263" y="505256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197519"/>
                </a:solidFill>
              </a:rPr>
              <a:t>货物流转</a:t>
            </a:r>
          </a:p>
        </p:txBody>
      </p:sp>
      <p:sp>
        <p:nvSpPr>
          <p:cNvPr id="74" name="等腰三角形 73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等腰三角形 74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" name="等腰三角形 75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" name="等腰三角形 76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0F56C9D-FA47-403E-BF03-946B814D0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5299" y="2865918"/>
            <a:ext cx="2262158" cy="75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>
                <a:solidFill>
                  <a:srgbClr val="404040"/>
                </a:solidFill>
              </a:rPr>
              <a:t>仓库库存、门店销售</a:t>
            </a:r>
            <a:endParaRPr lang="en-US" altLang="zh-CN" dirty="0">
              <a:solidFill>
                <a:srgbClr val="404040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zh-CN" altLang="en-US" dirty="0">
                <a:solidFill>
                  <a:srgbClr val="404040"/>
                </a:solidFill>
              </a:rPr>
              <a:t>沟通供应商</a:t>
            </a:r>
            <a:endParaRPr lang="en-US" altLang="zh-CN" dirty="0">
              <a:solidFill>
                <a:srgbClr val="40404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3AA3EDC-E531-461E-B84F-1B42458A8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268" y="2057820"/>
            <a:ext cx="1107996" cy="40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b="1" dirty="0">
                <a:solidFill>
                  <a:srgbClr val="197519"/>
                </a:solidFill>
              </a:rPr>
              <a:t>草拟订单</a:t>
            </a:r>
            <a:endParaRPr lang="en-US" altLang="zh-CN" b="1" dirty="0">
              <a:solidFill>
                <a:srgbClr val="197519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3AC3EA1-AC8D-4531-8B1B-4B4E29F49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825" y="2473689"/>
            <a:ext cx="1338828" cy="40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404040"/>
                </a:solidFill>
              </a:rPr>
              <a:t>批准或返回</a:t>
            </a: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B06CB014-94B7-4176-A754-64D2504AA0ED}"/>
              </a:ext>
            </a:extLst>
          </p:cNvPr>
          <p:cNvCxnSpPr>
            <a:cxnSpLocks/>
          </p:cNvCxnSpPr>
          <p:nvPr/>
        </p:nvCxnSpPr>
        <p:spPr>
          <a:xfrm>
            <a:off x="4249254" y="1573350"/>
            <a:ext cx="1694922" cy="0"/>
          </a:xfrm>
          <a:prstGeom prst="line">
            <a:avLst/>
          </a:prstGeom>
          <a:ln w="107950">
            <a:solidFill>
              <a:srgbClr val="00913A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CE43B228-3095-416A-9664-709B6FCAC45C}"/>
              </a:ext>
            </a:extLst>
          </p:cNvPr>
          <p:cNvCxnSpPr>
            <a:cxnSpLocks/>
          </p:cNvCxnSpPr>
          <p:nvPr/>
        </p:nvCxnSpPr>
        <p:spPr>
          <a:xfrm>
            <a:off x="6402032" y="1935400"/>
            <a:ext cx="2422837" cy="0"/>
          </a:xfrm>
          <a:prstGeom prst="line">
            <a:avLst/>
          </a:prstGeom>
          <a:ln w="107950">
            <a:solidFill>
              <a:srgbClr val="0091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六边形 80">
            <a:extLst>
              <a:ext uri="{FF2B5EF4-FFF2-40B4-BE49-F238E27FC236}">
                <a16:creationId xmlns:a16="http://schemas.microsoft.com/office/drawing/2014/main" id="{2662800D-3B56-426D-945A-CB0FC561EB7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226553" y="1808663"/>
            <a:ext cx="330200" cy="285750"/>
          </a:xfrm>
          <a:prstGeom prst="hexagon">
            <a:avLst>
              <a:gd name="adj" fmla="val 24903"/>
              <a:gd name="vf" fmla="val 11547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26698555-CA5D-4A40-940C-C94E9A4FD13C}"/>
              </a:ext>
            </a:extLst>
          </p:cNvPr>
          <p:cNvCxnSpPr>
            <a:cxnSpLocks/>
          </p:cNvCxnSpPr>
          <p:nvPr/>
        </p:nvCxnSpPr>
        <p:spPr>
          <a:xfrm>
            <a:off x="8597312" y="1935400"/>
            <a:ext cx="1343522" cy="0"/>
          </a:xfrm>
          <a:prstGeom prst="line">
            <a:avLst/>
          </a:prstGeom>
          <a:ln w="107950">
            <a:solidFill>
              <a:srgbClr val="0091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DB4DA338-3EA4-441F-BC3C-B0E72D187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290" y="2061756"/>
            <a:ext cx="1107996" cy="40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b="1" dirty="0">
                <a:solidFill>
                  <a:srgbClr val="197519"/>
                </a:solidFill>
              </a:rPr>
              <a:t>确认购入</a:t>
            </a:r>
            <a:endParaRPr lang="en-US" altLang="zh-CN" b="1" dirty="0">
              <a:solidFill>
                <a:srgbClr val="197519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A415FE-157D-4E35-866E-B0E2C8748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1684" y="2481762"/>
            <a:ext cx="877163" cy="40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404040"/>
                </a:solidFill>
              </a:rPr>
              <a:t>采购员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9F2974B-287B-4BC7-A903-E3583CA0A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7706" y="2458946"/>
            <a:ext cx="877163" cy="40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404040"/>
                </a:solidFill>
              </a:rPr>
              <a:t>采购员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A87A976-5B08-4A72-A989-BC575E19F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873" y="2865917"/>
            <a:ext cx="1338828" cy="40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>
                <a:solidFill>
                  <a:srgbClr val="404040"/>
                </a:solidFill>
              </a:rPr>
              <a:t>沟通供应商</a:t>
            </a:r>
            <a:endParaRPr lang="en-US" altLang="zh-CN" dirty="0">
              <a:solidFill>
                <a:srgbClr val="404040"/>
              </a:solidFill>
            </a:endParaRPr>
          </a:p>
        </p:txBody>
      </p:sp>
      <p:sp>
        <p:nvSpPr>
          <p:cNvPr id="89" name="Freeform 17">
            <a:extLst>
              <a:ext uri="{FF2B5EF4-FFF2-40B4-BE49-F238E27FC236}">
                <a16:creationId xmlns:a16="http://schemas.microsoft.com/office/drawing/2014/main" id="{FAFECAD1-179E-4F0F-B05A-975060887126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9734959" y="1386463"/>
            <a:ext cx="306032" cy="400050"/>
          </a:xfrm>
          <a:custGeom>
            <a:avLst/>
            <a:gdLst>
              <a:gd name="T0" fmla="*/ 31 w 62"/>
              <a:gd name="T1" fmla="*/ 0 h 90"/>
              <a:gd name="T2" fmla="*/ 53 w 62"/>
              <a:gd name="T3" fmla="*/ 9 h 90"/>
              <a:gd name="T4" fmla="*/ 62 w 62"/>
              <a:gd name="T5" fmla="*/ 30 h 90"/>
              <a:gd name="T6" fmla="*/ 53 w 62"/>
              <a:gd name="T7" fmla="*/ 52 h 90"/>
              <a:gd name="T8" fmla="*/ 32 w 62"/>
              <a:gd name="T9" fmla="*/ 90 h 90"/>
              <a:gd name="T10" fmla="*/ 9 w 62"/>
              <a:gd name="T11" fmla="*/ 52 h 90"/>
              <a:gd name="T12" fmla="*/ 0 w 62"/>
              <a:gd name="T13" fmla="*/ 30 h 90"/>
              <a:gd name="T14" fmla="*/ 9 w 62"/>
              <a:gd name="T15" fmla="*/ 9 h 90"/>
              <a:gd name="T16" fmla="*/ 31 w 62"/>
              <a:gd name="T17" fmla="*/ 0 h 90"/>
              <a:gd name="T18" fmla="*/ 44 w 62"/>
              <a:gd name="T19" fmla="*/ 18 h 90"/>
              <a:gd name="T20" fmla="*/ 31 w 62"/>
              <a:gd name="T21" fmla="*/ 12 h 90"/>
              <a:gd name="T22" fmla="*/ 18 w 62"/>
              <a:gd name="T23" fmla="*/ 18 h 90"/>
              <a:gd name="T24" fmla="*/ 13 w 62"/>
              <a:gd name="T25" fmla="*/ 30 h 90"/>
              <a:gd name="T26" fmla="*/ 18 w 62"/>
              <a:gd name="T27" fmla="*/ 43 h 90"/>
              <a:gd name="T28" fmla="*/ 31 w 62"/>
              <a:gd name="T29" fmla="*/ 49 h 90"/>
              <a:gd name="T30" fmla="*/ 44 w 62"/>
              <a:gd name="T31" fmla="*/ 43 h 90"/>
              <a:gd name="T32" fmla="*/ 49 w 62"/>
              <a:gd name="T33" fmla="*/ 30 h 90"/>
              <a:gd name="T34" fmla="*/ 44 w 62"/>
              <a:gd name="T35" fmla="*/ 18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2" h="90">
                <a:moveTo>
                  <a:pt x="31" y="0"/>
                </a:moveTo>
                <a:cubicBezTo>
                  <a:pt x="39" y="0"/>
                  <a:pt x="47" y="3"/>
                  <a:pt x="53" y="9"/>
                </a:cubicBezTo>
                <a:cubicBezTo>
                  <a:pt x="58" y="14"/>
                  <a:pt x="62" y="22"/>
                  <a:pt x="62" y="30"/>
                </a:cubicBezTo>
                <a:cubicBezTo>
                  <a:pt x="62" y="39"/>
                  <a:pt x="58" y="47"/>
                  <a:pt x="53" y="52"/>
                </a:cubicBezTo>
                <a:cubicBezTo>
                  <a:pt x="32" y="90"/>
                  <a:pt x="32" y="90"/>
                  <a:pt x="32" y="90"/>
                </a:cubicBezTo>
                <a:cubicBezTo>
                  <a:pt x="32" y="90"/>
                  <a:pt x="15" y="62"/>
                  <a:pt x="9" y="52"/>
                </a:cubicBezTo>
                <a:cubicBezTo>
                  <a:pt x="3" y="46"/>
                  <a:pt x="0" y="39"/>
                  <a:pt x="0" y="30"/>
                </a:cubicBezTo>
                <a:cubicBezTo>
                  <a:pt x="0" y="22"/>
                  <a:pt x="4" y="14"/>
                  <a:pt x="9" y="9"/>
                </a:cubicBezTo>
                <a:cubicBezTo>
                  <a:pt x="15" y="3"/>
                  <a:pt x="22" y="0"/>
                  <a:pt x="31" y="0"/>
                </a:cubicBezTo>
                <a:close/>
                <a:moveTo>
                  <a:pt x="44" y="18"/>
                </a:moveTo>
                <a:cubicBezTo>
                  <a:pt x="40" y="14"/>
                  <a:pt x="36" y="12"/>
                  <a:pt x="31" y="12"/>
                </a:cubicBezTo>
                <a:cubicBezTo>
                  <a:pt x="26" y="12"/>
                  <a:pt x="21" y="14"/>
                  <a:pt x="18" y="18"/>
                </a:cubicBezTo>
                <a:cubicBezTo>
                  <a:pt x="15" y="21"/>
                  <a:pt x="13" y="25"/>
                  <a:pt x="13" y="30"/>
                </a:cubicBezTo>
                <a:cubicBezTo>
                  <a:pt x="13" y="35"/>
                  <a:pt x="15" y="40"/>
                  <a:pt x="18" y="43"/>
                </a:cubicBezTo>
                <a:cubicBezTo>
                  <a:pt x="21" y="47"/>
                  <a:pt x="26" y="49"/>
                  <a:pt x="31" y="49"/>
                </a:cubicBezTo>
                <a:cubicBezTo>
                  <a:pt x="36" y="49"/>
                  <a:pt x="40" y="47"/>
                  <a:pt x="44" y="43"/>
                </a:cubicBezTo>
                <a:cubicBezTo>
                  <a:pt x="47" y="40"/>
                  <a:pt x="49" y="35"/>
                  <a:pt x="49" y="30"/>
                </a:cubicBezTo>
                <a:cubicBezTo>
                  <a:pt x="49" y="25"/>
                  <a:pt x="47" y="21"/>
                  <a:pt x="44" y="18"/>
                </a:cubicBezTo>
                <a:close/>
              </a:path>
            </a:pathLst>
          </a:cu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4500853-E19C-4DEC-BD81-6FBEEAB4D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5146" y="1137985"/>
            <a:ext cx="1107996" cy="40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b="1" dirty="0">
                <a:solidFill>
                  <a:srgbClr val="197519"/>
                </a:solidFill>
              </a:rPr>
              <a:t>确认入库</a:t>
            </a:r>
            <a:endParaRPr lang="en-US" altLang="zh-CN" b="1" dirty="0">
              <a:solidFill>
                <a:srgbClr val="197519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72786CDE-A724-4DCD-9AAB-0E819B10C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556" y="1528429"/>
            <a:ext cx="1338828" cy="40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404040"/>
                </a:solidFill>
              </a:rPr>
              <a:t>仓库管理员</a:t>
            </a:r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ED3F2C11-2371-4BEF-B778-4A6912522C50}"/>
              </a:ext>
            </a:extLst>
          </p:cNvPr>
          <p:cNvCxnSpPr>
            <a:cxnSpLocks/>
          </p:cNvCxnSpPr>
          <p:nvPr/>
        </p:nvCxnSpPr>
        <p:spPr>
          <a:xfrm flipV="1">
            <a:off x="8386287" y="1554348"/>
            <a:ext cx="1254102" cy="19377"/>
          </a:xfrm>
          <a:prstGeom prst="line">
            <a:avLst/>
          </a:prstGeom>
          <a:ln w="107950">
            <a:solidFill>
              <a:srgbClr val="00913A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239448F7-0637-4414-9325-0646133FBE84}"/>
              </a:ext>
            </a:extLst>
          </p:cNvPr>
          <p:cNvCxnSpPr>
            <a:cxnSpLocks/>
          </p:cNvCxnSpPr>
          <p:nvPr/>
        </p:nvCxnSpPr>
        <p:spPr>
          <a:xfrm>
            <a:off x="9888582" y="1935400"/>
            <a:ext cx="0" cy="2376622"/>
          </a:xfrm>
          <a:prstGeom prst="line">
            <a:avLst/>
          </a:prstGeom>
          <a:ln w="107950">
            <a:solidFill>
              <a:srgbClr val="0091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7A4A237E-99F9-47BB-BB5F-D3FF98FCC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8549" y="3745946"/>
            <a:ext cx="1107996" cy="40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b="1" dirty="0">
                <a:solidFill>
                  <a:srgbClr val="197519"/>
                </a:solidFill>
              </a:rPr>
              <a:t>内部调货</a:t>
            </a:r>
            <a:endParaRPr lang="en-US" altLang="zh-CN" b="1" dirty="0">
              <a:solidFill>
                <a:srgbClr val="197519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23D6FA27-1EC2-436E-A322-2D99AC3A9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556" y="4108536"/>
            <a:ext cx="1338828" cy="40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404040"/>
                </a:solidFill>
              </a:rPr>
              <a:t>仓库管理员</a:t>
            </a:r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3BEF008A-C9EB-4F95-A047-EA9F39CEC6FD}"/>
              </a:ext>
            </a:extLst>
          </p:cNvPr>
          <p:cNvCxnSpPr>
            <a:cxnSpLocks/>
          </p:cNvCxnSpPr>
          <p:nvPr/>
        </p:nvCxnSpPr>
        <p:spPr>
          <a:xfrm>
            <a:off x="9887975" y="4258306"/>
            <a:ext cx="0" cy="1737545"/>
          </a:xfrm>
          <a:prstGeom prst="line">
            <a:avLst/>
          </a:prstGeom>
          <a:ln w="107950">
            <a:solidFill>
              <a:srgbClr val="0091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六边形 95">
            <a:extLst>
              <a:ext uri="{FF2B5EF4-FFF2-40B4-BE49-F238E27FC236}">
                <a16:creationId xmlns:a16="http://schemas.microsoft.com/office/drawing/2014/main" id="{D7B27992-9DEE-478C-BEAF-E82B99225EF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722875" y="4169147"/>
            <a:ext cx="330200" cy="285750"/>
          </a:xfrm>
          <a:prstGeom prst="hexagon">
            <a:avLst>
              <a:gd name="adj" fmla="val 24903"/>
              <a:gd name="vf" fmla="val 11547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E6AD532-E362-4511-B218-EFA06ECD88A4}"/>
              </a:ext>
            </a:extLst>
          </p:cNvPr>
          <p:cNvCxnSpPr>
            <a:cxnSpLocks/>
          </p:cNvCxnSpPr>
          <p:nvPr/>
        </p:nvCxnSpPr>
        <p:spPr>
          <a:xfrm>
            <a:off x="8597918" y="5983606"/>
            <a:ext cx="1342916" cy="0"/>
          </a:xfrm>
          <a:prstGeom prst="line">
            <a:avLst/>
          </a:prstGeom>
          <a:ln w="107950">
            <a:solidFill>
              <a:srgbClr val="0091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reeform 17">
            <a:extLst>
              <a:ext uri="{FF2B5EF4-FFF2-40B4-BE49-F238E27FC236}">
                <a16:creationId xmlns:a16="http://schemas.microsoft.com/office/drawing/2014/main" id="{B8B5634D-F6D9-4127-900A-4B8F449AE4FE}"/>
              </a:ext>
            </a:extLst>
          </p:cNvPr>
          <p:cNvSpPr>
            <a:spLocks noEditPoints="1" noChangeArrowheads="1"/>
          </p:cNvSpPr>
          <p:nvPr/>
        </p:nvSpPr>
        <p:spPr bwMode="auto">
          <a:xfrm rot="5400000">
            <a:off x="10067041" y="5763438"/>
            <a:ext cx="306032" cy="400050"/>
          </a:xfrm>
          <a:custGeom>
            <a:avLst/>
            <a:gdLst>
              <a:gd name="T0" fmla="*/ 31 w 62"/>
              <a:gd name="T1" fmla="*/ 0 h 90"/>
              <a:gd name="T2" fmla="*/ 53 w 62"/>
              <a:gd name="T3" fmla="*/ 9 h 90"/>
              <a:gd name="T4" fmla="*/ 62 w 62"/>
              <a:gd name="T5" fmla="*/ 30 h 90"/>
              <a:gd name="T6" fmla="*/ 53 w 62"/>
              <a:gd name="T7" fmla="*/ 52 h 90"/>
              <a:gd name="T8" fmla="*/ 32 w 62"/>
              <a:gd name="T9" fmla="*/ 90 h 90"/>
              <a:gd name="T10" fmla="*/ 9 w 62"/>
              <a:gd name="T11" fmla="*/ 52 h 90"/>
              <a:gd name="T12" fmla="*/ 0 w 62"/>
              <a:gd name="T13" fmla="*/ 30 h 90"/>
              <a:gd name="T14" fmla="*/ 9 w 62"/>
              <a:gd name="T15" fmla="*/ 9 h 90"/>
              <a:gd name="T16" fmla="*/ 31 w 62"/>
              <a:gd name="T17" fmla="*/ 0 h 90"/>
              <a:gd name="T18" fmla="*/ 44 w 62"/>
              <a:gd name="T19" fmla="*/ 18 h 90"/>
              <a:gd name="T20" fmla="*/ 31 w 62"/>
              <a:gd name="T21" fmla="*/ 12 h 90"/>
              <a:gd name="T22" fmla="*/ 18 w 62"/>
              <a:gd name="T23" fmla="*/ 18 h 90"/>
              <a:gd name="T24" fmla="*/ 13 w 62"/>
              <a:gd name="T25" fmla="*/ 30 h 90"/>
              <a:gd name="T26" fmla="*/ 18 w 62"/>
              <a:gd name="T27" fmla="*/ 43 h 90"/>
              <a:gd name="T28" fmla="*/ 31 w 62"/>
              <a:gd name="T29" fmla="*/ 49 h 90"/>
              <a:gd name="T30" fmla="*/ 44 w 62"/>
              <a:gd name="T31" fmla="*/ 43 h 90"/>
              <a:gd name="T32" fmla="*/ 49 w 62"/>
              <a:gd name="T33" fmla="*/ 30 h 90"/>
              <a:gd name="T34" fmla="*/ 44 w 62"/>
              <a:gd name="T35" fmla="*/ 18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2" h="90">
                <a:moveTo>
                  <a:pt x="31" y="0"/>
                </a:moveTo>
                <a:cubicBezTo>
                  <a:pt x="39" y="0"/>
                  <a:pt x="47" y="3"/>
                  <a:pt x="53" y="9"/>
                </a:cubicBezTo>
                <a:cubicBezTo>
                  <a:pt x="58" y="14"/>
                  <a:pt x="62" y="22"/>
                  <a:pt x="62" y="30"/>
                </a:cubicBezTo>
                <a:cubicBezTo>
                  <a:pt x="62" y="39"/>
                  <a:pt x="58" y="47"/>
                  <a:pt x="53" y="52"/>
                </a:cubicBezTo>
                <a:cubicBezTo>
                  <a:pt x="32" y="90"/>
                  <a:pt x="32" y="90"/>
                  <a:pt x="32" y="90"/>
                </a:cubicBezTo>
                <a:cubicBezTo>
                  <a:pt x="32" y="90"/>
                  <a:pt x="15" y="62"/>
                  <a:pt x="9" y="52"/>
                </a:cubicBezTo>
                <a:cubicBezTo>
                  <a:pt x="3" y="46"/>
                  <a:pt x="0" y="39"/>
                  <a:pt x="0" y="30"/>
                </a:cubicBezTo>
                <a:cubicBezTo>
                  <a:pt x="0" y="22"/>
                  <a:pt x="4" y="14"/>
                  <a:pt x="9" y="9"/>
                </a:cubicBezTo>
                <a:cubicBezTo>
                  <a:pt x="15" y="3"/>
                  <a:pt x="22" y="0"/>
                  <a:pt x="31" y="0"/>
                </a:cubicBezTo>
                <a:close/>
                <a:moveTo>
                  <a:pt x="44" y="18"/>
                </a:moveTo>
                <a:cubicBezTo>
                  <a:pt x="40" y="14"/>
                  <a:pt x="36" y="12"/>
                  <a:pt x="31" y="12"/>
                </a:cubicBezTo>
                <a:cubicBezTo>
                  <a:pt x="26" y="12"/>
                  <a:pt x="21" y="14"/>
                  <a:pt x="18" y="18"/>
                </a:cubicBezTo>
                <a:cubicBezTo>
                  <a:pt x="15" y="21"/>
                  <a:pt x="13" y="25"/>
                  <a:pt x="13" y="30"/>
                </a:cubicBezTo>
                <a:cubicBezTo>
                  <a:pt x="13" y="35"/>
                  <a:pt x="15" y="40"/>
                  <a:pt x="18" y="43"/>
                </a:cubicBezTo>
                <a:cubicBezTo>
                  <a:pt x="21" y="47"/>
                  <a:pt x="26" y="49"/>
                  <a:pt x="31" y="49"/>
                </a:cubicBezTo>
                <a:cubicBezTo>
                  <a:pt x="36" y="49"/>
                  <a:pt x="40" y="47"/>
                  <a:pt x="44" y="43"/>
                </a:cubicBezTo>
                <a:cubicBezTo>
                  <a:pt x="47" y="40"/>
                  <a:pt x="49" y="35"/>
                  <a:pt x="49" y="30"/>
                </a:cubicBezTo>
                <a:cubicBezTo>
                  <a:pt x="49" y="25"/>
                  <a:pt x="47" y="21"/>
                  <a:pt x="44" y="18"/>
                </a:cubicBezTo>
                <a:close/>
              </a:path>
            </a:pathLst>
          </a:cu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2281F326-4C7B-4299-958E-BA597B025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6281" y="5556492"/>
            <a:ext cx="1107996" cy="40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b="1" dirty="0">
                <a:solidFill>
                  <a:srgbClr val="197519"/>
                </a:solidFill>
              </a:rPr>
              <a:t>确认收货</a:t>
            </a:r>
            <a:endParaRPr lang="en-US" altLang="zh-CN" b="1" dirty="0">
              <a:solidFill>
                <a:srgbClr val="197519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16265A1B-FF51-4B56-884E-3AC55B4D2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1697" y="5919082"/>
            <a:ext cx="877163" cy="40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404040"/>
                </a:solidFill>
              </a:rPr>
              <a:t>接收者</a:t>
            </a:r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6BE96B1E-BC11-4364-9A02-E837ED77F716}"/>
              </a:ext>
            </a:extLst>
          </p:cNvPr>
          <p:cNvCxnSpPr>
            <a:cxnSpLocks/>
          </p:cNvCxnSpPr>
          <p:nvPr/>
        </p:nvCxnSpPr>
        <p:spPr>
          <a:xfrm>
            <a:off x="10267307" y="4541410"/>
            <a:ext cx="0" cy="1218567"/>
          </a:xfrm>
          <a:prstGeom prst="line">
            <a:avLst/>
          </a:prstGeom>
          <a:ln w="107950">
            <a:solidFill>
              <a:srgbClr val="00913A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74EB6065-70D3-4BE9-B9C4-7E6B561CD816}"/>
              </a:ext>
            </a:extLst>
          </p:cNvPr>
          <p:cNvCxnSpPr>
            <a:cxnSpLocks/>
          </p:cNvCxnSpPr>
          <p:nvPr/>
        </p:nvCxnSpPr>
        <p:spPr>
          <a:xfrm flipV="1">
            <a:off x="5695018" y="5979251"/>
            <a:ext cx="2693313" cy="4355"/>
          </a:xfrm>
          <a:prstGeom prst="line">
            <a:avLst/>
          </a:prstGeom>
          <a:ln w="107950">
            <a:solidFill>
              <a:srgbClr val="0091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六边形 105">
            <a:extLst>
              <a:ext uri="{FF2B5EF4-FFF2-40B4-BE49-F238E27FC236}">
                <a16:creationId xmlns:a16="http://schemas.microsoft.com/office/drawing/2014/main" id="{8A30F07D-32F6-4F01-B853-255CA3500F5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289337" y="5852976"/>
            <a:ext cx="330200" cy="285750"/>
          </a:xfrm>
          <a:prstGeom prst="hexagon">
            <a:avLst>
              <a:gd name="adj" fmla="val 24903"/>
              <a:gd name="vf" fmla="val 11547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B9FF25B4-FEFF-41ED-B1E5-BBCCBAE56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368" y="5379272"/>
            <a:ext cx="1107996" cy="40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b="1" dirty="0">
                <a:solidFill>
                  <a:srgbClr val="197519"/>
                </a:solidFill>
              </a:rPr>
              <a:t>商品可售</a:t>
            </a:r>
            <a:endParaRPr lang="en-US" altLang="zh-CN" b="1" dirty="0">
              <a:solidFill>
                <a:srgbClr val="197519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9E117546-AF3A-44EF-A919-AD574EECD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4952" y="5011743"/>
            <a:ext cx="1338828" cy="40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404040"/>
                </a:solidFill>
              </a:rPr>
              <a:t>门店管理员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6001EFD2-E450-4C48-A15B-763ED1764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308" y="5380624"/>
            <a:ext cx="1107996" cy="40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b="1" dirty="0">
                <a:solidFill>
                  <a:srgbClr val="197519"/>
                </a:solidFill>
              </a:rPr>
              <a:t>销售记录</a:t>
            </a:r>
            <a:endParaRPr lang="en-US" altLang="zh-CN" b="1" dirty="0">
              <a:solidFill>
                <a:srgbClr val="197519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189027C0-B6FD-4271-A261-206E4C163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789" y="5011743"/>
            <a:ext cx="877163" cy="40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404040"/>
                </a:solidFill>
              </a:rPr>
              <a:t>销售员</a:t>
            </a:r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E8031A2F-C38B-4A31-8C65-DDDEDD33875C}"/>
              </a:ext>
            </a:extLst>
          </p:cNvPr>
          <p:cNvCxnSpPr>
            <a:cxnSpLocks/>
          </p:cNvCxnSpPr>
          <p:nvPr/>
        </p:nvCxnSpPr>
        <p:spPr>
          <a:xfrm>
            <a:off x="3105765" y="5987325"/>
            <a:ext cx="2692258" cy="0"/>
          </a:xfrm>
          <a:prstGeom prst="line">
            <a:avLst/>
          </a:prstGeom>
          <a:ln w="107950">
            <a:solidFill>
              <a:srgbClr val="0091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六边形 113">
            <a:extLst>
              <a:ext uri="{FF2B5EF4-FFF2-40B4-BE49-F238E27FC236}">
                <a16:creationId xmlns:a16="http://schemas.microsoft.com/office/drawing/2014/main" id="{DEEFA0D7-1A41-468E-8614-40F706F2996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694803" y="5848258"/>
            <a:ext cx="330200" cy="285750"/>
          </a:xfrm>
          <a:prstGeom prst="hexagon">
            <a:avLst>
              <a:gd name="adj" fmla="val 24903"/>
              <a:gd name="vf" fmla="val 11547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118" name="Freeform 17">
            <a:extLst>
              <a:ext uri="{FF2B5EF4-FFF2-40B4-BE49-F238E27FC236}">
                <a16:creationId xmlns:a16="http://schemas.microsoft.com/office/drawing/2014/main" id="{89CA3469-8394-4480-AFF8-80CEE144BBC8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3105765" y="5410397"/>
            <a:ext cx="306032" cy="400050"/>
          </a:xfrm>
          <a:custGeom>
            <a:avLst/>
            <a:gdLst>
              <a:gd name="T0" fmla="*/ 31 w 62"/>
              <a:gd name="T1" fmla="*/ 0 h 90"/>
              <a:gd name="T2" fmla="*/ 53 w 62"/>
              <a:gd name="T3" fmla="*/ 9 h 90"/>
              <a:gd name="T4" fmla="*/ 62 w 62"/>
              <a:gd name="T5" fmla="*/ 30 h 90"/>
              <a:gd name="T6" fmla="*/ 53 w 62"/>
              <a:gd name="T7" fmla="*/ 52 h 90"/>
              <a:gd name="T8" fmla="*/ 32 w 62"/>
              <a:gd name="T9" fmla="*/ 90 h 90"/>
              <a:gd name="T10" fmla="*/ 9 w 62"/>
              <a:gd name="T11" fmla="*/ 52 h 90"/>
              <a:gd name="T12" fmla="*/ 0 w 62"/>
              <a:gd name="T13" fmla="*/ 30 h 90"/>
              <a:gd name="T14" fmla="*/ 9 w 62"/>
              <a:gd name="T15" fmla="*/ 9 h 90"/>
              <a:gd name="T16" fmla="*/ 31 w 62"/>
              <a:gd name="T17" fmla="*/ 0 h 90"/>
              <a:gd name="T18" fmla="*/ 44 w 62"/>
              <a:gd name="T19" fmla="*/ 18 h 90"/>
              <a:gd name="T20" fmla="*/ 31 w 62"/>
              <a:gd name="T21" fmla="*/ 12 h 90"/>
              <a:gd name="T22" fmla="*/ 18 w 62"/>
              <a:gd name="T23" fmla="*/ 18 h 90"/>
              <a:gd name="T24" fmla="*/ 13 w 62"/>
              <a:gd name="T25" fmla="*/ 30 h 90"/>
              <a:gd name="T26" fmla="*/ 18 w 62"/>
              <a:gd name="T27" fmla="*/ 43 h 90"/>
              <a:gd name="T28" fmla="*/ 31 w 62"/>
              <a:gd name="T29" fmla="*/ 49 h 90"/>
              <a:gd name="T30" fmla="*/ 44 w 62"/>
              <a:gd name="T31" fmla="*/ 43 h 90"/>
              <a:gd name="T32" fmla="*/ 49 w 62"/>
              <a:gd name="T33" fmla="*/ 30 h 90"/>
              <a:gd name="T34" fmla="*/ 44 w 62"/>
              <a:gd name="T35" fmla="*/ 18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2" h="90">
                <a:moveTo>
                  <a:pt x="31" y="0"/>
                </a:moveTo>
                <a:cubicBezTo>
                  <a:pt x="39" y="0"/>
                  <a:pt x="47" y="3"/>
                  <a:pt x="53" y="9"/>
                </a:cubicBezTo>
                <a:cubicBezTo>
                  <a:pt x="58" y="14"/>
                  <a:pt x="62" y="22"/>
                  <a:pt x="62" y="30"/>
                </a:cubicBezTo>
                <a:cubicBezTo>
                  <a:pt x="62" y="39"/>
                  <a:pt x="58" y="47"/>
                  <a:pt x="53" y="52"/>
                </a:cubicBezTo>
                <a:cubicBezTo>
                  <a:pt x="32" y="90"/>
                  <a:pt x="32" y="90"/>
                  <a:pt x="32" y="90"/>
                </a:cubicBezTo>
                <a:cubicBezTo>
                  <a:pt x="32" y="90"/>
                  <a:pt x="15" y="62"/>
                  <a:pt x="9" y="52"/>
                </a:cubicBezTo>
                <a:cubicBezTo>
                  <a:pt x="3" y="46"/>
                  <a:pt x="0" y="39"/>
                  <a:pt x="0" y="30"/>
                </a:cubicBezTo>
                <a:cubicBezTo>
                  <a:pt x="0" y="22"/>
                  <a:pt x="4" y="14"/>
                  <a:pt x="9" y="9"/>
                </a:cubicBezTo>
                <a:cubicBezTo>
                  <a:pt x="15" y="3"/>
                  <a:pt x="22" y="0"/>
                  <a:pt x="31" y="0"/>
                </a:cubicBezTo>
                <a:close/>
                <a:moveTo>
                  <a:pt x="44" y="18"/>
                </a:moveTo>
                <a:cubicBezTo>
                  <a:pt x="40" y="14"/>
                  <a:pt x="36" y="12"/>
                  <a:pt x="31" y="12"/>
                </a:cubicBezTo>
                <a:cubicBezTo>
                  <a:pt x="26" y="12"/>
                  <a:pt x="21" y="14"/>
                  <a:pt x="18" y="18"/>
                </a:cubicBezTo>
                <a:cubicBezTo>
                  <a:pt x="15" y="21"/>
                  <a:pt x="13" y="25"/>
                  <a:pt x="13" y="30"/>
                </a:cubicBezTo>
                <a:cubicBezTo>
                  <a:pt x="13" y="35"/>
                  <a:pt x="15" y="40"/>
                  <a:pt x="18" y="43"/>
                </a:cubicBezTo>
                <a:cubicBezTo>
                  <a:pt x="21" y="47"/>
                  <a:pt x="26" y="49"/>
                  <a:pt x="31" y="49"/>
                </a:cubicBezTo>
                <a:cubicBezTo>
                  <a:pt x="36" y="49"/>
                  <a:pt x="40" y="47"/>
                  <a:pt x="44" y="43"/>
                </a:cubicBezTo>
                <a:cubicBezTo>
                  <a:pt x="47" y="40"/>
                  <a:pt x="49" y="35"/>
                  <a:pt x="49" y="30"/>
                </a:cubicBezTo>
                <a:cubicBezTo>
                  <a:pt x="49" y="25"/>
                  <a:pt x="47" y="21"/>
                  <a:pt x="44" y="18"/>
                </a:cubicBezTo>
                <a:close/>
              </a:path>
            </a:pathLst>
          </a:cu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09F43ADE-7298-41FE-91FA-EFD09862B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464" y="4971122"/>
            <a:ext cx="1800493" cy="40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b="1" dirty="0">
                <a:solidFill>
                  <a:srgbClr val="197519"/>
                </a:solidFill>
              </a:rPr>
              <a:t>信息供统计统计</a:t>
            </a:r>
            <a:endParaRPr lang="en-US" altLang="zh-CN" b="1" dirty="0">
              <a:solidFill>
                <a:srgbClr val="197519"/>
              </a:solidFill>
            </a:endParaRPr>
          </a:p>
        </p:txBody>
      </p: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98E31FA8-A57F-466B-9158-720961AAE3F0}"/>
              </a:ext>
            </a:extLst>
          </p:cNvPr>
          <p:cNvCxnSpPr>
            <a:cxnSpLocks/>
          </p:cNvCxnSpPr>
          <p:nvPr/>
        </p:nvCxnSpPr>
        <p:spPr>
          <a:xfrm>
            <a:off x="97690" y="5985218"/>
            <a:ext cx="3314107" cy="0"/>
          </a:xfrm>
          <a:prstGeom prst="line">
            <a:avLst/>
          </a:prstGeom>
          <a:ln w="107950">
            <a:solidFill>
              <a:srgbClr val="00913A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32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  <p:bldP spid="28" grpId="0" animBg="1"/>
      <p:bldP spid="62" grpId="0"/>
      <p:bldP spid="3" grpId="0"/>
      <p:bldP spid="7" grpId="0"/>
      <p:bldP spid="67" grpId="0"/>
      <p:bldP spid="68" grpId="0"/>
      <p:bldP spid="78" grpId="0"/>
      <p:bldP spid="81" grpId="0" animBg="1"/>
      <p:bldP spid="85" grpId="0"/>
      <p:bldP spid="86" grpId="0"/>
      <p:bldP spid="87" grpId="0"/>
      <p:bldP spid="88" grpId="0"/>
      <p:bldP spid="89" grpId="0" animBg="1"/>
      <p:bldP spid="90" grpId="0"/>
      <p:bldP spid="91" grpId="0"/>
      <p:bldP spid="97" grpId="0"/>
      <p:bldP spid="98" grpId="0"/>
      <p:bldP spid="96" grpId="0" animBg="1"/>
      <p:bldP spid="103" grpId="0" animBg="1"/>
      <p:bldP spid="104" grpId="0"/>
      <p:bldP spid="105" grpId="0"/>
      <p:bldP spid="106" grpId="0" animBg="1"/>
      <p:bldP spid="112" grpId="0"/>
      <p:bldP spid="113" grpId="0"/>
      <p:bldP spid="115" grpId="0"/>
      <p:bldP spid="116" grpId="0"/>
      <p:bldP spid="114" grpId="0" animBg="1"/>
      <p:bldP spid="118" grpId="0" animBg="1"/>
      <p:bldP spid="1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4EDED52E-D9FE-4922-9FAA-E2F05D9FB9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93" y="3355719"/>
            <a:ext cx="1060449" cy="1060449"/>
          </a:xfrm>
          <a:prstGeom prst="rect">
            <a:avLst/>
          </a:prstGeom>
        </p:spPr>
      </p:pic>
      <p:sp>
        <p:nvSpPr>
          <p:cNvPr id="1701" name="矩形 1700"/>
          <p:cNvSpPr>
            <a:spLocks noChangeArrowheads="1"/>
          </p:cNvSpPr>
          <p:nvPr/>
        </p:nvSpPr>
        <p:spPr bwMode="auto">
          <a:xfrm>
            <a:off x="1" y="2144993"/>
            <a:ext cx="5203826" cy="148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动态树、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AOP… </a:t>
            </a:r>
            <a:r>
              <a:rPr lang="en-US" altLang="zh-CN" dirty="0"/>
              <a:t>&lt;- </a:t>
            </a:r>
            <a:r>
              <a:rPr lang="zh-CN" altLang="en-US" b="1" dirty="0"/>
              <a:t>权限模块</a:t>
            </a:r>
            <a:endParaRPr lang="en-US" altLang="zh-CN" b="1" dirty="0"/>
          </a:p>
          <a:p>
            <a:pPr algn="r"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冻结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解冻、开除、编辑信息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 </a:t>
            </a:r>
            <a:r>
              <a:rPr lang="en-US" altLang="zh-CN" dirty="0"/>
              <a:t>&lt;- </a:t>
            </a:r>
            <a:r>
              <a:rPr lang="zh-CN" altLang="en-US" b="1" dirty="0"/>
              <a:t>用户信息管理</a:t>
            </a:r>
            <a:endParaRPr lang="en-US" altLang="zh-CN" b="1" dirty="0"/>
          </a:p>
          <a:p>
            <a:pPr algn="r"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更改密码，上传头像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dirty="0"/>
              <a:t>&lt;- </a:t>
            </a:r>
            <a:r>
              <a:rPr lang="zh-CN" altLang="en-US" b="1" dirty="0"/>
              <a:t>个人信息管理</a:t>
            </a:r>
            <a:endParaRPr lang="en-US" altLang="zh-CN" b="1" dirty="0"/>
          </a:p>
          <a:p>
            <a:pPr algn="r">
              <a:lnSpc>
                <a:spcPct val="125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用户模块</a:t>
            </a:r>
          </a:p>
        </p:txBody>
      </p:sp>
      <p:sp>
        <p:nvSpPr>
          <p:cNvPr id="96" name="等腰三角形 95"/>
          <p:cNvSpPr>
            <a:spLocks noChangeArrowheads="1"/>
          </p:cNvSpPr>
          <p:nvPr/>
        </p:nvSpPr>
        <p:spPr bwMode="auto">
          <a:xfrm rot="9233090">
            <a:off x="11156950" y="6661150"/>
            <a:ext cx="120650" cy="104775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97" name="等腰三角形 96"/>
          <p:cNvSpPr>
            <a:spLocks noChangeArrowheads="1"/>
          </p:cNvSpPr>
          <p:nvPr/>
        </p:nvSpPr>
        <p:spPr bwMode="auto">
          <a:xfrm rot="-6030424">
            <a:off x="10914856" y="6634957"/>
            <a:ext cx="180975" cy="157162"/>
          </a:xfrm>
          <a:prstGeom prst="triangle">
            <a:avLst>
              <a:gd name="adj" fmla="val 50000"/>
            </a:avLst>
          </a:prstGeom>
          <a:solidFill>
            <a:srgbClr val="30903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98" name="等腰三角形 97"/>
          <p:cNvSpPr>
            <a:spLocks noChangeArrowheads="1"/>
          </p:cNvSpPr>
          <p:nvPr/>
        </p:nvSpPr>
        <p:spPr bwMode="auto">
          <a:xfrm rot="-228606">
            <a:off x="11369675" y="6643688"/>
            <a:ext cx="122238" cy="104775"/>
          </a:xfrm>
          <a:prstGeom prst="triangle">
            <a:avLst>
              <a:gd name="adj" fmla="val 50000"/>
            </a:avLst>
          </a:prstGeom>
          <a:solidFill>
            <a:srgbClr val="2B7E2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99" name="等腰三角形 98"/>
          <p:cNvSpPr>
            <a:spLocks noChangeArrowheads="1"/>
          </p:cNvSpPr>
          <p:nvPr/>
        </p:nvSpPr>
        <p:spPr bwMode="auto">
          <a:xfrm rot="-3389783">
            <a:off x="11110119" y="6571457"/>
            <a:ext cx="58737" cy="50800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00" name="等腰三角形 99"/>
          <p:cNvSpPr>
            <a:spLocks noChangeArrowheads="1"/>
          </p:cNvSpPr>
          <p:nvPr/>
        </p:nvSpPr>
        <p:spPr bwMode="auto">
          <a:xfrm rot="8748521">
            <a:off x="11299825" y="6657975"/>
            <a:ext cx="58738" cy="49213"/>
          </a:xfrm>
          <a:prstGeom prst="triangle">
            <a:avLst>
              <a:gd name="adj" fmla="val 50000"/>
            </a:avLst>
          </a:prstGeom>
          <a:solidFill>
            <a:srgbClr val="55955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94" name="矩形 93"/>
          <p:cNvSpPr>
            <a:spLocks noChangeArrowheads="1"/>
          </p:cNvSpPr>
          <p:nvPr/>
        </p:nvSpPr>
        <p:spPr bwMode="auto">
          <a:xfrm>
            <a:off x="6355674" y="1873876"/>
            <a:ext cx="5626775" cy="113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/>
              <a:t>模板管理 </a:t>
            </a:r>
            <a:r>
              <a:rPr lang="en-US" altLang="zh-CN" dirty="0"/>
              <a:t>-&gt;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新增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编辑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删除信息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</a:t>
            </a:r>
          </a:p>
          <a:p>
            <a:pPr>
              <a:lnSpc>
                <a:spcPct val="125000"/>
              </a:lnSpc>
            </a:pPr>
            <a:r>
              <a:rPr lang="zh-CN" altLang="en-US" b="1" dirty="0"/>
              <a:t>库存校准 </a:t>
            </a:r>
            <a:r>
              <a:rPr lang="en-US" altLang="zh-CN" dirty="0"/>
              <a:t>-&gt;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过滤信息、显示价值、编辑、删除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商品模块</a:t>
            </a:r>
          </a:p>
        </p:txBody>
      </p:sp>
      <p:sp>
        <p:nvSpPr>
          <p:cNvPr id="104" name="矩形 103"/>
          <p:cNvSpPr>
            <a:spLocks noChangeArrowheads="1"/>
          </p:cNvSpPr>
          <p:nvPr/>
        </p:nvSpPr>
        <p:spPr bwMode="auto">
          <a:xfrm>
            <a:off x="6943724" y="4134195"/>
            <a:ext cx="4551536" cy="221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订单流转模块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b="1" dirty="0"/>
              <a:t>采购运输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工作流控制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b="1" dirty="0"/>
              <a:t>内部调货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工作流控制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b="1" dirty="0"/>
              <a:t>超市调货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工作流控制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b="1" dirty="0"/>
              <a:t>残次品处理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新增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删除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</a:t>
            </a:r>
          </a:p>
          <a:p>
            <a:pPr>
              <a:lnSpc>
                <a:spcPct val="125000"/>
              </a:lnSpc>
            </a:pPr>
            <a:r>
              <a:rPr lang="zh-CN" altLang="en-US" b="1" dirty="0"/>
              <a:t>工作流 </a:t>
            </a:r>
            <a:r>
              <a:rPr lang="en-US" altLang="zh-CN" dirty="0"/>
              <a:t>-&gt;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发起申请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签收审批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流程跟踪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矩形 104"/>
          <p:cNvSpPr>
            <a:spLocks noChangeArrowheads="1"/>
          </p:cNvSpPr>
          <p:nvPr/>
        </p:nvSpPr>
        <p:spPr bwMode="auto">
          <a:xfrm>
            <a:off x="361507" y="4724400"/>
            <a:ext cx="5429693" cy="1522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销售模块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r"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商品分类展示、编辑采购单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…&lt;-</a:t>
            </a:r>
            <a:r>
              <a:rPr lang="zh-CN" altLang="en-US" b="1" dirty="0"/>
              <a:t>选购</a:t>
            </a:r>
            <a:endParaRPr lang="en-US" altLang="zh-CN" b="1" dirty="0"/>
          </a:p>
          <a:p>
            <a:pPr algn="r"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生成费用、写入订单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 </a:t>
            </a:r>
            <a:r>
              <a:rPr lang="en-US" altLang="zh-CN" dirty="0"/>
              <a:t>&lt;- </a:t>
            </a:r>
            <a:r>
              <a:rPr lang="zh-CN" altLang="en-US" b="1" dirty="0"/>
              <a:t>结账</a:t>
            </a:r>
            <a:endParaRPr lang="en-US" altLang="zh-CN" b="1" dirty="0"/>
          </a:p>
          <a:p>
            <a:pPr algn="r"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记录查询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 </a:t>
            </a:r>
            <a:r>
              <a:rPr lang="en-US" altLang="zh-CN" dirty="0"/>
              <a:t>&lt;-</a:t>
            </a:r>
            <a:r>
              <a:rPr lang="zh-CN" altLang="en-US" b="1" dirty="0"/>
              <a:t>记录</a:t>
            </a:r>
            <a:endParaRPr lang="en-US" altLang="zh-CN" b="1" dirty="0"/>
          </a:p>
        </p:txBody>
      </p:sp>
      <p:sp>
        <p:nvSpPr>
          <p:cNvPr id="106" name="文本框 105"/>
          <p:cNvSpPr txBox="1">
            <a:spLocks noChangeArrowheads="1"/>
          </p:cNvSpPr>
          <p:nvPr/>
        </p:nvSpPr>
        <p:spPr bwMode="auto">
          <a:xfrm>
            <a:off x="11364913" y="6524625"/>
            <a:ext cx="6175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500" dirty="0">
                <a:solidFill>
                  <a:srgbClr val="197519"/>
                </a:solidFill>
                <a:ea typeface="方正粗倩简体" pitchFamily="65" charset="-122"/>
              </a:rPr>
              <a:t>3</a:t>
            </a:r>
            <a:endParaRPr lang="zh-CN" altLang="en-US" sz="1500" dirty="0">
              <a:solidFill>
                <a:srgbClr val="197519"/>
              </a:solidFill>
              <a:ea typeface="方正粗倩简体" pitchFamily="65" charset="-122"/>
            </a:endParaRPr>
          </a:p>
        </p:txBody>
      </p:sp>
      <p:sp>
        <p:nvSpPr>
          <p:cNvPr id="111" name="矩形 110"/>
          <p:cNvSpPr>
            <a:spLocks noChangeArrowheads="1"/>
          </p:cNvSpPr>
          <p:nvPr/>
        </p:nvSpPr>
        <p:spPr bwMode="auto">
          <a:xfrm>
            <a:off x="1003538" y="490538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197519"/>
                </a:solidFill>
              </a:rPr>
              <a:t>模块基本信息</a:t>
            </a:r>
          </a:p>
        </p:txBody>
      </p:sp>
      <p:sp>
        <p:nvSpPr>
          <p:cNvPr id="112" name="等腰三角形 111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" name="等腰三角形 112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" name="等腰三角形 113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" name="等腰三角形 114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3051B5C-D8DB-4BB3-B630-8C669CC11F6E}"/>
              </a:ext>
            </a:extLst>
          </p:cNvPr>
          <p:cNvGrpSpPr/>
          <p:nvPr/>
        </p:nvGrpSpPr>
        <p:grpSpPr>
          <a:xfrm>
            <a:off x="5359400" y="1089025"/>
            <a:ext cx="715963" cy="2792413"/>
            <a:chOff x="5359400" y="1089025"/>
            <a:chExt cx="715963" cy="2792413"/>
          </a:xfrm>
        </p:grpSpPr>
        <p:grpSp>
          <p:nvGrpSpPr>
            <p:cNvPr id="3" name="组合 2"/>
            <p:cNvGrpSpPr>
              <a:grpSpLocks/>
            </p:cNvGrpSpPr>
            <p:nvPr/>
          </p:nvGrpSpPr>
          <p:grpSpPr bwMode="auto">
            <a:xfrm>
              <a:off x="5359400" y="1089025"/>
              <a:ext cx="715963" cy="2792413"/>
              <a:chOff x="5358714" y="1088571"/>
              <a:chExt cx="716454" cy="2793646"/>
            </a:xfrm>
          </p:grpSpPr>
          <p:sp>
            <p:nvSpPr>
              <p:cNvPr id="1454" name="Freeform 5"/>
              <p:cNvSpPr/>
              <p:nvPr/>
            </p:nvSpPr>
            <p:spPr bwMode="auto">
              <a:xfrm>
                <a:off x="5358714" y="1088571"/>
                <a:ext cx="716454" cy="2793646"/>
              </a:xfrm>
              <a:custGeom>
                <a:avLst/>
                <a:gdLst>
                  <a:gd name="T0" fmla="*/ 234 w 234"/>
                  <a:gd name="T1" fmla="*/ 1196 h 1196"/>
                  <a:gd name="T2" fmla="*/ 0 w 234"/>
                  <a:gd name="T3" fmla="*/ 1196 h 1196"/>
                  <a:gd name="T4" fmla="*/ 0 w 234"/>
                  <a:gd name="T5" fmla="*/ 34 h 1196"/>
                  <a:gd name="T6" fmla="*/ 118 w 234"/>
                  <a:gd name="T7" fmla="*/ 0 h 1196"/>
                  <a:gd name="T8" fmla="*/ 234 w 234"/>
                  <a:gd name="T9" fmla="*/ 34 h 1196"/>
                  <a:gd name="T10" fmla="*/ 234 w 234"/>
                  <a:gd name="T11" fmla="*/ 1196 h 1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1196">
                    <a:moveTo>
                      <a:pt x="234" y="1196"/>
                    </a:moveTo>
                    <a:lnTo>
                      <a:pt x="0" y="1196"/>
                    </a:lnTo>
                    <a:lnTo>
                      <a:pt x="0" y="34"/>
                    </a:lnTo>
                    <a:lnTo>
                      <a:pt x="118" y="0"/>
                    </a:lnTo>
                    <a:lnTo>
                      <a:pt x="234" y="34"/>
                    </a:lnTo>
                    <a:lnTo>
                      <a:pt x="234" y="1196"/>
                    </a:lnTo>
                    <a:close/>
                  </a:path>
                </a:pathLst>
              </a:custGeom>
              <a:solidFill>
                <a:srgbClr val="197519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noProof="1"/>
              </a:p>
            </p:txBody>
          </p:sp>
          <p:grpSp>
            <p:nvGrpSpPr>
              <p:cNvPr id="20483" name="组合 1684"/>
              <p:cNvGrpSpPr>
                <a:grpSpLocks/>
              </p:cNvGrpSpPr>
              <p:nvPr/>
            </p:nvGrpSpPr>
            <p:grpSpPr bwMode="auto">
              <a:xfrm>
                <a:off x="5641815" y="1498844"/>
                <a:ext cx="150253" cy="1625600"/>
                <a:chOff x="5667696" y="1565275"/>
                <a:chExt cx="150253" cy="1625600"/>
              </a:xfrm>
            </p:grpSpPr>
            <p:cxnSp>
              <p:nvCxnSpPr>
                <p:cNvPr id="1675" name="直接连接符 1674"/>
                <p:cNvCxnSpPr/>
                <p:nvPr/>
              </p:nvCxnSpPr>
              <p:spPr>
                <a:xfrm flipV="1">
                  <a:off x="5818280" y="1779165"/>
                  <a:ext cx="0" cy="121020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6" name="直接连接符 1675"/>
                <p:cNvCxnSpPr/>
                <p:nvPr/>
              </p:nvCxnSpPr>
              <p:spPr>
                <a:xfrm flipV="1">
                  <a:off x="5667364" y="1564758"/>
                  <a:ext cx="0" cy="1626317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7CC1FCF-FADA-4434-B06A-57BF0FEF4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110" y="3181905"/>
              <a:ext cx="562027" cy="562027"/>
            </a:xfrm>
            <a:prstGeom prst="rect">
              <a:avLst/>
            </a:prstGeom>
          </p:spPr>
        </p:pic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F6A52FD-0C8C-4367-9901-51086675C10E}"/>
              </a:ext>
            </a:extLst>
          </p:cNvPr>
          <p:cNvGrpSpPr/>
          <p:nvPr/>
        </p:nvGrpSpPr>
        <p:grpSpPr>
          <a:xfrm>
            <a:off x="6086475" y="3124200"/>
            <a:ext cx="4816475" cy="760413"/>
            <a:chOff x="6086475" y="3124200"/>
            <a:chExt cx="4816475" cy="760413"/>
          </a:xfrm>
        </p:grpSpPr>
        <p:grpSp>
          <p:nvGrpSpPr>
            <p:cNvPr id="5" name="组合 4"/>
            <p:cNvGrpSpPr>
              <a:grpSpLocks/>
            </p:cNvGrpSpPr>
            <p:nvPr/>
          </p:nvGrpSpPr>
          <p:grpSpPr bwMode="auto">
            <a:xfrm>
              <a:off x="6086475" y="3124200"/>
              <a:ext cx="4816475" cy="760413"/>
              <a:chOff x="6086956" y="3124444"/>
              <a:chExt cx="4816475" cy="760776"/>
            </a:xfrm>
          </p:grpSpPr>
          <p:sp>
            <p:nvSpPr>
              <p:cNvPr id="1455" name="Freeform 6"/>
              <p:cNvSpPr/>
              <p:nvPr/>
            </p:nvSpPr>
            <p:spPr bwMode="auto">
              <a:xfrm>
                <a:off x="6086956" y="3124444"/>
                <a:ext cx="4816475" cy="760776"/>
              </a:xfrm>
              <a:custGeom>
                <a:avLst/>
                <a:gdLst>
                  <a:gd name="T0" fmla="*/ 702 w 735"/>
                  <a:gd name="T1" fmla="*/ 236 h 236"/>
                  <a:gd name="T2" fmla="*/ 0 w 735"/>
                  <a:gd name="T3" fmla="*/ 236 h 236"/>
                  <a:gd name="T4" fmla="*/ 0 w 735"/>
                  <a:gd name="T5" fmla="*/ 0 h 236"/>
                  <a:gd name="T6" fmla="*/ 702 w 735"/>
                  <a:gd name="T7" fmla="*/ 0 h 236"/>
                  <a:gd name="T8" fmla="*/ 735 w 735"/>
                  <a:gd name="T9" fmla="*/ 118 h 236"/>
                  <a:gd name="T10" fmla="*/ 702 w 735"/>
                  <a:gd name="T11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5" h="236">
                    <a:moveTo>
                      <a:pt x="702" y="236"/>
                    </a:moveTo>
                    <a:lnTo>
                      <a:pt x="0" y="236"/>
                    </a:lnTo>
                    <a:lnTo>
                      <a:pt x="0" y="0"/>
                    </a:lnTo>
                    <a:lnTo>
                      <a:pt x="702" y="0"/>
                    </a:lnTo>
                    <a:lnTo>
                      <a:pt x="735" y="118"/>
                    </a:lnTo>
                    <a:lnTo>
                      <a:pt x="702" y="236"/>
                    </a:lnTo>
                    <a:close/>
                  </a:path>
                </a:pathLst>
              </a:custGeom>
              <a:solidFill>
                <a:srgbClr val="197519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noProof="1"/>
              </a:p>
            </p:txBody>
          </p:sp>
          <p:grpSp>
            <p:nvGrpSpPr>
              <p:cNvPr id="20492" name="组合 1685"/>
              <p:cNvGrpSpPr>
                <a:grpSpLocks/>
              </p:cNvGrpSpPr>
              <p:nvPr/>
            </p:nvGrpSpPr>
            <p:grpSpPr bwMode="auto">
              <a:xfrm rot="5400000">
                <a:off x="8503566" y="2084344"/>
                <a:ext cx="150253" cy="2840975"/>
                <a:chOff x="5667696" y="1364343"/>
                <a:chExt cx="150253" cy="1826532"/>
              </a:xfrm>
            </p:grpSpPr>
            <p:cxnSp>
              <p:nvCxnSpPr>
                <p:cNvPr id="1687" name="直接连接符 1686"/>
                <p:cNvCxnSpPr/>
                <p:nvPr/>
              </p:nvCxnSpPr>
              <p:spPr>
                <a:xfrm flipV="1">
                  <a:off x="5818265" y="1363723"/>
                  <a:ext cx="0" cy="162486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8" name="直接连接符 1687"/>
                <p:cNvCxnSpPr/>
                <p:nvPr/>
              </p:nvCxnSpPr>
              <p:spPr>
                <a:xfrm flipV="1">
                  <a:off x="5667380" y="1564790"/>
                  <a:ext cx="0" cy="162486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8CB55AD-360D-44A8-9B0C-393DE120B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6976" y="3282527"/>
              <a:ext cx="445312" cy="427320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4C48459-E87A-40CC-878F-154F522C9D05}"/>
              </a:ext>
            </a:extLst>
          </p:cNvPr>
          <p:cNvGrpSpPr/>
          <p:nvPr/>
        </p:nvGrpSpPr>
        <p:grpSpPr>
          <a:xfrm>
            <a:off x="6086475" y="3897313"/>
            <a:ext cx="725488" cy="2560637"/>
            <a:chOff x="6086475" y="3897313"/>
            <a:chExt cx="725488" cy="2560637"/>
          </a:xfrm>
        </p:grpSpPr>
        <p:grpSp>
          <p:nvGrpSpPr>
            <p:cNvPr id="6" name="组合 5"/>
            <p:cNvGrpSpPr>
              <a:grpSpLocks/>
            </p:cNvGrpSpPr>
            <p:nvPr/>
          </p:nvGrpSpPr>
          <p:grpSpPr bwMode="auto">
            <a:xfrm>
              <a:off x="6086475" y="3897313"/>
              <a:ext cx="725488" cy="2560637"/>
              <a:chOff x="6086956" y="3897262"/>
              <a:chExt cx="725638" cy="2560908"/>
            </a:xfrm>
          </p:grpSpPr>
          <p:sp>
            <p:nvSpPr>
              <p:cNvPr id="1457" name="Freeform 8"/>
              <p:cNvSpPr/>
              <p:nvPr/>
            </p:nvSpPr>
            <p:spPr bwMode="auto">
              <a:xfrm>
                <a:off x="6086956" y="3897262"/>
                <a:ext cx="725638" cy="2560908"/>
              </a:xfrm>
              <a:custGeom>
                <a:avLst/>
                <a:gdLst>
                  <a:gd name="T0" fmla="*/ 237 w 237"/>
                  <a:gd name="T1" fmla="*/ 974 h 1007"/>
                  <a:gd name="T2" fmla="*/ 119 w 237"/>
                  <a:gd name="T3" fmla="*/ 1007 h 1007"/>
                  <a:gd name="T4" fmla="*/ 0 w 237"/>
                  <a:gd name="T5" fmla="*/ 974 h 1007"/>
                  <a:gd name="T6" fmla="*/ 0 w 237"/>
                  <a:gd name="T7" fmla="*/ 0 h 1007"/>
                  <a:gd name="T8" fmla="*/ 237 w 237"/>
                  <a:gd name="T9" fmla="*/ 0 h 1007"/>
                  <a:gd name="T10" fmla="*/ 237 w 237"/>
                  <a:gd name="T11" fmla="*/ 974 h 10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7" h="1007">
                    <a:moveTo>
                      <a:pt x="237" y="974"/>
                    </a:moveTo>
                    <a:lnTo>
                      <a:pt x="119" y="1007"/>
                    </a:lnTo>
                    <a:lnTo>
                      <a:pt x="0" y="974"/>
                    </a:lnTo>
                    <a:lnTo>
                      <a:pt x="0" y="0"/>
                    </a:lnTo>
                    <a:lnTo>
                      <a:pt x="237" y="0"/>
                    </a:lnTo>
                    <a:lnTo>
                      <a:pt x="237" y="974"/>
                    </a:lnTo>
                    <a:close/>
                  </a:path>
                </a:pathLst>
              </a:custGeom>
              <a:solidFill>
                <a:srgbClr val="197519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noProof="1"/>
              </a:p>
            </p:txBody>
          </p:sp>
          <p:cxnSp>
            <p:nvCxnSpPr>
              <p:cNvPr id="1678" name="直接连接符 1677"/>
              <p:cNvCxnSpPr/>
              <p:nvPr/>
            </p:nvCxnSpPr>
            <p:spPr>
              <a:xfrm flipV="1">
                <a:off x="6515670" y="4830811"/>
                <a:ext cx="0" cy="123679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9" name="直接连接符 1678"/>
              <p:cNvCxnSpPr/>
              <p:nvPr/>
            </p:nvCxnSpPr>
            <p:spPr>
              <a:xfrm flipV="1">
                <a:off x="6383880" y="4652992"/>
                <a:ext cx="0" cy="124314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184BF523-000C-4716-A9C5-1C3656D13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9118" y="4021323"/>
              <a:ext cx="431900" cy="481152"/>
            </a:xfrm>
            <a:prstGeom prst="rect">
              <a:avLst/>
            </a:prstGeom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2BEBF7D-79B3-491E-AB65-71E289804988}"/>
              </a:ext>
            </a:extLst>
          </p:cNvPr>
          <p:cNvGrpSpPr/>
          <p:nvPr/>
        </p:nvGrpSpPr>
        <p:grpSpPr>
          <a:xfrm>
            <a:off x="1289050" y="3890963"/>
            <a:ext cx="4786313" cy="765175"/>
            <a:chOff x="1289050" y="3890963"/>
            <a:chExt cx="4786313" cy="765175"/>
          </a:xfrm>
        </p:grpSpPr>
        <p:grpSp>
          <p:nvGrpSpPr>
            <p:cNvPr id="7" name="组合 6"/>
            <p:cNvGrpSpPr>
              <a:grpSpLocks/>
            </p:cNvGrpSpPr>
            <p:nvPr/>
          </p:nvGrpSpPr>
          <p:grpSpPr bwMode="auto">
            <a:xfrm>
              <a:off x="1289050" y="3890963"/>
              <a:ext cx="4786313" cy="765175"/>
              <a:chOff x="1288569" y="3891743"/>
              <a:chExt cx="4786599" cy="764000"/>
            </a:xfrm>
          </p:grpSpPr>
          <p:sp>
            <p:nvSpPr>
              <p:cNvPr id="1456" name="Freeform 7"/>
              <p:cNvSpPr/>
              <p:nvPr/>
            </p:nvSpPr>
            <p:spPr bwMode="auto">
              <a:xfrm>
                <a:off x="1288569" y="3891743"/>
                <a:ext cx="4786599" cy="764000"/>
              </a:xfrm>
              <a:custGeom>
                <a:avLst/>
                <a:gdLst>
                  <a:gd name="T0" fmla="*/ 900 w 900"/>
                  <a:gd name="T1" fmla="*/ 237 h 237"/>
                  <a:gd name="T2" fmla="*/ 33 w 900"/>
                  <a:gd name="T3" fmla="*/ 237 h 237"/>
                  <a:gd name="T4" fmla="*/ 0 w 900"/>
                  <a:gd name="T5" fmla="*/ 119 h 237"/>
                  <a:gd name="T6" fmla="*/ 33 w 900"/>
                  <a:gd name="T7" fmla="*/ 0 h 237"/>
                  <a:gd name="T8" fmla="*/ 900 w 900"/>
                  <a:gd name="T9" fmla="*/ 0 h 237"/>
                  <a:gd name="T10" fmla="*/ 900 w 900"/>
                  <a:gd name="T11" fmla="*/ 2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0" h="237">
                    <a:moveTo>
                      <a:pt x="900" y="237"/>
                    </a:moveTo>
                    <a:lnTo>
                      <a:pt x="33" y="237"/>
                    </a:lnTo>
                    <a:lnTo>
                      <a:pt x="0" y="119"/>
                    </a:lnTo>
                    <a:lnTo>
                      <a:pt x="33" y="0"/>
                    </a:lnTo>
                    <a:lnTo>
                      <a:pt x="900" y="0"/>
                    </a:lnTo>
                    <a:lnTo>
                      <a:pt x="900" y="237"/>
                    </a:lnTo>
                    <a:close/>
                  </a:path>
                </a:pathLst>
              </a:custGeom>
              <a:solidFill>
                <a:srgbClr val="197519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noProof="1"/>
              </a:p>
            </p:txBody>
          </p:sp>
          <p:grpSp>
            <p:nvGrpSpPr>
              <p:cNvPr id="20497" name="组合 1688"/>
              <p:cNvGrpSpPr>
                <a:grpSpLocks/>
              </p:cNvGrpSpPr>
              <p:nvPr/>
            </p:nvGrpSpPr>
            <p:grpSpPr bwMode="auto">
              <a:xfrm rot="5400000">
                <a:off x="3354594" y="2853255"/>
                <a:ext cx="150253" cy="2840975"/>
                <a:chOff x="5667696" y="1364343"/>
                <a:chExt cx="150253" cy="1826532"/>
              </a:xfrm>
            </p:grpSpPr>
            <p:cxnSp>
              <p:nvCxnSpPr>
                <p:cNvPr id="1690" name="直接连接符 1689"/>
                <p:cNvCxnSpPr/>
                <p:nvPr/>
              </p:nvCxnSpPr>
              <p:spPr>
                <a:xfrm flipV="1">
                  <a:off x="5817321" y="1363749"/>
                  <a:ext cx="0" cy="162496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1" name="直接连接符 1690"/>
                <p:cNvCxnSpPr/>
                <p:nvPr/>
              </p:nvCxnSpPr>
              <p:spPr>
                <a:xfrm flipV="1">
                  <a:off x="5668326" y="1564827"/>
                  <a:ext cx="0" cy="162496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0B067BEB-E0F1-4E23-A682-01F3793FB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6700" y="3990337"/>
              <a:ext cx="512138" cy="5121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242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85185E-6 L -0.05521 1.85185E-6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0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7 L 0.06029 3.7037E-7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8" y="0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11111E-6 L 3.75E-6 0.10486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48148E-6 L -2.08333E-7 -0.1125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25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1" grpId="0"/>
      <p:bldP spid="96" grpId="0" animBg="1"/>
      <p:bldP spid="97" grpId="0" animBg="1"/>
      <p:bldP spid="98" grpId="0" animBg="1"/>
      <p:bldP spid="99" grpId="0" animBg="1"/>
      <p:bldP spid="100" grpId="0" animBg="1"/>
      <p:bldP spid="94" grpId="0"/>
      <p:bldP spid="104" grpId="0"/>
      <p:bldP spid="105" grpId="0"/>
      <p:bldP spid="106" grpId="0"/>
      <p:bldP spid="111" grpId="0"/>
      <p:bldP spid="112" grpId="0" animBg="1"/>
      <p:bldP spid="113" grpId="0" animBg="1"/>
      <p:bldP spid="114" grpId="0" animBg="1"/>
      <p:bldP spid="1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>
            <a:spLocks noChangeArrowheads="1"/>
          </p:cNvSpPr>
          <p:nvPr/>
        </p:nvSpPr>
        <p:spPr bwMode="auto">
          <a:xfrm>
            <a:off x="11364913" y="6524625"/>
            <a:ext cx="6175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500" dirty="0">
                <a:solidFill>
                  <a:srgbClr val="197519"/>
                </a:solidFill>
                <a:ea typeface="方正粗倩简体" pitchFamily="65" charset="-122"/>
              </a:rPr>
              <a:t>4</a:t>
            </a:r>
            <a:endParaRPr lang="zh-CN" altLang="en-US" sz="1500" dirty="0">
              <a:solidFill>
                <a:srgbClr val="197519"/>
              </a:solidFill>
              <a:ea typeface="方正粗倩简体" pitchFamily="65" charset="-122"/>
            </a:endParaRPr>
          </a:p>
        </p:txBody>
      </p:sp>
      <p:sp>
        <p:nvSpPr>
          <p:cNvPr id="45" name="等腰三角形 44"/>
          <p:cNvSpPr>
            <a:spLocks noChangeArrowheads="1"/>
          </p:cNvSpPr>
          <p:nvPr/>
        </p:nvSpPr>
        <p:spPr bwMode="auto">
          <a:xfrm rot="9233090">
            <a:off x="11144250" y="6661150"/>
            <a:ext cx="122238" cy="104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46" name="等腰三角形 45"/>
          <p:cNvSpPr>
            <a:spLocks noChangeArrowheads="1"/>
          </p:cNvSpPr>
          <p:nvPr/>
        </p:nvSpPr>
        <p:spPr bwMode="auto">
          <a:xfrm rot="-6030424">
            <a:off x="10903744" y="6634956"/>
            <a:ext cx="180975" cy="157163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47" name="等腰三角形 46"/>
          <p:cNvSpPr>
            <a:spLocks noChangeArrowheads="1"/>
          </p:cNvSpPr>
          <p:nvPr/>
        </p:nvSpPr>
        <p:spPr bwMode="auto">
          <a:xfrm rot="-228606">
            <a:off x="11358563" y="6643688"/>
            <a:ext cx="122237" cy="104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48" name="等腰三角形 47"/>
          <p:cNvSpPr>
            <a:spLocks noChangeArrowheads="1"/>
          </p:cNvSpPr>
          <p:nvPr/>
        </p:nvSpPr>
        <p:spPr bwMode="auto">
          <a:xfrm rot="-3389783">
            <a:off x="11098213" y="6572250"/>
            <a:ext cx="58737" cy="49213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49" name="等腰三角形 48"/>
          <p:cNvSpPr>
            <a:spLocks noChangeArrowheads="1"/>
          </p:cNvSpPr>
          <p:nvPr/>
        </p:nvSpPr>
        <p:spPr bwMode="auto">
          <a:xfrm rot="8748521">
            <a:off x="11287125" y="6657975"/>
            <a:ext cx="58738" cy="49213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8200" name="椭圆 27"/>
          <p:cNvSpPr>
            <a:spLocks noChangeArrowheads="1"/>
          </p:cNvSpPr>
          <p:nvPr/>
        </p:nvSpPr>
        <p:spPr bwMode="auto">
          <a:xfrm>
            <a:off x="4656138" y="1316038"/>
            <a:ext cx="2878137" cy="2879725"/>
          </a:xfrm>
          <a:prstGeom prst="ellipse">
            <a:avLst/>
          </a:prstGeom>
          <a:gradFill rotWithShape="1">
            <a:gsLst>
              <a:gs pos="0">
                <a:srgbClr val="197519">
                  <a:alpha val="89999"/>
                </a:srgbClr>
              </a:gs>
              <a:gs pos="100000">
                <a:srgbClr val="197519">
                  <a:alpha val="79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D168969-64C3-4CC0-AE3B-0FAC69559A75}"/>
              </a:ext>
            </a:extLst>
          </p:cNvPr>
          <p:cNvGrpSpPr/>
          <p:nvPr/>
        </p:nvGrpSpPr>
        <p:grpSpPr>
          <a:xfrm>
            <a:off x="9177338" y="1666875"/>
            <a:ext cx="2179637" cy="2178050"/>
            <a:chOff x="9177338" y="1666875"/>
            <a:chExt cx="2179637" cy="2178050"/>
          </a:xfrm>
        </p:grpSpPr>
        <p:sp>
          <p:nvSpPr>
            <p:cNvPr id="8206" name="椭圆 22"/>
            <p:cNvSpPr>
              <a:spLocks noChangeArrowheads="1"/>
            </p:cNvSpPr>
            <p:nvPr/>
          </p:nvSpPr>
          <p:spPr bwMode="auto">
            <a:xfrm>
              <a:off x="9177338" y="1666875"/>
              <a:ext cx="2179637" cy="2178050"/>
            </a:xfrm>
            <a:prstGeom prst="ellipse">
              <a:avLst/>
            </a:prstGeom>
            <a:gradFill rotWithShape="1">
              <a:gsLst>
                <a:gs pos="0">
                  <a:srgbClr val="197519">
                    <a:alpha val="89999"/>
                  </a:srgbClr>
                </a:gs>
                <a:gs pos="100000">
                  <a:srgbClr val="197519">
                    <a:alpha val="79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8201" name="Freeform 12"/>
            <p:cNvSpPr>
              <a:spLocks noChangeArrowheads="1"/>
            </p:cNvSpPr>
            <p:nvPr/>
          </p:nvSpPr>
          <p:spPr bwMode="auto">
            <a:xfrm>
              <a:off x="9783581" y="2147888"/>
              <a:ext cx="1116886" cy="1061067"/>
            </a:xfrm>
            <a:custGeom>
              <a:avLst/>
              <a:gdLst>
                <a:gd name="T0" fmla="*/ 164 w 165"/>
                <a:gd name="T1" fmla="*/ 131 h 156"/>
                <a:gd name="T2" fmla="*/ 145 w 165"/>
                <a:gd name="T3" fmla="*/ 119 h 156"/>
                <a:gd name="T4" fmla="*/ 119 w 165"/>
                <a:gd name="T5" fmla="*/ 108 h 156"/>
                <a:gd name="T6" fmla="*/ 112 w 165"/>
                <a:gd name="T7" fmla="*/ 106 h 156"/>
                <a:gd name="T8" fmla="*/ 105 w 165"/>
                <a:gd name="T9" fmla="*/ 94 h 156"/>
                <a:gd name="T10" fmla="*/ 101 w 165"/>
                <a:gd name="T11" fmla="*/ 94 h 156"/>
                <a:gd name="T12" fmla="*/ 105 w 165"/>
                <a:gd name="T13" fmla="*/ 85 h 156"/>
                <a:gd name="T14" fmla="*/ 107 w 165"/>
                <a:gd name="T15" fmla="*/ 74 h 156"/>
                <a:gd name="T16" fmla="*/ 112 w 165"/>
                <a:gd name="T17" fmla="*/ 70 h 156"/>
                <a:gd name="T18" fmla="*/ 114 w 165"/>
                <a:gd name="T19" fmla="*/ 63 h 156"/>
                <a:gd name="T20" fmla="*/ 114 w 165"/>
                <a:gd name="T21" fmla="*/ 51 h 156"/>
                <a:gd name="T22" fmla="*/ 112 w 165"/>
                <a:gd name="T23" fmla="*/ 46 h 156"/>
                <a:gd name="T24" fmla="*/ 113 w 165"/>
                <a:gd name="T25" fmla="*/ 30 h 156"/>
                <a:gd name="T26" fmla="*/ 111 w 165"/>
                <a:gd name="T27" fmla="*/ 19 h 156"/>
                <a:gd name="T28" fmla="*/ 107 w 165"/>
                <a:gd name="T29" fmla="*/ 12 h 156"/>
                <a:gd name="T30" fmla="*/ 102 w 165"/>
                <a:gd name="T31" fmla="*/ 11 h 156"/>
                <a:gd name="T32" fmla="*/ 99 w 165"/>
                <a:gd name="T33" fmla="*/ 8 h 156"/>
                <a:gd name="T34" fmla="*/ 64 w 165"/>
                <a:gd name="T35" fmla="*/ 9 h 156"/>
                <a:gd name="T36" fmla="*/ 51 w 165"/>
                <a:gd name="T37" fmla="*/ 46 h 156"/>
                <a:gd name="T38" fmla="*/ 49 w 165"/>
                <a:gd name="T39" fmla="*/ 53 h 156"/>
                <a:gd name="T40" fmla="*/ 54 w 165"/>
                <a:gd name="T41" fmla="*/ 72 h 156"/>
                <a:gd name="T42" fmla="*/ 58 w 165"/>
                <a:gd name="T43" fmla="*/ 73 h 156"/>
                <a:gd name="T44" fmla="*/ 59 w 165"/>
                <a:gd name="T45" fmla="*/ 86 h 156"/>
                <a:gd name="T46" fmla="*/ 63 w 165"/>
                <a:gd name="T47" fmla="*/ 94 h 156"/>
                <a:gd name="T48" fmla="*/ 60 w 165"/>
                <a:gd name="T49" fmla="*/ 94 h 156"/>
                <a:gd name="T50" fmla="*/ 53 w 165"/>
                <a:gd name="T51" fmla="*/ 106 h 156"/>
                <a:gd name="T52" fmla="*/ 46 w 165"/>
                <a:gd name="T53" fmla="*/ 108 h 156"/>
                <a:gd name="T54" fmla="*/ 20 w 165"/>
                <a:gd name="T55" fmla="*/ 119 h 156"/>
                <a:gd name="T56" fmla="*/ 1 w 165"/>
                <a:gd name="T57" fmla="*/ 131 h 156"/>
                <a:gd name="T58" fmla="*/ 0 w 165"/>
                <a:gd name="T59" fmla="*/ 156 h 156"/>
                <a:gd name="T60" fmla="*/ 72 w 165"/>
                <a:gd name="T61" fmla="*/ 156 h 156"/>
                <a:gd name="T62" fmla="*/ 78 w 165"/>
                <a:gd name="T63" fmla="*/ 120 h 156"/>
                <a:gd name="T64" fmla="*/ 73 w 165"/>
                <a:gd name="T65" fmla="*/ 111 h 156"/>
                <a:gd name="T66" fmla="*/ 83 w 165"/>
                <a:gd name="T67" fmla="*/ 106 h 156"/>
                <a:gd name="T68" fmla="*/ 92 w 165"/>
                <a:gd name="T69" fmla="*/ 111 h 156"/>
                <a:gd name="T70" fmla="*/ 87 w 165"/>
                <a:gd name="T71" fmla="*/ 120 h 156"/>
                <a:gd name="T72" fmla="*/ 96 w 165"/>
                <a:gd name="T73" fmla="*/ 156 h 156"/>
                <a:gd name="T74" fmla="*/ 164 w 165"/>
                <a:gd name="T75" fmla="*/ 156 h 156"/>
                <a:gd name="T76" fmla="*/ 164 w 165"/>
                <a:gd name="T77" fmla="*/ 13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" h="156">
                  <a:moveTo>
                    <a:pt x="164" y="131"/>
                  </a:moveTo>
                  <a:cubicBezTo>
                    <a:pt x="161" y="123"/>
                    <a:pt x="152" y="122"/>
                    <a:pt x="145" y="119"/>
                  </a:cubicBezTo>
                  <a:cubicBezTo>
                    <a:pt x="137" y="115"/>
                    <a:pt x="127" y="111"/>
                    <a:pt x="119" y="108"/>
                  </a:cubicBezTo>
                  <a:cubicBezTo>
                    <a:pt x="117" y="107"/>
                    <a:pt x="114" y="107"/>
                    <a:pt x="112" y="106"/>
                  </a:cubicBezTo>
                  <a:cubicBezTo>
                    <a:pt x="109" y="104"/>
                    <a:pt x="107" y="98"/>
                    <a:pt x="105" y="94"/>
                  </a:cubicBezTo>
                  <a:cubicBezTo>
                    <a:pt x="104" y="94"/>
                    <a:pt x="102" y="94"/>
                    <a:pt x="101" y="94"/>
                  </a:cubicBezTo>
                  <a:cubicBezTo>
                    <a:pt x="101" y="89"/>
                    <a:pt x="104" y="89"/>
                    <a:pt x="105" y="85"/>
                  </a:cubicBezTo>
                  <a:cubicBezTo>
                    <a:pt x="106" y="81"/>
                    <a:pt x="105" y="77"/>
                    <a:pt x="107" y="74"/>
                  </a:cubicBezTo>
                  <a:cubicBezTo>
                    <a:pt x="108" y="72"/>
                    <a:pt x="111" y="72"/>
                    <a:pt x="112" y="70"/>
                  </a:cubicBezTo>
                  <a:cubicBezTo>
                    <a:pt x="113" y="68"/>
                    <a:pt x="114" y="65"/>
                    <a:pt x="114" y="63"/>
                  </a:cubicBezTo>
                  <a:cubicBezTo>
                    <a:pt x="115" y="60"/>
                    <a:pt x="116" y="55"/>
                    <a:pt x="114" y="51"/>
                  </a:cubicBezTo>
                  <a:cubicBezTo>
                    <a:pt x="113" y="49"/>
                    <a:pt x="112" y="49"/>
                    <a:pt x="112" y="46"/>
                  </a:cubicBezTo>
                  <a:cubicBezTo>
                    <a:pt x="111" y="43"/>
                    <a:pt x="113" y="33"/>
                    <a:pt x="113" y="30"/>
                  </a:cubicBezTo>
                  <a:cubicBezTo>
                    <a:pt x="113" y="25"/>
                    <a:pt x="113" y="24"/>
                    <a:pt x="111" y="19"/>
                  </a:cubicBezTo>
                  <a:cubicBezTo>
                    <a:pt x="111" y="19"/>
                    <a:pt x="110" y="14"/>
                    <a:pt x="107" y="12"/>
                  </a:cubicBezTo>
                  <a:cubicBezTo>
                    <a:pt x="102" y="11"/>
                    <a:pt x="102" y="11"/>
                    <a:pt x="102" y="11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86" y="0"/>
                    <a:pt x="71" y="6"/>
                    <a:pt x="64" y="9"/>
                  </a:cubicBezTo>
                  <a:cubicBezTo>
                    <a:pt x="53" y="12"/>
                    <a:pt x="46" y="23"/>
                    <a:pt x="51" y="46"/>
                  </a:cubicBezTo>
                  <a:cubicBezTo>
                    <a:pt x="52" y="49"/>
                    <a:pt x="49" y="51"/>
                    <a:pt x="49" y="53"/>
                  </a:cubicBezTo>
                  <a:cubicBezTo>
                    <a:pt x="50" y="58"/>
                    <a:pt x="50" y="69"/>
                    <a:pt x="54" y="72"/>
                  </a:cubicBezTo>
                  <a:cubicBezTo>
                    <a:pt x="54" y="72"/>
                    <a:pt x="58" y="73"/>
                    <a:pt x="58" y="73"/>
                  </a:cubicBezTo>
                  <a:cubicBezTo>
                    <a:pt x="58" y="77"/>
                    <a:pt x="58" y="82"/>
                    <a:pt x="59" y="86"/>
                  </a:cubicBezTo>
                  <a:cubicBezTo>
                    <a:pt x="60" y="89"/>
                    <a:pt x="63" y="89"/>
                    <a:pt x="63" y="94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58" y="98"/>
                    <a:pt x="56" y="104"/>
                    <a:pt x="53" y="106"/>
                  </a:cubicBezTo>
                  <a:cubicBezTo>
                    <a:pt x="51" y="107"/>
                    <a:pt x="48" y="107"/>
                    <a:pt x="46" y="108"/>
                  </a:cubicBezTo>
                  <a:cubicBezTo>
                    <a:pt x="38" y="111"/>
                    <a:pt x="28" y="115"/>
                    <a:pt x="20" y="119"/>
                  </a:cubicBezTo>
                  <a:cubicBezTo>
                    <a:pt x="13" y="122"/>
                    <a:pt x="4" y="123"/>
                    <a:pt x="1" y="131"/>
                  </a:cubicBezTo>
                  <a:cubicBezTo>
                    <a:pt x="1" y="136"/>
                    <a:pt x="0" y="149"/>
                    <a:pt x="0" y="156"/>
                  </a:cubicBezTo>
                  <a:cubicBezTo>
                    <a:pt x="72" y="156"/>
                    <a:pt x="72" y="156"/>
                    <a:pt x="72" y="156"/>
                  </a:cubicBezTo>
                  <a:cubicBezTo>
                    <a:pt x="78" y="120"/>
                    <a:pt x="78" y="120"/>
                    <a:pt x="78" y="120"/>
                  </a:cubicBezTo>
                  <a:cubicBezTo>
                    <a:pt x="73" y="111"/>
                    <a:pt x="73" y="111"/>
                    <a:pt x="73" y="111"/>
                  </a:cubicBezTo>
                  <a:cubicBezTo>
                    <a:pt x="83" y="106"/>
                    <a:pt x="83" y="106"/>
                    <a:pt x="83" y="106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87" y="120"/>
                    <a:pt x="87" y="120"/>
                    <a:pt x="87" y="120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164" y="156"/>
                    <a:pt x="164" y="156"/>
                    <a:pt x="164" y="156"/>
                  </a:cubicBezTo>
                  <a:cubicBezTo>
                    <a:pt x="165" y="149"/>
                    <a:pt x="164" y="136"/>
                    <a:pt x="164" y="13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</p:grpSp>
      <p:sp>
        <p:nvSpPr>
          <p:cNvPr id="8212" name="椭圆 23"/>
          <p:cNvSpPr>
            <a:spLocks noChangeArrowheads="1"/>
          </p:cNvSpPr>
          <p:nvPr/>
        </p:nvSpPr>
        <p:spPr bwMode="auto">
          <a:xfrm>
            <a:off x="7019925" y="1485900"/>
            <a:ext cx="2538413" cy="2540000"/>
          </a:xfrm>
          <a:prstGeom prst="ellipse">
            <a:avLst/>
          </a:prstGeom>
          <a:gradFill rotWithShape="1">
            <a:gsLst>
              <a:gs pos="0">
                <a:srgbClr val="197519">
                  <a:alpha val="89999"/>
                </a:srgbClr>
              </a:gs>
              <a:gs pos="100000">
                <a:srgbClr val="197519">
                  <a:alpha val="79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971550" y="4425950"/>
            <a:ext cx="1944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dirty="0"/>
              <a:t>数据库</a:t>
            </a: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966788" y="4924425"/>
            <a:ext cx="1954212" cy="75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>
                <a:solidFill>
                  <a:srgbClr val="197519"/>
                </a:solidFill>
              </a:rPr>
              <a:t>数据持久存放</a:t>
            </a:r>
            <a:endParaRPr lang="en-US" altLang="zh-CN" dirty="0">
              <a:solidFill>
                <a:srgbClr val="197519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zh-CN" altLang="en-US" dirty="0">
                <a:solidFill>
                  <a:srgbClr val="197519"/>
                </a:solidFill>
              </a:rPr>
              <a:t>信息系统基础</a:t>
            </a:r>
          </a:p>
        </p:txBody>
      </p:sp>
      <p:sp>
        <p:nvSpPr>
          <p:cNvPr id="53" name="文本框 52"/>
          <p:cNvSpPr txBox="1">
            <a:spLocks noChangeArrowheads="1"/>
          </p:cNvSpPr>
          <p:nvPr/>
        </p:nvSpPr>
        <p:spPr bwMode="auto">
          <a:xfrm>
            <a:off x="2967038" y="4425950"/>
            <a:ext cx="1944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dirty="0"/>
              <a:t>应用层</a:t>
            </a:r>
          </a:p>
        </p:txBody>
      </p:sp>
      <p:sp>
        <p:nvSpPr>
          <p:cNvPr id="55" name="文本框 54"/>
          <p:cNvSpPr txBox="1">
            <a:spLocks noChangeArrowheads="1"/>
          </p:cNvSpPr>
          <p:nvPr/>
        </p:nvSpPr>
        <p:spPr bwMode="auto">
          <a:xfrm>
            <a:off x="5122863" y="4425950"/>
            <a:ext cx="1944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 dirty="0"/>
              <a:t>DTO</a:t>
            </a:r>
            <a:endParaRPr lang="zh-CN" altLang="en-US" sz="2400" dirty="0"/>
          </a:p>
        </p:txBody>
      </p:sp>
      <p:sp>
        <p:nvSpPr>
          <p:cNvPr id="57" name="文本框 56"/>
          <p:cNvSpPr txBox="1">
            <a:spLocks noChangeArrowheads="1"/>
          </p:cNvSpPr>
          <p:nvPr/>
        </p:nvSpPr>
        <p:spPr bwMode="auto">
          <a:xfrm>
            <a:off x="7316788" y="4425950"/>
            <a:ext cx="1944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dirty="0"/>
              <a:t>界面</a:t>
            </a:r>
          </a:p>
        </p:txBody>
      </p:sp>
      <p:sp>
        <p:nvSpPr>
          <p:cNvPr id="59" name="文本框 58"/>
          <p:cNvSpPr txBox="1">
            <a:spLocks noChangeArrowheads="1"/>
          </p:cNvSpPr>
          <p:nvPr/>
        </p:nvSpPr>
        <p:spPr bwMode="auto">
          <a:xfrm>
            <a:off x="9294813" y="4425950"/>
            <a:ext cx="1944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dirty="0"/>
              <a:t>用户</a:t>
            </a: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2962275" y="4924425"/>
            <a:ext cx="1954213" cy="1568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>
                <a:solidFill>
                  <a:srgbClr val="197519"/>
                </a:solidFill>
              </a:rPr>
              <a:t>处理数据</a:t>
            </a:r>
            <a:endParaRPr lang="en-US" altLang="zh-CN" dirty="0">
              <a:solidFill>
                <a:srgbClr val="197519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zh-CN" altLang="en-US" dirty="0">
                <a:solidFill>
                  <a:srgbClr val="197519"/>
                </a:solidFill>
              </a:rPr>
              <a:t>逻辑判断</a:t>
            </a:r>
            <a:endParaRPr lang="en-US" altLang="zh-CN" dirty="0">
              <a:solidFill>
                <a:srgbClr val="197519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Controller</a:t>
            </a:r>
          </a:p>
          <a:p>
            <a:pPr algn="ctr"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Service</a:t>
            </a:r>
          </a:p>
          <a:p>
            <a:pPr algn="ctr"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Repository</a:t>
            </a: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5118100" y="4924425"/>
            <a:ext cx="1954213" cy="1099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>
                <a:solidFill>
                  <a:srgbClr val="197519"/>
                </a:solidFill>
              </a:rPr>
              <a:t>数据传输对对象</a:t>
            </a:r>
            <a:endParaRPr lang="en-US" altLang="zh-CN" dirty="0">
              <a:solidFill>
                <a:srgbClr val="197519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zh-CN" altLang="en-US" dirty="0">
                <a:solidFill>
                  <a:srgbClr val="197519"/>
                </a:solidFill>
              </a:rPr>
              <a:t>隐藏真实字段</a:t>
            </a:r>
            <a:endParaRPr lang="en-US" altLang="zh-CN" dirty="0">
              <a:solidFill>
                <a:srgbClr val="197519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zh-CN" altLang="en-US" dirty="0">
                <a:solidFill>
                  <a:srgbClr val="197519"/>
                </a:solidFill>
              </a:rPr>
              <a:t>交互前后台</a:t>
            </a: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7312025" y="4924425"/>
            <a:ext cx="1954213" cy="102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>
                <a:solidFill>
                  <a:srgbClr val="197519"/>
                </a:solidFill>
              </a:rPr>
              <a:t>输入输出数据</a:t>
            </a:r>
            <a:endParaRPr lang="en-US" altLang="zh-CN" dirty="0">
              <a:solidFill>
                <a:srgbClr val="197519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zh-CN" altLang="en-US" dirty="0">
                <a:solidFill>
                  <a:srgbClr val="197519"/>
                </a:solidFill>
              </a:rPr>
              <a:t>增强用户体验</a:t>
            </a:r>
            <a:endParaRPr lang="en-US" altLang="zh-CN" dirty="0">
              <a:solidFill>
                <a:srgbClr val="197519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MVVM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9290050" y="4924425"/>
            <a:ext cx="1954213" cy="40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>
                <a:solidFill>
                  <a:srgbClr val="197519"/>
                </a:solidFill>
              </a:rPr>
              <a:t>服务对象</a:t>
            </a: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323976" y="479366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i="1" dirty="0">
                <a:solidFill>
                  <a:srgbClr val="197519"/>
                </a:solidFill>
              </a:rPr>
              <a:t>二、结构与设计</a:t>
            </a:r>
          </a:p>
        </p:txBody>
      </p:sp>
      <p:sp>
        <p:nvSpPr>
          <p:cNvPr id="42" name="等腰三角形 41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等腰三角形 43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等腰三角形 53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等腰三角形 55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030CFCD-F620-47E9-A0B5-44FB91FF7ECD}"/>
              </a:ext>
            </a:extLst>
          </p:cNvPr>
          <p:cNvGrpSpPr/>
          <p:nvPr/>
        </p:nvGrpSpPr>
        <p:grpSpPr>
          <a:xfrm>
            <a:off x="854075" y="1666875"/>
            <a:ext cx="2179638" cy="2178050"/>
            <a:chOff x="854075" y="1666875"/>
            <a:chExt cx="2179638" cy="2178050"/>
          </a:xfrm>
        </p:grpSpPr>
        <p:sp>
          <p:nvSpPr>
            <p:cNvPr id="8203" name="椭圆 25"/>
            <p:cNvSpPr>
              <a:spLocks noChangeArrowheads="1"/>
            </p:cNvSpPr>
            <p:nvPr/>
          </p:nvSpPr>
          <p:spPr bwMode="auto">
            <a:xfrm>
              <a:off x="854075" y="1666875"/>
              <a:ext cx="2179638" cy="2178050"/>
            </a:xfrm>
            <a:prstGeom prst="ellipse">
              <a:avLst/>
            </a:prstGeom>
            <a:gradFill rotWithShape="1">
              <a:gsLst>
                <a:gs pos="0">
                  <a:srgbClr val="197519">
                    <a:alpha val="89999"/>
                  </a:srgbClr>
                </a:gs>
                <a:gs pos="100000">
                  <a:srgbClr val="197519">
                    <a:alpha val="79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BEE5211-27A9-471A-8F34-5C1E1847B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aintStrok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138" y="2245670"/>
              <a:ext cx="1135775" cy="1135775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6EAE76A-BD10-499E-B0A5-07DCBA19F845}"/>
              </a:ext>
            </a:extLst>
          </p:cNvPr>
          <p:cNvGrpSpPr/>
          <p:nvPr/>
        </p:nvGrpSpPr>
        <p:grpSpPr>
          <a:xfrm>
            <a:off x="2670175" y="1485900"/>
            <a:ext cx="2538413" cy="2540000"/>
            <a:chOff x="2670175" y="1485900"/>
            <a:chExt cx="2538413" cy="2540000"/>
          </a:xfrm>
        </p:grpSpPr>
        <p:sp>
          <p:nvSpPr>
            <p:cNvPr id="8209" name="椭圆 26"/>
            <p:cNvSpPr>
              <a:spLocks noChangeArrowheads="1"/>
            </p:cNvSpPr>
            <p:nvPr/>
          </p:nvSpPr>
          <p:spPr bwMode="auto">
            <a:xfrm>
              <a:off x="2670175" y="1485900"/>
              <a:ext cx="2538413" cy="2540000"/>
            </a:xfrm>
            <a:prstGeom prst="ellipse">
              <a:avLst/>
            </a:prstGeom>
            <a:gradFill rotWithShape="1">
              <a:gsLst>
                <a:gs pos="0">
                  <a:srgbClr val="197519">
                    <a:alpha val="89999"/>
                  </a:srgbClr>
                </a:gs>
                <a:gs pos="100000">
                  <a:srgbClr val="197519">
                    <a:alpha val="79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93DF380-DC38-428B-892F-BC3CF626B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1885" y="2147888"/>
              <a:ext cx="1219200" cy="1219200"/>
            </a:xfrm>
            <a:prstGeom prst="rect">
              <a:avLst/>
            </a:prstGeom>
          </p:spPr>
        </p:pic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E5FA4F2A-3341-4DDD-8336-0566D260A851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2332711"/>
            <a:ext cx="1908357" cy="96169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E9C0814-E3F9-45C2-8D38-09FADFE14B28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037" y="2130992"/>
            <a:ext cx="1219200" cy="121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3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 animBg="1"/>
      <p:bldP spid="46" grpId="0" animBg="1"/>
      <p:bldP spid="47" grpId="0" animBg="1"/>
      <p:bldP spid="48" grpId="0" animBg="1"/>
      <p:bldP spid="49" grpId="0" animBg="1"/>
      <p:bldP spid="5" grpId="0"/>
      <p:bldP spid="36" grpId="0"/>
      <p:bldP spid="53" grpId="0"/>
      <p:bldP spid="55" grpId="0"/>
      <p:bldP spid="57" grpId="0"/>
      <p:bldP spid="59" grpId="0"/>
      <p:bldP spid="37" grpId="0"/>
      <p:bldP spid="38" grpId="0"/>
      <p:bldP spid="39" grpId="0"/>
      <p:bldP spid="40" grpId="0"/>
      <p:bldP spid="41" grpId="0"/>
      <p:bldP spid="42" grpId="0" animBg="1"/>
      <p:bldP spid="42" grpId="1" animBg="1"/>
      <p:bldP spid="44" grpId="0" animBg="1"/>
      <p:bldP spid="44" grpId="1" animBg="1"/>
      <p:bldP spid="54" grpId="0" animBg="1"/>
      <p:bldP spid="54" grpId="1" animBg="1"/>
      <p:bldP spid="56" grpId="0" animBg="1"/>
      <p:bldP spid="5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等腰三角形 38"/>
          <p:cNvSpPr>
            <a:spLocks noChangeArrowheads="1"/>
          </p:cNvSpPr>
          <p:nvPr/>
        </p:nvSpPr>
        <p:spPr bwMode="auto">
          <a:xfrm rot="9233090">
            <a:off x="11147425" y="6661150"/>
            <a:ext cx="120650" cy="104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40" name="等腰三角形 39"/>
          <p:cNvSpPr>
            <a:spLocks noChangeArrowheads="1"/>
          </p:cNvSpPr>
          <p:nvPr/>
        </p:nvSpPr>
        <p:spPr bwMode="auto">
          <a:xfrm rot="-6030424">
            <a:off x="10905331" y="6634957"/>
            <a:ext cx="180975" cy="157162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41" name="等腰三角形 40"/>
          <p:cNvSpPr>
            <a:spLocks noChangeArrowheads="1"/>
          </p:cNvSpPr>
          <p:nvPr/>
        </p:nvSpPr>
        <p:spPr bwMode="auto">
          <a:xfrm rot="-228606">
            <a:off x="11360150" y="6643688"/>
            <a:ext cx="122238" cy="104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42" name="等腰三角形 41"/>
          <p:cNvSpPr>
            <a:spLocks noChangeArrowheads="1"/>
          </p:cNvSpPr>
          <p:nvPr/>
        </p:nvSpPr>
        <p:spPr bwMode="auto">
          <a:xfrm rot="-3389783">
            <a:off x="11100594" y="6571457"/>
            <a:ext cx="58737" cy="50800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43" name="等腰三角形 42"/>
          <p:cNvSpPr>
            <a:spLocks noChangeArrowheads="1"/>
          </p:cNvSpPr>
          <p:nvPr/>
        </p:nvSpPr>
        <p:spPr bwMode="auto">
          <a:xfrm rot="8748521">
            <a:off x="11290300" y="6657975"/>
            <a:ext cx="58738" cy="49213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4" name="弧形 3"/>
          <p:cNvSpPr/>
          <p:nvPr/>
        </p:nvSpPr>
        <p:spPr>
          <a:xfrm>
            <a:off x="718703" y="1651794"/>
            <a:ext cx="4248150" cy="4602162"/>
          </a:xfrm>
          <a:prstGeom prst="arc">
            <a:avLst>
              <a:gd name="adj1" fmla="val 17337751"/>
              <a:gd name="adj2" fmla="val 4126310"/>
            </a:avLst>
          </a:prstGeom>
          <a:ln w="66675">
            <a:solidFill>
              <a:srgbClr val="1975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0" name="Arc 3_1"/>
          <p:cNvSpPr/>
          <p:nvPr/>
        </p:nvSpPr>
        <p:spPr>
          <a:xfrm flipH="1">
            <a:off x="95250" y="1665288"/>
            <a:ext cx="4248150" cy="4602162"/>
          </a:xfrm>
          <a:prstGeom prst="arc">
            <a:avLst>
              <a:gd name="adj1" fmla="val 17337751"/>
              <a:gd name="adj2" fmla="val 4126310"/>
            </a:avLst>
          </a:prstGeom>
          <a:ln w="66675">
            <a:solidFill>
              <a:srgbClr val="1975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756275" y="2051050"/>
            <a:ext cx="6096000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ct val="125000"/>
              </a:lnSpc>
            </a:pPr>
            <a:r>
              <a:rPr lang="zh-CN" altLang="en-US" sz="2000" dirty="0">
                <a:solidFill>
                  <a:srgbClr val="404040"/>
                </a:solidFill>
              </a:rPr>
              <a:t>实训内容</a:t>
            </a: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6089650" y="3775075"/>
            <a:ext cx="6096000" cy="82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ct val="125000"/>
              </a:lnSpc>
            </a:pPr>
            <a:r>
              <a:rPr lang="en-US" altLang="zh-CN" sz="2000" dirty="0"/>
              <a:t>JavaScript</a:t>
            </a:r>
            <a:r>
              <a:rPr lang="zh-CN" altLang="en-US" sz="2000" dirty="0"/>
              <a:t>框架，控件丰富</a:t>
            </a:r>
            <a:endParaRPr lang="en-US" altLang="zh-CN" sz="2000" dirty="0"/>
          </a:p>
          <a:p>
            <a:pPr latinLnBrk="1">
              <a:lnSpc>
                <a:spcPct val="125000"/>
              </a:lnSpc>
            </a:pPr>
            <a:r>
              <a:rPr lang="zh-CN" altLang="en-US" sz="2000" dirty="0"/>
              <a:t>优越的兼容性，内置主题</a:t>
            </a:r>
            <a:endParaRPr lang="zh-CN" altLang="en-US" sz="2000" dirty="0">
              <a:solidFill>
                <a:srgbClr val="404040"/>
              </a:solidFill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5765800" y="5484813"/>
            <a:ext cx="6096000" cy="82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ct val="125000"/>
              </a:lnSpc>
            </a:pPr>
            <a:r>
              <a:rPr lang="en-US" altLang="zh-CN" sz="2000" dirty="0"/>
              <a:t>MVC </a:t>
            </a:r>
            <a:r>
              <a:rPr lang="zh-CN" altLang="en-US" sz="2000" dirty="0"/>
              <a:t>的改进版，就是将其中的</a:t>
            </a:r>
            <a:r>
              <a:rPr lang="en-US" altLang="zh-CN" sz="2000" dirty="0"/>
              <a:t>View</a:t>
            </a:r>
            <a:r>
              <a:rPr lang="zh-CN" altLang="en-US" sz="2000" dirty="0"/>
              <a:t>的状态和行为抽象化，让我们将视图 </a:t>
            </a:r>
            <a:r>
              <a:rPr lang="en-US" altLang="zh-CN" sz="2000" dirty="0"/>
              <a:t>UI </a:t>
            </a:r>
            <a:r>
              <a:rPr lang="zh-CN" altLang="en-US" sz="2000" dirty="0"/>
              <a:t>和业务逻辑分开</a:t>
            </a:r>
            <a:endParaRPr lang="zh-CN" altLang="en-US" sz="2000" dirty="0">
              <a:solidFill>
                <a:srgbClr val="404040"/>
              </a:solidFill>
            </a:endParaRPr>
          </a:p>
        </p:txBody>
      </p:sp>
      <p:sp>
        <p:nvSpPr>
          <p:cNvPr id="2" name="椭圆 1"/>
          <p:cNvSpPr>
            <a:spLocks noChangeArrowheads="1"/>
          </p:cNvSpPr>
          <p:nvPr/>
        </p:nvSpPr>
        <p:spPr bwMode="auto">
          <a:xfrm>
            <a:off x="385763" y="1803400"/>
            <a:ext cx="4297362" cy="4298950"/>
          </a:xfrm>
          <a:prstGeom prst="ellipse">
            <a:avLst/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754688" y="1687513"/>
            <a:ext cx="18319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100" b="1" dirty="0">
                <a:solidFill>
                  <a:srgbClr val="197519"/>
                </a:solidFill>
              </a:rPr>
              <a:t>选择</a:t>
            </a:r>
            <a:endParaRPr lang="zh-CN" altLang="en-US" sz="2100" b="1" dirty="0"/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6097588" y="3402013"/>
            <a:ext cx="18319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100" b="1" dirty="0">
                <a:solidFill>
                  <a:srgbClr val="197519"/>
                </a:solidFill>
              </a:rPr>
              <a:t>特点</a:t>
            </a: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5783263" y="5159375"/>
            <a:ext cx="18319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100" b="1" dirty="0">
                <a:solidFill>
                  <a:srgbClr val="197519"/>
                </a:solidFill>
              </a:rPr>
              <a:t>MVVM</a:t>
            </a:r>
            <a:r>
              <a:rPr lang="zh-CN" altLang="en-US" sz="2100" b="1" dirty="0">
                <a:solidFill>
                  <a:srgbClr val="197519"/>
                </a:solidFill>
              </a:rPr>
              <a:t>结构</a:t>
            </a:r>
            <a:endParaRPr lang="zh-CN" altLang="en-US" sz="2100" b="1" dirty="0"/>
          </a:p>
        </p:txBody>
      </p:sp>
      <p:sp>
        <p:nvSpPr>
          <p:cNvPr id="44" name="文本框 43"/>
          <p:cNvSpPr txBox="1">
            <a:spLocks noChangeArrowheads="1"/>
          </p:cNvSpPr>
          <p:nvPr/>
        </p:nvSpPr>
        <p:spPr bwMode="auto">
          <a:xfrm>
            <a:off x="11364913" y="6524625"/>
            <a:ext cx="6175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500" dirty="0">
                <a:solidFill>
                  <a:srgbClr val="197519"/>
                </a:solidFill>
                <a:ea typeface="方正粗倩简体" pitchFamily="65" charset="-122"/>
              </a:rPr>
              <a:t>5</a:t>
            </a:r>
            <a:endParaRPr lang="zh-CN" altLang="en-US" sz="1500" dirty="0">
              <a:solidFill>
                <a:srgbClr val="197519"/>
              </a:solidFill>
              <a:ea typeface="方正粗倩简体" pitchFamily="65" charset="-122"/>
            </a:endParaRPr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3857625" y="1804988"/>
            <a:ext cx="1733550" cy="1263650"/>
            <a:chOff x="3856882" y="1805041"/>
            <a:chExt cx="1734682" cy="1262903"/>
          </a:xfrm>
        </p:grpSpPr>
        <p:grpSp>
          <p:nvGrpSpPr>
            <p:cNvPr id="10259" name="组合 8"/>
            <p:cNvGrpSpPr>
              <a:grpSpLocks/>
            </p:cNvGrpSpPr>
            <p:nvPr/>
          </p:nvGrpSpPr>
          <p:grpSpPr bwMode="auto">
            <a:xfrm>
              <a:off x="4635110" y="1805041"/>
              <a:ext cx="956454" cy="907419"/>
              <a:chOff x="4635110" y="1805041"/>
              <a:chExt cx="956454" cy="907419"/>
            </a:xfrm>
          </p:grpSpPr>
          <p:sp>
            <p:nvSpPr>
              <p:cNvPr id="10260" name="等腰三角形 4"/>
              <p:cNvSpPr>
                <a:spLocks noChangeArrowheads="1"/>
              </p:cNvSpPr>
              <p:nvPr/>
            </p:nvSpPr>
            <p:spPr bwMode="auto">
              <a:xfrm>
                <a:off x="4635110" y="1805041"/>
                <a:ext cx="956454" cy="824528"/>
              </a:xfrm>
              <a:prstGeom prst="triangle">
                <a:avLst>
                  <a:gd name="adj" fmla="val 50000"/>
                </a:avLst>
              </a:prstGeom>
              <a:solidFill>
                <a:srgbClr val="197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1" name="文本框 27"/>
              <p:cNvSpPr txBox="1">
                <a:spLocks noChangeArrowheads="1"/>
              </p:cNvSpPr>
              <p:nvPr/>
            </p:nvSpPr>
            <p:spPr bwMode="auto">
              <a:xfrm>
                <a:off x="4676256" y="2066129"/>
                <a:ext cx="915308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3600">
                    <a:solidFill>
                      <a:schemeClr val="bg1"/>
                    </a:solidFill>
                  </a:rPr>
                  <a:t>01</a:t>
                </a:r>
                <a:endParaRPr lang="zh-CN" altLang="en-US" sz="3600">
                  <a:solidFill>
                    <a:schemeClr val="bg1"/>
                  </a:solidFill>
                  <a:ea typeface="方正粗倩简体" pitchFamily="65" charset="-122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 rot="19804025">
              <a:off x="3856882" y="2198508"/>
              <a:ext cx="1580594" cy="8694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4279900" y="3368675"/>
            <a:ext cx="1855788" cy="962025"/>
            <a:chOff x="4279404" y="3368896"/>
            <a:chExt cx="1855551" cy="962445"/>
          </a:xfrm>
        </p:grpSpPr>
        <p:grpSp>
          <p:nvGrpSpPr>
            <p:cNvPr id="10264" name="组合 9"/>
            <p:cNvGrpSpPr>
              <a:grpSpLocks/>
            </p:cNvGrpSpPr>
            <p:nvPr/>
          </p:nvGrpSpPr>
          <p:grpSpPr bwMode="auto">
            <a:xfrm>
              <a:off x="5103518" y="3368896"/>
              <a:ext cx="1031437" cy="856513"/>
              <a:chOff x="5103518" y="3368896"/>
              <a:chExt cx="1031437" cy="856513"/>
            </a:xfrm>
          </p:grpSpPr>
          <p:sp>
            <p:nvSpPr>
              <p:cNvPr id="10265" name="等腰三角形 21"/>
              <p:cNvSpPr>
                <a:spLocks noChangeArrowheads="1"/>
              </p:cNvSpPr>
              <p:nvPr/>
            </p:nvSpPr>
            <p:spPr bwMode="auto">
              <a:xfrm rot="1800000">
                <a:off x="5178501" y="3368896"/>
                <a:ext cx="956454" cy="824528"/>
              </a:xfrm>
              <a:prstGeom prst="triangle">
                <a:avLst>
                  <a:gd name="adj" fmla="val 50000"/>
                </a:avLst>
              </a:prstGeom>
              <a:solidFill>
                <a:srgbClr val="197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6" name="文本框 29"/>
              <p:cNvSpPr txBox="1">
                <a:spLocks noChangeArrowheads="1"/>
              </p:cNvSpPr>
              <p:nvPr/>
            </p:nvSpPr>
            <p:spPr bwMode="auto">
              <a:xfrm>
                <a:off x="5103518" y="3579078"/>
                <a:ext cx="915308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3600">
                    <a:solidFill>
                      <a:schemeClr val="bg1"/>
                    </a:solidFill>
                  </a:rPr>
                  <a:t>02</a:t>
                </a:r>
                <a:endParaRPr lang="zh-CN" altLang="en-US" sz="3600">
                  <a:solidFill>
                    <a:schemeClr val="bg1"/>
                  </a:solidFill>
                  <a:ea typeface="方正粗倩简体" pitchFamily="65" charset="-122"/>
                </a:endParaRPr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4279404" y="3462600"/>
              <a:ext cx="1580948" cy="8687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3976688" y="4762500"/>
            <a:ext cx="1763712" cy="1112838"/>
            <a:chOff x="3976330" y="4762614"/>
            <a:chExt cx="1764377" cy="1113179"/>
          </a:xfrm>
        </p:grpSpPr>
        <p:grpSp>
          <p:nvGrpSpPr>
            <p:cNvPr id="10269" name="组合 11"/>
            <p:cNvGrpSpPr>
              <a:grpSpLocks/>
            </p:cNvGrpSpPr>
            <p:nvPr/>
          </p:nvGrpSpPr>
          <p:grpSpPr bwMode="auto">
            <a:xfrm>
              <a:off x="4735934" y="4919339"/>
              <a:ext cx="1004773" cy="956454"/>
              <a:chOff x="4735934" y="4919339"/>
              <a:chExt cx="1004773" cy="956454"/>
            </a:xfrm>
          </p:grpSpPr>
          <p:sp>
            <p:nvSpPr>
              <p:cNvPr id="10270" name="等腰三角形 22"/>
              <p:cNvSpPr>
                <a:spLocks noChangeArrowheads="1"/>
              </p:cNvSpPr>
              <p:nvPr/>
            </p:nvSpPr>
            <p:spPr bwMode="auto">
              <a:xfrm rot="3600000">
                <a:off x="4850216" y="4985302"/>
                <a:ext cx="956454" cy="824528"/>
              </a:xfrm>
              <a:prstGeom prst="triangle">
                <a:avLst>
                  <a:gd name="adj" fmla="val 50000"/>
                </a:avLst>
              </a:prstGeom>
              <a:solidFill>
                <a:srgbClr val="197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1" name="文本框 28"/>
              <p:cNvSpPr txBox="1">
                <a:spLocks noChangeArrowheads="1"/>
              </p:cNvSpPr>
              <p:nvPr/>
            </p:nvSpPr>
            <p:spPr bwMode="auto">
              <a:xfrm>
                <a:off x="4735934" y="5120141"/>
                <a:ext cx="915308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3600">
                    <a:solidFill>
                      <a:schemeClr val="bg1"/>
                    </a:solidFill>
                  </a:rPr>
                  <a:t>03</a:t>
                </a:r>
                <a:endParaRPr lang="zh-CN" altLang="en-US" sz="3600">
                  <a:solidFill>
                    <a:schemeClr val="bg1"/>
                  </a:solidFill>
                  <a:ea typeface="方正粗倩简体" pitchFamily="65" charset="-122"/>
                </a:endParaRPr>
              </a:p>
            </p:txBody>
          </p:sp>
        </p:grpSp>
        <p:sp>
          <p:nvSpPr>
            <p:cNvPr id="52" name="矩形 51"/>
            <p:cNvSpPr/>
            <p:nvPr/>
          </p:nvSpPr>
          <p:spPr>
            <a:xfrm rot="1795975" flipH="1">
              <a:off x="3976330" y="4762614"/>
              <a:ext cx="1581746" cy="8702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1149351" y="517621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197519"/>
                </a:solidFill>
              </a:rPr>
              <a:t>界面框架</a:t>
            </a:r>
          </a:p>
        </p:txBody>
      </p:sp>
      <p:sp>
        <p:nvSpPr>
          <p:cNvPr id="54" name="等腰三角形 53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等腰三角形 54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等腰三角形 55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等腰三角形 56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AC80EDC-7D84-437E-AEDA-A9F53DC80944}"/>
              </a:ext>
            </a:extLst>
          </p:cNvPr>
          <p:cNvGrpSpPr/>
          <p:nvPr/>
        </p:nvGrpSpPr>
        <p:grpSpPr>
          <a:xfrm>
            <a:off x="271488" y="1363663"/>
            <a:ext cx="4492132" cy="4492132"/>
            <a:chOff x="175601" y="1476783"/>
            <a:chExt cx="4492132" cy="4492132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98C1F52-6DF8-48A2-B3ED-6F8E672A8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601" y="1476783"/>
              <a:ext cx="4492132" cy="4492132"/>
            </a:xfrm>
            <a:prstGeom prst="rect">
              <a:avLst/>
            </a:prstGeom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AD923F3-7614-4C25-8D3C-354BFCF1F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114" y="4828114"/>
              <a:ext cx="293566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</a:rPr>
                <a:t>Sencha Ext JS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E435884-58CA-4F74-B03E-9DDB35C446F4}"/>
              </a:ext>
            </a:extLst>
          </p:cNvPr>
          <p:cNvGrpSpPr/>
          <p:nvPr/>
        </p:nvGrpSpPr>
        <p:grpSpPr>
          <a:xfrm>
            <a:off x="8609455" y="360363"/>
            <a:ext cx="2952307" cy="2963328"/>
            <a:chOff x="8721374" y="0"/>
            <a:chExt cx="2952307" cy="296332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30AA0F1-C459-44E7-A9CD-D8BEA4F7B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1374" y="0"/>
              <a:ext cx="2952307" cy="259172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B85AC28-F9E8-4508-AB18-67B3AD288A53}"/>
                </a:ext>
              </a:extLst>
            </p:cNvPr>
            <p:cNvSpPr txBox="1"/>
            <p:nvPr/>
          </p:nvSpPr>
          <p:spPr>
            <a:xfrm>
              <a:off x="9695176" y="2440108"/>
              <a:ext cx="1186607" cy="52322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197519"/>
                  </a:solidFill>
                </a:rPr>
                <a:t>Vue.js</a:t>
              </a:r>
              <a:endParaRPr lang="zh-CN" altLang="en-US" sz="2800" dirty="0">
                <a:solidFill>
                  <a:srgbClr val="1975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399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xit" presetSubtype="1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2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16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16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1" presetClass="entr" presetSubtype="0" fill="hold" grpId="0" nodeType="withEffect">
                                  <p:stCondLst>
                                    <p:cond delay="4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1" presetClass="entr" presetSubtype="0" fill="hold" grpId="0" nodeType="withEffect">
                                  <p:stCondLst>
                                    <p:cond delay="5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1" presetClass="entr" presetSubtype="0" fill="hold" grpId="0" nodeType="withEffect">
                                  <p:stCondLst>
                                    <p:cond delay="5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" grpId="0" animBg="1"/>
      <p:bldP spid="4" grpId="1" animBg="1"/>
      <p:bldP spid="4" grpId="2" animBg="1"/>
      <p:bldP spid="50" grpId="0" animBg="1"/>
      <p:bldP spid="50" grpId="1" animBg="1"/>
      <p:bldP spid="6" grpId="0"/>
      <p:bldP spid="31" grpId="0"/>
      <p:bldP spid="32" grpId="0"/>
      <p:bldP spid="2" grpId="0" animBg="1"/>
      <p:bldP spid="7" grpId="0"/>
      <p:bldP spid="27" grpId="0"/>
      <p:bldP spid="33" grpId="0"/>
      <p:bldP spid="44" grpId="0"/>
      <p:bldP spid="53" grpId="0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等腰三角形 38"/>
          <p:cNvSpPr>
            <a:spLocks noChangeArrowheads="1"/>
          </p:cNvSpPr>
          <p:nvPr/>
        </p:nvSpPr>
        <p:spPr bwMode="auto">
          <a:xfrm rot="9233090">
            <a:off x="11147425" y="6661150"/>
            <a:ext cx="120650" cy="104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40" name="等腰三角形 39"/>
          <p:cNvSpPr>
            <a:spLocks noChangeArrowheads="1"/>
          </p:cNvSpPr>
          <p:nvPr/>
        </p:nvSpPr>
        <p:spPr bwMode="auto">
          <a:xfrm rot="-6030424">
            <a:off x="10905331" y="6634957"/>
            <a:ext cx="180975" cy="157162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41" name="等腰三角形 40"/>
          <p:cNvSpPr>
            <a:spLocks noChangeArrowheads="1"/>
          </p:cNvSpPr>
          <p:nvPr/>
        </p:nvSpPr>
        <p:spPr bwMode="auto">
          <a:xfrm rot="-228606">
            <a:off x="11360150" y="6643688"/>
            <a:ext cx="122238" cy="104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42" name="等腰三角形 41"/>
          <p:cNvSpPr>
            <a:spLocks noChangeArrowheads="1"/>
          </p:cNvSpPr>
          <p:nvPr/>
        </p:nvSpPr>
        <p:spPr bwMode="auto">
          <a:xfrm rot="-3389783">
            <a:off x="11100594" y="6571457"/>
            <a:ext cx="58737" cy="50800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43" name="等腰三角形 42"/>
          <p:cNvSpPr>
            <a:spLocks noChangeArrowheads="1"/>
          </p:cNvSpPr>
          <p:nvPr/>
        </p:nvSpPr>
        <p:spPr bwMode="auto">
          <a:xfrm rot="8748521">
            <a:off x="11290300" y="6657975"/>
            <a:ext cx="58738" cy="49213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4" name="弧形 3"/>
          <p:cNvSpPr/>
          <p:nvPr/>
        </p:nvSpPr>
        <p:spPr>
          <a:xfrm flipH="1">
            <a:off x="7237585" y="1552603"/>
            <a:ext cx="4248150" cy="4602162"/>
          </a:xfrm>
          <a:prstGeom prst="arc">
            <a:avLst>
              <a:gd name="adj1" fmla="val 17337751"/>
              <a:gd name="adj2" fmla="val 4240893"/>
            </a:avLst>
          </a:prstGeom>
          <a:ln w="66675">
            <a:solidFill>
              <a:srgbClr val="1975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0" name="Arc 3_1"/>
          <p:cNvSpPr/>
          <p:nvPr/>
        </p:nvSpPr>
        <p:spPr>
          <a:xfrm>
            <a:off x="7734300" y="1592165"/>
            <a:ext cx="4248150" cy="4602162"/>
          </a:xfrm>
          <a:prstGeom prst="arc">
            <a:avLst>
              <a:gd name="adj1" fmla="val 17337751"/>
              <a:gd name="adj2" fmla="val 4126310"/>
            </a:avLst>
          </a:prstGeom>
          <a:ln w="66675">
            <a:solidFill>
              <a:srgbClr val="1975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87541" y="2109427"/>
            <a:ext cx="6096000" cy="82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latinLnBrk="1">
              <a:lnSpc>
                <a:spcPct val="125000"/>
              </a:lnSpc>
            </a:pPr>
            <a:r>
              <a:rPr lang="zh-CN" altLang="en-US" sz="2000" dirty="0">
                <a:solidFill>
                  <a:srgbClr val="404040"/>
                </a:solidFill>
              </a:rPr>
              <a:t>快速搭建</a:t>
            </a:r>
            <a:r>
              <a:rPr lang="en-US" altLang="zh-CN" sz="2000" dirty="0">
                <a:solidFill>
                  <a:srgbClr val="404040"/>
                </a:solidFill>
              </a:rPr>
              <a:t>Spring</a:t>
            </a:r>
            <a:r>
              <a:rPr lang="zh-CN" altLang="en-US" sz="2000" dirty="0">
                <a:solidFill>
                  <a:srgbClr val="404040"/>
                </a:solidFill>
              </a:rPr>
              <a:t>应用</a:t>
            </a:r>
            <a:endParaRPr lang="en-US" altLang="zh-CN" sz="2000" dirty="0">
              <a:solidFill>
                <a:srgbClr val="404040"/>
              </a:solidFill>
            </a:endParaRPr>
          </a:p>
          <a:p>
            <a:pPr algn="r" latinLnBrk="1">
              <a:lnSpc>
                <a:spcPct val="125000"/>
              </a:lnSpc>
            </a:pPr>
            <a:r>
              <a:rPr lang="zh-CN" altLang="en-US" sz="2000" dirty="0">
                <a:solidFill>
                  <a:srgbClr val="404040"/>
                </a:solidFill>
              </a:rPr>
              <a:t>简化配置</a:t>
            </a:r>
            <a:endParaRPr lang="en-US" altLang="zh-CN" sz="2000" dirty="0">
              <a:solidFill>
                <a:srgbClr val="404040"/>
              </a:solidFill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122798" y="3889862"/>
            <a:ext cx="6096000" cy="82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latinLnBrk="1">
              <a:lnSpc>
                <a:spcPct val="125000"/>
              </a:lnSpc>
            </a:pPr>
            <a:r>
              <a:rPr lang="zh-CN" altLang="en-US" sz="2000" dirty="0"/>
              <a:t>一个设计层面框架，解决松耦合问题，面向接口的编程思想贯穿整个系统应用</a:t>
            </a:r>
            <a:endParaRPr lang="zh-CN" altLang="en-US" sz="2000" dirty="0">
              <a:solidFill>
                <a:srgbClr val="404040"/>
              </a:solidFill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715963" y="5661024"/>
            <a:ext cx="6096000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latinLnBrk="1">
              <a:lnSpc>
                <a:spcPct val="125000"/>
              </a:lnSpc>
            </a:pPr>
            <a:r>
              <a:rPr lang="zh-CN" altLang="en-US" sz="2000" dirty="0">
                <a:solidFill>
                  <a:srgbClr val="404040"/>
                </a:solidFill>
              </a:rPr>
              <a:t>对象关系的映射框架，全自动，数据持久化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021400" y="1763196"/>
            <a:ext cx="18319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100" b="1" dirty="0">
                <a:solidFill>
                  <a:srgbClr val="197519"/>
                </a:solidFill>
              </a:rPr>
              <a:t>Spring Boot</a:t>
            </a:r>
            <a:endParaRPr lang="zh-CN" altLang="en-US" sz="2100" b="1" dirty="0"/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3285460" y="3497246"/>
            <a:ext cx="348136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100" b="1" u="sng" dirty="0">
                <a:solidFill>
                  <a:srgbClr val="467446"/>
                </a:solidFill>
              </a:rPr>
              <a:t>S</a:t>
            </a:r>
            <a:r>
              <a:rPr lang="en-US" altLang="zh-CN" sz="2100" b="1" dirty="0">
                <a:solidFill>
                  <a:srgbClr val="467446"/>
                </a:solidFill>
              </a:rPr>
              <a:t>pring</a:t>
            </a:r>
            <a:r>
              <a:rPr lang="zh-CN" altLang="en-US" sz="2100" b="1" dirty="0">
                <a:solidFill>
                  <a:srgbClr val="467446"/>
                </a:solidFill>
              </a:rPr>
              <a:t>、</a:t>
            </a:r>
            <a:r>
              <a:rPr lang="en-US" altLang="zh-CN" sz="2100" b="1" u="sng" dirty="0" err="1">
                <a:solidFill>
                  <a:srgbClr val="467446"/>
                </a:solidFill>
              </a:rPr>
              <a:t>S</a:t>
            </a:r>
            <a:r>
              <a:rPr lang="en-US" altLang="zh-CN" sz="2100" b="1" dirty="0" err="1">
                <a:solidFill>
                  <a:srgbClr val="467446"/>
                </a:solidFill>
              </a:rPr>
              <a:t>pringMVC</a:t>
            </a:r>
            <a:endParaRPr lang="zh-CN" altLang="en-US" sz="2100" b="1" dirty="0">
              <a:solidFill>
                <a:srgbClr val="467446"/>
              </a:solidFill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5175258" y="5302601"/>
            <a:ext cx="18319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100" b="1" u="sng" dirty="0">
                <a:solidFill>
                  <a:srgbClr val="467446"/>
                </a:solidFill>
              </a:rPr>
              <a:t>H</a:t>
            </a:r>
            <a:r>
              <a:rPr lang="en-US" altLang="zh-CN" sz="2100" b="1" dirty="0">
                <a:solidFill>
                  <a:srgbClr val="467446"/>
                </a:solidFill>
              </a:rPr>
              <a:t>ibernate</a:t>
            </a:r>
            <a:endParaRPr lang="zh-CN" altLang="en-US" sz="2100" b="1" dirty="0">
              <a:solidFill>
                <a:srgbClr val="467446"/>
              </a:solidFill>
            </a:endParaRPr>
          </a:p>
        </p:txBody>
      </p:sp>
      <p:sp>
        <p:nvSpPr>
          <p:cNvPr id="44" name="文本框 43"/>
          <p:cNvSpPr txBox="1">
            <a:spLocks noChangeArrowheads="1"/>
          </p:cNvSpPr>
          <p:nvPr/>
        </p:nvSpPr>
        <p:spPr bwMode="auto">
          <a:xfrm>
            <a:off x="11364913" y="6524625"/>
            <a:ext cx="6175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500" dirty="0">
                <a:solidFill>
                  <a:srgbClr val="197519"/>
                </a:solidFill>
                <a:ea typeface="方正粗倩简体" pitchFamily="65" charset="-122"/>
              </a:rPr>
              <a:t>6</a:t>
            </a:r>
            <a:endParaRPr lang="zh-CN" altLang="en-US" sz="1500" dirty="0">
              <a:solidFill>
                <a:srgbClr val="197519"/>
              </a:solidFill>
              <a:ea typeface="方正粗倩简体" pitchFamily="65" charset="-122"/>
            </a:endParaRPr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5708871" y="1777546"/>
            <a:ext cx="1733550" cy="1263650"/>
            <a:chOff x="3856882" y="1805041"/>
            <a:chExt cx="1734682" cy="1262903"/>
          </a:xfrm>
        </p:grpSpPr>
        <p:grpSp>
          <p:nvGrpSpPr>
            <p:cNvPr id="10259" name="组合 8"/>
            <p:cNvGrpSpPr>
              <a:grpSpLocks/>
            </p:cNvGrpSpPr>
            <p:nvPr/>
          </p:nvGrpSpPr>
          <p:grpSpPr bwMode="auto">
            <a:xfrm>
              <a:off x="4635110" y="1805041"/>
              <a:ext cx="956454" cy="907419"/>
              <a:chOff x="4635110" y="1805041"/>
              <a:chExt cx="956454" cy="907419"/>
            </a:xfrm>
          </p:grpSpPr>
          <p:sp>
            <p:nvSpPr>
              <p:cNvPr id="10260" name="等腰三角形 4"/>
              <p:cNvSpPr>
                <a:spLocks noChangeArrowheads="1"/>
              </p:cNvSpPr>
              <p:nvPr/>
            </p:nvSpPr>
            <p:spPr bwMode="auto">
              <a:xfrm>
                <a:off x="4635110" y="1805041"/>
                <a:ext cx="956454" cy="824528"/>
              </a:xfrm>
              <a:prstGeom prst="triangle">
                <a:avLst>
                  <a:gd name="adj" fmla="val 50000"/>
                </a:avLst>
              </a:prstGeom>
              <a:solidFill>
                <a:srgbClr val="197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1" name="文本框 27"/>
              <p:cNvSpPr txBox="1">
                <a:spLocks noChangeArrowheads="1"/>
              </p:cNvSpPr>
              <p:nvPr/>
            </p:nvSpPr>
            <p:spPr bwMode="auto">
              <a:xfrm>
                <a:off x="4676256" y="2066129"/>
                <a:ext cx="915308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3600" dirty="0">
                    <a:solidFill>
                      <a:schemeClr val="bg1"/>
                    </a:solidFill>
                  </a:rPr>
                  <a:t>01</a:t>
                </a:r>
                <a:endParaRPr lang="zh-CN" altLang="en-US" sz="3600" dirty="0">
                  <a:solidFill>
                    <a:schemeClr val="bg1"/>
                  </a:solidFill>
                  <a:ea typeface="方正粗倩简体" pitchFamily="65" charset="-122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 rot="19804025">
              <a:off x="3856882" y="2198508"/>
              <a:ext cx="1580594" cy="8694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 rot="907015">
            <a:off x="5451011" y="3287674"/>
            <a:ext cx="1855788" cy="962025"/>
            <a:chOff x="4279404" y="3368896"/>
            <a:chExt cx="1855551" cy="962445"/>
          </a:xfrm>
        </p:grpSpPr>
        <p:grpSp>
          <p:nvGrpSpPr>
            <p:cNvPr id="10264" name="组合 9"/>
            <p:cNvGrpSpPr>
              <a:grpSpLocks/>
            </p:cNvGrpSpPr>
            <p:nvPr/>
          </p:nvGrpSpPr>
          <p:grpSpPr bwMode="auto">
            <a:xfrm>
              <a:off x="5103518" y="3368896"/>
              <a:ext cx="1031437" cy="856513"/>
              <a:chOff x="5103518" y="3368896"/>
              <a:chExt cx="1031437" cy="856513"/>
            </a:xfrm>
          </p:grpSpPr>
          <p:sp>
            <p:nvSpPr>
              <p:cNvPr id="10265" name="等腰三角形 21"/>
              <p:cNvSpPr>
                <a:spLocks noChangeArrowheads="1"/>
              </p:cNvSpPr>
              <p:nvPr/>
            </p:nvSpPr>
            <p:spPr bwMode="auto">
              <a:xfrm rot="1800000">
                <a:off x="5178501" y="3368896"/>
                <a:ext cx="956454" cy="824528"/>
              </a:xfrm>
              <a:prstGeom prst="triangle">
                <a:avLst>
                  <a:gd name="adj" fmla="val 50000"/>
                </a:avLst>
              </a:prstGeom>
              <a:solidFill>
                <a:srgbClr val="197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6" name="文本框 29"/>
              <p:cNvSpPr txBox="1">
                <a:spLocks noChangeArrowheads="1"/>
              </p:cNvSpPr>
              <p:nvPr/>
            </p:nvSpPr>
            <p:spPr bwMode="auto">
              <a:xfrm rot="20692985">
                <a:off x="5103518" y="3579078"/>
                <a:ext cx="915308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3600" dirty="0">
                    <a:solidFill>
                      <a:schemeClr val="bg1"/>
                    </a:solidFill>
                  </a:rPr>
                  <a:t>02</a:t>
                </a:r>
                <a:endParaRPr lang="zh-CN" altLang="en-US" sz="3600" dirty="0">
                  <a:solidFill>
                    <a:schemeClr val="bg1"/>
                  </a:solidFill>
                  <a:ea typeface="方正粗倩简体" pitchFamily="65" charset="-122"/>
                </a:endParaRPr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4279404" y="3462600"/>
              <a:ext cx="1580948" cy="8687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6048980" y="5085548"/>
            <a:ext cx="1763712" cy="1112838"/>
            <a:chOff x="3976330" y="4762614"/>
            <a:chExt cx="1764377" cy="1113179"/>
          </a:xfrm>
        </p:grpSpPr>
        <p:grpSp>
          <p:nvGrpSpPr>
            <p:cNvPr id="10269" name="组合 11"/>
            <p:cNvGrpSpPr>
              <a:grpSpLocks/>
            </p:cNvGrpSpPr>
            <p:nvPr/>
          </p:nvGrpSpPr>
          <p:grpSpPr bwMode="auto">
            <a:xfrm>
              <a:off x="4735934" y="4919339"/>
              <a:ext cx="1004773" cy="956454"/>
              <a:chOff x="4735934" y="4919339"/>
              <a:chExt cx="1004773" cy="956454"/>
            </a:xfrm>
          </p:grpSpPr>
          <p:sp>
            <p:nvSpPr>
              <p:cNvPr id="10270" name="等腰三角形 22"/>
              <p:cNvSpPr>
                <a:spLocks noChangeArrowheads="1"/>
              </p:cNvSpPr>
              <p:nvPr/>
            </p:nvSpPr>
            <p:spPr bwMode="auto">
              <a:xfrm rot="3600000">
                <a:off x="4850216" y="4985302"/>
                <a:ext cx="956454" cy="824528"/>
              </a:xfrm>
              <a:prstGeom prst="triangle">
                <a:avLst>
                  <a:gd name="adj" fmla="val 50000"/>
                </a:avLst>
              </a:prstGeom>
              <a:solidFill>
                <a:srgbClr val="197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1" name="文本框 28"/>
              <p:cNvSpPr txBox="1">
                <a:spLocks noChangeArrowheads="1"/>
              </p:cNvSpPr>
              <p:nvPr/>
            </p:nvSpPr>
            <p:spPr bwMode="auto">
              <a:xfrm>
                <a:off x="4735934" y="5120141"/>
                <a:ext cx="915308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3600" dirty="0">
                    <a:solidFill>
                      <a:schemeClr val="bg1"/>
                    </a:solidFill>
                  </a:rPr>
                  <a:t>03</a:t>
                </a:r>
                <a:endParaRPr lang="zh-CN" altLang="en-US" sz="3600" dirty="0">
                  <a:solidFill>
                    <a:schemeClr val="bg1"/>
                  </a:solidFill>
                  <a:ea typeface="方正粗倩简体" pitchFamily="65" charset="-122"/>
                </a:endParaRPr>
              </a:p>
            </p:txBody>
          </p:sp>
        </p:grpSp>
        <p:sp>
          <p:nvSpPr>
            <p:cNvPr id="52" name="矩形 51"/>
            <p:cNvSpPr/>
            <p:nvPr/>
          </p:nvSpPr>
          <p:spPr>
            <a:xfrm rot="1795975" flipH="1">
              <a:off x="3976330" y="4762614"/>
              <a:ext cx="1581746" cy="8702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1218598" y="500062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197519"/>
                </a:solidFill>
              </a:rPr>
              <a:t>技术选型</a:t>
            </a:r>
          </a:p>
        </p:txBody>
      </p:sp>
      <p:sp>
        <p:nvSpPr>
          <p:cNvPr id="54" name="等腰三角形 53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等腰三角形 54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等腰三角形 55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等腰三角形 56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9BA3EBB-F5C0-48CB-A4C7-5A9945D1449A}"/>
              </a:ext>
            </a:extLst>
          </p:cNvPr>
          <p:cNvGrpSpPr/>
          <p:nvPr/>
        </p:nvGrpSpPr>
        <p:grpSpPr>
          <a:xfrm>
            <a:off x="7460451" y="1709279"/>
            <a:ext cx="4297362" cy="4298950"/>
            <a:chOff x="1302516" y="869063"/>
            <a:chExt cx="4297362" cy="4298950"/>
          </a:xfrm>
        </p:grpSpPr>
        <p:sp>
          <p:nvSpPr>
            <p:cNvPr id="2" name="椭圆 1"/>
            <p:cNvSpPr>
              <a:spLocks noChangeArrowheads="1"/>
            </p:cNvSpPr>
            <p:nvPr/>
          </p:nvSpPr>
          <p:spPr bwMode="auto">
            <a:xfrm>
              <a:off x="1302516" y="869063"/>
              <a:ext cx="4297362" cy="42989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>
              <a:spLocks noChangeArrowheads="1"/>
            </p:cNvSpPr>
            <p:nvPr/>
          </p:nvSpPr>
          <p:spPr bwMode="auto">
            <a:xfrm>
              <a:off x="1867865" y="3849068"/>
              <a:ext cx="3073400" cy="585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</a:rPr>
                <a:t>S·S·H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69B1E2C-FF9D-4581-BE24-FC650F08A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6317">
              <a:off x="1996818" y="1640904"/>
              <a:ext cx="2757249" cy="206793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xit" presetSubtype="1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2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1" presetClass="entr" presetSubtype="0" fill="hold" grpId="0" nodeType="withEffect">
                                  <p:stCondLst>
                                    <p:cond delay="4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1" presetClass="entr" presetSubtype="0" fill="hold" grpId="0" nodeType="withEffect">
                                  <p:stCondLst>
                                    <p:cond delay="5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1" presetClass="entr" presetSubtype="0" fill="hold" grpId="0" nodeType="withEffect">
                                  <p:stCondLst>
                                    <p:cond delay="5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" grpId="0" animBg="1"/>
      <p:bldP spid="4" grpId="1" animBg="1"/>
      <p:bldP spid="4" grpId="2" animBg="1"/>
      <p:bldP spid="50" grpId="0" animBg="1"/>
      <p:bldP spid="50" grpId="1" animBg="1"/>
      <p:bldP spid="6" grpId="0"/>
      <p:bldP spid="31" grpId="0"/>
      <p:bldP spid="32" grpId="0"/>
      <p:bldP spid="7" grpId="0"/>
      <p:bldP spid="27" grpId="0"/>
      <p:bldP spid="33" grpId="0"/>
      <p:bldP spid="44" grpId="0"/>
      <p:bldP spid="53" grpId="0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等腰三角形 75"/>
          <p:cNvSpPr>
            <a:spLocks noChangeArrowheads="1"/>
          </p:cNvSpPr>
          <p:nvPr/>
        </p:nvSpPr>
        <p:spPr bwMode="auto">
          <a:xfrm rot="9233090">
            <a:off x="11142663" y="6661150"/>
            <a:ext cx="120650" cy="104775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77" name="等腰三角形 76"/>
          <p:cNvSpPr>
            <a:spLocks noChangeArrowheads="1"/>
          </p:cNvSpPr>
          <p:nvPr/>
        </p:nvSpPr>
        <p:spPr bwMode="auto">
          <a:xfrm rot="-6030424">
            <a:off x="10900569" y="6634956"/>
            <a:ext cx="180975" cy="157163"/>
          </a:xfrm>
          <a:prstGeom prst="triangle">
            <a:avLst>
              <a:gd name="adj" fmla="val 50000"/>
            </a:avLst>
          </a:prstGeom>
          <a:solidFill>
            <a:srgbClr val="30903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78" name="等腰三角形 77"/>
          <p:cNvSpPr>
            <a:spLocks noChangeArrowheads="1"/>
          </p:cNvSpPr>
          <p:nvPr/>
        </p:nvSpPr>
        <p:spPr bwMode="auto">
          <a:xfrm rot="-228606">
            <a:off x="11355388" y="6643688"/>
            <a:ext cx="122237" cy="104775"/>
          </a:xfrm>
          <a:prstGeom prst="triangle">
            <a:avLst>
              <a:gd name="adj" fmla="val 50000"/>
            </a:avLst>
          </a:prstGeom>
          <a:solidFill>
            <a:srgbClr val="2B7E2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79" name="等腰三角形 78"/>
          <p:cNvSpPr>
            <a:spLocks noChangeArrowheads="1"/>
          </p:cNvSpPr>
          <p:nvPr/>
        </p:nvSpPr>
        <p:spPr bwMode="auto">
          <a:xfrm rot="-3389783">
            <a:off x="11095831" y="6571457"/>
            <a:ext cx="58737" cy="50800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80" name="等腰三角形 79"/>
          <p:cNvSpPr>
            <a:spLocks noChangeArrowheads="1"/>
          </p:cNvSpPr>
          <p:nvPr/>
        </p:nvSpPr>
        <p:spPr bwMode="auto">
          <a:xfrm rot="8748521">
            <a:off x="11285538" y="6657975"/>
            <a:ext cx="58737" cy="49213"/>
          </a:xfrm>
          <a:prstGeom prst="triangle">
            <a:avLst>
              <a:gd name="adj" fmla="val 50000"/>
            </a:avLst>
          </a:prstGeom>
          <a:solidFill>
            <a:srgbClr val="55955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411413" y="2868613"/>
            <a:ext cx="1214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197519"/>
                </a:solidFill>
              </a:rPr>
              <a:t>Eclipse</a:t>
            </a:r>
            <a:endParaRPr lang="zh-CN" altLang="en-US" sz="2000" dirty="0">
              <a:solidFill>
                <a:srgbClr val="197519"/>
              </a:solidFill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352675" y="3268663"/>
            <a:ext cx="162718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700" dirty="0"/>
              <a:t>Java</a:t>
            </a:r>
            <a:r>
              <a:rPr lang="zh-CN" altLang="en-US" sz="1700" dirty="0"/>
              <a:t>开发</a:t>
            </a:r>
          </a:p>
        </p:txBody>
      </p:sp>
      <p:grpSp>
        <p:nvGrpSpPr>
          <p:cNvPr id="19470" name="组合 52"/>
          <p:cNvGrpSpPr>
            <a:grpSpLocks/>
          </p:cNvGrpSpPr>
          <p:nvPr/>
        </p:nvGrpSpPr>
        <p:grpSpPr bwMode="auto">
          <a:xfrm>
            <a:off x="4384675" y="1738313"/>
            <a:ext cx="1920875" cy="2187575"/>
            <a:chOff x="1162050" y="2012950"/>
            <a:chExt cx="2500242" cy="2848152"/>
          </a:xfrm>
        </p:grpSpPr>
        <p:sp>
          <p:nvSpPr>
            <p:cNvPr id="54" name="任意多边形 53"/>
            <p:cNvSpPr/>
            <p:nvPr/>
          </p:nvSpPr>
          <p:spPr>
            <a:xfrm>
              <a:off x="1162050" y="2012950"/>
              <a:ext cx="2500242" cy="2515385"/>
            </a:xfrm>
            <a:custGeom>
              <a:avLst/>
              <a:gdLst>
                <a:gd name="connsiteX0" fmla="*/ 1257300 w 2500242"/>
                <a:gd name="connsiteY0" fmla="*/ 0 h 2514600"/>
                <a:gd name="connsiteX1" fmla="*/ 2489056 w 2500242"/>
                <a:gd name="connsiteY1" fmla="*/ 1003910 h 2514600"/>
                <a:gd name="connsiteX2" fmla="*/ 2500242 w 2500242"/>
                <a:gd name="connsiteY2" fmla="*/ 1077199 h 2514600"/>
                <a:gd name="connsiteX3" fmla="*/ 1954242 w 2500242"/>
                <a:gd name="connsiteY3" fmla="*/ 2303535 h 2514600"/>
                <a:gd name="connsiteX4" fmla="*/ 1856604 w 2500242"/>
                <a:gd name="connsiteY4" fmla="*/ 2362851 h 2514600"/>
                <a:gd name="connsiteX5" fmla="*/ 1257300 w 2500242"/>
                <a:gd name="connsiteY5" fmla="*/ 2514600 h 2514600"/>
                <a:gd name="connsiteX6" fmla="*/ 0 w 2500242"/>
                <a:gd name="connsiteY6" fmla="*/ 1257300 h 2514600"/>
                <a:gd name="connsiteX7" fmla="*/ 1257300 w 2500242"/>
                <a:gd name="connsiteY7" fmla="*/ 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00242" h="2514600">
                  <a:moveTo>
                    <a:pt x="1257300" y="0"/>
                  </a:moveTo>
                  <a:cubicBezTo>
                    <a:pt x="1864890" y="0"/>
                    <a:pt x="2371818" y="430980"/>
                    <a:pt x="2489056" y="1003910"/>
                  </a:cubicBezTo>
                  <a:lnTo>
                    <a:pt x="2500242" y="1077199"/>
                  </a:lnTo>
                  <a:lnTo>
                    <a:pt x="1954242" y="2303535"/>
                  </a:lnTo>
                  <a:lnTo>
                    <a:pt x="1856604" y="2362851"/>
                  </a:lnTo>
                  <a:cubicBezTo>
                    <a:pt x="1678453" y="2459628"/>
                    <a:pt x="1474296" y="2514600"/>
                    <a:pt x="1257300" y="2514600"/>
                  </a:cubicBezTo>
                  <a:cubicBezTo>
                    <a:pt x="562912" y="2514600"/>
                    <a:pt x="0" y="1951688"/>
                    <a:pt x="0" y="1257300"/>
                  </a:cubicBezTo>
                  <a:cubicBezTo>
                    <a:pt x="0" y="562912"/>
                    <a:pt x="562912" y="0"/>
                    <a:pt x="1257300" y="0"/>
                  </a:cubicBezTo>
                  <a:close/>
                </a:path>
              </a:pathLst>
            </a:custGeom>
            <a:solidFill>
              <a:srgbClr val="1975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pic>
          <p:nvPicPr>
            <p:cNvPr id="19472" name="图片 54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436196">
              <a:off x="3269963" y="2437942"/>
              <a:ext cx="137160" cy="2423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6175375" y="2868613"/>
            <a:ext cx="1216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197519"/>
                </a:solidFill>
              </a:rPr>
              <a:t>VS Code</a:t>
            </a:r>
            <a:endParaRPr lang="zh-CN" altLang="en-US" sz="2000" dirty="0">
              <a:solidFill>
                <a:srgbClr val="197519"/>
              </a:solidFill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6118225" y="3268663"/>
            <a:ext cx="162560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700" dirty="0"/>
              <a:t>JS</a:t>
            </a:r>
            <a:r>
              <a:rPr lang="zh-CN" altLang="en-US" sz="1700" dirty="0"/>
              <a:t>开发</a:t>
            </a:r>
          </a:p>
        </p:txBody>
      </p:sp>
      <p:grpSp>
        <p:nvGrpSpPr>
          <p:cNvPr id="19477" name="组合 71"/>
          <p:cNvGrpSpPr>
            <a:grpSpLocks/>
          </p:cNvGrpSpPr>
          <p:nvPr/>
        </p:nvGrpSpPr>
        <p:grpSpPr bwMode="auto">
          <a:xfrm>
            <a:off x="8150225" y="1738313"/>
            <a:ext cx="1919288" cy="2187575"/>
            <a:chOff x="1162050" y="2012950"/>
            <a:chExt cx="2500242" cy="2848152"/>
          </a:xfrm>
        </p:grpSpPr>
        <p:sp>
          <p:nvSpPr>
            <p:cNvPr id="73" name="任意多边形 72"/>
            <p:cNvSpPr/>
            <p:nvPr/>
          </p:nvSpPr>
          <p:spPr>
            <a:xfrm>
              <a:off x="1162050" y="2012950"/>
              <a:ext cx="2500242" cy="2515385"/>
            </a:xfrm>
            <a:custGeom>
              <a:avLst/>
              <a:gdLst>
                <a:gd name="connsiteX0" fmla="*/ 1257300 w 2500242"/>
                <a:gd name="connsiteY0" fmla="*/ 0 h 2514600"/>
                <a:gd name="connsiteX1" fmla="*/ 2489056 w 2500242"/>
                <a:gd name="connsiteY1" fmla="*/ 1003910 h 2514600"/>
                <a:gd name="connsiteX2" fmla="*/ 2500242 w 2500242"/>
                <a:gd name="connsiteY2" fmla="*/ 1077199 h 2514600"/>
                <a:gd name="connsiteX3" fmla="*/ 1954242 w 2500242"/>
                <a:gd name="connsiteY3" fmla="*/ 2303535 h 2514600"/>
                <a:gd name="connsiteX4" fmla="*/ 1856604 w 2500242"/>
                <a:gd name="connsiteY4" fmla="*/ 2362851 h 2514600"/>
                <a:gd name="connsiteX5" fmla="*/ 1257300 w 2500242"/>
                <a:gd name="connsiteY5" fmla="*/ 2514600 h 2514600"/>
                <a:gd name="connsiteX6" fmla="*/ 0 w 2500242"/>
                <a:gd name="connsiteY6" fmla="*/ 1257300 h 2514600"/>
                <a:gd name="connsiteX7" fmla="*/ 1257300 w 2500242"/>
                <a:gd name="connsiteY7" fmla="*/ 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00242" h="2514600">
                  <a:moveTo>
                    <a:pt x="1257300" y="0"/>
                  </a:moveTo>
                  <a:cubicBezTo>
                    <a:pt x="1864890" y="0"/>
                    <a:pt x="2371818" y="430980"/>
                    <a:pt x="2489056" y="1003910"/>
                  </a:cubicBezTo>
                  <a:lnTo>
                    <a:pt x="2500242" y="1077199"/>
                  </a:lnTo>
                  <a:lnTo>
                    <a:pt x="1954242" y="2303535"/>
                  </a:lnTo>
                  <a:lnTo>
                    <a:pt x="1856604" y="2362851"/>
                  </a:lnTo>
                  <a:cubicBezTo>
                    <a:pt x="1678453" y="2459628"/>
                    <a:pt x="1474296" y="2514600"/>
                    <a:pt x="1257300" y="2514600"/>
                  </a:cubicBezTo>
                  <a:cubicBezTo>
                    <a:pt x="562912" y="2514600"/>
                    <a:pt x="0" y="1951688"/>
                    <a:pt x="0" y="1257300"/>
                  </a:cubicBezTo>
                  <a:cubicBezTo>
                    <a:pt x="0" y="562912"/>
                    <a:pt x="562912" y="0"/>
                    <a:pt x="1257300" y="0"/>
                  </a:cubicBezTo>
                  <a:close/>
                </a:path>
              </a:pathLst>
            </a:custGeom>
            <a:solidFill>
              <a:srgbClr val="1975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pic>
          <p:nvPicPr>
            <p:cNvPr id="19479" name="图片 73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436196">
              <a:off x="3269963" y="2437942"/>
              <a:ext cx="137160" cy="2423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9988550" y="2868613"/>
            <a:ext cx="1214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197519"/>
                </a:solidFill>
              </a:rPr>
              <a:t>MySQL</a:t>
            </a:r>
            <a:endParaRPr lang="zh-CN" altLang="en-US" sz="2000" dirty="0">
              <a:solidFill>
                <a:srgbClr val="197519"/>
              </a:solidFill>
            </a:endParaRPr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9929813" y="3268663"/>
            <a:ext cx="162718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700" dirty="0"/>
              <a:t>连接数据库</a:t>
            </a:r>
          </a:p>
        </p:txBody>
      </p:sp>
      <p:sp>
        <p:nvSpPr>
          <p:cNvPr id="43" name="文本框 42"/>
          <p:cNvSpPr txBox="1">
            <a:spLocks noChangeArrowheads="1"/>
          </p:cNvSpPr>
          <p:nvPr/>
        </p:nvSpPr>
        <p:spPr bwMode="auto">
          <a:xfrm>
            <a:off x="11364913" y="6524625"/>
            <a:ext cx="6175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500" dirty="0">
                <a:solidFill>
                  <a:srgbClr val="197519"/>
                </a:solidFill>
                <a:ea typeface="方正粗倩简体" pitchFamily="65" charset="-122"/>
              </a:rPr>
              <a:t>7</a:t>
            </a:r>
            <a:endParaRPr lang="zh-CN" altLang="en-US" sz="1500" dirty="0">
              <a:solidFill>
                <a:srgbClr val="197519"/>
              </a:solidFill>
              <a:ea typeface="方正粗倩简体" pitchFamily="65" charset="-122"/>
            </a:endParaRPr>
          </a:p>
        </p:txBody>
      </p:sp>
      <p:sp>
        <p:nvSpPr>
          <p:cNvPr id="89" name="矩形 88"/>
          <p:cNvSpPr>
            <a:spLocks noChangeArrowheads="1"/>
          </p:cNvSpPr>
          <p:nvPr/>
        </p:nvSpPr>
        <p:spPr bwMode="auto">
          <a:xfrm>
            <a:off x="1084263" y="454751"/>
            <a:ext cx="18261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97519"/>
                </a:solidFill>
              </a:rPr>
              <a:t>三、工具</a:t>
            </a:r>
          </a:p>
        </p:txBody>
      </p:sp>
      <p:sp>
        <p:nvSpPr>
          <p:cNvPr id="90" name="等腰三角形 89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" name="等腰三角形 90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等腰三角形 91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" name="等腰三角形 92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A337094-1A87-4C9D-AA12-D6A0F714B22C}"/>
              </a:ext>
            </a:extLst>
          </p:cNvPr>
          <p:cNvGrpSpPr/>
          <p:nvPr/>
        </p:nvGrpSpPr>
        <p:grpSpPr>
          <a:xfrm>
            <a:off x="635000" y="1738313"/>
            <a:ext cx="1920875" cy="2187575"/>
            <a:chOff x="635000" y="1738313"/>
            <a:chExt cx="1920875" cy="2187575"/>
          </a:xfrm>
        </p:grpSpPr>
        <p:grpSp>
          <p:nvGrpSpPr>
            <p:cNvPr id="19463" name="组合 13"/>
            <p:cNvGrpSpPr>
              <a:grpSpLocks/>
            </p:cNvGrpSpPr>
            <p:nvPr/>
          </p:nvGrpSpPr>
          <p:grpSpPr bwMode="auto">
            <a:xfrm>
              <a:off x="635000" y="1738313"/>
              <a:ext cx="1920875" cy="2187575"/>
              <a:chOff x="1162050" y="2012950"/>
              <a:chExt cx="2500242" cy="2848152"/>
            </a:xfrm>
          </p:grpSpPr>
          <p:sp>
            <p:nvSpPr>
              <p:cNvPr id="51" name="任意多边形 50"/>
              <p:cNvSpPr/>
              <p:nvPr/>
            </p:nvSpPr>
            <p:spPr>
              <a:xfrm>
                <a:off x="1162050" y="2012950"/>
                <a:ext cx="2500242" cy="2515385"/>
              </a:xfrm>
              <a:custGeom>
                <a:avLst/>
                <a:gdLst>
                  <a:gd name="connsiteX0" fmla="*/ 1257300 w 2500242"/>
                  <a:gd name="connsiteY0" fmla="*/ 0 h 2514600"/>
                  <a:gd name="connsiteX1" fmla="*/ 2489056 w 2500242"/>
                  <a:gd name="connsiteY1" fmla="*/ 1003910 h 2514600"/>
                  <a:gd name="connsiteX2" fmla="*/ 2500242 w 2500242"/>
                  <a:gd name="connsiteY2" fmla="*/ 1077199 h 2514600"/>
                  <a:gd name="connsiteX3" fmla="*/ 1954242 w 2500242"/>
                  <a:gd name="connsiteY3" fmla="*/ 2303535 h 2514600"/>
                  <a:gd name="connsiteX4" fmla="*/ 1856604 w 2500242"/>
                  <a:gd name="connsiteY4" fmla="*/ 2362851 h 2514600"/>
                  <a:gd name="connsiteX5" fmla="*/ 1257300 w 2500242"/>
                  <a:gd name="connsiteY5" fmla="*/ 2514600 h 2514600"/>
                  <a:gd name="connsiteX6" fmla="*/ 0 w 2500242"/>
                  <a:gd name="connsiteY6" fmla="*/ 1257300 h 2514600"/>
                  <a:gd name="connsiteX7" fmla="*/ 1257300 w 2500242"/>
                  <a:gd name="connsiteY7" fmla="*/ 0 h 251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00242" h="2514600">
                    <a:moveTo>
                      <a:pt x="1257300" y="0"/>
                    </a:moveTo>
                    <a:cubicBezTo>
                      <a:pt x="1864890" y="0"/>
                      <a:pt x="2371818" y="430980"/>
                      <a:pt x="2489056" y="1003910"/>
                    </a:cubicBezTo>
                    <a:lnTo>
                      <a:pt x="2500242" y="1077199"/>
                    </a:lnTo>
                    <a:lnTo>
                      <a:pt x="1954242" y="2303535"/>
                    </a:lnTo>
                    <a:lnTo>
                      <a:pt x="1856604" y="2362851"/>
                    </a:lnTo>
                    <a:cubicBezTo>
                      <a:pt x="1678453" y="2459628"/>
                      <a:pt x="1474296" y="2514600"/>
                      <a:pt x="1257300" y="2514600"/>
                    </a:cubicBezTo>
                    <a:cubicBezTo>
                      <a:pt x="562912" y="2514600"/>
                      <a:pt x="0" y="1951688"/>
                      <a:pt x="0" y="1257300"/>
                    </a:cubicBezTo>
                    <a:cubicBezTo>
                      <a:pt x="0" y="562912"/>
                      <a:pt x="562912" y="0"/>
                      <a:pt x="1257300" y="0"/>
                    </a:cubicBezTo>
                    <a:close/>
                  </a:path>
                </a:pathLst>
              </a:custGeom>
              <a:solidFill>
                <a:srgbClr val="1975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noProof="1"/>
              </a:p>
            </p:txBody>
          </p:sp>
          <p:pic>
            <p:nvPicPr>
              <p:cNvPr id="19465" name="图片 11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436196">
                <a:off x="3269963" y="2437942"/>
                <a:ext cx="137160" cy="2423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1438F5A-B371-407C-A191-A9CFE405F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338" y="2244133"/>
              <a:ext cx="1352550" cy="1038225"/>
            </a:xfrm>
            <a:prstGeom prst="rect">
              <a:avLst/>
            </a:prstGeom>
          </p:spPr>
        </p:pic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CC336814-6F7A-43FF-BC04-7E3658FC6E4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294" y="2090131"/>
            <a:ext cx="1228349" cy="122834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D90FAC9-BA36-475B-9C9B-2DBFFB692C0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217" y="2046859"/>
            <a:ext cx="1219370" cy="1219370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21329337-3B58-4772-9D3D-C650D145E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3904" y="5196167"/>
            <a:ext cx="13908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97519"/>
                </a:solidFill>
              </a:rPr>
              <a:t>Dev. Tool</a:t>
            </a:r>
            <a:endParaRPr lang="zh-CN" altLang="en-US" sz="2000" dirty="0">
              <a:solidFill>
                <a:srgbClr val="197519"/>
              </a:solidFill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D41F0AC-ADAB-43CA-9827-EDA7D95C48DE}"/>
              </a:ext>
            </a:extLst>
          </p:cNvPr>
          <p:cNvGrpSpPr/>
          <p:nvPr/>
        </p:nvGrpSpPr>
        <p:grpSpPr>
          <a:xfrm>
            <a:off x="2687491" y="4065867"/>
            <a:ext cx="1920875" cy="2187575"/>
            <a:chOff x="2687491" y="4065867"/>
            <a:chExt cx="1920875" cy="2187575"/>
          </a:xfrm>
        </p:grpSpPr>
        <p:grpSp>
          <p:nvGrpSpPr>
            <p:cNvPr id="56" name="组合 13">
              <a:extLst>
                <a:ext uri="{FF2B5EF4-FFF2-40B4-BE49-F238E27FC236}">
                  <a16:creationId xmlns:a16="http://schemas.microsoft.com/office/drawing/2014/main" id="{FEFF4178-84C8-475F-9A0F-779B640428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491" y="4065867"/>
              <a:ext cx="1920875" cy="2187575"/>
              <a:chOff x="1162050" y="2012950"/>
              <a:chExt cx="2500242" cy="2848152"/>
            </a:xfrm>
          </p:grpSpPr>
          <p:sp>
            <p:nvSpPr>
              <p:cNvPr id="58" name="任意多边形 50">
                <a:extLst>
                  <a:ext uri="{FF2B5EF4-FFF2-40B4-BE49-F238E27FC236}">
                    <a16:creationId xmlns:a16="http://schemas.microsoft.com/office/drawing/2014/main" id="{02A8F032-3865-483C-8289-794207BDDAF1}"/>
                  </a:ext>
                </a:extLst>
              </p:cNvPr>
              <p:cNvSpPr/>
              <p:nvPr/>
            </p:nvSpPr>
            <p:spPr>
              <a:xfrm>
                <a:off x="1162050" y="2012950"/>
                <a:ext cx="2500242" cy="2515385"/>
              </a:xfrm>
              <a:custGeom>
                <a:avLst/>
                <a:gdLst>
                  <a:gd name="connsiteX0" fmla="*/ 1257300 w 2500242"/>
                  <a:gd name="connsiteY0" fmla="*/ 0 h 2514600"/>
                  <a:gd name="connsiteX1" fmla="*/ 2489056 w 2500242"/>
                  <a:gd name="connsiteY1" fmla="*/ 1003910 h 2514600"/>
                  <a:gd name="connsiteX2" fmla="*/ 2500242 w 2500242"/>
                  <a:gd name="connsiteY2" fmla="*/ 1077199 h 2514600"/>
                  <a:gd name="connsiteX3" fmla="*/ 1954242 w 2500242"/>
                  <a:gd name="connsiteY3" fmla="*/ 2303535 h 2514600"/>
                  <a:gd name="connsiteX4" fmla="*/ 1856604 w 2500242"/>
                  <a:gd name="connsiteY4" fmla="*/ 2362851 h 2514600"/>
                  <a:gd name="connsiteX5" fmla="*/ 1257300 w 2500242"/>
                  <a:gd name="connsiteY5" fmla="*/ 2514600 h 2514600"/>
                  <a:gd name="connsiteX6" fmla="*/ 0 w 2500242"/>
                  <a:gd name="connsiteY6" fmla="*/ 1257300 h 2514600"/>
                  <a:gd name="connsiteX7" fmla="*/ 1257300 w 2500242"/>
                  <a:gd name="connsiteY7" fmla="*/ 0 h 251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00242" h="2514600">
                    <a:moveTo>
                      <a:pt x="1257300" y="0"/>
                    </a:moveTo>
                    <a:cubicBezTo>
                      <a:pt x="1864890" y="0"/>
                      <a:pt x="2371818" y="430980"/>
                      <a:pt x="2489056" y="1003910"/>
                    </a:cubicBezTo>
                    <a:lnTo>
                      <a:pt x="2500242" y="1077199"/>
                    </a:lnTo>
                    <a:lnTo>
                      <a:pt x="1954242" y="2303535"/>
                    </a:lnTo>
                    <a:lnTo>
                      <a:pt x="1856604" y="2362851"/>
                    </a:lnTo>
                    <a:cubicBezTo>
                      <a:pt x="1678453" y="2459628"/>
                      <a:pt x="1474296" y="2514600"/>
                      <a:pt x="1257300" y="2514600"/>
                    </a:cubicBezTo>
                    <a:cubicBezTo>
                      <a:pt x="562912" y="2514600"/>
                      <a:pt x="0" y="1951688"/>
                      <a:pt x="0" y="1257300"/>
                    </a:cubicBezTo>
                    <a:cubicBezTo>
                      <a:pt x="0" y="562912"/>
                      <a:pt x="562912" y="0"/>
                      <a:pt x="1257300" y="0"/>
                    </a:cubicBezTo>
                    <a:close/>
                  </a:path>
                </a:pathLst>
              </a:custGeom>
              <a:solidFill>
                <a:srgbClr val="1975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noProof="1"/>
              </a:p>
            </p:txBody>
          </p:sp>
          <p:pic>
            <p:nvPicPr>
              <p:cNvPr id="59" name="图片 11">
                <a:extLst>
                  <a:ext uri="{FF2B5EF4-FFF2-40B4-BE49-F238E27FC236}">
                    <a16:creationId xmlns:a16="http://schemas.microsoft.com/office/drawing/2014/main" id="{DEF131BC-8303-4F91-95FE-0F450897C9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436196">
                <a:off x="3269963" y="2437942"/>
                <a:ext cx="137160" cy="2423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67A2ACC7-2612-4A37-9F80-4585CE259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0784" y="4510990"/>
              <a:ext cx="1226133" cy="1183451"/>
            </a:xfrm>
            <a:prstGeom prst="rect">
              <a:avLst/>
            </a:prstGeom>
          </p:spPr>
        </p:pic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1E0D6C05-C610-44CE-A60E-886B2CAC2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1221" y="5617941"/>
            <a:ext cx="162560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700" dirty="0"/>
              <a:t>Spring</a:t>
            </a:r>
            <a:r>
              <a:rPr lang="zh-CN" altLang="en-US" sz="1700" dirty="0"/>
              <a:t>调试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C335E76-4000-4951-8581-C8C82E7D4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0533" y="5167328"/>
            <a:ext cx="13908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97519"/>
                </a:solidFill>
              </a:rPr>
              <a:t>Chrome</a:t>
            </a:r>
            <a:endParaRPr lang="zh-CN" altLang="en-US" sz="2000" dirty="0">
              <a:solidFill>
                <a:srgbClr val="197519"/>
              </a:solidFill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6936A595-2037-428B-8A82-98B19F747F75}"/>
              </a:ext>
            </a:extLst>
          </p:cNvPr>
          <p:cNvGrpSpPr/>
          <p:nvPr/>
        </p:nvGrpSpPr>
        <p:grpSpPr>
          <a:xfrm>
            <a:off x="6554120" y="4037028"/>
            <a:ext cx="1920875" cy="2187575"/>
            <a:chOff x="2687491" y="4065867"/>
            <a:chExt cx="1920875" cy="2187575"/>
          </a:xfrm>
        </p:grpSpPr>
        <p:grpSp>
          <p:nvGrpSpPr>
            <p:cNvPr id="85" name="组合 13">
              <a:extLst>
                <a:ext uri="{FF2B5EF4-FFF2-40B4-BE49-F238E27FC236}">
                  <a16:creationId xmlns:a16="http://schemas.microsoft.com/office/drawing/2014/main" id="{91B9A1E2-C83F-4AB2-A97C-B242FAEEAC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491" y="4065867"/>
              <a:ext cx="1920875" cy="2187575"/>
              <a:chOff x="1162050" y="2012950"/>
              <a:chExt cx="2500242" cy="2848152"/>
            </a:xfrm>
          </p:grpSpPr>
          <p:sp>
            <p:nvSpPr>
              <p:cNvPr id="94" name="任意多边形 50">
                <a:extLst>
                  <a:ext uri="{FF2B5EF4-FFF2-40B4-BE49-F238E27FC236}">
                    <a16:creationId xmlns:a16="http://schemas.microsoft.com/office/drawing/2014/main" id="{F084F154-61ED-4BF9-B795-7233ADCDAA9F}"/>
                  </a:ext>
                </a:extLst>
              </p:cNvPr>
              <p:cNvSpPr/>
              <p:nvPr/>
            </p:nvSpPr>
            <p:spPr>
              <a:xfrm>
                <a:off x="1162050" y="2012950"/>
                <a:ext cx="2500242" cy="2515385"/>
              </a:xfrm>
              <a:custGeom>
                <a:avLst/>
                <a:gdLst>
                  <a:gd name="connsiteX0" fmla="*/ 1257300 w 2500242"/>
                  <a:gd name="connsiteY0" fmla="*/ 0 h 2514600"/>
                  <a:gd name="connsiteX1" fmla="*/ 2489056 w 2500242"/>
                  <a:gd name="connsiteY1" fmla="*/ 1003910 h 2514600"/>
                  <a:gd name="connsiteX2" fmla="*/ 2500242 w 2500242"/>
                  <a:gd name="connsiteY2" fmla="*/ 1077199 h 2514600"/>
                  <a:gd name="connsiteX3" fmla="*/ 1954242 w 2500242"/>
                  <a:gd name="connsiteY3" fmla="*/ 2303535 h 2514600"/>
                  <a:gd name="connsiteX4" fmla="*/ 1856604 w 2500242"/>
                  <a:gd name="connsiteY4" fmla="*/ 2362851 h 2514600"/>
                  <a:gd name="connsiteX5" fmla="*/ 1257300 w 2500242"/>
                  <a:gd name="connsiteY5" fmla="*/ 2514600 h 2514600"/>
                  <a:gd name="connsiteX6" fmla="*/ 0 w 2500242"/>
                  <a:gd name="connsiteY6" fmla="*/ 1257300 h 2514600"/>
                  <a:gd name="connsiteX7" fmla="*/ 1257300 w 2500242"/>
                  <a:gd name="connsiteY7" fmla="*/ 0 h 251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00242" h="2514600">
                    <a:moveTo>
                      <a:pt x="1257300" y="0"/>
                    </a:moveTo>
                    <a:cubicBezTo>
                      <a:pt x="1864890" y="0"/>
                      <a:pt x="2371818" y="430980"/>
                      <a:pt x="2489056" y="1003910"/>
                    </a:cubicBezTo>
                    <a:lnTo>
                      <a:pt x="2500242" y="1077199"/>
                    </a:lnTo>
                    <a:lnTo>
                      <a:pt x="1954242" y="2303535"/>
                    </a:lnTo>
                    <a:lnTo>
                      <a:pt x="1856604" y="2362851"/>
                    </a:lnTo>
                    <a:cubicBezTo>
                      <a:pt x="1678453" y="2459628"/>
                      <a:pt x="1474296" y="2514600"/>
                      <a:pt x="1257300" y="2514600"/>
                    </a:cubicBezTo>
                    <a:cubicBezTo>
                      <a:pt x="562912" y="2514600"/>
                      <a:pt x="0" y="1951688"/>
                      <a:pt x="0" y="1257300"/>
                    </a:cubicBezTo>
                    <a:cubicBezTo>
                      <a:pt x="0" y="562912"/>
                      <a:pt x="562912" y="0"/>
                      <a:pt x="1257300" y="0"/>
                    </a:cubicBezTo>
                    <a:close/>
                  </a:path>
                </a:pathLst>
              </a:custGeom>
              <a:solidFill>
                <a:srgbClr val="1975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noProof="1"/>
              </a:p>
            </p:txBody>
          </p:sp>
          <p:pic>
            <p:nvPicPr>
              <p:cNvPr id="95" name="图片 11">
                <a:extLst>
                  <a:ext uri="{FF2B5EF4-FFF2-40B4-BE49-F238E27FC236}">
                    <a16:creationId xmlns:a16="http://schemas.microsoft.com/office/drawing/2014/main" id="{1A1CEB3A-2577-4DC4-906E-AC7EB271FD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436196">
                <a:off x="3269963" y="2437942"/>
                <a:ext cx="137160" cy="2423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id="{D8C1A2CA-20EC-4F14-B87A-E6852C202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783" y="4468973"/>
              <a:ext cx="1183451" cy="1183451"/>
            </a:xfrm>
            <a:prstGeom prst="rect">
              <a:avLst/>
            </a:prstGeom>
          </p:spPr>
        </p:pic>
      </p:grpSp>
      <p:sp>
        <p:nvSpPr>
          <p:cNvPr id="96" name="文本框 95">
            <a:extLst>
              <a:ext uri="{FF2B5EF4-FFF2-40B4-BE49-F238E27FC236}">
                <a16:creationId xmlns:a16="http://schemas.microsoft.com/office/drawing/2014/main" id="{46409ECF-5CE8-4316-B1CD-2BB82BEE6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850" y="5589102"/>
            <a:ext cx="162560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700" dirty="0"/>
              <a:t>界面样式</a:t>
            </a:r>
          </a:p>
        </p:txBody>
      </p:sp>
    </p:spTree>
    <p:extLst>
      <p:ext uri="{BB962C8B-B14F-4D97-AF65-F5344CB8AC3E}">
        <p14:creationId xmlns:p14="http://schemas.microsoft.com/office/powerpoint/2010/main" val="151961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5" grpId="0"/>
      <p:bldP spid="6" grpId="0"/>
      <p:bldP spid="28" grpId="0"/>
      <p:bldP spid="29" grpId="0"/>
      <p:bldP spid="30" grpId="0"/>
      <p:bldP spid="31" grpId="0"/>
      <p:bldP spid="43" grpId="0"/>
      <p:bldP spid="89" grpId="0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53" grpId="0"/>
      <p:bldP spid="70" grpId="0"/>
      <p:bldP spid="83" grpId="0"/>
      <p:bldP spid="96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834</TotalTime>
  <Pages>0</Pages>
  <Words>682</Words>
  <Characters>0</Characters>
  <Application>Microsoft Office PowerPoint</Application>
  <DocSecurity>0</DocSecurity>
  <PresentationFormat>宽屏</PresentationFormat>
  <Lines>0</Lines>
  <Paragraphs>160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方正粗倩简体</vt:lpstr>
      <vt:lpstr>宋体</vt:lpstr>
      <vt:lpstr>微软雅黑</vt:lpstr>
      <vt:lpstr>幼圆</vt:lpstr>
      <vt:lpstr>Arial</vt:lpstr>
      <vt:lpstr>Calibri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绿色扁平化</dc:title>
  <dc:creator>第一PPT</dc:creator>
  <cp:keywords>www.1ppt.com</cp:keywords>
  <cp:lastModifiedBy>LiJuncong</cp:lastModifiedBy>
  <cp:revision>306</cp:revision>
  <dcterms:created xsi:type="dcterms:W3CDTF">2015-05-05T12:29:00Z</dcterms:created>
  <dcterms:modified xsi:type="dcterms:W3CDTF">2018-10-26T00:00:08Z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