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3"/>
  </p:notesMasterIdLst>
  <p:sldIdLst>
    <p:sldId id="282" r:id="rId2"/>
    <p:sldId id="283" r:id="rId3"/>
    <p:sldId id="274" r:id="rId4"/>
    <p:sldId id="285" r:id="rId5"/>
    <p:sldId id="286" r:id="rId6"/>
    <p:sldId id="287" r:id="rId7"/>
    <p:sldId id="288" r:id="rId8"/>
    <p:sldId id="289" r:id="rId9"/>
    <p:sldId id="284" r:id="rId10"/>
    <p:sldId id="290" r:id="rId11"/>
    <p:sldId id="291" r:id="rId12"/>
  </p:sldIdLst>
  <p:sldSz cx="12192000" cy="6858000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6" autoAdjust="0"/>
    <p:restoredTop sz="88994" autoAdjust="0"/>
  </p:normalViewPr>
  <p:slideViewPr>
    <p:cSldViewPr>
      <p:cViewPr varScale="1">
        <p:scale>
          <a:sx n="73" d="100"/>
          <a:sy n="73" d="100"/>
        </p:scale>
        <p:origin x="1104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47222-2CAB-4FB5-B902-4787C55BBB55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E2856-543E-4363-8E4D-511935BC3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9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E2856-543E-4363-8E4D-511935BC3F8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95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8F951E-4238-4CD1-920A-A7F72B449921}" type="datetime1">
              <a:rPr lang="zh-CN" altLang="en-US" smtClean="0"/>
              <a:t>2017/11/9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B06F66-4AA6-40BE-BE43-C697B2FEEA04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27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B694EF-B2BF-4554-B0B1-B803BFC2214F}" type="datetime1">
              <a:rPr lang="zh-CN" altLang="en-US" smtClean="0"/>
              <a:t>2017/11/9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CFC41-F7C7-4767-A05A-7B06F68D8005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05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FB5CCB-4B70-486F-9A7B-B36C29F626E8}" type="datetime1">
              <a:rPr lang="zh-CN" altLang="en-US" smtClean="0"/>
              <a:t>2017/11/9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82260-2F17-43E1-A3BE-21BABB86F2C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448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0420EC-F10C-4B27-A021-590604F40031}" type="datetime1">
              <a:rPr lang="zh-CN" altLang="en-US" smtClean="0"/>
              <a:t>2017/11/9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E06E1-382D-4B8B-9F1F-E44FF0E8B5E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43080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0420EC-F10C-4B27-A021-590604F40031}" type="datetime1">
              <a:rPr lang="zh-CN" altLang="en-US" smtClean="0"/>
              <a:t>2017/11/9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E06E1-382D-4B8B-9F1F-E44FF0E8B5E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35814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502812" y="0"/>
            <a:ext cx="868918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46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343FB-D634-42B7-92C3-BC7666D81EBB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8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463307-142E-47B2-A95F-E78EF758A157}" type="datetime1">
              <a:rPr lang="zh-CN" altLang="en-US" smtClean="0"/>
              <a:t>2017/11/9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69E2D-E204-49DF-AF85-83DB5B7A6AC4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62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34C8E9-C161-4E44-A5E7-EBDFE447789C}" type="datetime1">
              <a:rPr lang="zh-CN" altLang="en-US" smtClean="0"/>
              <a:t>2017/11/9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4517A7-5BB4-4EA7-85FA-2057F00F184F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77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D26312-A68B-4B56-95E5-A37C98901507}" type="datetime1">
              <a:rPr lang="zh-CN" altLang="en-US" smtClean="0"/>
              <a:t>2017/11/9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A3FE9A-0E8F-436F-84AB-788A1343FBC5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4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6992F-E350-498C-BAC1-01C0C73C228A}" type="datetime1">
              <a:rPr lang="zh-CN" altLang="en-US" smtClean="0"/>
              <a:t>2017/11/9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40802-7019-4AE2-A4F5-66E696F40AA2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34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7E09C6-116F-4C91-8361-764B30BE3D04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0FD873-9E82-4710-B68E-9606D9169850}" type="datetime1">
              <a:rPr lang="zh-CN" altLang="en-US" smtClean="0"/>
              <a:t>2017/11/9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0A7D0-276A-4BF2-BE68-D5D3A856048E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00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67528"/>
            <a:ext cx="1053689" cy="6016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053689" y="167528"/>
            <a:ext cx="3961816" cy="601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89" y="207963"/>
            <a:ext cx="6626427" cy="5834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A0420EC-F10C-4B27-A021-590604F40031}" type="datetime1">
              <a:rPr lang="zh-CN" altLang="en-US" smtClean="0"/>
              <a:t>2017/11/9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B4E06E1-382D-4B8B-9F1F-E44FF0E8B5E6}" type="slidenum">
              <a:rPr lang="zh-CN" altLang="en-US" smtClean="0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980" y="230188"/>
            <a:ext cx="1482984" cy="53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7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28DB7-27AD-426D-83C6-E6942ABD3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关联分析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AD5A5-79F5-4080-BBEB-BC8C07A77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8F951E-4238-4CD1-920A-A7F72B449921}" type="datetime1">
              <a:rPr lang="zh-CN" altLang="en-US" smtClean="0"/>
              <a:t>2017/11/9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920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802F9-A984-4D7C-BD0A-D492601E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Apriori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E6287-D2EE-43C7-86F4-5B95D7BAB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Apriori</a:t>
            </a:r>
            <a:r>
              <a:rPr lang="zh-CN" altLang="en-US" dirty="0"/>
              <a:t>算法是发现频繁项集的一种方法。</a:t>
            </a:r>
            <a:r>
              <a:rPr lang="en-US" altLang="zh-CN" dirty="0"/>
              <a:t>Apriori</a:t>
            </a:r>
            <a:r>
              <a:rPr lang="zh-CN" altLang="en-US" dirty="0"/>
              <a:t>算法的两个输入参数分别是最小支持度和数据集。该算法首先会生成所有单个元素的项集列表。接着扫描数据集来查看哪些项集满足最小支持度要求，那些不满足最小支持度的集合会被去掉。然后，对剩下来的集合进行组合以生成包含两个元素的项集。接下来，再重新扫描交易记录，去掉不满足最小支持度的项集。该过程重复进行直到所有项集都被去掉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B44B7-B2BA-42F7-B863-0B825078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49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53D72-0F38-472A-8E6B-BE25F748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挖掘规则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9C4C1-AF0B-4799-997B-45A5442F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要找到关联规则，我们首先从一个频繁项集开始。从杂货店的例子可以得到，如果有一个频繁项集</a:t>
            </a:r>
            <a:r>
              <a:rPr lang="en-US" altLang="zh-CN" dirty="0"/>
              <a:t>{</a:t>
            </a:r>
            <a:r>
              <a:rPr lang="zh-CN" altLang="en-US" dirty="0"/>
              <a:t>豆奶</a:t>
            </a:r>
            <a:r>
              <a:rPr lang="en-US" altLang="zh-CN" dirty="0"/>
              <a:t>, </a:t>
            </a:r>
            <a:r>
              <a:rPr lang="zh-CN" altLang="en-US" dirty="0"/>
              <a:t>莴苣</a:t>
            </a:r>
            <a:r>
              <a:rPr lang="en-US" altLang="zh-CN" dirty="0"/>
              <a:t>}</a:t>
            </a:r>
            <a:r>
              <a:rPr lang="zh-CN" altLang="en-US" dirty="0"/>
              <a:t>，那么就可能有一条关联规则“豆奶➞莴苣”。这意味着如果有人购买了豆奶，那么在统计上他会购买莴苣的概率较大。注意这一条反过来并不总是成立，也就是说，可信度</a:t>
            </a:r>
            <a:r>
              <a:rPr lang="en-US" altLang="zh-CN" dirty="0"/>
              <a:t>(“</a:t>
            </a:r>
            <a:r>
              <a:rPr lang="zh-CN" altLang="en-US" dirty="0"/>
              <a:t>豆奶➞莴苣”</a:t>
            </a:r>
            <a:r>
              <a:rPr lang="en-US" altLang="zh-CN" dirty="0"/>
              <a:t>)</a:t>
            </a:r>
            <a:r>
              <a:rPr lang="zh-CN" altLang="en-US" dirty="0"/>
              <a:t>并不等于可信度</a:t>
            </a:r>
            <a:r>
              <a:rPr lang="en-US" altLang="zh-CN" dirty="0"/>
              <a:t>(“</a:t>
            </a:r>
            <a:r>
              <a:rPr lang="zh-CN" altLang="en-US" dirty="0"/>
              <a:t>莴苣➞豆奶”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08460-C198-4E3F-BCFC-326C9E4A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76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5"/>
          <p:cNvSpPr txBox="1"/>
          <p:nvPr/>
        </p:nvSpPr>
        <p:spPr>
          <a:xfrm>
            <a:off x="909624" y="3512865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Contents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TextBox 6"/>
          <p:cNvSpPr txBox="1"/>
          <p:nvPr/>
        </p:nvSpPr>
        <p:spPr>
          <a:xfrm>
            <a:off x="1197756" y="2479434"/>
            <a:ext cx="1313180" cy="7694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3" name="椭圆 12"/>
          <p:cNvSpPr/>
          <p:nvPr/>
        </p:nvSpPr>
        <p:spPr>
          <a:xfrm>
            <a:off x="3996946" y="1967151"/>
            <a:ext cx="226196" cy="2261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83307" y="1772241"/>
            <a:ext cx="4032448" cy="607129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zh-CN" altLang="en-US" sz="2800" b="1" dirty="0"/>
              <a:t>关联分析介绍</a:t>
            </a:r>
            <a:endParaRPr lang="en-US" altLang="zh-CN" sz="2800" b="1" dirty="0"/>
          </a:p>
        </p:txBody>
      </p:sp>
      <p:sp>
        <p:nvSpPr>
          <p:cNvPr id="6" name="椭圆 5"/>
          <p:cNvSpPr/>
          <p:nvPr/>
        </p:nvSpPr>
        <p:spPr>
          <a:xfrm>
            <a:off x="3996946" y="2786242"/>
            <a:ext cx="226196" cy="2261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83307" y="2601319"/>
            <a:ext cx="4032448" cy="607129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dirty="0"/>
              <a:t> </a:t>
            </a:r>
            <a:r>
              <a:rPr lang="zh-CN" altLang="en-US" sz="2800" b="1" dirty="0"/>
              <a:t>频繁项集与关联规则</a:t>
            </a:r>
            <a:endParaRPr lang="en-US" altLang="zh-CN" sz="2800" b="1" dirty="0"/>
          </a:p>
        </p:txBody>
      </p:sp>
      <p:sp>
        <p:nvSpPr>
          <p:cNvPr id="10" name="椭圆 9"/>
          <p:cNvSpPr/>
          <p:nvPr/>
        </p:nvSpPr>
        <p:spPr>
          <a:xfrm>
            <a:off x="3990137" y="4416843"/>
            <a:ext cx="226196" cy="2261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76498" y="4221933"/>
            <a:ext cx="4032448" cy="607129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chemeClr val="bg1"/>
                </a:solidFill>
                <a:ea typeface="微软雅黑" panose="020B0503020204020204" charset="-122"/>
              </a:rPr>
              <a:t> </a:t>
            </a:r>
            <a:r>
              <a:rPr lang="zh-CN" altLang="en-US" sz="2800" b="1" dirty="0"/>
              <a:t>挖掘规则</a:t>
            </a:r>
            <a:endParaRPr lang="en-US" altLang="zh-CN" sz="2800" b="1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CEF773B-658D-4D53-8B6F-24524AD50529}"/>
              </a:ext>
            </a:extLst>
          </p:cNvPr>
          <p:cNvSpPr/>
          <p:nvPr/>
        </p:nvSpPr>
        <p:spPr>
          <a:xfrm>
            <a:off x="3996946" y="3649549"/>
            <a:ext cx="226196" cy="22619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A838271-6133-4973-BDF8-F2761EF3AD13}"/>
              </a:ext>
            </a:extLst>
          </p:cNvPr>
          <p:cNvSpPr/>
          <p:nvPr/>
        </p:nvSpPr>
        <p:spPr>
          <a:xfrm>
            <a:off x="4583307" y="3404778"/>
            <a:ext cx="4032448" cy="607129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b="1" dirty="0"/>
              <a:t> Apriori</a:t>
            </a:r>
            <a:r>
              <a:rPr lang="zh-CN" altLang="en-US" sz="2800" b="1" dirty="0"/>
              <a:t>原理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3169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6" grpId="0" animBg="1"/>
      <p:bldP spid="7" grpId="0" animBg="1"/>
      <p:bldP spid="10" grpId="0" animBg="1"/>
      <p:bldP spid="15" grpId="0" animBg="1"/>
      <p:bldP spid="17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4915DD8-E760-4F8A-B55E-A7F24FC5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关联分析介绍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029821-A929-403A-886F-60FD5EA1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关联分析是一种在大规模数据集中寻找有趣关系的任务。这种关系表现为两种形式：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</a:t>
            </a:r>
            <a:r>
              <a:rPr lang="en-US" altLang="zh-CN" dirty="0"/>
              <a:t>1.</a:t>
            </a:r>
            <a:r>
              <a:rPr lang="zh-CN" altLang="en-US" dirty="0"/>
              <a:t>频繁项集</a:t>
            </a:r>
            <a:r>
              <a:rPr lang="en-US" altLang="zh-CN" dirty="0"/>
              <a:t>(frequency item sets)</a:t>
            </a:r>
            <a:r>
              <a:rPr lang="zh-CN" altLang="en-US" dirty="0"/>
              <a:t>：经常同时出现的一些元素的集合；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</a:t>
            </a:r>
            <a:r>
              <a:rPr lang="en-US" altLang="zh-CN" dirty="0"/>
              <a:t>2.</a:t>
            </a:r>
            <a:r>
              <a:rPr lang="zh-CN" altLang="en-US" dirty="0"/>
              <a:t>关联规则</a:t>
            </a:r>
            <a:r>
              <a:rPr lang="en-US" altLang="zh-CN" dirty="0"/>
              <a:t>(association rules): </a:t>
            </a:r>
            <a:r>
              <a:rPr lang="zh-CN" altLang="en-US" dirty="0"/>
              <a:t>意味着两种元素之间存在很强的关系。</a:t>
            </a:r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6C8B-4369-4B0F-BCED-3A83B04D6D92}" type="datetime1">
              <a:rPr lang="zh-CN" altLang="en-US" smtClean="0"/>
              <a:t>2017/11/9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80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482C2-317B-4E9E-9619-2439590D7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689" y="207963"/>
            <a:ext cx="6626427" cy="583452"/>
          </a:xfrm>
        </p:spPr>
        <p:txBody>
          <a:bodyPr/>
          <a:lstStyle/>
          <a:p>
            <a:r>
              <a:rPr lang="zh-CN" altLang="en-US" dirty="0"/>
              <a:t>频繁项集与关联规则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ABAF3-CB56-495C-B5B0-A82343C1E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频繁项集（</a:t>
            </a:r>
            <a:r>
              <a:rPr lang="en-US" altLang="zh-CN" dirty="0"/>
              <a:t>frequent item sets</a:t>
            </a:r>
            <a:r>
              <a:rPr lang="zh-CN" altLang="en-US" dirty="0"/>
              <a:t>）是经常出现在一块儿的物品的集合，关联规则（</a:t>
            </a:r>
            <a:r>
              <a:rPr lang="en-US" altLang="zh-CN" dirty="0"/>
              <a:t>association rules</a:t>
            </a:r>
            <a:r>
              <a:rPr lang="zh-CN" altLang="en-US" dirty="0"/>
              <a:t>）暗示两种物品之间可能存在很强的关系。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2099B-1620-4603-B859-7C42C87D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31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BA211-33AD-4627-BA81-6F16941D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频繁项集与关联规则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01ECB26F-4903-4A81-AC87-DD100AE85B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33924"/>
              </p:ext>
            </p:extLst>
          </p:nvPr>
        </p:nvGraphicFramePr>
        <p:xfrm>
          <a:off x="1918086" y="1340043"/>
          <a:ext cx="5686674" cy="4551396"/>
        </p:xfrm>
        <a:graphic>
          <a:graphicData uri="http://schemas.openxmlformats.org/drawingml/2006/table">
            <a:tbl>
              <a:tblPr/>
              <a:tblGrid>
                <a:gridCol w="1400450">
                  <a:extLst>
                    <a:ext uri="{9D8B030D-6E8A-4147-A177-3AD203B41FA5}">
                      <a16:colId xmlns:a16="http://schemas.microsoft.com/office/drawing/2014/main" val="743916883"/>
                    </a:ext>
                  </a:extLst>
                </a:gridCol>
                <a:gridCol w="4286224">
                  <a:extLst>
                    <a:ext uri="{9D8B030D-6E8A-4147-A177-3AD203B41FA5}">
                      <a16:colId xmlns:a16="http://schemas.microsoft.com/office/drawing/2014/main" val="2326607964"/>
                    </a:ext>
                  </a:extLst>
                </a:gridCol>
              </a:tblGrid>
              <a:tr h="777684">
                <a:tc>
                  <a:txBody>
                    <a:bodyPr/>
                    <a:lstStyle/>
                    <a:p>
                      <a:r>
                        <a:rPr lang="zh-CN" altLang="en-US" sz="2400" b="1">
                          <a:effectLst/>
                        </a:rPr>
                        <a:t>交易号码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>
                          <a:effectLst/>
                        </a:rPr>
                        <a:t>商品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028784"/>
                  </a:ext>
                </a:extLst>
              </a:tr>
              <a:tr h="662976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effectLst/>
                        </a:rPr>
                        <a:t>0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>
                          <a:effectLst/>
                        </a:rPr>
                        <a:t>豆奶，莴苣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584687"/>
                  </a:ext>
                </a:extLst>
              </a:tr>
              <a:tr h="777684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effectLst/>
                        </a:rPr>
                        <a:t>1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>
                          <a:effectLst/>
                        </a:rPr>
                        <a:t>莴苣，尿布，葡萄酒，甜菜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459752"/>
                  </a:ext>
                </a:extLst>
              </a:tr>
              <a:tr h="777684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effectLst/>
                        </a:rPr>
                        <a:t>2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effectLst/>
                        </a:rPr>
                        <a:t>豆奶，尿布，葡萄酒，橙汁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132313"/>
                  </a:ext>
                </a:extLst>
              </a:tr>
              <a:tr h="777684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effectLst/>
                        </a:rPr>
                        <a:t>3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effectLst/>
                        </a:rPr>
                        <a:t>莴苣，豆奶，尿布，葡萄酒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69669"/>
                  </a:ext>
                </a:extLst>
              </a:tr>
              <a:tr h="777684">
                <a:tc>
                  <a:txBody>
                    <a:bodyPr/>
                    <a:lstStyle/>
                    <a:p>
                      <a:r>
                        <a:rPr lang="en-US" altLang="zh-CN" sz="2400" b="1">
                          <a:effectLst/>
                        </a:rPr>
                        <a:t>4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effectLst/>
                        </a:rPr>
                        <a:t>莴苣，豆奶，尿布，橙汁</a:t>
                      </a:r>
                    </a:p>
                  </a:txBody>
                  <a:tcPr marL="22860" marR="22860" marT="22860" marB="22860">
                    <a:lnL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61078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BB238-2973-42DB-B787-A3BA2F2D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A2B95D-DFD0-44DD-9708-99C0D974C1FC}"/>
              </a:ext>
            </a:extLst>
          </p:cNvPr>
          <p:cNvSpPr txBox="1"/>
          <p:nvPr/>
        </p:nvSpPr>
        <p:spPr>
          <a:xfrm>
            <a:off x="2854515" y="6022188"/>
            <a:ext cx="255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杂货店清单</a:t>
            </a:r>
          </a:p>
        </p:txBody>
      </p:sp>
    </p:spTree>
    <p:extLst>
      <p:ext uri="{BB962C8B-B14F-4D97-AF65-F5344CB8AC3E}">
        <p14:creationId xmlns:p14="http://schemas.microsoft.com/office/powerpoint/2010/main" val="37700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A9195-D09B-4E3B-8C0D-A969E1FB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频繁项集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DBEFA-3CAB-492E-B7D2-B5D89EC1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频繁项集是指那些经常出现在一起的商品集合，图中的集合</a:t>
            </a:r>
            <a:r>
              <a:rPr lang="en-US" altLang="zh-CN" dirty="0"/>
              <a:t>{</a:t>
            </a:r>
            <a:r>
              <a:rPr lang="zh-CN" altLang="en-US" dirty="0"/>
              <a:t>葡萄酒</a:t>
            </a:r>
            <a:r>
              <a:rPr lang="en-US" altLang="zh-CN" dirty="0"/>
              <a:t>,</a:t>
            </a:r>
            <a:r>
              <a:rPr lang="zh-CN" altLang="en-US" dirty="0"/>
              <a:t>尿布</a:t>
            </a:r>
            <a:r>
              <a:rPr lang="en-US" altLang="zh-CN" dirty="0"/>
              <a:t>,</a:t>
            </a:r>
            <a:r>
              <a:rPr lang="zh-CN" altLang="en-US" dirty="0"/>
              <a:t>豆奶</a:t>
            </a:r>
            <a:r>
              <a:rPr lang="en-US" altLang="zh-CN" dirty="0"/>
              <a:t>}</a:t>
            </a:r>
            <a:r>
              <a:rPr lang="zh-CN" altLang="en-US" dirty="0"/>
              <a:t>就是频繁项集的一个例子。从这个数据集中也可以找到诸如尿布</a:t>
            </a:r>
            <a:r>
              <a:rPr lang="en-US" altLang="zh-CN" dirty="0"/>
              <a:t>-&gt;</a:t>
            </a:r>
            <a:r>
              <a:rPr lang="zh-CN" altLang="en-US" dirty="0"/>
              <a:t>葡萄酒的关联规则，即如果有人买了尿布，那么他很可能也会买葡萄酒。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C98EE-2689-4310-9403-02222F20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39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4C3D2-4F67-4FBD-8CA9-D7282846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支持度与置信度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2FFC4-E4D0-4669-BD38-3ADDF289B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我们用支持度和可信度来度量这些有趣的关系。一个项集的支持度（</a:t>
            </a:r>
            <a:r>
              <a:rPr lang="en-US" altLang="zh-CN" dirty="0"/>
              <a:t>support</a:t>
            </a:r>
            <a:r>
              <a:rPr lang="zh-CN" altLang="en-US" dirty="0"/>
              <a:t>）被定义数据集中包含该项集的记录所占的比例。如上图中，</a:t>
            </a:r>
            <a:r>
              <a:rPr lang="en-US" altLang="zh-CN" dirty="0"/>
              <a:t>{</a:t>
            </a:r>
            <a:r>
              <a:rPr lang="zh-CN" altLang="en-US" dirty="0"/>
              <a:t>豆奶</a:t>
            </a:r>
            <a:r>
              <a:rPr lang="en-US" altLang="zh-CN" dirty="0"/>
              <a:t>}</a:t>
            </a:r>
            <a:r>
              <a:rPr lang="zh-CN" altLang="en-US" dirty="0"/>
              <a:t>的支持度为</a:t>
            </a:r>
            <a:r>
              <a:rPr lang="en-US" altLang="zh-CN" dirty="0"/>
              <a:t>4/5</a:t>
            </a:r>
            <a:r>
              <a:rPr lang="zh-CN" altLang="en-US" dirty="0"/>
              <a:t>，</a:t>
            </a:r>
            <a:r>
              <a:rPr lang="en-US" altLang="zh-CN" dirty="0"/>
              <a:t>{</a:t>
            </a:r>
            <a:r>
              <a:rPr lang="zh-CN" altLang="en-US" dirty="0"/>
              <a:t>豆奶</a:t>
            </a:r>
            <a:r>
              <a:rPr lang="en-US" altLang="zh-CN" dirty="0"/>
              <a:t>,</a:t>
            </a:r>
            <a:r>
              <a:rPr lang="zh-CN" altLang="en-US" dirty="0"/>
              <a:t>尿布</a:t>
            </a:r>
            <a:r>
              <a:rPr lang="en-US" altLang="zh-CN" dirty="0"/>
              <a:t>}</a:t>
            </a:r>
            <a:r>
              <a:rPr lang="zh-CN" altLang="en-US" dirty="0"/>
              <a:t>的支持度为</a:t>
            </a:r>
            <a:r>
              <a:rPr lang="en-US" altLang="zh-CN" dirty="0"/>
              <a:t>3/5</a:t>
            </a:r>
            <a:r>
              <a:rPr lang="zh-CN" altLang="en-US" dirty="0"/>
              <a:t>。支持度是针对项集来说的，因此可以定义一个最小支持度，而只保留满足最小值尺度的项集。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49926-EF07-4B08-A6D4-49CFF8C6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7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7FC42-9873-4E2C-A098-9FC7B460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支持度与置信度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711547-307D-47AA-8A92-1356D10D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可信度或置信度（</a:t>
            </a:r>
            <a:r>
              <a:rPr lang="en-US" altLang="zh-CN" dirty="0"/>
              <a:t>confidence</a:t>
            </a:r>
            <a:r>
              <a:rPr lang="zh-CN" altLang="en-US" dirty="0"/>
              <a:t>）是针对关联规则来定义的。规则</a:t>
            </a:r>
            <a:r>
              <a:rPr lang="en-US" altLang="zh-CN" dirty="0"/>
              <a:t>{</a:t>
            </a:r>
            <a:r>
              <a:rPr lang="zh-CN" altLang="en-US" dirty="0"/>
              <a:t>尿布</a:t>
            </a:r>
            <a:r>
              <a:rPr lang="en-US" altLang="zh-CN" dirty="0"/>
              <a:t>}➞{</a:t>
            </a:r>
            <a:r>
              <a:rPr lang="zh-CN" altLang="en-US" dirty="0"/>
              <a:t>啤酒</a:t>
            </a:r>
            <a:r>
              <a:rPr lang="en-US" altLang="zh-CN" dirty="0"/>
              <a:t>}</a:t>
            </a:r>
            <a:r>
              <a:rPr lang="zh-CN" altLang="en-US" dirty="0"/>
              <a:t>的可信度被定义为</a:t>
            </a:r>
            <a:r>
              <a:rPr lang="en-US" altLang="zh-CN" dirty="0"/>
              <a:t>"</a:t>
            </a:r>
            <a:r>
              <a:rPr lang="zh-CN" altLang="en-US" dirty="0"/>
              <a:t>支持度</a:t>
            </a:r>
            <a:r>
              <a:rPr lang="en-US" altLang="zh-CN" dirty="0"/>
              <a:t>({</a:t>
            </a:r>
            <a:r>
              <a:rPr lang="zh-CN" altLang="en-US" dirty="0"/>
              <a:t>尿布</a:t>
            </a:r>
            <a:r>
              <a:rPr lang="en-US" altLang="zh-CN" dirty="0"/>
              <a:t>,</a:t>
            </a:r>
            <a:r>
              <a:rPr lang="zh-CN" altLang="en-US" dirty="0"/>
              <a:t>啤酒</a:t>
            </a:r>
            <a:r>
              <a:rPr lang="en-US" altLang="zh-CN" dirty="0"/>
              <a:t>})/</a:t>
            </a:r>
            <a:r>
              <a:rPr lang="zh-CN" altLang="en-US" dirty="0"/>
              <a:t>支持度</a:t>
            </a:r>
            <a:r>
              <a:rPr lang="en-US" altLang="zh-CN" dirty="0"/>
              <a:t>({</a:t>
            </a:r>
            <a:r>
              <a:rPr lang="zh-CN" altLang="en-US" dirty="0"/>
              <a:t>尿布</a:t>
            </a:r>
            <a:r>
              <a:rPr lang="en-US" altLang="zh-CN" dirty="0"/>
              <a:t>})"</a:t>
            </a:r>
            <a:r>
              <a:rPr lang="zh-CN" altLang="en-US" dirty="0"/>
              <a:t>，由于</a:t>
            </a:r>
            <a:r>
              <a:rPr lang="en-US" altLang="zh-CN" dirty="0"/>
              <a:t>{</a:t>
            </a:r>
            <a:r>
              <a:rPr lang="zh-CN" altLang="en-US" dirty="0"/>
              <a:t>尿布</a:t>
            </a:r>
            <a:r>
              <a:rPr lang="en-US" altLang="zh-CN" dirty="0"/>
              <a:t>,</a:t>
            </a:r>
            <a:r>
              <a:rPr lang="zh-CN" altLang="en-US" dirty="0"/>
              <a:t>啤酒</a:t>
            </a:r>
            <a:r>
              <a:rPr lang="en-US" altLang="zh-CN" dirty="0"/>
              <a:t>}</a:t>
            </a:r>
            <a:r>
              <a:rPr lang="zh-CN" altLang="en-US" dirty="0"/>
              <a:t>的支持度为</a:t>
            </a:r>
            <a:r>
              <a:rPr lang="en-US" altLang="zh-CN" dirty="0"/>
              <a:t>3/5</a:t>
            </a:r>
            <a:r>
              <a:rPr lang="zh-CN" altLang="en-US" dirty="0"/>
              <a:t>，尿布的支持度为</a:t>
            </a:r>
            <a:r>
              <a:rPr lang="en-US" altLang="zh-CN" dirty="0"/>
              <a:t>4/5</a:t>
            </a:r>
            <a:r>
              <a:rPr lang="zh-CN" altLang="en-US" dirty="0"/>
              <a:t>，所以</a:t>
            </a:r>
            <a:r>
              <a:rPr lang="en-US" altLang="zh-CN" dirty="0"/>
              <a:t>"</a:t>
            </a:r>
            <a:r>
              <a:rPr lang="zh-CN" altLang="en-US" dirty="0"/>
              <a:t>尿布➞啤酒</a:t>
            </a:r>
            <a:r>
              <a:rPr lang="en-US" altLang="zh-CN" dirty="0"/>
              <a:t>"</a:t>
            </a:r>
            <a:r>
              <a:rPr lang="zh-CN" altLang="en-US" dirty="0"/>
              <a:t>的可信度为</a:t>
            </a:r>
            <a:r>
              <a:rPr lang="en-US" altLang="zh-CN" dirty="0"/>
              <a:t>3/4</a:t>
            </a:r>
            <a:r>
              <a:rPr lang="zh-CN" altLang="en-US" dirty="0"/>
              <a:t>。这意味着对于包含</a:t>
            </a:r>
            <a:r>
              <a:rPr lang="en-US" altLang="zh-CN" dirty="0"/>
              <a:t>"</a:t>
            </a:r>
            <a:r>
              <a:rPr lang="zh-CN" altLang="en-US" dirty="0"/>
              <a:t>尿布</a:t>
            </a:r>
            <a:r>
              <a:rPr lang="en-US" altLang="zh-CN" dirty="0"/>
              <a:t>"</a:t>
            </a:r>
            <a:r>
              <a:rPr lang="zh-CN" altLang="en-US" dirty="0"/>
              <a:t>的所有记录，我们的规则对其中</a:t>
            </a:r>
            <a:r>
              <a:rPr lang="en-US" altLang="zh-CN" dirty="0"/>
              <a:t>75%</a:t>
            </a:r>
            <a:r>
              <a:rPr lang="zh-CN" altLang="en-US" dirty="0"/>
              <a:t>的记录都适用。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Confidence=P(A&amp;B)/P(A)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0F009-9138-4AE2-8792-C7355939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9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53F21-0A01-4995-AE44-DA8963B2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Apriori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F5B4B-AA63-4CFB-AC5A-F1038474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525" y="1340043"/>
            <a:ext cx="10660275" cy="48369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对于单个项集的支持度，我们可以通过遍历每条记录并检查该记录是否包含该项集来计算。对于包含</a:t>
            </a:r>
            <a:r>
              <a:rPr lang="en-US" altLang="zh-CN" dirty="0"/>
              <a:t>N</a:t>
            </a:r>
            <a:r>
              <a:rPr lang="zh-CN" altLang="en-US" dirty="0"/>
              <a:t>中物品的数据集共有</a:t>
            </a:r>
            <a:r>
              <a:rPr lang="en-US" altLang="zh-CN" dirty="0"/>
              <a:t>2N−1</a:t>
            </a:r>
            <a:r>
              <a:rPr lang="zh-CN" altLang="en-US" dirty="0"/>
              <a:t>种项集组合，重复上述计算过程是不现实的。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研究人员发现一种所谓的</a:t>
            </a:r>
            <a:r>
              <a:rPr lang="en-US" altLang="zh-CN" dirty="0"/>
              <a:t>Apriori</a:t>
            </a:r>
            <a:r>
              <a:rPr lang="zh-CN" altLang="en-US" dirty="0"/>
              <a:t>原理，可以帮助我们减少计算量。</a:t>
            </a:r>
            <a:r>
              <a:rPr lang="en-US" altLang="zh-CN" b="1" dirty="0"/>
              <a:t>Apriori</a:t>
            </a:r>
            <a:r>
              <a:rPr lang="zh-CN" altLang="en-US" b="1" dirty="0"/>
              <a:t>原理是说如果某个项集是频繁的，那么它的所有子集也是频繁的。</a:t>
            </a:r>
            <a:r>
              <a:rPr lang="zh-CN" altLang="en-US" dirty="0"/>
              <a:t>更常用的是它的逆否命题，即</a:t>
            </a:r>
            <a:r>
              <a:rPr lang="zh-CN" altLang="en-US" u="sng" dirty="0"/>
              <a:t>如果一个项集是非频繁的，那么它的所有超集也是非频繁的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2468C2-899E-4706-BCE9-8FF5340F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916F44-CD02-4465-99F1-00A5D08A73DD}" type="datetime1">
              <a:rPr lang="zh-CN" altLang="en-US" smtClean="0"/>
              <a:t>2017/11/9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6842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" val="PPT1_247659187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2677</TotalTime>
  <Words>783</Words>
  <Application>Microsoft Office PowerPoint</Application>
  <PresentationFormat>宽屏</PresentationFormat>
  <Paragraphs>52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Office 主题</vt:lpstr>
      <vt:lpstr>关联分析</vt:lpstr>
      <vt:lpstr>PowerPoint 演示文稿</vt:lpstr>
      <vt:lpstr>关联分析介绍</vt:lpstr>
      <vt:lpstr>频繁项集与关联规则</vt:lpstr>
      <vt:lpstr>频繁项集与关联规则</vt:lpstr>
      <vt:lpstr>频繁项集</vt:lpstr>
      <vt:lpstr>支持度与置信度</vt:lpstr>
      <vt:lpstr>支持度与置信度</vt:lpstr>
      <vt:lpstr>Apriori原理</vt:lpstr>
      <vt:lpstr>Apriori原理</vt:lpstr>
      <vt:lpstr>挖掘规则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hidera</dc:creator>
  <cp:lastModifiedBy>fan</cp:lastModifiedBy>
  <cp:revision>306</cp:revision>
  <dcterms:created xsi:type="dcterms:W3CDTF">2011-12-29T22:19:00Z</dcterms:created>
  <dcterms:modified xsi:type="dcterms:W3CDTF">2017-11-09T01:16:08Z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