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1"/>
  </p:notesMasterIdLst>
  <p:sldIdLst>
    <p:sldId id="257" r:id="rId2"/>
    <p:sldId id="274" r:id="rId3"/>
    <p:sldId id="279" r:id="rId4"/>
    <p:sldId id="280" r:id="rId5"/>
    <p:sldId id="297" r:id="rId6"/>
    <p:sldId id="281" r:id="rId7"/>
    <p:sldId id="291" r:id="rId8"/>
    <p:sldId id="298" r:id="rId9"/>
    <p:sldId id="273" r:id="rId10"/>
  </p:sldIdLst>
  <p:sldSz cx="12192000" cy="6858000"/>
  <p:notesSz cx="6858000" cy="9144000"/>
  <p:custDataLst>
    <p:tags r:id="rId12"/>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88994" autoAdjust="0"/>
  </p:normalViewPr>
  <p:slideViewPr>
    <p:cSldViewPr>
      <p:cViewPr varScale="1">
        <p:scale>
          <a:sx n="73" d="100"/>
          <a:sy n="73" d="100"/>
        </p:scale>
        <p:origin x="917"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47222-2CAB-4FB5-B902-4787C55BBB55}" type="datetimeFigureOut">
              <a:rPr lang="zh-CN" altLang="en-US" smtClean="0"/>
              <a:t>2017/10/25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1E2856-543E-4363-8E4D-511935BC3F85}" type="slidenum">
              <a:rPr lang="zh-CN" altLang="en-US" smtClean="0"/>
              <a:t>‹#›</a:t>
            </a:fld>
            <a:endParaRPr lang="zh-CN" altLang="en-US"/>
          </a:p>
        </p:txBody>
      </p:sp>
    </p:spTree>
    <p:extLst>
      <p:ext uri="{BB962C8B-B14F-4D97-AF65-F5344CB8AC3E}">
        <p14:creationId xmlns:p14="http://schemas.microsoft.com/office/powerpoint/2010/main" val="29288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1E2856-543E-4363-8E4D-511935BC3F85}" type="slidenum">
              <a:rPr lang="zh-CN" altLang="en-US" smtClean="0"/>
              <a:t>1</a:t>
            </a:fld>
            <a:endParaRPr lang="zh-CN" altLang="en-US"/>
          </a:p>
        </p:txBody>
      </p:sp>
    </p:spTree>
    <p:extLst>
      <p:ext uri="{BB962C8B-B14F-4D97-AF65-F5344CB8AC3E}">
        <p14:creationId xmlns:p14="http://schemas.microsoft.com/office/powerpoint/2010/main" val="3126689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508F951E-4238-4CD1-920A-A7F72B449921}"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19B06F66-4AA6-40BE-BE43-C697B2FEEA04}"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35627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C6B694EF-B2BF-4554-B0B1-B803BFC2214F}" type="datetime1">
              <a:rPr lang="zh-CN" altLang="en-US" smtClean="0"/>
              <a:t>2017/10/25</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C0ACFC41-F7C7-4767-A05A-7B06F68D8005}"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95505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83FB5CCB-4B70-486F-9A7B-B36C29F626E8}"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30082260-2F17-43E1-A3BE-21BABB86F2C6}"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803448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3A0420EC-F10C-4B27-A021-590604F40031}"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EB4E06E1-382D-4B8B-9F1F-E44FF0E8B5E6}"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19714308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3A0420EC-F10C-4B27-A021-590604F40031}" type="datetime1">
              <a:rPr lang="zh-CN" altLang="en-US" smtClean="0"/>
              <a:t>2017/10/25</a:t>
            </a:fld>
            <a:endParaRPr lang="zh-CN" altLang="en-US" sz="1800">
              <a:solidFill>
                <a:schemeClr val="tx1"/>
              </a:solidFill>
            </a:endParaRPr>
          </a:p>
        </p:txBody>
      </p:sp>
      <p:sp>
        <p:nvSpPr>
          <p:cNvPr id="4" name="页脚占位符 3"/>
          <p:cNvSpPr>
            <a:spLocks noGrp="1"/>
          </p:cNvSpPr>
          <p:nvPr>
            <p:ph type="ftr" sz="quarter" idx="11"/>
          </p:nvPr>
        </p:nvSpPr>
        <p:spPr/>
        <p:txBody>
          <a:bodyPr/>
          <a:lstStyle/>
          <a:p>
            <a:pPr>
              <a:defRPr/>
            </a:pPr>
            <a:endParaRPr lang="zh-CN" altLang="zh-CN"/>
          </a:p>
        </p:txBody>
      </p:sp>
      <p:sp>
        <p:nvSpPr>
          <p:cNvPr id="5" name="灯片编号占位符 4"/>
          <p:cNvSpPr>
            <a:spLocks noGrp="1"/>
          </p:cNvSpPr>
          <p:nvPr>
            <p:ph type="sldNum" sz="quarter" idx="12"/>
          </p:nvPr>
        </p:nvSpPr>
        <p:spPr/>
        <p:txBody>
          <a:bodyPr/>
          <a:lstStyle/>
          <a:p>
            <a:pPr>
              <a:defRPr/>
            </a:pPr>
            <a:fld id="{EB4E06E1-382D-4B8B-9F1F-E44FF0E8B5E6}" type="slidenum">
              <a:rPr lang="zh-CN" altLang="en-US" smtClean="0"/>
              <a:t>‹#›</a:t>
            </a:fld>
            <a:endParaRPr lang="zh-CN" altLang="en-US" sz="1800">
              <a:solidFill>
                <a:schemeClr val="tx1"/>
              </a:solidFill>
            </a:endParaRPr>
          </a:p>
        </p:txBody>
      </p:sp>
      <p:sp>
        <p:nvSpPr>
          <p:cNvPr id="6" name="矩形 5"/>
          <p:cNvSpPr/>
          <p:nvPr userDrawn="1"/>
        </p:nvSpPr>
        <p:spPr>
          <a:xfrm>
            <a:off x="0" y="0"/>
            <a:ext cx="35814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502812" y="0"/>
            <a:ext cx="8689188"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146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5916F44-CD02-4465-99F1-00A5D08A73DD}"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187343FB-D634-42B7-92C3-BC7666D81EBB}"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171658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D5463307-142E-47B2-A95F-E78EF758A157}"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34F69E2D-E204-49DF-AF85-83DB5B7A6AC4}"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35962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4534C8E9-C161-4E44-A5E7-EBDFE447789C}" type="datetime1">
              <a:rPr lang="zh-CN" altLang="en-US" smtClean="0"/>
              <a:t>2017/10/25</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D74517A7-5BB4-4EA7-85FA-2057F00F184F}"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60177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CFD26312-A68B-4B56-95E5-A37C98901507}" type="datetime1">
              <a:rPr lang="zh-CN" altLang="en-US" smtClean="0"/>
              <a:t>2017/10/25</a:t>
            </a:fld>
            <a:endParaRPr lang="zh-CN" altLang="en-US" sz="1800">
              <a:solidFill>
                <a:schemeClr val="tx1"/>
              </a:solidFill>
            </a:endParaRPr>
          </a:p>
        </p:txBody>
      </p:sp>
      <p:sp>
        <p:nvSpPr>
          <p:cNvPr id="8" name="Footer Placeholder 7"/>
          <p:cNvSpPr>
            <a:spLocks noGrp="1"/>
          </p:cNvSpPr>
          <p:nvPr>
            <p:ph type="ftr" sz="quarter" idx="11"/>
          </p:nvPr>
        </p:nvSpPr>
        <p:spPr/>
        <p:txBody>
          <a:bodyPr/>
          <a:lstStyle/>
          <a:p>
            <a:pPr>
              <a:defRPr/>
            </a:pPr>
            <a:endParaRPr lang="zh-CN" altLang="zh-CN"/>
          </a:p>
        </p:txBody>
      </p:sp>
      <p:sp>
        <p:nvSpPr>
          <p:cNvPr id="9" name="Slide Number Placeholder 8"/>
          <p:cNvSpPr>
            <a:spLocks noGrp="1"/>
          </p:cNvSpPr>
          <p:nvPr>
            <p:ph type="sldNum" sz="quarter" idx="12"/>
          </p:nvPr>
        </p:nvSpPr>
        <p:spPr/>
        <p:txBody>
          <a:bodyPr/>
          <a:lstStyle/>
          <a:p>
            <a:pPr>
              <a:defRPr/>
            </a:pPr>
            <a:fld id="{33A3FE9A-0E8F-436F-84AB-788A1343FBC5}"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03964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5A96992F-E350-498C-BAC1-01C0C73C228A}" type="datetime1">
              <a:rPr lang="zh-CN" altLang="en-US" smtClean="0"/>
              <a:t>2017/10/25</a:t>
            </a:fld>
            <a:endParaRPr lang="zh-CN" altLang="en-US" sz="1800">
              <a:solidFill>
                <a:schemeClr val="tx1"/>
              </a:solidFill>
            </a:endParaRPr>
          </a:p>
        </p:txBody>
      </p:sp>
      <p:sp>
        <p:nvSpPr>
          <p:cNvPr id="4" name="Footer Placeholder 3"/>
          <p:cNvSpPr>
            <a:spLocks noGrp="1"/>
          </p:cNvSpPr>
          <p:nvPr>
            <p:ph type="ftr" sz="quarter" idx="11"/>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56040802-7019-4AE2-A4F5-66E696F40AA2}"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14434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EC26C8B-4369-4B0F-BCED-3A83B04D6D92}" type="datetime1">
              <a:rPr lang="zh-CN" altLang="en-US" smtClean="0"/>
              <a:t>2017/10/25</a:t>
            </a:fld>
            <a:endParaRPr lang="zh-CN" altLang="en-US" sz="1800">
              <a:solidFill>
                <a:schemeClr val="tx1"/>
              </a:solidFill>
            </a:endParaRPr>
          </a:p>
        </p:txBody>
      </p:sp>
      <p:sp>
        <p:nvSpPr>
          <p:cNvPr id="3" name="Footer Placeholder 2"/>
          <p:cNvSpPr>
            <a:spLocks noGrp="1"/>
          </p:cNvSpPr>
          <p:nvPr>
            <p:ph type="ftr" sz="quarter" idx="11"/>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827E09C6-116F-4C91-8361-764B30BE3D04}"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3364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EA0FD873-9E82-4710-B68E-9606D9169850}" type="datetime1">
              <a:rPr lang="zh-CN" altLang="en-US" smtClean="0"/>
              <a:t>2017/10/25</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8AA0A7D0-276A-4BF2-BE68-D5D3A856048E}"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21400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167528"/>
            <a:ext cx="1053689" cy="6016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053689" y="167528"/>
            <a:ext cx="3961816" cy="6016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Placeholder 1"/>
          <p:cNvSpPr>
            <a:spLocks noGrp="1"/>
          </p:cNvSpPr>
          <p:nvPr>
            <p:ph type="title"/>
          </p:nvPr>
        </p:nvSpPr>
        <p:spPr>
          <a:xfrm>
            <a:off x="1053689" y="207963"/>
            <a:ext cx="6626427" cy="583452"/>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A0420EC-F10C-4B27-A021-590604F40031}"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B4E06E1-382D-4B8B-9F1F-E44FF0E8B5E6}" type="slidenum">
              <a:rPr lang="zh-CN" altLang="en-US" smtClean="0"/>
              <a:t>‹#›</a:t>
            </a:fld>
            <a:endParaRPr lang="zh-CN" altLang="en-US" sz="1800">
              <a:solidFill>
                <a:schemeClr val="tx1"/>
              </a:solidFill>
            </a:endParaRPr>
          </a:p>
        </p:txBody>
      </p:sp>
      <p:pic>
        <p:nvPicPr>
          <p:cNvPr id="9" name="图片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17980" y="230188"/>
            <a:ext cx="1482984" cy="539002"/>
          </a:xfrm>
          <a:prstGeom prst="rect">
            <a:avLst/>
          </a:prstGeom>
        </p:spPr>
      </p:pic>
    </p:spTree>
    <p:extLst>
      <p:ext uri="{BB962C8B-B14F-4D97-AF65-F5344CB8AC3E}">
        <p14:creationId xmlns:p14="http://schemas.microsoft.com/office/powerpoint/2010/main" val="1397874045"/>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noChangeArrowheads="1"/>
          </p:cNvSpPr>
          <p:nvPr>
            <p:ph type="ctrTitle"/>
          </p:nvPr>
        </p:nvSpPr>
        <p:spPr>
          <a:xfrm>
            <a:off x="3142647" y="1916307"/>
            <a:ext cx="5906706" cy="1017392"/>
          </a:xfrm>
        </p:spPr>
        <p:txBody>
          <a:bodyPr/>
          <a:lstStyle/>
          <a:p>
            <a:pPr eaLnBrk="1" hangingPunct="1"/>
            <a:r>
              <a:rPr lang="zh-CN" altLang="en-US" b="1" dirty="0"/>
              <a:t>数据预处理</a:t>
            </a:r>
            <a:endParaRPr lang="zh-CN" b="1" dirty="0">
              <a:solidFill>
                <a:schemeClr val="bg1"/>
              </a:solidFill>
              <a:latin typeface="微软雅黑" panose="020B0503020204020204" pitchFamily="34" charset="-122"/>
              <a:ea typeface="微软雅黑" panose="020B0503020204020204" pitchFamily="34" charset="-122"/>
            </a:endParaRPr>
          </a:p>
        </p:txBody>
      </p:sp>
      <p:pic>
        <p:nvPicPr>
          <p:cNvPr id="64" name="图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3426" y="5771074"/>
            <a:ext cx="5545148" cy="6833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500" tmFilter="0, 0; .2, .5; .8, .5; 1, 0"/>
                                        <p:tgtEl>
                                          <p:spTgt spid="64"/>
                                        </p:tgtEl>
                                      </p:cBhvr>
                                    </p:animEffect>
                                    <p:animScale>
                                      <p:cBhvr>
                                        <p:cTn id="11"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EC26C8B-4369-4B0F-BCED-3A83B04D6D92}" type="datetime1">
              <a:rPr lang="zh-CN" altLang="en-US" smtClean="0"/>
              <a:t>2017/10/25</a:t>
            </a:fld>
            <a:endParaRPr lang="zh-CN" altLang="en-US" sz="1800">
              <a:solidFill>
                <a:schemeClr val="tx1"/>
              </a:solidFill>
            </a:endParaRPr>
          </a:p>
        </p:txBody>
      </p:sp>
      <p:sp>
        <p:nvSpPr>
          <p:cNvPr id="4" name="TextBox 3"/>
          <p:cNvSpPr txBox="1"/>
          <p:nvPr/>
        </p:nvSpPr>
        <p:spPr>
          <a:xfrm>
            <a:off x="1053689" y="187515"/>
            <a:ext cx="453807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数据预处理</a:t>
            </a:r>
          </a:p>
        </p:txBody>
      </p:sp>
      <p:sp>
        <p:nvSpPr>
          <p:cNvPr id="6" name="TextBox 4">
            <a:extLst>
              <a:ext uri="{FF2B5EF4-FFF2-40B4-BE49-F238E27FC236}">
                <a16:creationId xmlns:a16="http://schemas.microsoft.com/office/drawing/2014/main" id="{F4F32A06-3FAF-497B-ADB9-5D62F1A3E050}"/>
              </a:ext>
            </a:extLst>
          </p:cNvPr>
          <p:cNvSpPr txBox="1"/>
          <p:nvPr/>
        </p:nvSpPr>
        <p:spPr>
          <a:xfrm>
            <a:off x="1053689" y="907845"/>
            <a:ext cx="9292258" cy="147732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机器学习算法最终学习的优劣取决于两个主要因素：数据的质量和数据中蕴含的有用信息的数量。因此，在将数据集应用于学习算法之前，对其进行检验及预处理是至关重要的。</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87483C2-B343-4B9F-BF3D-BE68C3961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789" y="2385173"/>
            <a:ext cx="10400269" cy="4149330"/>
          </a:xfrm>
          <a:prstGeom prst="rect">
            <a:avLst/>
          </a:prstGeom>
        </p:spPr>
      </p:pic>
    </p:spTree>
    <p:extLst>
      <p:ext uri="{BB962C8B-B14F-4D97-AF65-F5344CB8AC3E}">
        <p14:creationId xmlns:p14="http://schemas.microsoft.com/office/powerpoint/2010/main" val="428280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EC26C8B-4369-4B0F-BCED-3A83B04D6D92}" type="datetime1">
              <a:rPr lang="zh-CN" altLang="en-US" smtClean="0"/>
              <a:t>2017/10/25</a:t>
            </a:fld>
            <a:endParaRPr lang="zh-CN" altLang="en-US" sz="1800">
              <a:solidFill>
                <a:schemeClr val="tx1"/>
              </a:solidFill>
            </a:endParaRPr>
          </a:p>
        </p:txBody>
      </p:sp>
      <p:sp>
        <p:nvSpPr>
          <p:cNvPr id="3" name="TextBox 3">
            <a:extLst>
              <a:ext uri="{FF2B5EF4-FFF2-40B4-BE49-F238E27FC236}">
                <a16:creationId xmlns:a16="http://schemas.microsoft.com/office/drawing/2014/main" id="{894A604F-4D18-4EE4-8689-5AF2FB9ECCED}"/>
              </a:ext>
            </a:extLst>
          </p:cNvPr>
          <p:cNvSpPr txBox="1"/>
          <p:nvPr/>
        </p:nvSpPr>
        <p:spPr>
          <a:xfrm>
            <a:off x="1053689" y="187515"/>
            <a:ext cx="453807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缺失值</a:t>
            </a:r>
          </a:p>
        </p:txBody>
      </p:sp>
      <p:sp>
        <p:nvSpPr>
          <p:cNvPr id="4" name="TextBox 4">
            <a:extLst>
              <a:ext uri="{FF2B5EF4-FFF2-40B4-BE49-F238E27FC236}">
                <a16:creationId xmlns:a16="http://schemas.microsoft.com/office/drawing/2014/main" id="{E4030B0E-4987-4EC3-818A-1A2ACD1662B8}"/>
              </a:ext>
            </a:extLst>
          </p:cNvPr>
          <p:cNvSpPr txBox="1"/>
          <p:nvPr/>
        </p:nvSpPr>
        <p:spPr>
          <a:xfrm>
            <a:off x="1053689" y="907845"/>
            <a:ext cx="9292258" cy="5170646"/>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样本数据由于各种原因缺少一个或多个值的情况并不少见，若不进行处理将会导致大部分的计算工具无法对其进行处理或得到不可预知的结果。下面介绍几种常用的缺失值处理方法。</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查看缺失值</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df.isnull</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移除缺失值</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df.dropna</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填充缺失值</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df.fillna</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sklearn.preprocessing.Imputer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missing_values</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NaN</a:t>
            </a:r>
            <a:r>
              <a:rPr lang="en-US" altLang="zh-CN" sz="2000" dirty="0">
                <a:latin typeface="微软雅黑" panose="020B0503020204020204" pitchFamily="34" charset="-122"/>
                <a:ea typeface="微软雅黑" panose="020B0503020204020204" pitchFamily="34" charset="-122"/>
              </a:rPr>
              <a:t>', strategy='mean', axis=0)</a:t>
            </a:r>
          </a:p>
        </p:txBody>
      </p:sp>
    </p:spTree>
    <p:extLst>
      <p:ext uri="{BB962C8B-B14F-4D97-AF65-F5344CB8AC3E}">
        <p14:creationId xmlns:p14="http://schemas.microsoft.com/office/powerpoint/2010/main" val="181270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882A2B-05AD-465B-9FEA-81C8A9AB6957}"/>
              </a:ext>
            </a:extLst>
          </p:cNvPr>
          <p:cNvSpPr>
            <a:spLocks noGrp="1"/>
          </p:cNvSpPr>
          <p:nvPr>
            <p:ph type="dt" sz="half" idx="10"/>
          </p:nvPr>
        </p:nvSpPr>
        <p:spPr/>
        <p:txBody>
          <a:bodyPr/>
          <a:lstStyle/>
          <a:p>
            <a:pPr>
              <a:defRPr/>
            </a:pPr>
            <a:fld id="{CEC26C8B-4369-4B0F-BCED-3A83B04D6D92}" type="datetime1">
              <a:rPr lang="zh-CN" altLang="en-US" smtClean="0"/>
              <a:t>2017/10/25</a:t>
            </a:fld>
            <a:endParaRPr lang="zh-CN" altLang="en-US" sz="1800">
              <a:solidFill>
                <a:schemeClr val="tx1"/>
              </a:solidFill>
            </a:endParaRPr>
          </a:p>
        </p:txBody>
      </p:sp>
      <p:sp>
        <p:nvSpPr>
          <p:cNvPr id="5" name="TextBox 3">
            <a:extLst>
              <a:ext uri="{FF2B5EF4-FFF2-40B4-BE49-F238E27FC236}">
                <a16:creationId xmlns:a16="http://schemas.microsoft.com/office/drawing/2014/main" id="{FFDA8BA5-2065-4310-837A-98D3C071FD6A}"/>
              </a:ext>
            </a:extLst>
          </p:cNvPr>
          <p:cNvSpPr txBox="1"/>
          <p:nvPr/>
        </p:nvSpPr>
        <p:spPr>
          <a:xfrm>
            <a:off x="1053689" y="187515"/>
            <a:ext cx="453807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异常值</a:t>
            </a:r>
          </a:p>
        </p:txBody>
      </p:sp>
      <p:sp>
        <p:nvSpPr>
          <p:cNvPr id="6" name="TextBox 4">
            <a:extLst>
              <a:ext uri="{FF2B5EF4-FFF2-40B4-BE49-F238E27FC236}">
                <a16:creationId xmlns:a16="http://schemas.microsoft.com/office/drawing/2014/main" id="{FF3EB578-0739-42D6-93DF-DFB33AB0A4E6}"/>
              </a:ext>
            </a:extLst>
          </p:cNvPr>
          <p:cNvSpPr txBox="1"/>
          <p:nvPr/>
        </p:nvSpPr>
        <p:spPr>
          <a:xfrm>
            <a:off x="1053689" y="907845"/>
            <a:ext cx="9292258" cy="2400657"/>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样本数据由于各种原因缺少一个或多个值的情况并不少见，若不进行处理将会导致大部分的计算工具无法对其进行处理或得到不可预知的结果。下面介绍几种常用的缺失值处理方法。</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matplotlib</a:t>
            </a:r>
            <a:r>
              <a:rPr lang="zh-CN" altLang="en-US" sz="2000" dirty="0">
                <a:latin typeface="微软雅黑" panose="020B0503020204020204" pitchFamily="34" charset="-122"/>
                <a:ea typeface="微软雅黑" panose="020B0503020204020204" pitchFamily="34" charset="-122"/>
              </a:rPr>
              <a:t>结合</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44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882A2B-05AD-465B-9FEA-81C8A9AB6957}"/>
              </a:ext>
            </a:extLst>
          </p:cNvPr>
          <p:cNvSpPr>
            <a:spLocks noGrp="1"/>
          </p:cNvSpPr>
          <p:nvPr>
            <p:ph type="dt" sz="half" idx="10"/>
          </p:nvPr>
        </p:nvSpPr>
        <p:spPr/>
        <p:txBody>
          <a:bodyPr/>
          <a:lstStyle/>
          <a:p>
            <a:pPr>
              <a:defRPr/>
            </a:pPr>
            <a:fld id="{CEC26C8B-4369-4B0F-BCED-3A83B04D6D92}" type="datetime1">
              <a:rPr lang="zh-CN" altLang="en-US" smtClean="0"/>
              <a:t>2017/10/25</a:t>
            </a:fld>
            <a:endParaRPr lang="zh-CN" altLang="en-US" sz="1800">
              <a:solidFill>
                <a:schemeClr val="tx1"/>
              </a:solidFill>
            </a:endParaRPr>
          </a:p>
        </p:txBody>
      </p:sp>
      <p:sp>
        <p:nvSpPr>
          <p:cNvPr id="5" name="TextBox 3">
            <a:extLst>
              <a:ext uri="{FF2B5EF4-FFF2-40B4-BE49-F238E27FC236}">
                <a16:creationId xmlns:a16="http://schemas.microsoft.com/office/drawing/2014/main" id="{FFDA8BA5-2065-4310-837A-98D3C071FD6A}"/>
              </a:ext>
            </a:extLst>
          </p:cNvPr>
          <p:cNvSpPr txBox="1"/>
          <p:nvPr/>
        </p:nvSpPr>
        <p:spPr>
          <a:xfrm>
            <a:off x="1053689" y="187515"/>
            <a:ext cx="453807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类别数据</a:t>
            </a:r>
          </a:p>
        </p:txBody>
      </p:sp>
      <p:sp>
        <p:nvSpPr>
          <p:cNvPr id="6" name="TextBox 4">
            <a:extLst>
              <a:ext uri="{FF2B5EF4-FFF2-40B4-BE49-F238E27FC236}">
                <a16:creationId xmlns:a16="http://schemas.microsoft.com/office/drawing/2014/main" id="{FF3EB578-0739-42D6-93DF-DFB33AB0A4E6}"/>
              </a:ext>
            </a:extLst>
          </p:cNvPr>
          <p:cNvSpPr txBox="1"/>
          <p:nvPr/>
        </p:nvSpPr>
        <p:spPr>
          <a:xfrm>
            <a:off x="1053689" y="907845"/>
            <a:ext cx="9292258" cy="3785652"/>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样本数据中经常会出现一个或多个类别数据的非数字特征列，进行具体分析时又可以进一步分为标称特征和有序特征，下面进行介绍这些特征的处理。</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有序的类别特征</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df</a:t>
            </a:r>
            <a:r>
              <a:rPr lang="en-US" altLang="zh-CN" sz="2000" dirty="0">
                <a:latin typeface="微软雅黑" panose="020B0503020204020204" pitchFamily="34" charset="-122"/>
                <a:ea typeface="微软雅黑" panose="020B0503020204020204" pitchFamily="34" charset="-122"/>
              </a:rPr>
              <a:t>[0].map({})</a:t>
            </a: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sklearn.preprocessing.LabelEncoder</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哑编码</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pd.get_dummies</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df</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特征列</a:t>
            </a:r>
            <a:r>
              <a:rPr lang="en-US" altLang="zh-CN" sz="2000" dirty="0">
                <a:latin typeface="微软雅黑" panose="020B0503020204020204" pitchFamily="34" charset="-122"/>
                <a:ea typeface="微软雅黑" panose="020B0503020204020204" pitchFamily="34" charset="-122"/>
              </a:rPr>
              <a:t>]])</a:t>
            </a: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sklearn.preprocessing.OneHotEncoder</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996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49B8FA-439E-4AA4-8F7E-B5BA29099AC3}"/>
              </a:ext>
            </a:extLst>
          </p:cNvPr>
          <p:cNvSpPr>
            <a:spLocks noGrp="1"/>
          </p:cNvSpPr>
          <p:nvPr>
            <p:ph type="dt" sz="half" idx="10"/>
          </p:nvPr>
        </p:nvSpPr>
        <p:spPr/>
        <p:txBody>
          <a:bodyPr/>
          <a:lstStyle/>
          <a:p>
            <a:pPr>
              <a:defRPr/>
            </a:pPr>
            <a:fld id="{CEC26C8B-4369-4B0F-BCED-3A83B04D6D92}" type="datetime1">
              <a:rPr lang="zh-CN" altLang="en-US" smtClean="0"/>
              <a:t>2017/10/25</a:t>
            </a:fld>
            <a:endParaRPr lang="zh-CN" altLang="en-US" sz="1800">
              <a:solidFill>
                <a:schemeClr val="tx1"/>
              </a:solidFill>
            </a:endParaRPr>
          </a:p>
        </p:txBody>
      </p:sp>
      <p:sp>
        <p:nvSpPr>
          <p:cNvPr id="3" name="TextBox 3">
            <a:extLst>
              <a:ext uri="{FF2B5EF4-FFF2-40B4-BE49-F238E27FC236}">
                <a16:creationId xmlns:a16="http://schemas.microsoft.com/office/drawing/2014/main" id="{F687733D-4C66-4383-B9DA-491893D823BA}"/>
              </a:ext>
            </a:extLst>
          </p:cNvPr>
          <p:cNvSpPr txBox="1"/>
          <p:nvPr/>
        </p:nvSpPr>
        <p:spPr>
          <a:xfrm>
            <a:off x="1053689" y="187515"/>
            <a:ext cx="453807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无量纲化</a:t>
            </a:r>
            <a:endParaRPr lang="en-US" altLang="zh-CN" sz="3200" dirty="0">
              <a:latin typeface="微软雅黑" panose="020B0503020204020204" pitchFamily="34" charset="-122"/>
              <a:ea typeface="微软雅黑" panose="020B0503020204020204" pitchFamily="34" charset="-122"/>
            </a:endParaRPr>
          </a:p>
        </p:txBody>
      </p:sp>
      <p:sp>
        <p:nvSpPr>
          <p:cNvPr id="4" name="TextBox 4">
            <a:extLst>
              <a:ext uri="{FF2B5EF4-FFF2-40B4-BE49-F238E27FC236}">
                <a16:creationId xmlns:a16="http://schemas.microsoft.com/office/drawing/2014/main" id="{36517A83-3DF9-48D2-A46F-4D20D88ECBD6}"/>
              </a:ext>
            </a:extLst>
          </p:cNvPr>
          <p:cNvSpPr txBox="1"/>
          <p:nvPr/>
        </p:nvSpPr>
        <p:spPr>
          <a:xfrm>
            <a:off x="1053689" y="907845"/>
            <a:ext cx="9292258" cy="5577937"/>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不属于同一量纲，即特征的规格不一样，不能够放在一起进行比较。</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 Min-max </a:t>
            </a:r>
            <a:r>
              <a:rPr lang="zh-CN" altLang="en-US" sz="2000" dirty="0">
                <a:latin typeface="微软雅黑" panose="020B0503020204020204" pitchFamily="34" charset="-122"/>
                <a:ea typeface="微软雅黑" panose="020B0503020204020204" pitchFamily="34" charset="-122"/>
              </a:rPr>
              <a:t>标准化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区间缩放法</a:t>
            </a:r>
            <a:r>
              <a:rPr lang="en-US" altLang="zh-CN" sz="2000" dirty="0">
                <a:latin typeface="微软雅黑" panose="020B0503020204020204" pitchFamily="34" charset="-122"/>
                <a:ea typeface="微软雅黑" panose="020B0503020204020204" pitchFamily="34" charset="-122"/>
              </a:rPr>
              <a:t>) : x' = (x - min)/(max - min)</a:t>
            </a:r>
          </a:p>
          <a:p>
            <a:pPr>
              <a:lnSpc>
                <a:spcPct val="150000"/>
              </a:lnSpc>
            </a:pPr>
            <a:r>
              <a:rPr lang="zh-CN" altLang="en-US" sz="2000" dirty="0">
                <a:latin typeface="微软雅黑" panose="020B0503020204020204" pitchFamily="34" charset="-122"/>
                <a:ea typeface="微软雅黑" panose="020B0503020204020204" pitchFamily="34" charset="-122"/>
              </a:rPr>
              <a:t>利用其边界值信息，将特征的取值区间缩放到某个特点的范围。</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sklearn.preprocessing.MinMaxScaler</a:t>
            </a:r>
            <a:r>
              <a:rPr lang="en-US" altLang="zh-CN" sz="2000" dirty="0">
                <a:latin typeface="微软雅黑" panose="020B0503020204020204" pitchFamily="34" charset="-122"/>
                <a:ea typeface="微软雅黑" panose="020B0503020204020204" pitchFamily="34" charset="-122"/>
              </a:rPr>
              <a:t>()</a:t>
            </a:r>
          </a:p>
          <a:p>
            <a:pPr>
              <a:lnSpc>
                <a:spcPct val="150000"/>
              </a:lnSpc>
            </a:pPr>
            <a:r>
              <a:rPr lang="en-US" altLang="zh-CN" sz="2000" dirty="0">
                <a:latin typeface="微软雅黑" panose="020B0503020204020204" pitchFamily="34" charset="-122"/>
                <a:ea typeface="微软雅黑" panose="020B0503020204020204" pitchFamily="34" charset="-122"/>
              </a:rPr>
              <a:t>2. z-score </a:t>
            </a:r>
            <a:r>
              <a:rPr lang="zh-CN" altLang="en-US" sz="2000" dirty="0">
                <a:latin typeface="微软雅黑" panose="020B0503020204020204" pitchFamily="34" charset="-122"/>
                <a:ea typeface="微软雅黑" panose="020B0503020204020204" pitchFamily="34" charset="-122"/>
              </a:rPr>
              <a:t>标准化 </a:t>
            </a:r>
            <a:r>
              <a:rPr lang="en-US" altLang="zh-CN" sz="2000" dirty="0">
                <a:latin typeface="微软雅黑" panose="020B0503020204020204" pitchFamily="34" charset="-122"/>
                <a:ea typeface="微软雅黑" panose="020B0503020204020204" pitchFamily="34" charset="-122"/>
              </a:rPr>
              <a:t>: x' = (x - mean)/</a:t>
            </a:r>
            <a:r>
              <a:rPr lang="en-US" altLang="zh-CN" sz="2000" dirty="0" err="1">
                <a:latin typeface="微软雅黑" panose="020B0503020204020204" pitchFamily="34" charset="-122"/>
                <a:ea typeface="微软雅黑" panose="020B0503020204020204" pitchFamily="34" charset="-122"/>
              </a:rPr>
              <a:t>std</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特征值需服从正态分布，标准化后，其转换成标准正态分布。</a:t>
            </a:r>
          </a:p>
          <a:p>
            <a:pPr>
              <a:lnSpc>
                <a:spcPct val="150000"/>
              </a:lnSpc>
            </a:pPr>
            <a:r>
              <a:rPr lang="zh-CN" altLang="en-US" sz="2000" dirty="0">
                <a:latin typeface="微软雅黑" panose="020B0503020204020204" pitchFamily="34" charset="-122"/>
                <a:ea typeface="微软雅黑" panose="020B0503020204020204" pitchFamily="34" charset="-122"/>
              </a:rPr>
              <a:t>依照特征矩阵（每一列是用同一个特征的不同取值）的列处理数据。</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sklearn.preprocessing.StandardScaler</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归一化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依照特征矩阵（每一行是不同特征的取值）的行处理数据，其目的在于样本向量在点乘运算或其他核函数计算相似性时，拥有统一的标准，也就是说都转化为“单位向量”。</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sklearn.preprocessing</a:t>
            </a:r>
            <a:r>
              <a:rPr lang="en-US" altLang="zh-CN" sz="2000" dirty="0">
                <a:latin typeface="微软雅黑" panose="020B0503020204020204" pitchFamily="34" charset="-122"/>
                <a:ea typeface="微软雅黑" panose="020B0503020204020204" pitchFamily="34" charset="-122"/>
              </a:rPr>
              <a:t>. Normalizer</a:t>
            </a:r>
          </a:p>
        </p:txBody>
      </p:sp>
    </p:spTree>
    <p:extLst>
      <p:ext uri="{BB962C8B-B14F-4D97-AF65-F5344CB8AC3E}">
        <p14:creationId xmlns:p14="http://schemas.microsoft.com/office/powerpoint/2010/main" val="225079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49B8FA-439E-4AA4-8F7E-B5BA29099AC3}"/>
              </a:ext>
            </a:extLst>
          </p:cNvPr>
          <p:cNvSpPr>
            <a:spLocks noGrp="1"/>
          </p:cNvSpPr>
          <p:nvPr>
            <p:ph type="dt" sz="half" idx="10"/>
          </p:nvPr>
        </p:nvSpPr>
        <p:spPr/>
        <p:txBody>
          <a:bodyPr/>
          <a:lstStyle/>
          <a:p>
            <a:pPr>
              <a:defRPr/>
            </a:pPr>
            <a:fld id="{CEC26C8B-4369-4B0F-BCED-3A83B04D6D92}" type="datetime1">
              <a:rPr lang="zh-CN" altLang="en-US" smtClean="0"/>
              <a:t>2017/10/25</a:t>
            </a:fld>
            <a:endParaRPr lang="zh-CN" altLang="en-US" sz="1800">
              <a:solidFill>
                <a:schemeClr val="tx1"/>
              </a:solidFill>
            </a:endParaRPr>
          </a:p>
        </p:txBody>
      </p:sp>
      <p:sp>
        <p:nvSpPr>
          <p:cNvPr id="3" name="TextBox 3">
            <a:extLst>
              <a:ext uri="{FF2B5EF4-FFF2-40B4-BE49-F238E27FC236}">
                <a16:creationId xmlns:a16="http://schemas.microsoft.com/office/drawing/2014/main" id="{F687733D-4C66-4383-B9DA-491893D823BA}"/>
              </a:ext>
            </a:extLst>
          </p:cNvPr>
          <p:cNvSpPr txBox="1"/>
          <p:nvPr/>
        </p:nvSpPr>
        <p:spPr>
          <a:xfrm>
            <a:off x="1053689" y="164812"/>
            <a:ext cx="453807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特征选择</a:t>
            </a:r>
            <a:endParaRPr lang="en-US" altLang="zh-CN" sz="3200" dirty="0">
              <a:latin typeface="微软雅黑" panose="020B0503020204020204" pitchFamily="34" charset="-122"/>
              <a:ea typeface="微软雅黑" panose="020B0503020204020204" pitchFamily="34" charset="-122"/>
            </a:endParaRPr>
          </a:p>
        </p:txBody>
      </p:sp>
      <p:sp>
        <p:nvSpPr>
          <p:cNvPr id="4" name="TextBox 4">
            <a:extLst>
              <a:ext uri="{FF2B5EF4-FFF2-40B4-BE49-F238E27FC236}">
                <a16:creationId xmlns:a16="http://schemas.microsoft.com/office/drawing/2014/main" id="{36517A83-3DF9-48D2-A46F-4D20D88ECBD6}"/>
              </a:ext>
            </a:extLst>
          </p:cNvPr>
          <p:cNvSpPr txBox="1"/>
          <p:nvPr/>
        </p:nvSpPr>
        <p:spPr>
          <a:xfrm>
            <a:off x="1053689" y="907845"/>
            <a:ext cx="9292258" cy="4708981"/>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如果一个模型在训练数据集上的表现比测试数据上好很多，这意味着模型过拟合于训练数据，原因常是模型过于复杂，可对数据集采用正则化，降低维度等处理。</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方差选择法</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sklearn.feature_selection.VarianceThreshold</a:t>
            </a:r>
            <a:r>
              <a:rPr lang="en-US" altLang="zh-CN" sz="2000" dirty="0">
                <a:latin typeface="微软雅黑" panose="020B0503020204020204" pitchFamily="34" charset="-122"/>
                <a:ea typeface="微软雅黑" panose="020B0503020204020204" pitchFamily="34" charset="-122"/>
              </a:rPr>
              <a:t>(threshold=3) </a:t>
            </a:r>
          </a:p>
          <a:p>
            <a:pPr>
              <a:lnSpc>
                <a:spcPct val="150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卡方检验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有监督</a:t>
            </a:r>
            <a:r>
              <a:rPr lang="en-US" altLang="zh-CN" sz="2000" dirty="0">
                <a:latin typeface="微软雅黑" panose="020B0503020204020204" pitchFamily="34" charset="-122"/>
                <a:ea typeface="微软雅黑" panose="020B0503020204020204" pitchFamily="34" charset="-122"/>
              </a:rPr>
              <a:t>)</a:t>
            </a: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sklearn.feature_selection.SelectKBest</a:t>
            </a:r>
            <a:r>
              <a:rPr lang="en-US" altLang="zh-CN" sz="2000" dirty="0">
                <a:latin typeface="微软雅黑" panose="020B0503020204020204" pitchFamily="34" charset="-122"/>
                <a:ea typeface="微软雅黑" panose="020B0503020204020204" pitchFamily="34" charset="-122"/>
              </a:rPr>
              <a:t>(chi2, k=2)</a:t>
            </a:r>
          </a:p>
          <a:p>
            <a:pPr>
              <a:lnSpc>
                <a:spcPct val="150000"/>
              </a:lnSpc>
            </a:pPr>
            <a:r>
              <a:rPr lang="en-US" altLang="zh-CN" sz="2000" dirty="0">
                <a:latin typeface="微软雅黑" panose="020B0503020204020204" pitchFamily="34" charset="-122"/>
                <a:ea typeface="微软雅黑" panose="020B0503020204020204" pitchFamily="34" charset="-122"/>
              </a:rPr>
              <a:t>3. PCA</a:t>
            </a:r>
            <a:r>
              <a:rPr lang="zh-CN" altLang="en-US" sz="2000" dirty="0">
                <a:latin typeface="微软雅黑" panose="020B0503020204020204" pitchFamily="34" charset="-122"/>
                <a:ea typeface="微软雅黑" panose="020B0503020204020204" pitchFamily="34" charset="-122"/>
              </a:rPr>
              <a:t>降维</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sklearn.decomposition.PCA</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n_components</a:t>
            </a:r>
            <a:r>
              <a:rPr lang="en-US" altLang="zh-CN" sz="2000" dirty="0">
                <a:latin typeface="微软雅黑" panose="020B0503020204020204" pitchFamily="34" charset="-122"/>
                <a:ea typeface="微软雅黑" panose="020B0503020204020204" pitchFamily="34" charset="-122"/>
              </a:rPr>
              <a:t>=2)</a:t>
            </a:r>
          </a:p>
          <a:p>
            <a:pPr>
              <a:lnSpc>
                <a:spcPct val="150000"/>
              </a:lnSpc>
            </a:pPr>
            <a:r>
              <a:rPr lang="en-US" altLang="zh-CN" sz="2000" dirty="0">
                <a:latin typeface="微软雅黑" panose="020B0503020204020204" pitchFamily="34" charset="-122"/>
                <a:ea typeface="微软雅黑" panose="020B0503020204020204" pitchFamily="34" charset="-122"/>
              </a:rPr>
              <a:t>4. LDA</a:t>
            </a:r>
            <a:r>
              <a:rPr lang="zh-CN" altLang="en-US" sz="2000" dirty="0">
                <a:latin typeface="微软雅黑" panose="020B0503020204020204" pitchFamily="34" charset="-122"/>
                <a:ea typeface="微软雅黑" panose="020B0503020204020204" pitchFamily="34" charset="-122"/>
              </a:rPr>
              <a:t>降维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有监督</a:t>
            </a:r>
            <a:r>
              <a:rPr lang="en-US" altLang="zh-CN" sz="2000" dirty="0">
                <a:latin typeface="微软雅黑" panose="020B0503020204020204" pitchFamily="34" charset="-122"/>
                <a:ea typeface="微软雅黑" panose="020B0503020204020204" pitchFamily="34" charset="-122"/>
              </a:rPr>
              <a:t>)</a:t>
            </a: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sklearn.lda.LDA</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n_components</a:t>
            </a:r>
            <a:r>
              <a:rPr lang="en-US" altLang="zh-CN" sz="2000" dirty="0">
                <a:latin typeface="微软雅黑" panose="020B0503020204020204" pitchFamily="34" charset="-122"/>
                <a:ea typeface="微软雅黑" panose="020B0503020204020204" pitchFamily="34" charset="-122"/>
              </a:rPr>
              <a:t>=2)</a:t>
            </a:r>
          </a:p>
        </p:txBody>
      </p:sp>
    </p:spTree>
    <p:extLst>
      <p:ext uri="{BB962C8B-B14F-4D97-AF65-F5344CB8AC3E}">
        <p14:creationId xmlns:p14="http://schemas.microsoft.com/office/powerpoint/2010/main" val="47652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49B8FA-439E-4AA4-8F7E-B5BA29099AC3}"/>
              </a:ext>
            </a:extLst>
          </p:cNvPr>
          <p:cNvSpPr>
            <a:spLocks noGrp="1"/>
          </p:cNvSpPr>
          <p:nvPr>
            <p:ph type="dt" sz="half" idx="10"/>
          </p:nvPr>
        </p:nvSpPr>
        <p:spPr/>
        <p:txBody>
          <a:bodyPr/>
          <a:lstStyle/>
          <a:p>
            <a:pPr>
              <a:defRPr/>
            </a:pPr>
            <a:fld id="{CEC26C8B-4369-4B0F-BCED-3A83B04D6D92}" type="datetime1">
              <a:rPr lang="zh-CN" altLang="en-US" smtClean="0"/>
              <a:t>2017/10/25</a:t>
            </a:fld>
            <a:endParaRPr lang="zh-CN" altLang="en-US" sz="1800">
              <a:solidFill>
                <a:schemeClr val="tx1"/>
              </a:solidFill>
            </a:endParaRPr>
          </a:p>
        </p:txBody>
      </p:sp>
      <p:sp>
        <p:nvSpPr>
          <p:cNvPr id="3" name="TextBox 3">
            <a:extLst>
              <a:ext uri="{FF2B5EF4-FFF2-40B4-BE49-F238E27FC236}">
                <a16:creationId xmlns:a16="http://schemas.microsoft.com/office/drawing/2014/main" id="{F687733D-4C66-4383-B9DA-491893D823BA}"/>
              </a:ext>
            </a:extLst>
          </p:cNvPr>
          <p:cNvSpPr txBox="1"/>
          <p:nvPr/>
        </p:nvSpPr>
        <p:spPr>
          <a:xfrm>
            <a:off x="1053689" y="164812"/>
            <a:ext cx="453807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数据集划分</a:t>
            </a:r>
            <a:endParaRPr lang="en-US" altLang="zh-CN" sz="3200" dirty="0">
              <a:latin typeface="微软雅黑" panose="020B0503020204020204" pitchFamily="34" charset="-122"/>
              <a:ea typeface="微软雅黑" panose="020B0503020204020204" pitchFamily="34" charset="-122"/>
            </a:endParaRPr>
          </a:p>
        </p:txBody>
      </p:sp>
      <p:sp>
        <p:nvSpPr>
          <p:cNvPr id="4" name="TextBox 4">
            <a:extLst>
              <a:ext uri="{FF2B5EF4-FFF2-40B4-BE49-F238E27FC236}">
                <a16:creationId xmlns:a16="http://schemas.microsoft.com/office/drawing/2014/main" id="{36517A83-3DF9-48D2-A46F-4D20D88ECBD6}"/>
              </a:ext>
            </a:extLst>
          </p:cNvPr>
          <p:cNvSpPr txBox="1"/>
          <p:nvPr/>
        </p:nvSpPr>
        <p:spPr>
          <a:xfrm>
            <a:off x="1053689" y="907845"/>
            <a:ext cx="9292258" cy="2400657"/>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将数据集划分为训练集与测试集</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sklearn.cross_validation.train_test_split</a:t>
            </a:r>
            <a:r>
              <a:rPr lang="en-US" altLang="zh-CN" sz="2000" dirty="0">
                <a:latin typeface="微软雅黑" panose="020B0503020204020204" pitchFamily="34" charset="-122"/>
                <a:ea typeface="微软雅黑" panose="020B0503020204020204" pitchFamily="34" charset="-122"/>
              </a:rPr>
              <a:t>(X, y, </a:t>
            </a:r>
            <a:r>
              <a:rPr lang="en-US" altLang="zh-CN" sz="2000" dirty="0" err="1">
                <a:latin typeface="微软雅黑" panose="020B0503020204020204" pitchFamily="34" charset="-122"/>
                <a:ea typeface="微软雅黑" panose="020B0503020204020204" pitchFamily="34" charset="-122"/>
              </a:rPr>
              <a:t>test_size</a:t>
            </a:r>
            <a:r>
              <a:rPr lang="en-US" altLang="zh-CN" sz="2000" dirty="0">
                <a:latin typeface="微软雅黑" panose="020B0503020204020204" pitchFamily="34" charset="-122"/>
                <a:ea typeface="微软雅黑" panose="020B0503020204020204" pitchFamily="34" charset="-122"/>
              </a:rPr>
              <a:t>=0.3, </a:t>
            </a:r>
            <a:r>
              <a:rPr lang="en-US" altLang="zh-CN" sz="2000" dirty="0" err="1">
                <a:latin typeface="微软雅黑" panose="020B0503020204020204" pitchFamily="34" charset="-122"/>
                <a:ea typeface="微软雅黑" panose="020B0503020204020204" pitchFamily="34" charset="-122"/>
              </a:rPr>
              <a:t>random_state</a:t>
            </a:r>
            <a:r>
              <a:rPr lang="en-US" altLang="zh-CN" sz="2000" dirty="0">
                <a:latin typeface="微软雅黑" panose="020B0503020204020204" pitchFamily="34" charset="-122"/>
                <a:ea typeface="微软雅黑" panose="020B0503020204020204" pitchFamily="34" charset="-122"/>
              </a:rPr>
              <a:t>=0)</a:t>
            </a:r>
          </a:p>
          <a:p>
            <a:pPr>
              <a:lnSpc>
                <a:spcPct val="150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二值化</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&gt; </a:t>
            </a:r>
            <a:r>
              <a:rPr lang="en-US" altLang="zh-CN" sz="2000" dirty="0" err="1">
                <a:latin typeface="微软雅黑" panose="020B0503020204020204" pitchFamily="34" charset="-122"/>
                <a:ea typeface="微软雅黑" panose="020B0503020204020204" pitchFamily="34" charset="-122"/>
              </a:rPr>
              <a:t>sklearn.preprocessing.Binarizer</a:t>
            </a:r>
            <a:r>
              <a:rPr lang="en-US" altLang="zh-CN" sz="2000" dirty="0">
                <a:latin typeface="微软雅黑" panose="020B0503020204020204" pitchFamily="34" charset="-122"/>
                <a:ea typeface="微软雅黑" panose="020B0503020204020204" pitchFamily="34" charset="-122"/>
              </a:rPr>
              <a:t>(threshold=3)</a:t>
            </a:r>
          </a:p>
        </p:txBody>
      </p:sp>
    </p:spTree>
    <p:extLst>
      <p:ext uri="{BB962C8B-B14F-4D97-AF65-F5344CB8AC3E}">
        <p14:creationId xmlns:p14="http://schemas.microsoft.com/office/powerpoint/2010/main" val="344292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EC26C8B-4369-4B0F-BCED-3A83B04D6D92}" type="datetime1">
              <a:rPr lang="zh-CN" altLang="en-US" smtClean="0"/>
              <a:t>2017/10/25</a:t>
            </a:fld>
            <a:endParaRPr lang="zh-CN" altLang="en-US" sz="1800">
              <a:solidFill>
                <a:schemeClr val="tx1"/>
              </a:solidFill>
            </a:endParaRPr>
          </a:p>
        </p:txBody>
      </p:sp>
      <p:pic>
        <p:nvPicPr>
          <p:cNvPr id="3" name="Picture 3"/>
          <p:cNvPicPr>
            <a:picLocks noChangeAspect="1" noChangeArrowheads="1"/>
          </p:cNvPicPr>
          <p:nvPr/>
        </p:nvPicPr>
        <p:blipFill>
          <a:blip r:embed="rId2" cstate="print"/>
          <a:srcRect/>
          <a:stretch>
            <a:fillRect/>
          </a:stretch>
        </p:blipFill>
        <p:spPr bwMode="auto">
          <a:xfrm>
            <a:off x="2566383" y="1772241"/>
            <a:ext cx="7131267" cy="4091007"/>
          </a:xfrm>
          <a:prstGeom prst="rect">
            <a:avLst/>
          </a:prstGeom>
          <a:noFill/>
          <a:ln w="9525" algn="ctr">
            <a:noFill/>
            <a:miter lim="800000"/>
            <a:headEnd/>
            <a:tailEnd/>
          </a:ln>
        </p:spPr>
      </p:pic>
      <p:sp>
        <p:nvSpPr>
          <p:cNvPr id="4" name="TextBox 3"/>
          <p:cNvSpPr txBox="1"/>
          <p:nvPr/>
        </p:nvSpPr>
        <p:spPr>
          <a:xfrm>
            <a:off x="1053689" y="187515"/>
            <a:ext cx="4538079"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FAQ</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129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UID" val="PPT1_24765918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4273</TotalTime>
  <Words>671</Words>
  <Application>Microsoft Office PowerPoint</Application>
  <PresentationFormat>宽屏</PresentationFormat>
  <Paragraphs>58</Paragraphs>
  <Slides>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微软雅黑</vt:lpstr>
      <vt:lpstr>Arial</vt:lpstr>
      <vt:lpstr>Calibri</vt:lpstr>
      <vt:lpstr>Office 主题</vt:lpstr>
      <vt:lpstr>数据预处理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hidera</dc:creator>
  <cp:lastModifiedBy>fan</cp:lastModifiedBy>
  <cp:revision>282</cp:revision>
  <dcterms:created xsi:type="dcterms:W3CDTF">2011-12-29T22:19:00Z</dcterms:created>
  <dcterms:modified xsi:type="dcterms:W3CDTF">2017-10-25T13:52:08Z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