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50"/>
  </p:notesMasterIdLst>
  <p:sldIdLst>
    <p:sldId id="257"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5" r:id="rId21"/>
    <p:sldId id="306" r:id="rId22"/>
    <p:sldId id="307" r:id="rId23"/>
    <p:sldId id="308"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4" r:id="rId42"/>
    <p:sldId id="345" r:id="rId43"/>
    <p:sldId id="346" r:id="rId44"/>
    <p:sldId id="347" r:id="rId45"/>
    <p:sldId id="348" r:id="rId46"/>
    <p:sldId id="349" r:id="rId47"/>
    <p:sldId id="350" r:id="rId48"/>
    <p:sldId id="273" r:id="rId49"/>
  </p:sldIdLst>
  <p:sldSz cx="12192000" cy="6858000"/>
  <p:notesSz cx="6858000" cy="9144000"/>
  <p:custDataLst>
    <p:tags r:id="rId51"/>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5250" autoAdjust="0"/>
  </p:normalViewPr>
  <p:slideViewPr>
    <p:cSldViewPr>
      <p:cViewPr varScale="1">
        <p:scale>
          <a:sx n="79" d="100"/>
          <a:sy n="79" d="100"/>
        </p:scale>
        <p:origin x="691"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47222-2CAB-4FB5-B902-4787C55BBB55}" type="datetimeFigureOut">
              <a:rPr lang="zh-CN" altLang="en-US" smtClean="0"/>
              <a:t>2017/10/25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1E2856-543E-4363-8E4D-511935BC3F85}" type="slidenum">
              <a:rPr lang="zh-CN" altLang="en-US" smtClean="0"/>
              <a:t>‹#›</a:t>
            </a:fld>
            <a:endParaRPr lang="zh-CN" altLang="en-US"/>
          </a:p>
        </p:txBody>
      </p:sp>
    </p:spTree>
    <p:extLst>
      <p:ext uri="{BB962C8B-B14F-4D97-AF65-F5344CB8AC3E}">
        <p14:creationId xmlns:p14="http://schemas.microsoft.com/office/powerpoint/2010/main" val="29288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1E2856-543E-4363-8E4D-511935BC3F85}" type="slidenum">
              <a:rPr lang="zh-CN" altLang="en-US" smtClean="0"/>
              <a:t>1</a:t>
            </a:fld>
            <a:endParaRPr lang="zh-CN" altLang="en-US"/>
          </a:p>
        </p:txBody>
      </p:sp>
    </p:spTree>
    <p:extLst>
      <p:ext uri="{BB962C8B-B14F-4D97-AF65-F5344CB8AC3E}">
        <p14:creationId xmlns:p14="http://schemas.microsoft.com/office/powerpoint/2010/main" val="3126689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508F951E-4238-4CD1-920A-A7F72B449921}"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19B06F66-4AA6-40BE-BE43-C697B2FEEA04}"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35627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C6B694EF-B2BF-4554-B0B1-B803BFC2214F}" type="datetime1">
              <a:rPr lang="zh-CN" altLang="en-US" smtClean="0"/>
              <a:t>2017/10/25</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C0ACFC41-F7C7-4767-A05A-7B06F68D8005}"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95505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83FB5CCB-4B70-486F-9A7B-B36C29F626E8}"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30082260-2F17-43E1-A3BE-21BABB86F2C6}"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803448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3A0420EC-F10C-4B27-A021-590604F40031}"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EB4E06E1-382D-4B8B-9F1F-E44FF0E8B5E6}"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19714308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3A0420EC-F10C-4B27-A021-590604F40031}" type="datetime1">
              <a:rPr lang="zh-CN" altLang="en-US" smtClean="0"/>
              <a:t>2017/10/25</a:t>
            </a:fld>
            <a:endParaRPr lang="zh-CN" altLang="en-US" sz="1800">
              <a:solidFill>
                <a:schemeClr val="tx1"/>
              </a:solidFill>
            </a:endParaRPr>
          </a:p>
        </p:txBody>
      </p:sp>
      <p:sp>
        <p:nvSpPr>
          <p:cNvPr id="4" name="页脚占位符 3"/>
          <p:cNvSpPr>
            <a:spLocks noGrp="1"/>
          </p:cNvSpPr>
          <p:nvPr>
            <p:ph type="ftr" sz="quarter" idx="11"/>
          </p:nvPr>
        </p:nvSpPr>
        <p:spPr/>
        <p:txBody>
          <a:bodyPr/>
          <a:lstStyle/>
          <a:p>
            <a:pPr>
              <a:defRPr/>
            </a:pPr>
            <a:endParaRPr lang="zh-CN" altLang="zh-CN"/>
          </a:p>
        </p:txBody>
      </p:sp>
      <p:sp>
        <p:nvSpPr>
          <p:cNvPr id="5" name="灯片编号占位符 4"/>
          <p:cNvSpPr>
            <a:spLocks noGrp="1"/>
          </p:cNvSpPr>
          <p:nvPr>
            <p:ph type="sldNum" sz="quarter" idx="12"/>
          </p:nvPr>
        </p:nvSpPr>
        <p:spPr/>
        <p:txBody>
          <a:bodyPr/>
          <a:lstStyle/>
          <a:p>
            <a:pPr>
              <a:defRPr/>
            </a:pPr>
            <a:fld id="{EB4E06E1-382D-4B8B-9F1F-E44FF0E8B5E6}" type="slidenum">
              <a:rPr lang="zh-CN" altLang="en-US" smtClean="0"/>
              <a:t>‹#›</a:t>
            </a:fld>
            <a:endParaRPr lang="zh-CN" altLang="en-US" sz="1800">
              <a:solidFill>
                <a:schemeClr val="tx1"/>
              </a:solidFill>
            </a:endParaRPr>
          </a:p>
        </p:txBody>
      </p:sp>
      <p:sp>
        <p:nvSpPr>
          <p:cNvPr id="6" name="矩形 5"/>
          <p:cNvSpPr/>
          <p:nvPr userDrawn="1"/>
        </p:nvSpPr>
        <p:spPr>
          <a:xfrm>
            <a:off x="0" y="0"/>
            <a:ext cx="35814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502812" y="0"/>
            <a:ext cx="8689188"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146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5916F44-CD02-4465-99F1-00A5D08A73DD}"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187343FB-D634-42B7-92C3-BC7666D81EBB}"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171658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D5463307-142E-47B2-A95F-E78EF758A157}"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34F69E2D-E204-49DF-AF85-83DB5B7A6AC4}"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35962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4534C8E9-C161-4E44-A5E7-EBDFE447789C}" type="datetime1">
              <a:rPr lang="zh-CN" altLang="en-US" smtClean="0"/>
              <a:t>2017/10/25</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D74517A7-5BB4-4EA7-85FA-2057F00F184F}"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260177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CFD26312-A68B-4B56-95E5-A37C98901507}" type="datetime1">
              <a:rPr lang="zh-CN" altLang="en-US" smtClean="0"/>
              <a:t>2017/10/25</a:t>
            </a:fld>
            <a:endParaRPr lang="zh-CN" altLang="en-US" sz="1800">
              <a:solidFill>
                <a:schemeClr val="tx1"/>
              </a:solidFill>
            </a:endParaRPr>
          </a:p>
        </p:txBody>
      </p:sp>
      <p:sp>
        <p:nvSpPr>
          <p:cNvPr id="8" name="Footer Placeholder 7"/>
          <p:cNvSpPr>
            <a:spLocks noGrp="1"/>
          </p:cNvSpPr>
          <p:nvPr>
            <p:ph type="ftr" sz="quarter" idx="11"/>
          </p:nvPr>
        </p:nvSpPr>
        <p:spPr/>
        <p:txBody>
          <a:bodyPr/>
          <a:lstStyle/>
          <a:p>
            <a:pPr>
              <a:defRPr/>
            </a:pPr>
            <a:endParaRPr lang="zh-CN" altLang="zh-CN"/>
          </a:p>
        </p:txBody>
      </p:sp>
      <p:sp>
        <p:nvSpPr>
          <p:cNvPr id="9" name="Slide Number Placeholder 8"/>
          <p:cNvSpPr>
            <a:spLocks noGrp="1"/>
          </p:cNvSpPr>
          <p:nvPr>
            <p:ph type="sldNum" sz="quarter" idx="12"/>
          </p:nvPr>
        </p:nvSpPr>
        <p:spPr/>
        <p:txBody>
          <a:bodyPr/>
          <a:lstStyle/>
          <a:p>
            <a:pPr>
              <a:defRPr/>
            </a:pPr>
            <a:fld id="{33A3FE9A-0E8F-436F-84AB-788A1343FBC5}"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03964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5A96992F-E350-498C-BAC1-01C0C73C228A}" type="datetime1">
              <a:rPr lang="zh-CN" altLang="en-US" smtClean="0"/>
              <a:t>2017/10/25</a:t>
            </a:fld>
            <a:endParaRPr lang="zh-CN" altLang="en-US" sz="1800">
              <a:solidFill>
                <a:schemeClr val="tx1"/>
              </a:solidFill>
            </a:endParaRPr>
          </a:p>
        </p:txBody>
      </p:sp>
      <p:sp>
        <p:nvSpPr>
          <p:cNvPr id="4" name="Footer Placeholder 3"/>
          <p:cNvSpPr>
            <a:spLocks noGrp="1"/>
          </p:cNvSpPr>
          <p:nvPr>
            <p:ph type="ftr" sz="quarter" idx="11"/>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56040802-7019-4AE2-A4F5-66E696F40AA2}"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14434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EC26C8B-4369-4B0F-BCED-3A83B04D6D92}" type="datetime1">
              <a:rPr lang="zh-CN" altLang="en-US" smtClean="0"/>
              <a:t>2017/10/25</a:t>
            </a:fld>
            <a:endParaRPr lang="zh-CN" altLang="en-US" sz="1800">
              <a:solidFill>
                <a:schemeClr val="tx1"/>
              </a:solidFill>
            </a:endParaRPr>
          </a:p>
        </p:txBody>
      </p:sp>
      <p:sp>
        <p:nvSpPr>
          <p:cNvPr id="3" name="Footer Placeholder 2"/>
          <p:cNvSpPr>
            <a:spLocks noGrp="1"/>
          </p:cNvSpPr>
          <p:nvPr>
            <p:ph type="ftr" sz="quarter" idx="11"/>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827E09C6-116F-4C91-8361-764B30BE3D04}"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3364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EA0FD873-9E82-4710-B68E-9606D9169850}" type="datetime1">
              <a:rPr lang="zh-CN" altLang="en-US" smtClean="0"/>
              <a:t>2017/10/25</a:t>
            </a:fld>
            <a:endParaRPr lang="zh-CN" altLang="en-US" sz="1800">
              <a:solidFill>
                <a:schemeClr val="tx1"/>
              </a:solidFill>
            </a:endParaRPr>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8AA0A7D0-276A-4BF2-BE68-D5D3A856048E}" type="slidenum">
              <a:rPr lang="zh-CN" altLang="en-US" smtClean="0"/>
              <a:t>‹#›</a:t>
            </a:fld>
            <a:endParaRPr lang="zh-CN" altLang="en-US" sz="1800">
              <a:solidFill>
                <a:schemeClr val="tx1"/>
              </a:solidFill>
            </a:endParaRPr>
          </a:p>
        </p:txBody>
      </p:sp>
    </p:spTree>
    <p:extLst>
      <p:ext uri="{BB962C8B-B14F-4D97-AF65-F5344CB8AC3E}">
        <p14:creationId xmlns:p14="http://schemas.microsoft.com/office/powerpoint/2010/main" val="321400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167528"/>
            <a:ext cx="1053689" cy="6016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053689" y="167528"/>
            <a:ext cx="3961816" cy="6016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Placeholder 1"/>
          <p:cNvSpPr>
            <a:spLocks noGrp="1"/>
          </p:cNvSpPr>
          <p:nvPr>
            <p:ph type="title"/>
          </p:nvPr>
        </p:nvSpPr>
        <p:spPr>
          <a:xfrm>
            <a:off x="1053689" y="207963"/>
            <a:ext cx="6626427" cy="583452"/>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A0420EC-F10C-4B27-A021-590604F40031}" type="datetime1">
              <a:rPr lang="zh-CN" altLang="en-US" smtClean="0"/>
              <a:t>2017/10/25</a:t>
            </a:fld>
            <a:endParaRPr lang="zh-CN" altLang="en-US" sz="1800">
              <a:solidFill>
                <a:schemeClr val="tx1"/>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B4E06E1-382D-4B8B-9F1F-E44FF0E8B5E6}" type="slidenum">
              <a:rPr lang="zh-CN" altLang="en-US" smtClean="0"/>
              <a:t>‹#›</a:t>
            </a:fld>
            <a:endParaRPr lang="zh-CN" altLang="en-US" sz="1800">
              <a:solidFill>
                <a:schemeClr val="tx1"/>
              </a:solidFill>
            </a:endParaRPr>
          </a:p>
        </p:txBody>
      </p:sp>
      <p:pic>
        <p:nvPicPr>
          <p:cNvPr id="9" name="图片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17980" y="230188"/>
            <a:ext cx="1482984" cy="539002"/>
          </a:xfrm>
          <a:prstGeom prst="rect">
            <a:avLst/>
          </a:prstGeom>
        </p:spPr>
      </p:pic>
    </p:spTree>
    <p:extLst>
      <p:ext uri="{BB962C8B-B14F-4D97-AF65-F5344CB8AC3E}">
        <p14:creationId xmlns:p14="http://schemas.microsoft.com/office/powerpoint/2010/main" val="1397874045"/>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noChangeArrowheads="1"/>
          </p:cNvSpPr>
          <p:nvPr>
            <p:ph type="ctrTitle"/>
          </p:nvPr>
        </p:nvSpPr>
        <p:spPr>
          <a:xfrm>
            <a:off x="3142647" y="1916307"/>
            <a:ext cx="5906706" cy="1017392"/>
          </a:xfrm>
        </p:spPr>
        <p:txBody>
          <a:body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聚类</a:t>
            </a:r>
            <a:endParaRPr lang="zh-CN" b="1" dirty="0">
              <a:solidFill>
                <a:schemeClr val="bg1"/>
              </a:solidFill>
              <a:latin typeface="微软雅黑" panose="020B0503020204020204" pitchFamily="34" charset="-122"/>
              <a:ea typeface="微软雅黑" panose="020B0503020204020204" pitchFamily="34" charset="-122"/>
            </a:endParaRPr>
          </a:p>
        </p:txBody>
      </p:sp>
      <p:pic>
        <p:nvPicPr>
          <p:cNvPr id="64" name="图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3426" y="5771074"/>
            <a:ext cx="5545148" cy="6833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500" tmFilter="0, 0; .2, .5; .8, .5; 1, 0"/>
                                        <p:tgtEl>
                                          <p:spTgt spid="64"/>
                                        </p:tgtEl>
                                      </p:cBhvr>
                                    </p:animEffect>
                                    <p:animScale>
                                      <p:cBhvr>
                                        <p:cTn id="11"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68B75972-338A-4E11-BC01-5F3AC06E8D2B}"/>
              </a:ext>
            </a:extLst>
          </p:cNvPr>
          <p:cNvSpPr>
            <a:spLocks noGrp="1"/>
          </p:cNvSpPr>
          <p:nvPr>
            <p:ph type="title" idx="4294967295"/>
          </p:nvPr>
        </p:nvSpPr>
        <p:spPr/>
        <p:txBody>
          <a:bodyPr/>
          <a:lstStyle/>
          <a:p>
            <a:pPr eaLnBrk="1" hangingPunct="1"/>
            <a:r>
              <a:rPr lang="en-US" altLang="zh-CN" sz="3600" dirty="0"/>
              <a:t>1.2 </a:t>
            </a:r>
            <a:r>
              <a:rPr lang="zh-CN" altLang="en-US" sz="3600" dirty="0"/>
              <a:t>对聚类算法性能的要求</a:t>
            </a:r>
            <a:r>
              <a:rPr lang="zh-CN" altLang="en-US" sz="3400" dirty="0"/>
              <a:t> </a:t>
            </a:r>
          </a:p>
        </p:txBody>
      </p:sp>
      <p:sp>
        <p:nvSpPr>
          <p:cNvPr id="19459" name="内容占位符 2">
            <a:extLst>
              <a:ext uri="{FF2B5EF4-FFF2-40B4-BE49-F238E27FC236}">
                <a16:creationId xmlns:a16="http://schemas.microsoft.com/office/drawing/2014/main" id="{0368FDCB-9984-4DAB-A608-537DBFFA0D85}"/>
              </a:ext>
            </a:extLst>
          </p:cNvPr>
          <p:cNvSpPr>
            <a:spLocks noGrp="1"/>
          </p:cNvSpPr>
          <p:nvPr>
            <p:ph idx="4294967295"/>
          </p:nvPr>
        </p:nvSpPr>
        <p:spPr>
          <a:xfrm>
            <a:off x="1919288" y="1412876"/>
            <a:ext cx="8229600" cy="4752975"/>
          </a:xfrm>
        </p:spPr>
        <p:txBody>
          <a:bodyPr/>
          <a:lstStyle/>
          <a:p>
            <a:r>
              <a:rPr lang="en-US" altLang="zh-CN"/>
              <a:t>5. </a:t>
            </a:r>
            <a:r>
              <a:rPr lang="zh-CN" altLang="en-US"/>
              <a:t>能够处理异常数据</a:t>
            </a:r>
          </a:p>
          <a:p>
            <a:pPr>
              <a:buFont typeface="Wingdings" panose="05000000000000000000" pitchFamily="2" charset="2"/>
              <a:buNone/>
            </a:pPr>
            <a:r>
              <a:rPr lang="zh-CN" altLang="en-US"/>
              <a:t>    现实数据库中常常包含有异常数据，例如数据不完整、缺乏某些字段的值，甚至是包含错误数据现象。有一些数据算法可能会对这些数据很敏感，从而导致错误的分析结果。</a:t>
            </a:r>
          </a:p>
          <a:p>
            <a:r>
              <a:rPr lang="en-US" altLang="zh-CN"/>
              <a:t>6. </a:t>
            </a:r>
            <a:r>
              <a:rPr lang="zh-CN" altLang="en-US"/>
              <a:t>结果对输入记录顺序的无关性</a:t>
            </a:r>
          </a:p>
          <a:p>
            <a:pPr>
              <a:buFont typeface="Wingdings" panose="05000000000000000000" pitchFamily="2" charset="2"/>
              <a:buNone/>
            </a:pPr>
            <a:r>
              <a:rPr lang="zh-CN" altLang="en-US"/>
              <a:t>    有些分析算法对记录的输入顺序是敏感的，即对同一个数据集，将它以不同的顺序输入到分析算法，得到的结果会不同，这是我们不希望的。</a:t>
            </a:r>
          </a:p>
        </p:txBody>
      </p:sp>
    </p:spTree>
    <p:extLst>
      <p:ext uri="{BB962C8B-B14F-4D97-AF65-F5344CB8AC3E}">
        <p14:creationId xmlns:p14="http://schemas.microsoft.com/office/powerpoint/2010/main" val="358683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2A3A1D7A-0516-4B81-A0C7-42F517740B62}"/>
              </a:ext>
            </a:extLst>
          </p:cNvPr>
          <p:cNvSpPr>
            <a:spLocks noGrp="1"/>
          </p:cNvSpPr>
          <p:nvPr>
            <p:ph type="title" idx="4294967295"/>
          </p:nvPr>
        </p:nvSpPr>
        <p:spPr/>
        <p:txBody>
          <a:bodyPr/>
          <a:lstStyle/>
          <a:p>
            <a:pPr eaLnBrk="1" hangingPunct="1"/>
            <a:r>
              <a:rPr lang="en-US" altLang="zh-CN" sz="3600" dirty="0"/>
              <a:t>1.2 </a:t>
            </a:r>
            <a:r>
              <a:rPr lang="zh-CN" altLang="en-US" sz="3600" dirty="0"/>
              <a:t>对聚类算法性能的要求</a:t>
            </a:r>
            <a:r>
              <a:rPr lang="zh-CN" altLang="en-US" sz="3400" dirty="0"/>
              <a:t> </a:t>
            </a:r>
          </a:p>
        </p:txBody>
      </p:sp>
      <p:sp>
        <p:nvSpPr>
          <p:cNvPr id="20483" name="内容占位符 2">
            <a:extLst>
              <a:ext uri="{FF2B5EF4-FFF2-40B4-BE49-F238E27FC236}">
                <a16:creationId xmlns:a16="http://schemas.microsoft.com/office/drawing/2014/main" id="{FFC2EE91-F0E9-4770-AD63-8FA7A6AF0F21}"/>
              </a:ext>
            </a:extLst>
          </p:cNvPr>
          <p:cNvSpPr>
            <a:spLocks noGrp="1"/>
          </p:cNvSpPr>
          <p:nvPr>
            <p:ph idx="4294967295"/>
          </p:nvPr>
        </p:nvSpPr>
        <p:spPr>
          <a:xfrm>
            <a:off x="1919288" y="981076"/>
            <a:ext cx="8229600" cy="5184775"/>
          </a:xfrm>
        </p:spPr>
        <p:txBody>
          <a:bodyPr/>
          <a:lstStyle/>
          <a:p>
            <a:pPr>
              <a:buFont typeface="Wingdings" panose="05000000000000000000" pitchFamily="2" charset="2"/>
              <a:buNone/>
            </a:pPr>
            <a:endParaRPr lang="zh-CN" altLang="en-US"/>
          </a:p>
          <a:p>
            <a:r>
              <a:rPr lang="en-US" altLang="zh-CN"/>
              <a:t>7. </a:t>
            </a:r>
            <a:r>
              <a:rPr lang="zh-CN" altLang="en-US"/>
              <a:t>处理高维数据的能力</a:t>
            </a:r>
          </a:p>
          <a:p>
            <a:pPr>
              <a:buFont typeface="Wingdings" panose="05000000000000000000" pitchFamily="2" charset="2"/>
              <a:buNone/>
            </a:pPr>
            <a:r>
              <a:rPr lang="zh-CN" altLang="en-US"/>
              <a:t>    每个数据库或者数据仓库都有很多的字段或者说明，一些分析算法对处理维数较少的数据集时表现不错，但是对于高维数据的聚类分析就会稍显不足。因为在高维空间中，数据的分布是极其稀疏的，而且形状也可能是极其不规则的。 </a:t>
            </a:r>
          </a:p>
        </p:txBody>
      </p:sp>
    </p:spTree>
    <p:extLst>
      <p:ext uri="{BB962C8B-B14F-4D97-AF65-F5344CB8AC3E}">
        <p14:creationId xmlns:p14="http://schemas.microsoft.com/office/powerpoint/2010/main" val="270562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61432977-6B69-4764-8DDD-D16A4ADE78F8}"/>
              </a:ext>
            </a:extLst>
          </p:cNvPr>
          <p:cNvSpPr>
            <a:spLocks noGrp="1"/>
          </p:cNvSpPr>
          <p:nvPr>
            <p:ph type="title" idx="4294967295"/>
          </p:nvPr>
        </p:nvSpPr>
        <p:spPr/>
        <p:txBody>
          <a:bodyPr/>
          <a:lstStyle/>
          <a:p>
            <a:pPr eaLnBrk="1" hangingPunct="1"/>
            <a:r>
              <a:rPr lang="en-US" altLang="zh-CN" sz="3600" dirty="0"/>
              <a:t>1.2 </a:t>
            </a:r>
            <a:r>
              <a:rPr lang="zh-CN" altLang="en-US" sz="3600" dirty="0"/>
              <a:t>对聚类算法性能的要求</a:t>
            </a:r>
            <a:r>
              <a:rPr lang="zh-CN" altLang="en-US" sz="3400" dirty="0"/>
              <a:t> </a:t>
            </a:r>
          </a:p>
        </p:txBody>
      </p:sp>
      <p:sp>
        <p:nvSpPr>
          <p:cNvPr id="21507" name="内容占位符 2">
            <a:extLst>
              <a:ext uri="{FF2B5EF4-FFF2-40B4-BE49-F238E27FC236}">
                <a16:creationId xmlns:a16="http://schemas.microsoft.com/office/drawing/2014/main" id="{2D50DC7D-30E5-4492-B183-D56FD0B639E1}"/>
              </a:ext>
            </a:extLst>
          </p:cNvPr>
          <p:cNvSpPr>
            <a:spLocks noGrp="1"/>
          </p:cNvSpPr>
          <p:nvPr>
            <p:ph idx="4294967295"/>
          </p:nvPr>
        </p:nvSpPr>
        <p:spPr>
          <a:xfrm>
            <a:off x="1919288" y="981076"/>
            <a:ext cx="8229600" cy="5184775"/>
          </a:xfrm>
        </p:spPr>
        <p:txBody>
          <a:bodyPr/>
          <a:lstStyle/>
          <a:p>
            <a:pPr>
              <a:buFont typeface="Wingdings" panose="05000000000000000000" pitchFamily="2" charset="2"/>
              <a:buNone/>
            </a:pPr>
            <a:endParaRPr lang="zh-CN" altLang="en-US"/>
          </a:p>
          <a:p>
            <a:r>
              <a:rPr lang="en-US" altLang="zh-CN"/>
              <a:t>8. </a:t>
            </a:r>
            <a:r>
              <a:rPr lang="zh-CN" altLang="en-US"/>
              <a:t>增加限制条件后的聚类分析能力</a:t>
            </a:r>
          </a:p>
          <a:p>
            <a:pPr>
              <a:buFont typeface="Wingdings" panose="05000000000000000000" pitchFamily="2" charset="2"/>
              <a:buNone/>
            </a:pPr>
            <a:r>
              <a:rPr lang="zh-CN" altLang="en-US"/>
              <a:t>    现实的应用中经常会出现各种各样的限制条件，我们希望聚类算法可以在考虑这些限制的情况下，仍旧有很好的表现。</a:t>
            </a:r>
          </a:p>
          <a:p>
            <a:r>
              <a:rPr lang="en-US" altLang="zh-CN"/>
              <a:t>9. </a:t>
            </a:r>
            <a:r>
              <a:rPr lang="zh-CN" altLang="en-US"/>
              <a:t>结果的可解释性和可用性</a:t>
            </a:r>
          </a:p>
          <a:p>
            <a:pPr>
              <a:buFont typeface="Wingdings" panose="05000000000000000000" pitchFamily="2" charset="2"/>
              <a:buNone/>
            </a:pPr>
            <a:r>
              <a:rPr lang="zh-CN" altLang="en-US"/>
              <a:t>    聚类的结果最终都是要面向用户的，所以结果应该是容易解释和理解的，并且是可应用的。这就要求聚类算法必须与一定的语义环境及语义解释相关联。领域知识如何影响聚类分析算法的设计是很重要的一个研究方面。 </a:t>
            </a:r>
          </a:p>
        </p:txBody>
      </p:sp>
    </p:spTree>
    <p:extLst>
      <p:ext uri="{BB962C8B-B14F-4D97-AF65-F5344CB8AC3E}">
        <p14:creationId xmlns:p14="http://schemas.microsoft.com/office/powerpoint/2010/main" val="373551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837DAB9D-1189-4BD0-9AD7-58AB28FB8289}"/>
              </a:ext>
            </a:extLst>
          </p:cNvPr>
          <p:cNvSpPr>
            <a:spLocks noGrp="1"/>
          </p:cNvSpPr>
          <p:nvPr>
            <p:ph type="title" idx="4294967295"/>
          </p:nvPr>
        </p:nvSpPr>
        <p:spPr/>
        <p:txBody>
          <a:bodyPr/>
          <a:lstStyle/>
          <a:p>
            <a:pPr eaLnBrk="1" hangingPunct="1"/>
            <a:r>
              <a:rPr lang="en-US" altLang="zh-CN" sz="3600" dirty="0"/>
              <a:t>2</a:t>
            </a:r>
            <a:r>
              <a:rPr lang="zh-CN" altLang="en-US" sz="3600" dirty="0"/>
              <a:t>聚类分析的方法</a:t>
            </a:r>
          </a:p>
        </p:txBody>
      </p:sp>
      <p:sp>
        <p:nvSpPr>
          <p:cNvPr id="5" name="AutoShape 6">
            <a:extLst>
              <a:ext uri="{FF2B5EF4-FFF2-40B4-BE49-F238E27FC236}">
                <a16:creationId xmlns:a16="http://schemas.microsoft.com/office/drawing/2014/main" id="{5AB5715E-D4C9-4899-9434-8792F65D6941}"/>
              </a:ext>
            </a:extLst>
          </p:cNvPr>
          <p:cNvSpPr>
            <a:spLocks noChangeArrowheads="1"/>
          </p:cNvSpPr>
          <p:nvPr/>
        </p:nvSpPr>
        <p:spPr bwMode="gray">
          <a:xfrm>
            <a:off x="2566988" y="1458914"/>
            <a:ext cx="7034212" cy="530225"/>
          </a:xfrm>
          <a:prstGeom prst="roundRect">
            <a:avLst>
              <a:gd name="adj" fmla="val 50000"/>
            </a:avLst>
          </a:prstGeom>
          <a:solidFill>
            <a:srgbClr val="D1E0FF"/>
          </a:solidFill>
          <a:ln w="38100" algn="ctr">
            <a:solidFill>
              <a:schemeClr val="bg2"/>
            </a:solidFill>
            <a:round/>
            <a:headEnd/>
            <a:tailEnd/>
          </a:ln>
          <a:effectLst>
            <a:outerShdw dist="63500" dir="3187806" algn="ctr" rotWithShape="0">
              <a:srgbClr val="001D3A"/>
            </a:outerShdw>
          </a:effectLst>
        </p:spPr>
        <p:txBody>
          <a:bodyPr wrap="none" anchor="ctr"/>
          <a:lstStyle/>
          <a:p>
            <a:pPr>
              <a:buClr>
                <a:srgbClr val="00004C"/>
              </a:buClr>
              <a:buSzPct val="90000"/>
              <a:buFont typeface="Wingdings" panose="05000000000000000000" pitchFamily="2" charset="2"/>
              <a:buChar char="v"/>
              <a:defRPr/>
            </a:pPr>
            <a:r>
              <a:rPr lang="en-US" altLang="zh-CN" dirty="0">
                <a:latin typeface="Times New Roman" pitchFamily="18" charset="0"/>
                <a:cs typeface="Times New Roman" pitchFamily="18" charset="0"/>
              </a:rPr>
              <a:t>2.1   </a:t>
            </a:r>
            <a:r>
              <a:rPr lang="zh-CN" altLang="en-US" dirty="0">
                <a:latin typeface="华文楷体" pitchFamily="2" charset="-122"/>
                <a:ea typeface="华文楷体" pitchFamily="2" charset="-122"/>
              </a:rPr>
              <a:t>基于划分的聚类方法</a:t>
            </a:r>
            <a:endParaRPr lang="zh-CN" altLang="en-US" dirty="0">
              <a:latin typeface="华文楷体" pitchFamily="2" charset="-122"/>
              <a:ea typeface="华文楷体" pitchFamily="2" charset="-122"/>
              <a:cs typeface="Times New Roman" pitchFamily="18" charset="0"/>
            </a:endParaRPr>
          </a:p>
        </p:txBody>
      </p:sp>
      <p:sp>
        <p:nvSpPr>
          <p:cNvPr id="2" name="AutoShape 6">
            <a:extLst>
              <a:ext uri="{FF2B5EF4-FFF2-40B4-BE49-F238E27FC236}">
                <a16:creationId xmlns:a16="http://schemas.microsoft.com/office/drawing/2014/main" id="{41D04E4A-77CE-4693-940F-68A5068427BB}"/>
              </a:ext>
            </a:extLst>
          </p:cNvPr>
          <p:cNvSpPr>
            <a:spLocks noChangeArrowheads="1"/>
          </p:cNvSpPr>
          <p:nvPr/>
        </p:nvSpPr>
        <p:spPr bwMode="gray">
          <a:xfrm>
            <a:off x="2566989" y="2349500"/>
            <a:ext cx="7056437" cy="503238"/>
          </a:xfrm>
          <a:prstGeom prst="roundRect">
            <a:avLst>
              <a:gd name="adj" fmla="val 50000"/>
            </a:avLst>
          </a:prstGeom>
          <a:solidFill>
            <a:srgbClr val="D1E0FF"/>
          </a:solidFill>
          <a:ln w="38100" algn="ctr">
            <a:solidFill>
              <a:schemeClr val="bg2"/>
            </a:solidFill>
            <a:round/>
            <a:headEnd/>
            <a:tailEnd/>
          </a:ln>
          <a:effectLst>
            <a:outerShdw dist="63500" dir="3187806" algn="ctr" rotWithShape="0">
              <a:srgbClr val="001D3A"/>
            </a:outerShdw>
          </a:effectLst>
        </p:spPr>
        <p:txBody>
          <a:bodyPr wrap="none" anchor="ctr"/>
          <a:lstStyle/>
          <a:p>
            <a:pPr>
              <a:buClr>
                <a:srgbClr val="00004C"/>
              </a:buClr>
              <a:buSzPct val="90000"/>
              <a:buFont typeface="Wingdings" panose="05000000000000000000" pitchFamily="2" charset="2"/>
              <a:buChar char="v"/>
              <a:defRPr/>
            </a:pPr>
            <a:r>
              <a:rPr lang="en-US" altLang="zh-CN" dirty="0">
                <a:latin typeface="Times New Roman" pitchFamily="18" charset="0"/>
                <a:cs typeface="Times New Roman" pitchFamily="18" charset="0"/>
              </a:rPr>
              <a:t>2.2   </a:t>
            </a:r>
            <a:r>
              <a:rPr lang="zh-CN" altLang="en-US" dirty="0">
                <a:latin typeface="华文楷体" pitchFamily="2" charset="-122"/>
                <a:ea typeface="华文楷体" pitchFamily="2" charset="-122"/>
              </a:rPr>
              <a:t>基于层次的聚类方法</a:t>
            </a:r>
            <a:endParaRPr lang="zh-CN" altLang="en-US" dirty="0">
              <a:latin typeface="华文楷体" pitchFamily="2" charset="-122"/>
              <a:ea typeface="华文楷体" pitchFamily="2" charset="-122"/>
              <a:cs typeface="Times New Roman" pitchFamily="18" charset="0"/>
            </a:endParaRPr>
          </a:p>
        </p:txBody>
      </p:sp>
      <p:sp>
        <p:nvSpPr>
          <p:cNvPr id="3" name="AutoShape 6">
            <a:extLst>
              <a:ext uri="{FF2B5EF4-FFF2-40B4-BE49-F238E27FC236}">
                <a16:creationId xmlns:a16="http://schemas.microsoft.com/office/drawing/2014/main" id="{DC6454AD-80AB-49AB-80F4-9A6C2BDD51EA}"/>
              </a:ext>
            </a:extLst>
          </p:cNvPr>
          <p:cNvSpPr>
            <a:spLocks noChangeArrowheads="1"/>
          </p:cNvSpPr>
          <p:nvPr/>
        </p:nvSpPr>
        <p:spPr bwMode="gray">
          <a:xfrm>
            <a:off x="2568576" y="3213101"/>
            <a:ext cx="7034213" cy="530225"/>
          </a:xfrm>
          <a:prstGeom prst="roundRect">
            <a:avLst>
              <a:gd name="adj" fmla="val 50000"/>
            </a:avLst>
          </a:prstGeom>
          <a:solidFill>
            <a:srgbClr val="D1E0FF"/>
          </a:solidFill>
          <a:ln w="38100" algn="ctr">
            <a:solidFill>
              <a:schemeClr val="bg2"/>
            </a:solidFill>
            <a:round/>
            <a:headEnd/>
            <a:tailEnd/>
          </a:ln>
          <a:effectLst>
            <a:outerShdw dist="63500" dir="3187806" algn="ctr" rotWithShape="0">
              <a:srgbClr val="001D3A"/>
            </a:outerShdw>
          </a:effectLst>
        </p:spPr>
        <p:txBody>
          <a:bodyPr wrap="none" anchor="ctr"/>
          <a:lstStyle/>
          <a:p>
            <a:pPr>
              <a:buClr>
                <a:srgbClr val="00004C"/>
              </a:buClr>
              <a:buSzPct val="90000"/>
              <a:buFont typeface="Wingdings" panose="05000000000000000000" pitchFamily="2" charset="2"/>
              <a:buChar char="v"/>
              <a:defRPr/>
            </a:pPr>
            <a:r>
              <a:rPr lang="en-US" altLang="zh-CN" dirty="0">
                <a:latin typeface="Times New Roman" pitchFamily="18" charset="0"/>
                <a:cs typeface="Times New Roman" pitchFamily="18" charset="0"/>
              </a:rPr>
              <a:t>2.3   </a:t>
            </a:r>
            <a:r>
              <a:rPr lang="zh-CN" altLang="en-US" dirty="0">
                <a:latin typeface="华文楷体" pitchFamily="2" charset="-122"/>
                <a:ea typeface="华文楷体" pitchFamily="2" charset="-122"/>
              </a:rPr>
              <a:t>基于密度的聚类方法</a:t>
            </a:r>
            <a:endParaRPr lang="zh-CN" altLang="en-US" dirty="0">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281689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EAE1A171-7261-4DB2-B4DD-957BFC6FD6F8}"/>
              </a:ext>
            </a:extLst>
          </p:cNvPr>
          <p:cNvSpPr>
            <a:spLocks noGrp="1"/>
          </p:cNvSpPr>
          <p:nvPr>
            <p:ph type="title" idx="4294967295"/>
          </p:nvPr>
        </p:nvSpPr>
        <p:spPr/>
        <p:txBody>
          <a:bodyPr/>
          <a:lstStyle/>
          <a:p>
            <a:pPr eaLnBrk="1" hangingPunct="1"/>
            <a:r>
              <a:rPr lang="en-US" altLang="zh-CN" sz="3600" dirty="0"/>
              <a:t>2.1 </a:t>
            </a:r>
            <a:r>
              <a:rPr lang="zh-CN" altLang="en-US" sz="3600" dirty="0"/>
              <a:t>基于划分的聚类方法</a:t>
            </a:r>
            <a:r>
              <a:rPr lang="zh-CN" altLang="en-US" dirty="0"/>
              <a:t> </a:t>
            </a:r>
          </a:p>
        </p:txBody>
      </p:sp>
      <p:sp>
        <p:nvSpPr>
          <p:cNvPr id="23555" name="内容占位符 2">
            <a:extLst>
              <a:ext uri="{FF2B5EF4-FFF2-40B4-BE49-F238E27FC236}">
                <a16:creationId xmlns:a16="http://schemas.microsoft.com/office/drawing/2014/main" id="{7140E47E-1E4E-410E-AE53-79C37CD272D8}"/>
              </a:ext>
            </a:extLst>
          </p:cNvPr>
          <p:cNvSpPr>
            <a:spLocks noGrp="1"/>
          </p:cNvSpPr>
          <p:nvPr>
            <p:ph idx="4294967295"/>
          </p:nvPr>
        </p:nvSpPr>
        <p:spPr>
          <a:xfrm>
            <a:off x="1919288" y="1412876"/>
            <a:ext cx="8229600" cy="4752975"/>
          </a:xfrm>
        </p:spPr>
        <p:txBody>
          <a:bodyPr/>
          <a:lstStyle/>
          <a:p>
            <a:r>
              <a:rPr lang="zh-CN" altLang="en-US"/>
              <a:t>给定一个含有</a:t>
            </a:r>
            <a:r>
              <a:rPr lang="en-US" altLang="zh-CN" i="1"/>
              <a:t>N</a:t>
            </a:r>
            <a:r>
              <a:rPr lang="zh-CN" altLang="en-US"/>
              <a:t>个对象的数据集，以及要生成的簇的数目</a:t>
            </a:r>
            <a:r>
              <a:rPr lang="en-US" altLang="zh-CN" i="1"/>
              <a:t>K</a:t>
            </a:r>
            <a:r>
              <a:rPr lang="zh-CN" altLang="en-US"/>
              <a:t>。每一个分组就代表一个聚类，</a:t>
            </a:r>
            <a:r>
              <a:rPr lang="en-US" altLang="zh-CN" i="1"/>
              <a:t>K</a:t>
            </a:r>
            <a:r>
              <a:rPr lang="en-US" altLang="zh-CN"/>
              <a:t>&lt;</a:t>
            </a:r>
            <a:r>
              <a:rPr lang="en-US" altLang="zh-CN" i="1"/>
              <a:t>N</a:t>
            </a:r>
            <a:r>
              <a:rPr lang="zh-CN" altLang="en-US"/>
              <a:t>。这</a:t>
            </a:r>
            <a:r>
              <a:rPr lang="en-US" altLang="zh-CN" i="1"/>
              <a:t>K</a:t>
            </a:r>
            <a:r>
              <a:rPr lang="zh-CN" altLang="en-US"/>
              <a:t>个分组满足下列条件：</a:t>
            </a:r>
          </a:p>
          <a:p>
            <a:r>
              <a:rPr lang="zh-CN" altLang="en-US"/>
              <a:t>每一个分组至少包含一个数据记录；</a:t>
            </a:r>
          </a:p>
          <a:p>
            <a:r>
              <a:rPr lang="zh-CN" altLang="en-US"/>
              <a:t>每一个数据记录属于且仅属于一个分组</a:t>
            </a:r>
          </a:p>
          <a:p>
            <a:r>
              <a:rPr lang="zh-CN" altLang="en-US"/>
              <a:t>（注意：这个要求在某些模糊聚类算法中可以放宽）。</a:t>
            </a:r>
          </a:p>
        </p:txBody>
      </p:sp>
    </p:spTree>
    <p:extLst>
      <p:ext uri="{BB962C8B-B14F-4D97-AF65-F5344CB8AC3E}">
        <p14:creationId xmlns:p14="http://schemas.microsoft.com/office/powerpoint/2010/main" val="225908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14866C5B-4B17-4493-B03E-0517D53D6A89}"/>
              </a:ext>
            </a:extLst>
          </p:cNvPr>
          <p:cNvSpPr>
            <a:spLocks noGrp="1"/>
          </p:cNvSpPr>
          <p:nvPr>
            <p:ph type="title" idx="4294967295"/>
          </p:nvPr>
        </p:nvSpPr>
        <p:spPr/>
        <p:txBody>
          <a:bodyPr/>
          <a:lstStyle/>
          <a:p>
            <a:pPr eaLnBrk="1" hangingPunct="1"/>
            <a:r>
              <a:rPr lang="en-US" altLang="zh-CN" sz="3600" dirty="0"/>
              <a:t>2.1 </a:t>
            </a:r>
            <a:r>
              <a:rPr lang="zh-CN" altLang="en-US" sz="3600" dirty="0"/>
              <a:t>基于划分的聚类方法</a:t>
            </a:r>
            <a:r>
              <a:rPr lang="zh-CN" altLang="en-US" dirty="0"/>
              <a:t> </a:t>
            </a:r>
          </a:p>
        </p:txBody>
      </p:sp>
      <p:sp>
        <p:nvSpPr>
          <p:cNvPr id="24579" name="内容占位符 2">
            <a:extLst>
              <a:ext uri="{FF2B5EF4-FFF2-40B4-BE49-F238E27FC236}">
                <a16:creationId xmlns:a16="http://schemas.microsoft.com/office/drawing/2014/main" id="{D6A43FBC-5990-4670-B395-6885EB8F50C3}"/>
              </a:ext>
            </a:extLst>
          </p:cNvPr>
          <p:cNvSpPr>
            <a:spLocks noGrp="1"/>
          </p:cNvSpPr>
          <p:nvPr>
            <p:ph idx="4294967295"/>
          </p:nvPr>
        </p:nvSpPr>
        <p:spPr>
          <a:xfrm>
            <a:off x="1919288" y="1412876"/>
            <a:ext cx="8229600" cy="4752975"/>
          </a:xfrm>
        </p:spPr>
        <p:txBody>
          <a:bodyPr/>
          <a:lstStyle/>
          <a:p>
            <a:r>
              <a:rPr lang="zh-CN" altLang="en-US"/>
              <a:t>对于给定的</a:t>
            </a:r>
            <a:r>
              <a:rPr lang="en-US" altLang="zh-CN" i="1"/>
              <a:t>K</a:t>
            </a:r>
            <a:r>
              <a:rPr lang="zh-CN" altLang="en-US"/>
              <a:t>，算法首先的任务就是将数据构建成</a:t>
            </a:r>
            <a:r>
              <a:rPr lang="en-US" altLang="zh-CN" i="1"/>
              <a:t>K</a:t>
            </a:r>
            <a:r>
              <a:rPr lang="zh-CN" altLang="en-US"/>
              <a:t>个划分，以后通过反复迭代从而改变分组的重定位技术，使得每一次改进之后的分组方案都较前一次好。将对象在不同的划分间移动，直至满足一定的准则。</a:t>
            </a:r>
          </a:p>
          <a:p>
            <a:r>
              <a:rPr lang="zh-CN" altLang="en-US"/>
              <a:t>一个好的划分的一般准则是：在同一个簇中的对象尽可能“相似”，不同簇中的对象则尽可能“相异”。</a:t>
            </a:r>
          </a:p>
          <a:p>
            <a:r>
              <a:rPr lang="zh-CN" altLang="en-US"/>
              <a:t>在划分方法中，最经典的就是</a:t>
            </a:r>
            <a:r>
              <a:rPr lang="en-US" altLang="zh-CN"/>
              <a:t>k-</a:t>
            </a:r>
            <a:r>
              <a:rPr lang="zh-CN" altLang="en-US"/>
              <a:t>平均（</a:t>
            </a:r>
            <a:r>
              <a:rPr lang="en-US" altLang="zh-CN"/>
              <a:t>k-means</a:t>
            </a:r>
            <a:r>
              <a:rPr lang="zh-CN" altLang="en-US"/>
              <a:t>）算法和</a:t>
            </a:r>
            <a:r>
              <a:rPr lang="en-US" altLang="zh-CN"/>
              <a:t>k-</a:t>
            </a:r>
            <a:r>
              <a:rPr lang="zh-CN" altLang="en-US"/>
              <a:t>中心（</a:t>
            </a:r>
            <a:r>
              <a:rPr lang="en-US" altLang="zh-CN"/>
              <a:t>k-medoids</a:t>
            </a:r>
            <a:r>
              <a:rPr lang="zh-CN" altLang="en-US"/>
              <a:t>）算法，很多算法都是由这两个算法改进而来的。</a:t>
            </a:r>
          </a:p>
        </p:txBody>
      </p:sp>
    </p:spTree>
    <p:extLst>
      <p:ext uri="{BB962C8B-B14F-4D97-AF65-F5344CB8AC3E}">
        <p14:creationId xmlns:p14="http://schemas.microsoft.com/office/powerpoint/2010/main" val="49929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2A0B9D37-E43E-41A5-87DE-3A5FD3F11FEB}"/>
              </a:ext>
            </a:extLst>
          </p:cNvPr>
          <p:cNvSpPr>
            <a:spLocks noGrp="1"/>
          </p:cNvSpPr>
          <p:nvPr>
            <p:ph type="title" idx="4294967295"/>
          </p:nvPr>
        </p:nvSpPr>
        <p:spPr/>
        <p:txBody>
          <a:bodyPr/>
          <a:lstStyle/>
          <a:p>
            <a:pPr eaLnBrk="1" hangingPunct="1"/>
            <a:r>
              <a:rPr lang="en-US" altLang="zh-CN" sz="3600" dirty="0"/>
              <a:t>2.1 </a:t>
            </a:r>
            <a:r>
              <a:rPr lang="zh-CN" altLang="en-US" sz="3600" dirty="0"/>
              <a:t>基于划分的聚类方法</a:t>
            </a:r>
            <a:r>
              <a:rPr lang="zh-CN" altLang="en-US" dirty="0"/>
              <a:t> </a:t>
            </a:r>
          </a:p>
        </p:txBody>
      </p:sp>
      <p:sp>
        <p:nvSpPr>
          <p:cNvPr id="25603" name="内容占位符 2">
            <a:extLst>
              <a:ext uri="{FF2B5EF4-FFF2-40B4-BE49-F238E27FC236}">
                <a16:creationId xmlns:a16="http://schemas.microsoft.com/office/drawing/2014/main" id="{9CBDF2F6-1377-43C7-BB77-DB1B5AE62FC1}"/>
              </a:ext>
            </a:extLst>
          </p:cNvPr>
          <p:cNvSpPr>
            <a:spLocks noGrp="1"/>
          </p:cNvSpPr>
          <p:nvPr>
            <p:ph idx="4294967295"/>
          </p:nvPr>
        </p:nvSpPr>
        <p:spPr>
          <a:xfrm>
            <a:off x="1919288" y="1412876"/>
            <a:ext cx="8229600" cy="4752975"/>
          </a:xfrm>
        </p:spPr>
        <p:txBody>
          <a:bodyPr>
            <a:normAutofit lnSpcReduction="10000"/>
          </a:bodyPr>
          <a:lstStyle/>
          <a:p>
            <a:pPr eaLnBrk="1" hangingPunct="1"/>
            <a:r>
              <a:rPr lang="en-US" altLang="zh-CN"/>
              <a:t>k-means</a:t>
            </a:r>
            <a:r>
              <a:rPr lang="zh-CN" altLang="en-US"/>
              <a:t>算法只有在平均值被定义的情况下才能使用，因此该算法容易受到孤立点的影响，</a:t>
            </a:r>
            <a:r>
              <a:rPr lang="en-US" altLang="zh-CN"/>
              <a:t>k-medoids</a:t>
            </a:r>
            <a:r>
              <a:rPr lang="zh-CN" altLang="en-US"/>
              <a:t>算法采用簇中最中心的位置作为代表点而不是采用对象的平均值。</a:t>
            </a:r>
          </a:p>
          <a:p>
            <a:pPr eaLnBrk="1" hangingPunct="1"/>
            <a:r>
              <a:rPr lang="zh-CN" altLang="en-US"/>
              <a:t>因此，与</a:t>
            </a:r>
            <a:r>
              <a:rPr lang="en-US" altLang="zh-CN"/>
              <a:t>k-means</a:t>
            </a:r>
            <a:r>
              <a:rPr lang="zh-CN" altLang="en-US"/>
              <a:t>算法相比，当存在噪声和孤立点数据时，</a:t>
            </a:r>
            <a:r>
              <a:rPr lang="en-US" altLang="zh-CN"/>
              <a:t>k-medoids</a:t>
            </a:r>
            <a:r>
              <a:rPr lang="zh-CN" altLang="en-US"/>
              <a:t>算法要较</a:t>
            </a:r>
            <a:r>
              <a:rPr lang="en-US" altLang="zh-CN"/>
              <a:t>k-means</a:t>
            </a:r>
            <a:r>
              <a:rPr lang="zh-CN" altLang="en-US"/>
              <a:t>算法健壮，而且没有</a:t>
            </a:r>
            <a:r>
              <a:rPr lang="en-US" altLang="zh-CN"/>
              <a:t>k-means</a:t>
            </a:r>
            <a:r>
              <a:rPr lang="zh-CN" altLang="en-US"/>
              <a:t>算法那样容易受到极端数据的影响。、</a:t>
            </a:r>
          </a:p>
          <a:p>
            <a:pPr eaLnBrk="1" hangingPunct="1"/>
            <a:r>
              <a:rPr lang="zh-CN" altLang="en-US"/>
              <a:t>在时间复杂度上，</a:t>
            </a:r>
            <a:r>
              <a:rPr lang="en-US" altLang="zh-CN"/>
              <a:t>k-means</a:t>
            </a:r>
            <a:r>
              <a:rPr lang="zh-CN" altLang="en-US"/>
              <a:t>算法的时间复杂度为</a:t>
            </a:r>
            <a:r>
              <a:rPr lang="en-US" altLang="zh-CN"/>
              <a:t>O(</a:t>
            </a:r>
            <a:r>
              <a:rPr lang="en-US" altLang="zh-CN" i="1"/>
              <a:t>nkt</a:t>
            </a:r>
            <a:r>
              <a:rPr lang="en-US" altLang="zh-CN"/>
              <a:t>)</a:t>
            </a:r>
            <a:r>
              <a:rPr lang="zh-CN" altLang="en-US"/>
              <a:t>，而</a:t>
            </a:r>
            <a:r>
              <a:rPr lang="en-US" altLang="zh-CN"/>
              <a:t>k-medoids</a:t>
            </a:r>
            <a:r>
              <a:rPr lang="zh-CN" altLang="en-US"/>
              <a:t>算法的时间复杂度大约为</a:t>
            </a:r>
            <a:r>
              <a:rPr lang="en-US" altLang="zh-CN"/>
              <a:t>O(</a:t>
            </a:r>
            <a:r>
              <a:rPr lang="en-US" altLang="zh-CN" i="1"/>
              <a:t>n</a:t>
            </a:r>
            <a:r>
              <a:rPr lang="en-US" altLang="zh-CN"/>
              <a:t>2)</a:t>
            </a:r>
            <a:r>
              <a:rPr lang="zh-CN" altLang="en-US"/>
              <a:t>，后者的执行代价要高得多。此外，这两种方法都要求用户指定聚类数目</a:t>
            </a:r>
            <a:r>
              <a:rPr lang="en-US" altLang="zh-CN" i="1"/>
              <a:t>K</a:t>
            </a:r>
            <a:r>
              <a:rPr lang="zh-CN" altLang="en-US"/>
              <a:t>。</a:t>
            </a:r>
          </a:p>
        </p:txBody>
      </p:sp>
    </p:spTree>
    <p:extLst>
      <p:ext uri="{BB962C8B-B14F-4D97-AF65-F5344CB8AC3E}">
        <p14:creationId xmlns:p14="http://schemas.microsoft.com/office/powerpoint/2010/main" val="3196099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B64B8BA3-A726-4423-9715-6B01B6EBD94C}"/>
              </a:ext>
            </a:extLst>
          </p:cNvPr>
          <p:cNvSpPr>
            <a:spLocks noGrp="1"/>
          </p:cNvSpPr>
          <p:nvPr>
            <p:ph type="title" idx="4294967295"/>
          </p:nvPr>
        </p:nvSpPr>
        <p:spPr/>
        <p:txBody>
          <a:bodyPr/>
          <a:lstStyle/>
          <a:p>
            <a:pPr eaLnBrk="1" hangingPunct="1"/>
            <a:r>
              <a:rPr lang="en-US" altLang="zh-CN" sz="3600" dirty="0"/>
              <a:t>2.1 </a:t>
            </a:r>
            <a:r>
              <a:rPr lang="zh-CN" altLang="en-US" sz="3600" dirty="0"/>
              <a:t>基于划分的聚类方法</a:t>
            </a:r>
            <a:r>
              <a:rPr lang="zh-CN" altLang="en-US" dirty="0"/>
              <a:t> </a:t>
            </a:r>
          </a:p>
        </p:txBody>
      </p:sp>
      <p:sp>
        <p:nvSpPr>
          <p:cNvPr id="26627" name="内容占位符 2">
            <a:extLst>
              <a:ext uri="{FF2B5EF4-FFF2-40B4-BE49-F238E27FC236}">
                <a16:creationId xmlns:a16="http://schemas.microsoft.com/office/drawing/2014/main" id="{A998761C-6976-4007-9F0D-CE43EEB10F1A}"/>
              </a:ext>
            </a:extLst>
          </p:cNvPr>
          <p:cNvSpPr>
            <a:spLocks noGrp="1"/>
          </p:cNvSpPr>
          <p:nvPr>
            <p:ph idx="4294967295"/>
          </p:nvPr>
        </p:nvSpPr>
        <p:spPr>
          <a:xfrm>
            <a:off x="1919288" y="1412876"/>
            <a:ext cx="8229600" cy="4752975"/>
          </a:xfrm>
        </p:spPr>
        <p:txBody>
          <a:bodyPr/>
          <a:lstStyle/>
          <a:p>
            <a:endParaRPr lang="zh-CN" altLang="en-US"/>
          </a:p>
          <a:p>
            <a:r>
              <a:rPr lang="zh-CN" altLang="en-US"/>
              <a:t>基于划分的聚类方法优点是收敛速度快，缺点是它要求类别数目</a:t>
            </a:r>
            <a:r>
              <a:rPr lang="en-US" altLang="zh-CN" i="1"/>
              <a:t>K</a:t>
            </a:r>
            <a:r>
              <a:rPr lang="zh-CN" altLang="en-US"/>
              <a:t>可以合理的估计，并且初始中心的选择和噪声会对聚类结果产生很大影响。 </a:t>
            </a:r>
          </a:p>
        </p:txBody>
      </p:sp>
    </p:spTree>
    <p:extLst>
      <p:ext uri="{BB962C8B-B14F-4D97-AF65-F5344CB8AC3E}">
        <p14:creationId xmlns:p14="http://schemas.microsoft.com/office/powerpoint/2010/main" val="266651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08ED5373-FA04-4817-9EAE-4231F24428C6}"/>
              </a:ext>
            </a:extLst>
          </p:cNvPr>
          <p:cNvSpPr>
            <a:spLocks noGrp="1"/>
          </p:cNvSpPr>
          <p:nvPr>
            <p:ph type="title" idx="4294967295"/>
          </p:nvPr>
        </p:nvSpPr>
        <p:spPr/>
        <p:txBody>
          <a:bodyPr/>
          <a:lstStyle/>
          <a:p>
            <a:pPr eaLnBrk="1" hangingPunct="1"/>
            <a:r>
              <a:rPr lang="en-US" altLang="zh-CN" sz="3600" dirty="0"/>
              <a:t>2.2</a:t>
            </a:r>
            <a:r>
              <a:rPr lang="zh-CN" altLang="en-US" sz="3600" dirty="0"/>
              <a:t>基于层次的聚类方法</a:t>
            </a:r>
            <a:r>
              <a:rPr lang="zh-CN" altLang="en-US" dirty="0"/>
              <a:t> </a:t>
            </a:r>
          </a:p>
        </p:txBody>
      </p:sp>
      <p:sp>
        <p:nvSpPr>
          <p:cNvPr id="27651" name="内容占位符 2">
            <a:extLst>
              <a:ext uri="{FF2B5EF4-FFF2-40B4-BE49-F238E27FC236}">
                <a16:creationId xmlns:a16="http://schemas.microsoft.com/office/drawing/2014/main" id="{8EC7FA88-1A4E-43F4-AF8B-5727CA7FF8C7}"/>
              </a:ext>
            </a:extLst>
          </p:cNvPr>
          <p:cNvSpPr>
            <a:spLocks noGrp="1"/>
          </p:cNvSpPr>
          <p:nvPr>
            <p:ph idx="4294967295"/>
          </p:nvPr>
        </p:nvSpPr>
        <p:spPr>
          <a:xfrm>
            <a:off x="1919288" y="1844676"/>
            <a:ext cx="8229600" cy="4752975"/>
          </a:xfrm>
        </p:spPr>
        <p:txBody>
          <a:bodyPr/>
          <a:lstStyle/>
          <a:p>
            <a:pPr algn="just" eaLnBrk="1" hangingPunct="1"/>
            <a:r>
              <a:rPr lang="zh-CN" altLang="en-US"/>
              <a:t>基于层次的聚类方法对给定的数据进行层次的分解，直到某种条件满足为止。首先将数据对象组成一棵聚类树，然后根据层次，自底向上或是自顶向下分解。层次的方法可以分为凝聚的方法和分裂的方法。</a:t>
            </a:r>
          </a:p>
        </p:txBody>
      </p:sp>
    </p:spTree>
    <p:extLst>
      <p:ext uri="{BB962C8B-B14F-4D97-AF65-F5344CB8AC3E}">
        <p14:creationId xmlns:p14="http://schemas.microsoft.com/office/powerpoint/2010/main" val="382370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C2A8F5B7-C14D-4E53-9A22-B5781A4754EA}"/>
              </a:ext>
            </a:extLst>
          </p:cNvPr>
          <p:cNvSpPr>
            <a:spLocks noGrp="1"/>
          </p:cNvSpPr>
          <p:nvPr>
            <p:ph type="title" idx="4294967295"/>
          </p:nvPr>
        </p:nvSpPr>
        <p:spPr/>
        <p:txBody>
          <a:bodyPr/>
          <a:lstStyle/>
          <a:p>
            <a:pPr eaLnBrk="1" hangingPunct="1"/>
            <a:r>
              <a:rPr lang="en-US" altLang="zh-CN" sz="3600" dirty="0"/>
              <a:t>2.2</a:t>
            </a:r>
            <a:r>
              <a:rPr lang="zh-CN" altLang="en-US" sz="3600" dirty="0"/>
              <a:t>基于层次的聚类方法</a:t>
            </a:r>
            <a:r>
              <a:rPr lang="zh-CN" altLang="en-US" dirty="0"/>
              <a:t> </a:t>
            </a:r>
          </a:p>
        </p:txBody>
      </p:sp>
      <p:sp>
        <p:nvSpPr>
          <p:cNvPr id="28675" name="内容占位符 2">
            <a:extLst>
              <a:ext uri="{FF2B5EF4-FFF2-40B4-BE49-F238E27FC236}">
                <a16:creationId xmlns:a16="http://schemas.microsoft.com/office/drawing/2014/main" id="{A3244B19-4BAD-4F55-8120-48E7F454A03D}"/>
              </a:ext>
            </a:extLst>
          </p:cNvPr>
          <p:cNvSpPr>
            <a:spLocks noGrp="1"/>
          </p:cNvSpPr>
          <p:nvPr>
            <p:ph idx="4294967295"/>
          </p:nvPr>
        </p:nvSpPr>
        <p:spPr>
          <a:xfrm>
            <a:off x="1919288" y="1557339"/>
            <a:ext cx="8229600" cy="4752975"/>
          </a:xfrm>
        </p:spPr>
        <p:txBody>
          <a:bodyPr>
            <a:normAutofit/>
          </a:bodyPr>
          <a:lstStyle/>
          <a:p>
            <a:r>
              <a:rPr lang="zh-CN" altLang="en-US" dirty="0"/>
              <a:t>凝聚的方法，也称为自底向上的方法，初始时每个对象都被看成是单独的一个簇，然后通过逐步的合并相近的对象或簇形成越来越大的簇，直到所有的对象都在一个簇中，或者达到某个终止条件为止。层次凝聚的代表是</a:t>
            </a:r>
            <a:r>
              <a:rPr lang="en-US" altLang="zh-CN" dirty="0"/>
              <a:t>AGNES</a:t>
            </a:r>
            <a:r>
              <a:rPr lang="zh-CN" altLang="en-US" dirty="0"/>
              <a:t>（</a:t>
            </a:r>
            <a:r>
              <a:rPr lang="en-US" altLang="zh-CN" dirty="0" err="1"/>
              <a:t>AGglomerative</a:t>
            </a:r>
            <a:r>
              <a:rPr lang="en-US" altLang="zh-CN" dirty="0"/>
              <a:t> </a:t>
            </a:r>
            <a:r>
              <a:rPr lang="en-US" altLang="zh-CN" dirty="0" err="1"/>
              <a:t>NESting</a:t>
            </a:r>
            <a:r>
              <a:rPr lang="zh-CN" altLang="en-US" dirty="0"/>
              <a:t>）算法。</a:t>
            </a:r>
          </a:p>
        </p:txBody>
      </p:sp>
    </p:spTree>
    <p:extLst>
      <p:ext uri="{BB962C8B-B14F-4D97-AF65-F5344CB8AC3E}">
        <p14:creationId xmlns:p14="http://schemas.microsoft.com/office/powerpoint/2010/main" val="240768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800A43B-867E-49AA-8DDB-568F7319A4BF}"/>
              </a:ext>
            </a:extLst>
          </p:cNvPr>
          <p:cNvSpPr>
            <a:spLocks noGrp="1" noChangeArrowheads="1"/>
          </p:cNvSpPr>
          <p:nvPr>
            <p:ph type="title"/>
          </p:nvPr>
        </p:nvSpPr>
        <p:spPr/>
        <p:txBody>
          <a:bodyPr/>
          <a:lstStyle/>
          <a:p>
            <a:pPr eaLnBrk="1" hangingPunct="1"/>
            <a:r>
              <a:rPr lang="zh-CN" altLang="en-US" sz="3600">
                <a:latin typeface="黑体" panose="02010609060101010101" pitchFamily="49" charset="-122"/>
              </a:rPr>
              <a:t>本章提纲</a:t>
            </a:r>
          </a:p>
        </p:txBody>
      </p:sp>
      <p:sp>
        <p:nvSpPr>
          <p:cNvPr id="2" name="AutoShape 110">
            <a:extLst>
              <a:ext uri="{FF2B5EF4-FFF2-40B4-BE49-F238E27FC236}">
                <a16:creationId xmlns:a16="http://schemas.microsoft.com/office/drawing/2014/main" id="{DBE4C1D0-20B2-460D-A797-E21F7FF52867}"/>
              </a:ext>
            </a:extLst>
          </p:cNvPr>
          <p:cNvSpPr>
            <a:spLocks noChangeArrowheads="1"/>
          </p:cNvSpPr>
          <p:nvPr/>
        </p:nvSpPr>
        <p:spPr bwMode="gray">
          <a:xfrm>
            <a:off x="3077652" y="1543878"/>
            <a:ext cx="5971099" cy="571815"/>
          </a:xfrm>
          <a:prstGeom prst="roundRect">
            <a:avLst>
              <a:gd name="adj" fmla="val 16667"/>
            </a:avLst>
          </a:prstGeom>
          <a:solidFill>
            <a:srgbClr val="3366FF"/>
          </a:solidFill>
          <a:ln w="12700" algn="ctr">
            <a:solidFill>
              <a:schemeClr val="bg1"/>
            </a:solidFill>
            <a:round/>
            <a:headEnd/>
            <a:tailEnd/>
          </a:ln>
          <a:effectLst>
            <a:outerShdw dist="99190" dir="2388334" algn="ctr" rotWithShape="0">
              <a:srgbClr val="333333">
                <a:alpha val="50000"/>
              </a:srgbClr>
            </a:outerShdw>
          </a:effectLst>
        </p:spPr>
        <p:txBody>
          <a:bodyPr anchor="ctr"/>
          <a:lstStyle/>
          <a:p>
            <a:pPr>
              <a:lnSpc>
                <a:spcPct val="100000"/>
              </a:lnSpc>
              <a:spcBef>
                <a:spcPct val="0"/>
              </a:spcBef>
              <a:buClrTx/>
              <a:buFontTx/>
              <a:buNone/>
              <a:defRPr/>
            </a:pPr>
            <a:r>
              <a:rPr lang="zh-CN" altLang="en-US"/>
              <a:t>  </a:t>
            </a:r>
            <a:r>
              <a:rPr lang="zh-CN" altLang="en-US">
                <a:solidFill>
                  <a:schemeClr val="bg1"/>
                </a:solidFill>
                <a:latin typeface="黑体" pitchFamily="2" charset="-122"/>
                <a:ea typeface="黑体" pitchFamily="2" charset="-122"/>
              </a:rPr>
              <a:t>聚类分析的基础理论</a:t>
            </a:r>
          </a:p>
        </p:txBody>
      </p:sp>
      <p:sp>
        <p:nvSpPr>
          <p:cNvPr id="5" name="AutoShape 110">
            <a:extLst>
              <a:ext uri="{FF2B5EF4-FFF2-40B4-BE49-F238E27FC236}">
                <a16:creationId xmlns:a16="http://schemas.microsoft.com/office/drawing/2014/main" id="{E9039CE8-7F6A-4046-BA46-A7FAED16BB6F}"/>
              </a:ext>
            </a:extLst>
          </p:cNvPr>
          <p:cNvSpPr>
            <a:spLocks noChangeArrowheads="1"/>
          </p:cNvSpPr>
          <p:nvPr/>
        </p:nvSpPr>
        <p:spPr bwMode="gray">
          <a:xfrm>
            <a:off x="3077652" y="2480503"/>
            <a:ext cx="5971099" cy="571815"/>
          </a:xfrm>
          <a:prstGeom prst="roundRect">
            <a:avLst>
              <a:gd name="adj" fmla="val 16667"/>
            </a:avLst>
          </a:prstGeom>
          <a:solidFill>
            <a:srgbClr val="3366FF"/>
          </a:solidFill>
          <a:ln w="12700" algn="ctr">
            <a:solidFill>
              <a:schemeClr val="bg1"/>
            </a:solidFill>
            <a:round/>
            <a:headEnd/>
            <a:tailEnd/>
          </a:ln>
          <a:effectLst>
            <a:outerShdw dist="99190" dir="2388334" algn="ctr" rotWithShape="0">
              <a:srgbClr val="333333">
                <a:alpha val="50000"/>
              </a:srgbClr>
            </a:outerShdw>
          </a:effectLst>
        </p:spPr>
        <p:txBody>
          <a:bodyPr anchor="ctr"/>
          <a:lstStyle/>
          <a:p>
            <a:pPr>
              <a:lnSpc>
                <a:spcPct val="100000"/>
              </a:lnSpc>
              <a:spcBef>
                <a:spcPct val="0"/>
              </a:spcBef>
              <a:buClrTx/>
              <a:buFontTx/>
              <a:buNone/>
              <a:defRPr/>
            </a:pPr>
            <a:r>
              <a:rPr lang="zh-CN" altLang="en-US"/>
              <a:t>  </a:t>
            </a:r>
            <a:r>
              <a:rPr lang="zh-CN" altLang="en-US">
                <a:solidFill>
                  <a:schemeClr val="bg1"/>
                </a:solidFill>
                <a:latin typeface="黑体" pitchFamily="2" charset="-122"/>
                <a:ea typeface="黑体" pitchFamily="2" charset="-122"/>
              </a:rPr>
              <a:t>聚类分析的方法</a:t>
            </a:r>
          </a:p>
        </p:txBody>
      </p:sp>
      <p:sp>
        <p:nvSpPr>
          <p:cNvPr id="16494" name="AutoShape 110">
            <a:extLst>
              <a:ext uri="{FF2B5EF4-FFF2-40B4-BE49-F238E27FC236}">
                <a16:creationId xmlns:a16="http://schemas.microsoft.com/office/drawing/2014/main" id="{B83E941B-CB43-485F-8FF6-3B2A1E560643}"/>
              </a:ext>
            </a:extLst>
          </p:cNvPr>
          <p:cNvSpPr>
            <a:spLocks noChangeArrowheads="1"/>
          </p:cNvSpPr>
          <p:nvPr/>
        </p:nvSpPr>
        <p:spPr bwMode="gray">
          <a:xfrm>
            <a:off x="3077652" y="3344103"/>
            <a:ext cx="5971099" cy="571815"/>
          </a:xfrm>
          <a:prstGeom prst="roundRect">
            <a:avLst>
              <a:gd name="adj" fmla="val 16667"/>
            </a:avLst>
          </a:prstGeom>
          <a:solidFill>
            <a:srgbClr val="3366FF"/>
          </a:solidFill>
          <a:ln w="12700" algn="ctr">
            <a:solidFill>
              <a:schemeClr val="bg1"/>
            </a:solidFill>
            <a:round/>
            <a:headEnd/>
            <a:tailEnd/>
          </a:ln>
          <a:effectLst>
            <a:outerShdw dist="99190" dir="2388334" algn="ctr" rotWithShape="0">
              <a:srgbClr val="333333">
                <a:alpha val="50000"/>
              </a:srgbClr>
            </a:outerShdw>
          </a:effectLst>
        </p:spPr>
        <p:txBody>
          <a:bodyPr anchor="ctr"/>
          <a:lstStyle/>
          <a:p>
            <a:pPr>
              <a:lnSpc>
                <a:spcPct val="100000"/>
              </a:lnSpc>
              <a:spcBef>
                <a:spcPct val="0"/>
              </a:spcBef>
              <a:buClrTx/>
              <a:buFontTx/>
              <a:buNone/>
              <a:defRPr/>
            </a:pPr>
            <a:r>
              <a:rPr lang="zh-CN" altLang="en-US"/>
              <a:t>  </a:t>
            </a:r>
            <a:r>
              <a:rPr lang="zh-CN" altLang="en-US">
                <a:solidFill>
                  <a:schemeClr val="bg1"/>
                </a:solidFill>
                <a:latin typeface="黑体" pitchFamily="2" charset="-122"/>
                <a:ea typeface="黑体" pitchFamily="2" charset="-122"/>
              </a:rPr>
              <a:t>应用聚类分析方法</a:t>
            </a:r>
          </a:p>
        </p:txBody>
      </p:sp>
      <p:sp>
        <p:nvSpPr>
          <p:cNvPr id="36" name="AutoShape 110">
            <a:extLst>
              <a:ext uri="{FF2B5EF4-FFF2-40B4-BE49-F238E27FC236}">
                <a16:creationId xmlns:a16="http://schemas.microsoft.com/office/drawing/2014/main" id="{B1E1F04B-9D66-44C5-9730-ACD4D5085710}"/>
              </a:ext>
            </a:extLst>
          </p:cNvPr>
          <p:cNvSpPr>
            <a:spLocks noChangeArrowheads="1"/>
          </p:cNvSpPr>
          <p:nvPr/>
        </p:nvSpPr>
        <p:spPr bwMode="gray">
          <a:xfrm>
            <a:off x="3077652" y="4209290"/>
            <a:ext cx="5971099" cy="571815"/>
          </a:xfrm>
          <a:prstGeom prst="roundRect">
            <a:avLst>
              <a:gd name="adj" fmla="val 16667"/>
            </a:avLst>
          </a:prstGeom>
          <a:solidFill>
            <a:srgbClr val="3366FF"/>
          </a:solidFill>
          <a:ln w="12700" algn="ctr">
            <a:solidFill>
              <a:schemeClr val="bg1"/>
            </a:solidFill>
            <a:round/>
            <a:headEnd/>
            <a:tailEnd/>
          </a:ln>
          <a:effectLst>
            <a:outerShdw dist="99190" dir="2388334" algn="ctr" rotWithShape="0">
              <a:srgbClr val="333333">
                <a:alpha val="50000"/>
              </a:srgbClr>
            </a:outerShdw>
          </a:effectLst>
        </p:spPr>
        <p:txBody>
          <a:bodyPr anchor="ctr"/>
          <a:lstStyle/>
          <a:p>
            <a:pPr>
              <a:lnSpc>
                <a:spcPct val="100000"/>
              </a:lnSpc>
              <a:spcBef>
                <a:spcPct val="0"/>
              </a:spcBef>
              <a:buClrTx/>
              <a:buFontTx/>
              <a:buNone/>
              <a:defRPr/>
            </a:pPr>
            <a:r>
              <a:rPr lang="zh-CN" altLang="en-US"/>
              <a:t>  </a:t>
            </a:r>
            <a:r>
              <a:rPr lang="zh-CN" altLang="en-US">
                <a:solidFill>
                  <a:schemeClr val="bg1"/>
                </a:solidFill>
                <a:latin typeface="黑体" pitchFamily="2" charset="-122"/>
                <a:ea typeface="黑体" pitchFamily="2" charset="-122"/>
              </a:rPr>
              <a:t>小结</a:t>
            </a:r>
          </a:p>
        </p:txBody>
      </p:sp>
    </p:spTree>
    <p:extLst>
      <p:ext uri="{BB962C8B-B14F-4D97-AF65-F5344CB8AC3E}">
        <p14:creationId xmlns:p14="http://schemas.microsoft.com/office/powerpoint/2010/main" val="2212829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DE298DD9-FC6C-4CF9-83BA-BA32AD07D067}"/>
              </a:ext>
            </a:extLst>
          </p:cNvPr>
          <p:cNvSpPr>
            <a:spLocks noGrp="1"/>
          </p:cNvSpPr>
          <p:nvPr>
            <p:ph type="title" idx="4294967295"/>
          </p:nvPr>
        </p:nvSpPr>
        <p:spPr/>
        <p:txBody>
          <a:bodyPr/>
          <a:lstStyle/>
          <a:p>
            <a:pPr eaLnBrk="1" hangingPunct="1"/>
            <a:r>
              <a:rPr lang="en-US" altLang="zh-CN" sz="3600" dirty="0"/>
              <a:t>2.3</a:t>
            </a:r>
            <a:r>
              <a:rPr lang="zh-CN" altLang="en-US" sz="3600" dirty="0"/>
              <a:t>基于密度的聚类方法</a:t>
            </a:r>
            <a:r>
              <a:rPr lang="zh-CN" altLang="en-US" dirty="0"/>
              <a:t> </a:t>
            </a:r>
          </a:p>
        </p:txBody>
      </p:sp>
      <p:sp>
        <p:nvSpPr>
          <p:cNvPr id="34819" name="内容占位符 2">
            <a:extLst>
              <a:ext uri="{FF2B5EF4-FFF2-40B4-BE49-F238E27FC236}">
                <a16:creationId xmlns:a16="http://schemas.microsoft.com/office/drawing/2014/main" id="{9A313492-DB15-4B1F-B3BC-21049BAF8AAE}"/>
              </a:ext>
            </a:extLst>
          </p:cNvPr>
          <p:cNvSpPr>
            <a:spLocks noGrp="1"/>
          </p:cNvSpPr>
          <p:nvPr>
            <p:ph idx="4294967295"/>
          </p:nvPr>
        </p:nvSpPr>
        <p:spPr>
          <a:xfrm>
            <a:off x="1847850" y="1412876"/>
            <a:ext cx="8229600" cy="4752975"/>
          </a:xfrm>
        </p:spPr>
        <p:txBody>
          <a:bodyPr>
            <a:normAutofit/>
          </a:bodyPr>
          <a:lstStyle/>
          <a:p>
            <a:pPr algn="just"/>
            <a:r>
              <a:rPr lang="zh-CN" altLang="en-US" dirty="0"/>
              <a:t>基于密度的方法与其它方法的一个根本区别是：它不是基于各种各样的距离的，而是基于密度的，这样就能克服基于距离的算法只能发现球状聚类，对发现任意形状的聚类则显得不足的缺点。</a:t>
            </a:r>
          </a:p>
          <a:p>
            <a:pPr algn="just"/>
            <a:r>
              <a:rPr lang="zh-CN" altLang="en-US" dirty="0"/>
              <a:t>基于密度的聚类方法从对象分布区域的密度着手，对于给定类中的数据点，如果在给定范围的区域中，对象或数据点的密度超过某一阈值就继续聚类。这样通过连接密度较大区域，就能形成不同形状的聚类，而且还可以消除孤立点和噪声对聚类质量的影响，发现任意形状的簇。</a:t>
            </a:r>
          </a:p>
          <a:p>
            <a:pPr algn="just"/>
            <a:r>
              <a:rPr lang="zh-CN" altLang="en-US" dirty="0"/>
              <a:t>基于密度的聚类方中最具代表性的是</a:t>
            </a:r>
            <a:r>
              <a:rPr lang="en-US" altLang="zh-CN" dirty="0"/>
              <a:t>DBSCAN</a:t>
            </a:r>
            <a:r>
              <a:rPr lang="zh-CN" altLang="en-US" dirty="0"/>
              <a:t>算法</a:t>
            </a:r>
          </a:p>
        </p:txBody>
      </p:sp>
    </p:spTree>
    <p:extLst>
      <p:ext uri="{BB962C8B-B14F-4D97-AF65-F5344CB8AC3E}">
        <p14:creationId xmlns:p14="http://schemas.microsoft.com/office/powerpoint/2010/main" val="3052640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BED77142-0072-4489-A4B0-23BAA62BE017}"/>
              </a:ext>
            </a:extLst>
          </p:cNvPr>
          <p:cNvSpPr>
            <a:spLocks noGrp="1"/>
          </p:cNvSpPr>
          <p:nvPr>
            <p:ph type="title" idx="4294967295"/>
          </p:nvPr>
        </p:nvSpPr>
        <p:spPr/>
        <p:txBody>
          <a:bodyPr/>
          <a:lstStyle/>
          <a:p>
            <a:pPr eaLnBrk="1" hangingPunct="1"/>
            <a:r>
              <a:rPr lang="en-US" altLang="zh-CN" sz="3600" dirty="0"/>
              <a:t>2.3</a:t>
            </a:r>
            <a:r>
              <a:rPr lang="zh-CN" altLang="en-US" sz="3600" dirty="0"/>
              <a:t>基于密度的聚类方法</a:t>
            </a:r>
            <a:r>
              <a:rPr lang="zh-CN" altLang="en-US" dirty="0"/>
              <a:t> </a:t>
            </a:r>
          </a:p>
        </p:txBody>
      </p:sp>
      <p:sp>
        <p:nvSpPr>
          <p:cNvPr id="35843" name="内容占位符 2">
            <a:extLst>
              <a:ext uri="{FF2B5EF4-FFF2-40B4-BE49-F238E27FC236}">
                <a16:creationId xmlns:a16="http://schemas.microsoft.com/office/drawing/2014/main" id="{B217A3D7-CD47-4E49-801E-0497FADD71EC}"/>
              </a:ext>
            </a:extLst>
          </p:cNvPr>
          <p:cNvSpPr>
            <a:spLocks noGrp="1"/>
          </p:cNvSpPr>
          <p:nvPr>
            <p:ph idx="4294967295"/>
          </p:nvPr>
        </p:nvSpPr>
        <p:spPr>
          <a:xfrm>
            <a:off x="1847850" y="1700214"/>
            <a:ext cx="8229600" cy="4752975"/>
          </a:xfrm>
        </p:spPr>
        <p:txBody>
          <a:bodyPr/>
          <a:lstStyle/>
          <a:p>
            <a:r>
              <a:rPr lang="en-US" altLang="zh-CN"/>
              <a:t>DBSCAN</a:t>
            </a:r>
            <a:r>
              <a:rPr lang="zh-CN" altLang="en-US"/>
              <a:t>（</a:t>
            </a:r>
            <a:r>
              <a:rPr lang="en-US" altLang="zh-CN"/>
              <a:t>Density-Based Spatial Clustering of Applacations with Noise</a:t>
            </a:r>
            <a:r>
              <a:rPr lang="zh-CN" altLang="en-US"/>
              <a:t>）算法可以将足够高密度的区域划分为簇，并可以在带有“噪声”的空间数据库中发现任意形状的聚类。该算法定义簇为密度相连的点的最大集合。</a:t>
            </a:r>
          </a:p>
        </p:txBody>
      </p:sp>
    </p:spTree>
    <p:extLst>
      <p:ext uri="{BB962C8B-B14F-4D97-AF65-F5344CB8AC3E}">
        <p14:creationId xmlns:p14="http://schemas.microsoft.com/office/powerpoint/2010/main" val="2627986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5D7EF970-AEF9-4D43-B18D-4205819ABE37}"/>
              </a:ext>
            </a:extLst>
          </p:cNvPr>
          <p:cNvSpPr>
            <a:spLocks noGrp="1"/>
          </p:cNvSpPr>
          <p:nvPr>
            <p:ph type="title" idx="4294967295"/>
          </p:nvPr>
        </p:nvSpPr>
        <p:spPr/>
        <p:txBody>
          <a:bodyPr/>
          <a:lstStyle/>
          <a:p>
            <a:pPr eaLnBrk="1" hangingPunct="1"/>
            <a:r>
              <a:rPr lang="en-US" altLang="zh-CN" sz="3600" dirty="0"/>
              <a:t>2.3</a:t>
            </a:r>
            <a:r>
              <a:rPr lang="zh-CN" altLang="en-US" sz="3600" dirty="0"/>
              <a:t>基于密度的聚类方法</a:t>
            </a:r>
            <a:r>
              <a:rPr lang="zh-CN" altLang="en-US" dirty="0"/>
              <a:t> </a:t>
            </a:r>
          </a:p>
        </p:txBody>
      </p:sp>
      <p:sp>
        <p:nvSpPr>
          <p:cNvPr id="36867" name="内容占位符 2">
            <a:extLst>
              <a:ext uri="{FF2B5EF4-FFF2-40B4-BE49-F238E27FC236}">
                <a16:creationId xmlns:a16="http://schemas.microsoft.com/office/drawing/2014/main" id="{20731FC8-450C-441D-900B-B18E37422BC5}"/>
              </a:ext>
            </a:extLst>
          </p:cNvPr>
          <p:cNvSpPr>
            <a:spLocks noGrp="1"/>
          </p:cNvSpPr>
          <p:nvPr>
            <p:ph idx="4294967295"/>
          </p:nvPr>
        </p:nvSpPr>
        <p:spPr>
          <a:xfrm>
            <a:off x="1847850" y="1412876"/>
            <a:ext cx="8229600" cy="4752975"/>
          </a:xfrm>
        </p:spPr>
        <p:txBody>
          <a:bodyPr/>
          <a:lstStyle/>
          <a:p>
            <a:r>
              <a:rPr lang="en-US" altLang="zh-CN"/>
              <a:t>DBSCAN</a:t>
            </a:r>
            <a:r>
              <a:rPr lang="zh-CN" altLang="en-US"/>
              <a:t>通过检查数据库中每个点的邻域来寻找聚类。</a:t>
            </a:r>
          </a:p>
          <a:p>
            <a:pPr eaLnBrk="1" hangingPunct="1"/>
            <a:r>
              <a:rPr lang="zh-CN" altLang="en-US"/>
              <a:t>如果一个点</a:t>
            </a:r>
            <a:r>
              <a:rPr lang="en-US" altLang="zh-CN" i="1"/>
              <a:t>p</a:t>
            </a:r>
            <a:r>
              <a:rPr lang="zh-CN" altLang="en-US"/>
              <a:t>的邻域中包含数据项的个数多于最小阈值，则创建一个以</a:t>
            </a:r>
            <a:r>
              <a:rPr lang="en-US" altLang="zh-CN" i="1"/>
              <a:t>p</a:t>
            </a:r>
            <a:r>
              <a:rPr lang="zh-CN" altLang="en-US"/>
              <a:t>作为核心对象的新簇。</a:t>
            </a:r>
          </a:p>
          <a:p>
            <a:r>
              <a:rPr lang="zh-CN" altLang="en-US"/>
              <a:t>然后反复地寻找从这些核心对象直接密度可达的对象，当没有新的点可以被添加到任何簇时，该过程结束。不被包含在任何簇中的对象被认为是“噪声”。</a:t>
            </a:r>
          </a:p>
          <a:p>
            <a:r>
              <a:rPr lang="en-US" altLang="zh-CN"/>
              <a:t>DBSCAN</a:t>
            </a:r>
            <a:r>
              <a:rPr lang="zh-CN" altLang="en-US"/>
              <a:t>算法不进行任何的预处理而直接对整个数据集进行聚类操作。</a:t>
            </a:r>
          </a:p>
        </p:txBody>
      </p:sp>
    </p:spTree>
    <p:extLst>
      <p:ext uri="{BB962C8B-B14F-4D97-AF65-F5344CB8AC3E}">
        <p14:creationId xmlns:p14="http://schemas.microsoft.com/office/powerpoint/2010/main" val="2944700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C24086FF-9D44-4668-AB88-39BE8D5B9F40}"/>
              </a:ext>
            </a:extLst>
          </p:cNvPr>
          <p:cNvSpPr>
            <a:spLocks noGrp="1"/>
          </p:cNvSpPr>
          <p:nvPr>
            <p:ph type="title" idx="4294967295"/>
          </p:nvPr>
        </p:nvSpPr>
        <p:spPr/>
        <p:txBody>
          <a:bodyPr/>
          <a:lstStyle/>
          <a:p>
            <a:pPr eaLnBrk="1" hangingPunct="1"/>
            <a:r>
              <a:rPr lang="en-US" altLang="zh-CN" sz="3600" dirty="0"/>
              <a:t>2.3</a:t>
            </a:r>
            <a:r>
              <a:rPr lang="zh-CN" altLang="en-US" sz="3600" dirty="0"/>
              <a:t>基于密度的聚类方法</a:t>
            </a:r>
            <a:r>
              <a:rPr lang="zh-CN" altLang="en-US" dirty="0"/>
              <a:t> </a:t>
            </a:r>
          </a:p>
        </p:txBody>
      </p:sp>
      <p:sp>
        <p:nvSpPr>
          <p:cNvPr id="37891" name="内容占位符 2">
            <a:extLst>
              <a:ext uri="{FF2B5EF4-FFF2-40B4-BE49-F238E27FC236}">
                <a16:creationId xmlns:a16="http://schemas.microsoft.com/office/drawing/2014/main" id="{5F48B895-9826-4DD3-AE72-B392954A33AC}"/>
              </a:ext>
            </a:extLst>
          </p:cNvPr>
          <p:cNvSpPr>
            <a:spLocks noGrp="1"/>
          </p:cNvSpPr>
          <p:nvPr>
            <p:ph idx="4294967295"/>
          </p:nvPr>
        </p:nvSpPr>
        <p:spPr>
          <a:xfrm>
            <a:off x="1847850" y="1412876"/>
            <a:ext cx="8229600" cy="4752975"/>
          </a:xfrm>
        </p:spPr>
        <p:txBody>
          <a:bodyPr/>
          <a:lstStyle/>
          <a:p>
            <a:pPr>
              <a:buFont typeface="Wingdings" panose="05000000000000000000" pitchFamily="2" charset="2"/>
              <a:buNone/>
            </a:pPr>
            <a:endParaRPr lang="zh-CN" altLang="en-US"/>
          </a:p>
          <a:p>
            <a:r>
              <a:rPr lang="en-US" altLang="zh-CN"/>
              <a:t>DBSCAN</a:t>
            </a:r>
            <a:r>
              <a:rPr lang="zh-CN" altLang="en-US"/>
              <a:t>算法的优点是能够发现空间数据库中任意形状的密度连通集；在给定合适的参数条件下，能很好地处理噪声点；对用户领域知识要求较少；对数据的输入顺序不太敏感；适用于大型数据库。</a:t>
            </a:r>
          </a:p>
          <a:p>
            <a:r>
              <a:rPr lang="zh-CN" altLang="en-US"/>
              <a:t>缺点是要求事先指定领域和阈值；具体使用的参数依赖于应用的目的。</a:t>
            </a:r>
          </a:p>
        </p:txBody>
      </p:sp>
    </p:spTree>
    <p:extLst>
      <p:ext uri="{BB962C8B-B14F-4D97-AF65-F5344CB8AC3E}">
        <p14:creationId xmlns:p14="http://schemas.microsoft.com/office/powerpoint/2010/main" val="1710050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7264E037-7F9C-48C5-942C-A3DC5690B027}"/>
              </a:ext>
            </a:extLst>
          </p:cNvPr>
          <p:cNvSpPr>
            <a:spLocks noGrp="1"/>
          </p:cNvSpPr>
          <p:nvPr>
            <p:ph type="title" idx="4294967295"/>
          </p:nvPr>
        </p:nvSpPr>
        <p:spPr/>
        <p:txBody>
          <a:bodyPr/>
          <a:lstStyle/>
          <a:p>
            <a:pPr eaLnBrk="1" hangingPunct="1"/>
            <a:r>
              <a:rPr lang="en-US" altLang="zh-CN" sz="3600" dirty="0"/>
              <a:t>3</a:t>
            </a:r>
            <a:r>
              <a:rPr lang="zh-CN" altLang="en-US" sz="3600" dirty="0"/>
              <a:t>应用聚类分析方法</a:t>
            </a:r>
          </a:p>
        </p:txBody>
      </p:sp>
      <p:sp>
        <p:nvSpPr>
          <p:cNvPr id="5" name="AutoShape 6">
            <a:extLst>
              <a:ext uri="{FF2B5EF4-FFF2-40B4-BE49-F238E27FC236}">
                <a16:creationId xmlns:a16="http://schemas.microsoft.com/office/drawing/2014/main" id="{66DB02D2-B38E-4C3C-B93E-D1112B66C37C}"/>
              </a:ext>
            </a:extLst>
          </p:cNvPr>
          <p:cNvSpPr>
            <a:spLocks noChangeArrowheads="1"/>
          </p:cNvSpPr>
          <p:nvPr/>
        </p:nvSpPr>
        <p:spPr bwMode="gray">
          <a:xfrm>
            <a:off x="2566989" y="1458914"/>
            <a:ext cx="5761037" cy="530225"/>
          </a:xfrm>
          <a:prstGeom prst="roundRect">
            <a:avLst>
              <a:gd name="adj" fmla="val 50000"/>
            </a:avLst>
          </a:prstGeom>
          <a:solidFill>
            <a:srgbClr val="D1E0FF"/>
          </a:solidFill>
          <a:ln w="38100" algn="ctr">
            <a:solidFill>
              <a:schemeClr val="bg2"/>
            </a:solidFill>
            <a:round/>
            <a:headEnd/>
            <a:tailEnd/>
          </a:ln>
          <a:effectLst>
            <a:outerShdw dist="63500" dir="3187806" algn="ctr" rotWithShape="0">
              <a:srgbClr val="001D3A"/>
            </a:outerShdw>
          </a:effectLst>
        </p:spPr>
        <p:txBody>
          <a:bodyPr wrap="none" anchor="ctr"/>
          <a:lstStyle/>
          <a:p>
            <a:pPr>
              <a:buClr>
                <a:srgbClr val="00004C"/>
              </a:buClr>
              <a:buSzPct val="90000"/>
              <a:buFont typeface="Wingdings" panose="05000000000000000000" pitchFamily="2" charset="2"/>
              <a:buChar char="v"/>
              <a:defRPr/>
            </a:pPr>
            <a:r>
              <a:rPr lang="en-US" altLang="zh-CN" dirty="0">
                <a:latin typeface="Times New Roman" pitchFamily="18" charset="0"/>
                <a:cs typeface="Times New Roman" pitchFamily="18" charset="0"/>
              </a:rPr>
              <a:t>3.1   </a:t>
            </a:r>
            <a:r>
              <a:rPr lang="en-US" altLang="zh-CN" dirty="0">
                <a:latin typeface="华文楷体" pitchFamily="2" charset="-122"/>
                <a:ea typeface="华文楷体" pitchFamily="2" charset="-122"/>
              </a:rPr>
              <a:t>k-means</a:t>
            </a:r>
            <a:r>
              <a:rPr lang="zh-CN" altLang="en-US" dirty="0">
                <a:latin typeface="华文楷体" pitchFamily="2" charset="-122"/>
                <a:ea typeface="华文楷体" pitchFamily="2" charset="-122"/>
              </a:rPr>
              <a:t>聚类方法</a:t>
            </a:r>
            <a:endParaRPr lang="zh-CN" altLang="en-US" dirty="0">
              <a:latin typeface="华文楷体" pitchFamily="2" charset="-122"/>
              <a:ea typeface="华文楷体" pitchFamily="2" charset="-122"/>
              <a:cs typeface="Times New Roman" pitchFamily="18" charset="0"/>
            </a:endParaRPr>
          </a:p>
        </p:txBody>
      </p:sp>
      <p:sp>
        <p:nvSpPr>
          <p:cNvPr id="2" name="AutoShape 6">
            <a:extLst>
              <a:ext uri="{FF2B5EF4-FFF2-40B4-BE49-F238E27FC236}">
                <a16:creationId xmlns:a16="http://schemas.microsoft.com/office/drawing/2014/main" id="{F54D83EE-B5AB-4143-833D-5C0083E5A382}"/>
              </a:ext>
            </a:extLst>
          </p:cNvPr>
          <p:cNvSpPr>
            <a:spLocks noChangeArrowheads="1"/>
          </p:cNvSpPr>
          <p:nvPr/>
        </p:nvSpPr>
        <p:spPr bwMode="gray">
          <a:xfrm>
            <a:off x="2566989" y="2349500"/>
            <a:ext cx="5761037" cy="503238"/>
          </a:xfrm>
          <a:prstGeom prst="roundRect">
            <a:avLst>
              <a:gd name="adj" fmla="val 50000"/>
            </a:avLst>
          </a:prstGeom>
          <a:solidFill>
            <a:srgbClr val="D1E0FF"/>
          </a:solidFill>
          <a:ln w="38100" algn="ctr">
            <a:solidFill>
              <a:schemeClr val="bg2"/>
            </a:solidFill>
            <a:round/>
            <a:headEnd/>
            <a:tailEnd/>
          </a:ln>
          <a:effectLst>
            <a:outerShdw dist="63500" dir="3187806" algn="ctr" rotWithShape="0">
              <a:srgbClr val="001D3A"/>
            </a:outerShdw>
          </a:effectLst>
        </p:spPr>
        <p:txBody>
          <a:bodyPr wrap="none" anchor="ctr"/>
          <a:lstStyle/>
          <a:p>
            <a:pPr>
              <a:buClr>
                <a:srgbClr val="00004C"/>
              </a:buClr>
              <a:buSzPct val="90000"/>
              <a:buFont typeface="Wingdings" panose="05000000000000000000" pitchFamily="2" charset="2"/>
              <a:buChar char="v"/>
              <a:defRPr/>
            </a:pPr>
            <a:r>
              <a:rPr lang="en-US" altLang="zh-CN" dirty="0">
                <a:latin typeface="Times New Roman" pitchFamily="18" charset="0"/>
                <a:cs typeface="Times New Roman" pitchFamily="18" charset="0"/>
              </a:rPr>
              <a:t>3.2   </a:t>
            </a:r>
            <a:r>
              <a:rPr lang="en-US" altLang="zh-CN" dirty="0">
                <a:latin typeface="华文楷体" pitchFamily="2" charset="-122"/>
                <a:ea typeface="华文楷体" pitchFamily="2" charset="-122"/>
              </a:rPr>
              <a:t>k-medoids</a:t>
            </a:r>
            <a:r>
              <a:rPr lang="zh-CN" altLang="en-US" dirty="0">
                <a:latin typeface="华文楷体" pitchFamily="2" charset="-122"/>
                <a:ea typeface="华文楷体" pitchFamily="2" charset="-122"/>
              </a:rPr>
              <a:t>聚类方法</a:t>
            </a:r>
            <a:endParaRPr lang="zh-CN" altLang="en-US" dirty="0">
              <a:latin typeface="华文楷体" pitchFamily="2" charset="-122"/>
              <a:ea typeface="华文楷体" pitchFamily="2" charset="-122"/>
              <a:cs typeface="Times New Roman" pitchFamily="18" charset="0"/>
            </a:endParaRPr>
          </a:p>
        </p:txBody>
      </p:sp>
      <p:sp>
        <p:nvSpPr>
          <p:cNvPr id="3" name="AutoShape 6">
            <a:extLst>
              <a:ext uri="{FF2B5EF4-FFF2-40B4-BE49-F238E27FC236}">
                <a16:creationId xmlns:a16="http://schemas.microsoft.com/office/drawing/2014/main" id="{B0407DE5-E666-4B86-BF37-EBB86A907933}"/>
              </a:ext>
            </a:extLst>
          </p:cNvPr>
          <p:cNvSpPr>
            <a:spLocks noChangeArrowheads="1"/>
          </p:cNvSpPr>
          <p:nvPr/>
        </p:nvSpPr>
        <p:spPr bwMode="gray">
          <a:xfrm>
            <a:off x="2566989" y="3284539"/>
            <a:ext cx="5761037" cy="530225"/>
          </a:xfrm>
          <a:prstGeom prst="roundRect">
            <a:avLst>
              <a:gd name="adj" fmla="val 50000"/>
            </a:avLst>
          </a:prstGeom>
          <a:solidFill>
            <a:srgbClr val="D1E0FF"/>
          </a:solidFill>
          <a:ln w="38100" algn="ctr">
            <a:solidFill>
              <a:schemeClr val="bg2"/>
            </a:solidFill>
            <a:round/>
            <a:headEnd/>
            <a:tailEnd/>
          </a:ln>
          <a:effectLst>
            <a:outerShdw dist="63500" dir="3187806" algn="ctr" rotWithShape="0">
              <a:srgbClr val="001D3A"/>
            </a:outerShdw>
          </a:effectLst>
        </p:spPr>
        <p:txBody>
          <a:bodyPr wrap="none" anchor="ctr"/>
          <a:lstStyle/>
          <a:p>
            <a:pPr>
              <a:buClr>
                <a:srgbClr val="00004C"/>
              </a:buClr>
              <a:buSzPct val="90000"/>
              <a:buFont typeface="Wingdings" panose="05000000000000000000" pitchFamily="2" charset="2"/>
              <a:buChar char="v"/>
              <a:defRPr/>
            </a:pPr>
            <a:r>
              <a:rPr lang="en-US" altLang="zh-CN" dirty="0">
                <a:latin typeface="Times New Roman" pitchFamily="18" charset="0"/>
                <a:cs typeface="Times New Roman" pitchFamily="18" charset="0"/>
              </a:rPr>
              <a:t>3.3   </a:t>
            </a:r>
            <a:r>
              <a:rPr lang="en-US" altLang="zh-CN" dirty="0">
                <a:latin typeface="华文楷体" pitchFamily="2" charset="-122"/>
                <a:ea typeface="华文楷体" pitchFamily="2" charset="-122"/>
              </a:rPr>
              <a:t>AGNES</a:t>
            </a:r>
            <a:r>
              <a:rPr lang="zh-CN" altLang="en-US" dirty="0">
                <a:latin typeface="华文楷体" pitchFamily="2" charset="-122"/>
                <a:ea typeface="华文楷体" pitchFamily="2" charset="-122"/>
              </a:rPr>
              <a:t>聚类方法</a:t>
            </a:r>
            <a:endParaRPr lang="zh-CN" altLang="en-US" dirty="0">
              <a:latin typeface="华文楷体" pitchFamily="2" charset="-122"/>
              <a:ea typeface="华文楷体" pitchFamily="2" charset="-122"/>
              <a:cs typeface="Times New Roman" pitchFamily="18" charset="0"/>
            </a:endParaRPr>
          </a:p>
        </p:txBody>
      </p:sp>
      <p:sp>
        <p:nvSpPr>
          <p:cNvPr id="6" name="AutoShape 6">
            <a:extLst>
              <a:ext uri="{FF2B5EF4-FFF2-40B4-BE49-F238E27FC236}">
                <a16:creationId xmlns:a16="http://schemas.microsoft.com/office/drawing/2014/main" id="{3DBF4CF1-7AA4-4589-B6BD-E1AD2D567F21}"/>
              </a:ext>
            </a:extLst>
          </p:cNvPr>
          <p:cNvSpPr>
            <a:spLocks noChangeArrowheads="1"/>
          </p:cNvSpPr>
          <p:nvPr/>
        </p:nvSpPr>
        <p:spPr bwMode="gray">
          <a:xfrm>
            <a:off x="2566989" y="4246565"/>
            <a:ext cx="5737225" cy="530225"/>
          </a:xfrm>
          <a:prstGeom prst="roundRect">
            <a:avLst>
              <a:gd name="adj" fmla="val 50000"/>
            </a:avLst>
          </a:prstGeom>
          <a:solidFill>
            <a:srgbClr val="D1E0FF"/>
          </a:solidFill>
          <a:ln w="38100" algn="ctr">
            <a:solidFill>
              <a:schemeClr val="bg2"/>
            </a:solidFill>
            <a:round/>
            <a:headEnd/>
            <a:tailEnd/>
          </a:ln>
          <a:effectLst>
            <a:outerShdw dist="63500" dir="3187806" algn="ctr" rotWithShape="0">
              <a:srgbClr val="001D3A"/>
            </a:outerShdw>
          </a:effectLst>
        </p:spPr>
        <p:txBody>
          <a:bodyPr wrap="none" anchor="ctr"/>
          <a:lstStyle/>
          <a:p>
            <a:pPr>
              <a:buClr>
                <a:srgbClr val="00004C"/>
              </a:buClr>
              <a:buSzPct val="90000"/>
              <a:buFont typeface="Wingdings" panose="05000000000000000000" pitchFamily="2" charset="2"/>
              <a:buChar char="v"/>
              <a:defRPr/>
            </a:pPr>
            <a:r>
              <a:rPr lang="en-US" altLang="zh-CN" dirty="0">
                <a:latin typeface="Times New Roman" pitchFamily="18" charset="0"/>
                <a:cs typeface="Times New Roman" pitchFamily="18" charset="0"/>
              </a:rPr>
              <a:t>3.4   </a:t>
            </a:r>
            <a:r>
              <a:rPr lang="en-US" altLang="zh-CN" dirty="0">
                <a:latin typeface="华文楷体" pitchFamily="2" charset="-122"/>
                <a:ea typeface="华文楷体" pitchFamily="2" charset="-122"/>
                <a:cs typeface="Times New Roman" pitchFamily="18" charset="0"/>
              </a:rPr>
              <a:t>DBSCAN</a:t>
            </a:r>
            <a:r>
              <a:rPr lang="zh-CN" altLang="en-US" dirty="0">
                <a:latin typeface="华文楷体" pitchFamily="2" charset="-122"/>
                <a:ea typeface="华文楷体" pitchFamily="2" charset="-122"/>
              </a:rPr>
              <a:t>聚类方法</a:t>
            </a:r>
          </a:p>
        </p:txBody>
      </p:sp>
    </p:spTree>
    <p:extLst>
      <p:ext uri="{BB962C8B-B14F-4D97-AF65-F5344CB8AC3E}">
        <p14:creationId xmlns:p14="http://schemas.microsoft.com/office/powerpoint/2010/main" val="194518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F8A05D26-1AB5-44CC-8300-35C7F6CDFC09}"/>
              </a:ext>
            </a:extLst>
          </p:cNvPr>
          <p:cNvSpPr>
            <a:spLocks noGrp="1"/>
          </p:cNvSpPr>
          <p:nvPr>
            <p:ph type="title" idx="4294967295"/>
          </p:nvPr>
        </p:nvSpPr>
        <p:spPr/>
        <p:txBody>
          <a:bodyPr/>
          <a:lstStyle/>
          <a:p>
            <a:pPr eaLnBrk="1" hangingPunct="1"/>
            <a:r>
              <a:rPr lang="en-US" altLang="zh-CN" sz="3600" dirty="0"/>
              <a:t>3.1 k-means</a:t>
            </a:r>
            <a:r>
              <a:rPr lang="zh-CN" altLang="en-US" sz="3600" dirty="0"/>
              <a:t>聚类方法</a:t>
            </a:r>
            <a:endParaRPr lang="zh-CN" altLang="en-US" dirty="0"/>
          </a:p>
        </p:txBody>
      </p:sp>
      <p:sp>
        <p:nvSpPr>
          <p:cNvPr id="55299" name="内容占位符 2">
            <a:extLst>
              <a:ext uri="{FF2B5EF4-FFF2-40B4-BE49-F238E27FC236}">
                <a16:creationId xmlns:a16="http://schemas.microsoft.com/office/drawing/2014/main" id="{4B5EE105-31D4-4BDD-9BA5-CE3037356548}"/>
              </a:ext>
            </a:extLst>
          </p:cNvPr>
          <p:cNvSpPr>
            <a:spLocks noGrp="1"/>
          </p:cNvSpPr>
          <p:nvPr>
            <p:ph idx="4294967295"/>
          </p:nvPr>
        </p:nvSpPr>
        <p:spPr>
          <a:xfrm>
            <a:off x="1919289" y="1412876"/>
            <a:ext cx="8497887" cy="4752975"/>
          </a:xfrm>
        </p:spPr>
        <p:txBody>
          <a:bodyPr>
            <a:normAutofit lnSpcReduction="10000"/>
          </a:bodyPr>
          <a:lstStyle/>
          <a:p>
            <a:r>
              <a:rPr lang="en-US" altLang="zh-CN"/>
              <a:t>k-means</a:t>
            </a:r>
            <a:r>
              <a:rPr lang="zh-CN" altLang="en-US"/>
              <a:t>算法接受输入量</a:t>
            </a:r>
            <a:r>
              <a:rPr lang="en-US" altLang="zh-CN" i="1"/>
              <a:t>k</a:t>
            </a:r>
            <a:r>
              <a:rPr lang="zh-CN" altLang="en-US"/>
              <a:t>，然后将</a:t>
            </a:r>
            <a:r>
              <a:rPr lang="en-US" altLang="zh-CN" i="1"/>
              <a:t>n</a:t>
            </a:r>
            <a:r>
              <a:rPr lang="zh-CN" altLang="en-US"/>
              <a:t>个数据对象划分为</a:t>
            </a:r>
            <a:r>
              <a:rPr lang="en-US" altLang="zh-CN" i="1"/>
              <a:t>k</a:t>
            </a:r>
            <a:r>
              <a:rPr lang="zh-CN" altLang="en-US"/>
              <a:t>个聚类以便使得所获得的聚类满足：同一聚类中的对象相似度较高，而不同聚类中的对象相似度较小。</a:t>
            </a:r>
          </a:p>
          <a:p>
            <a:r>
              <a:rPr lang="zh-CN" altLang="en-US"/>
              <a:t>聚类相似度是利用各聚类中对象的均值所获得一个“中心对象”（引力中心）来进行计算的。</a:t>
            </a:r>
          </a:p>
          <a:p>
            <a:r>
              <a:rPr lang="en-US" altLang="zh-CN"/>
              <a:t>k-means</a:t>
            </a:r>
            <a:r>
              <a:rPr lang="zh-CN" altLang="en-US"/>
              <a:t>算法的工作过程说明如下：</a:t>
            </a:r>
          </a:p>
          <a:p>
            <a:r>
              <a:rPr lang="zh-CN" altLang="en-US"/>
              <a:t>首先从</a:t>
            </a:r>
            <a:r>
              <a:rPr lang="en-US" altLang="zh-CN" i="1"/>
              <a:t>n</a:t>
            </a:r>
            <a:r>
              <a:rPr lang="zh-CN" altLang="en-US"/>
              <a:t>个数据对象任意选择</a:t>
            </a:r>
            <a:r>
              <a:rPr lang="en-US" altLang="zh-CN" i="1"/>
              <a:t>k</a:t>
            </a:r>
            <a:r>
              <a:rPr lang="zh-CN" altLang="en-US"/>
              <a:t>个对象作为初始聚类中心；</a:t>
            </a:r>
          </a:p>
          <a:p>
            <a:r>
              <a:rPr lang="zh-CN" altLang="en-US"/>
              <a:t>而对于所剩下其它对象，则根据它们与这些聚类中心的相似度（距离），分别将它们分配给与其最相似的聚类中心所代表的聚类；</a:t>
            </a:r>
          </a:p>
        </p:txBody>
      </p:sp>
      <p:sp>
        <p:nvSpPr>
          <p:cNvPr id="55300" name="Rectangle 5">
            <a:extLst>
              <a:ext uri="{FF2B5EF4-FFF2-40B4-BE49-F238E27FC236}">
                <a16:creationId xmlns:a16="http://schemas.microsoft.com/office/drawing/2014/main" id="{E203099E-02C2-46AE-B678-06F7196061E4}"/>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606127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597E203B-8683-4A8B-B37A-5BC1E919279C}"/>
              </a:ext>
            </a:extLst>
          </p:cNvPr>
          <p:cNvSpPr>
            <a:spLocks noGrp="1"/>
          </p:cNvSpPr>
          <p:nvPr>
            <p:ph type="title" idx="4294967295"/>
          </p:nvPr>
        </p:nvSpPr>
        <p:spPr/>
        <p:txBody>
          <a:bodyPr/>
          <a:lstStyle/>
          <a:p>
            <a:pPr eaLnBrk="1" hangingPunct="1"/>
            <a:r>
              <a:rPr lang="en-US" altLang="zh-CN" sz="3600" dirty="0"/>
              <a:t>3.1 k-means</a:t>
            </a:r>
            <a:r>
              <a:rPr lang="zh-CN" altLang="en-US" sz="3600" dirty="0"/>
              <a:t>聚类方法</a:t>
            </a:r>
            <a:endParaRPr lang="zh-CN" altLang="en-US" dirty="0"/>
          </a:p>
        </p:txBody>
      </p:sp>
      <p:sp>
        <p:nvSpPr>
          <p:cNvPr id="56323" name="内容占位符 2">
            <a:extLst>
              <a:ext uri="{FF2B5EF4-FFF2-40B4-BE49-F238E27FC236}">
                <a16:creationId xmlns:a16="http://schemas.microsoft.com/office/drawing/2014/main" id="{0756906D-16AF-4DCA-BD5B-2C0FBD435200}"/>
              </a:ext>
            </a:extLst>
          </p:cNvPr>
          <p:cNvSpPr>
            <a:spLocks noGrp="1"/>
          </p:cNvSpPr>
          <p:nvPr>
            <p:ph idx="4294967295"/>
          </p:nvPr>
        </p:nvSpPr>
        <p:spPr>
          <a:xfrm>
            <a:off x="1919288" y="1412876"/>
            <a:ext cx="8229600" cy="4752975"/>
          </a:xfrm>
        </p:spPr>
        <p:txBody>
          <a:bodyPr>
            <a:normAutofit lnSpcReduction="10000"/>
          </a:bodyPr>
          <a:lstStyle/>
          <a:p>
            <a:endParaRPr lang="zh-CN" altLang="en-US"/>
          </a:p>
          <a:p>
            <a:r>
              <a:rPr lang="zh-CN" altLang="en-US"/>
              <a:t>然后再计算每个所获新聚类的聚类中心（该聚类中所有对象的均值）；</a:t>
            </a:r>
          </a:p>
          <a:p>
            <a:r>
              <a:rPr lang="zh-CN" altLang="en-US"/>
              <a:t>不断重复这一过程直到标准测度函数开始收敛为止。</a:t>
            </a:r>
          </a:p>
          <a:p>
            <a:r>
              <a:rPr lang="zh-CN" altLang="en-US"/>
              <a:t>一般都采用均方差作为标准测度函数，即准则函数。</a:t>
            </a:r>
          </a:p>
          <a:p>
            <a:r>
              <a:rPr lang="en-US" altLang="zh-CN" i="1"/>
              <a:t>k</a:t>
            </a:r>
            <a:r>
              <a:rPr lang="zh-CN" altLang="en-US"/>
              <a:t>个聚类具有以下特点：各聚类本身尽可能的紧凑，而各聚类之间尽可能的分开。</a:t>
            </a:r>
          </a:p>
          <a:p>
            <a:r>
              <a:rPr lang="zh-CN" altLang="en-US"/>
              <a:t>样本点分类和聚类中心的调整是迭代交替进行的两个过程。 </a:t>
            </a:r>
          </a:p>
        </p:txBody>
      </p:sp>
      <p:sp>
        <p:nvSpPr>
          <p:cNvPr id="56324" name="Rectangle 4">
            <a:extLst>
              <a:ext uri="{FF2B5EF4-FFF2-40B4-BE49-F238E27FC236}">
                <a16:creationId xmlns:a16="http://schemas.microsoft.com/office/drawing/2014/main" id="{31155B3A-C5EA-49E9-8BA0-2570A558F17E}"/>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9944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10E2EF82-BAAE-4047-8BCA-C4669C529EDB}"/>
              </a:ext>
            </a:extLst>
          </p:cNvPr>
          <p:cNvSpPr>
            <a:spLocks noGrp="1"/>
          </p:cNvSpPr>
          <p:nvPr>
            <p:ph type="title" idx="4294967295"/>
          </p:nvPr>
        </p:nvSpPr>
        <p:spPr/>
        <p:txBody>
          <a:bodyPr/>
          <a:lstStyle/>
          <a:p>
            <a:pPr eaLnBrk="1" hangingPunct="1"/>
            <a:r>
              <a:rPr lang="en-US" altLang="zh-CN" sz="3600" dirty="0"/>
              <a:t>3.1 k-means</a:t>
            </a:r>
            <a:r>
              <a:rPr lang="zh-CN" altLang="en-US" sz="3600" dirty="0"/>
              <a:t>聚类方法</a:t>
            </a:r>
            <a:endParaRPr lang="zh-CN" altLang="en-US" dirty="0"/>
          </a:p>
        </p:txBody>
      </p:sp>
      <p:sp>
        <p:nvSpPr>
          <p:cNvPr id="57347" name="内容占位符 2">
            <a:extLst>
              <a:ext uri="{FF2B5EF4-FFF2-40B4-BE49-F238E27FC236}">
                <a16:creationId xmlns:a16="http://schemas.microsoft.com/office/drawing/2014/main" id="{D60C5881-5C26-458B-BB56-F58F781DFFF5}"/>
              </a:ext>
            </a:extLst>
          </p:cNvPr>
          <p:cNvSpPr>
            <a:spLocks noGrp="1"/>
          </p:cNvSpPr>
          <p:nvPr>
            <p:ph idx="4294967295"/>
          </p:nvPr>
        </p:nvSpPr>
        <p:spPr>
          <a:xfrm>
            <a:off x="1954214" y="1412876"/>
            <a:ext cx="8713787" cy="4752975"/>
          </a:xfrm>
        </p:spPr>
        <p:txBody>
          <a:bodyPr/>
          <a:lstStyle/>
          <a:p>
            <a:r>
              <a:rPr lang="en-US" altLang="zh-CN" sz="2400"/>
              <a:t>k-means</a:t>
            </a:r>
            <a:r>
              <a:rPr lang="zh-CN" altLang="en-US" sz="2400"/>
              <a:t>算法描述：</a:t>
            </a:r>
          </a:p>
          <a:p>
            <a:r>
              <a:rPr lang="zh-CN" altLang="en-US" sz="2400"/>
              <a:t>输入：聚类个数</a:t>
            </a:r>
            <a:r>
              <a:rPr lang="en-US" altLang="zh-CN" sz="2400" i="1"/>
              <a:t>k</a:t>
            </a:r>
            <a:r>
              <a:rPr lang="zh-CN" altLang="en-US" sz="2400"/>
              <a:t>，以及包含</a:t>
            </a:r>
            <a:r>
              <a:rPr lang="en-US" altLang="zh-CN" sz="2400" i="1"/>
              <a:t>n</a:t>
            </a:r>
            <a:r>
              <a:rPr lang="zh-CN" altLang="en-US" sz="2400"/>
              <a:t>个数据对象的数据库</a:t>
            </a:r>
          </a:p>
          <a:p>
            <a:r>
              <a:rPr lang="zh-CN" altLang="en-US" sz="2400"/>
              <a:t>输出：满足方差最小标准的</a:t>
            </a:r>
            <a:r>
              <a:rPr lang="en-US" altLang="zh-CN" sz="2400" i="1"/>
              <a:t>k</a:t>
            </a:r>
            <a:r>
              <a:rPr lang="zh-CN" altLang="en-US" sz="2400"/>
              <a:t>个聚类</a:t>
            </a:r>
          </a:p>
          <a:p>
            <a:r>
              <a:rPr lang="zh-CN" altLang="en-US" sz="2400"/>
              <a:t>处理流程：</a:t>
            </a:r>
          </a:p>
          <a:p>
            <a:r>
              <a:rPr lang="en-US" altLang="zh-CN" sz="2400"/>
              <a:t>Step1  </a:t>
            </a:r>
            <a:r>
              <a:rPr lang="zh-CN" altLang="en-US" sz="2400"/>
              <a:t>从</a:t>
            </a:r>
            <a:r>
              <a:rPr lang="en-US" altLang="zh-CN" sz="2400" i="1"/>
              <a:t>n</a:t>
            </a:r>
            <a:r>
              <a:rPr lang="zh-CN" altLang="en-US" sz="2400"/>
              <a:t>个数据对象任意选择</a:t>
            </a:r>
            <a:r>
              <a:rPr lang="en-US" altLang="zh-CN" sz="2400" i="1"/>
              <a:t>k</a:t>
            </a:r>
            <a:r>
              <a:rPr lang="zh-CN" altLang="en-US" sz="2400"/>
              <a:t>个对象作为初始聚类中心；</a:t>
            </a:r>
          </a:p>
          <a:p>
            <a:r>
              <a:rPr lang="en-US" altLang="zh-CN" sz="2400"/>
              <a:t>Step2  </a:t>
            </a:r>
            <a:r>
              <a:rPr lang="zh-CN" altLang="en-US" sz="2400"/>
              <a:t>根据簇中对象的平均值，将每个对象重新赋给最类似的簇；</a:t>
            </a:r>
          </a:p>
          <a:p>
            <a:r>
              <a:rPr lang="en-US" altLang="zh-CN" sz="2400"/>
              <a:t>Step3  </a:t>
            </a:r>
            <a:r>
              <a:rPr lang="zh-CN" altLang="en-US" sz="2400"/>
              <a:t>更新簇的平均值，即计算每个簇中对象的平均值；</a:t>
            </a:r>
          </a:p>
          <a:p>
            <a:r>
              <a:rPr lang="en-US" altLang="zh-CN" sz="2400"/>
              <a:t>Step4  </a:t>
            </a:r>
            <a:r>
              <a:rPr lang="zh-CN" altLang="en-US" sz="2400"/>
              <a:t>循环</a:t>
            </a:r>
            <a:r>
              <a:rPr lang="en-US" altLang="zh-CN" sz="2400"/>
              <a:t>Step2</a:t>
            </a:r>
            <a:r>
              <a:rPr lang="zh-CN" altLang="en-US" sz="2400"/>
              <a:t>到</a:t>
            </a:r>
            <a:r>
              <a:rPr lang="en-US" altLang="zh-CN" sz="2400"/>
              <a:t>Step3</a:t>
            </a:r>
            <a:r>
              <a:rPr lang="zh-CN" altLang="en-US" sz="2400"/>
              <a:t>直到每个聚类不再发生变化为止。 </a:t>
            </a:r>
          </a:p>
        </p:txBody>
      </p:sp>
      <p:sp>
        <p:nvSpPr>
          <p:cNvPr id="57348" name="Rectangle 4">
            <a:extLst>
              <a:ext uri="{FF2B5EF4-FFF2-40B4-BE49-F238E27FC236}">
                <a16:creationId xmlns:a16="http://schemas.microsoft.com/office/drawing/2014/main" id="{2A1F0869-8E27-46EA-9F5E-08823D9858C2}"/>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668313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a:extLst>
              <a:ext uri="{FF2B5EF4-FFF2-40B4-BE49-F238E27FC236}">
                <a16:creationId xmlns:a16="http://schemas.microsoft.com/office/drawing/2014/main" id="{099644E0-A569-4B90-AD2D-3D0BA836D5B2}"/>
              </a:ext>
            </a:extLst>
          </p:cNvPr>
          <p:cNvSpPr>
            <a:spLocks noGrp="1"/>
          </p:cNvSpPr>
          <p:nvPr>
            <p:ph type="title" idx="4294967295"/>
          </p:nvPr>
        </p:nvSpPr>
        <p:spPr/>
        <p:txBody>
          <a:bodyPr/>
          <a:lstStyle/>
          <a:p>
            <a:pPr eaLnBrk="1" hangingPunct="1"/>
            <a:r>
              <a:rPr lang="en-US" altLang="zh-CN" sz="3600" dirty="0"/>
              <a:t>3.1 k-means</a:t>
            </a:r>
            <a:r>
              <a:rPr lang="zh-CN" altLang="en-US" sz="3600" dirty="0"/>
              <a:t>聚类方法</a:t>
            </a:r>
            <a:endParaRPr lang="zh-CN" altLang="en-US" dirty="0"/>
          </a:p>
        </p:txBody>
      </p:sp>
      <p:sp>
        <p:nvSpPr>
          <p:cNvPr id="1028" name="内容占位符 2">
            <a:extLst>
              <a:ext uri="{FF2B5EF4-FFF2-40B4-BE49-F238E27FC236}">
                <a16:creationId xmlns:a16="http://schemas.microsoft.com/office/drawing/2014/main" id="{01C83CA4-AFA9-4DA4-87C3-5F6228E9A790}"/>
              </a:ext>
            </a:extLst>
          </p:cNvPr>
          <p:cNvSpPr>
            <a:spLocks noGrp="1"/>
          </p:cNvSpPr>
          <p:nvPr>
            <p:ph idx="4294967295"/>
          </p:nvPr>
        </p:nvSpPr>
        <p:spPr>
          <a:xfrm>
            <a:off x="1954214" y="1412876"/>
            <a:ext cx="8713787" cy="4752975"/>
          </a:xfrm>
        </p:spPr>
        <p:txBody>
          <a:bodyPr/>
          <a:lstStyle/>
          <a:p>
            <a:r>
              <a:rPr lang="zh-CN" altLang="en-US" dirty="0"/>
              <a:t>定义</a:t>
            </a:r>
            <a:r>
              <a:rPr lang="en-US" altLang="zh-CN" dirty="0"/>
              <a:t>1 </a:t>
            </a:r>
            <a:r>
              <a:rPr lang="zh-CN" altLang="en-US" dirty="0"/>
              <a:t>两个数据对象间的距离</a:t>
            </a:r>
          </a:p>
          <a:p>
            <a:r>
              <a:rPr lang="en-US" altLang="zh-CN" dirty="0"/>
              <a:t>1.</a:t>
            </a:r>
            <a:r>
              <a:rPr lang="zh-CN" altLang="en-US" dirty="0"/>
              <a:t>明氏距离（</a:t>
            </a:r>
            <a:r>
              <a:rPr lang="en-US" altLang="zh-CN" dirty="0" err="1"/>
              <a:t>Minkowski</a:t>
            </a:r>
            <a:r>
              <a:rPr lang="en-US" altLang="zh-CN" dirty="0"/>
              <a:t> Distance</a:t>
            </a:r>
            <a:r>
              <a:rPr lang="zh-CN" altLang="en-US" dirty="0"/>
              <a:t>）</a:t>
            </a:r>
          </a:p>
          <a:p>
            <a:pPr>
              <a:buFont typeface="Wingdings" panose="05000000000000000000" pitchFamily="2" charset="2"/>
              <a:buNone/>
            </a:pPr>
            <a:r>
              <a:rPr lang="zh-CN" altLang="en-US" dirty="0"/>
              <a:t>                                                                </a:t>
            </a:r>
            <a:r>
              <a:rPr lang="en-US" altLang="zh-CN" dirty="0"/>
              <a:t>(1)</a:t>
            </a:r>
          </a:p>
          <a:p>
            <a:pPr>
              <a:buFont typeface="Wingdings" panose="05000000000000000000" pitchFamily="2" charset="2"/>
              <a:buNone/>
            </a:pPr>
            <a:endParaRPr lang="en-US" altLang="zh-CN" dirty="0"/>
          </a:p>
          <a:p>
            <a:r>
              <a:rPr lang="zh-CN" altLang="en-US" dirty="0"/>
              <a:t>这里的</a:t>
            </a:r>
            <a:r>
              <a:rPr lang="en-US" altLang="zh-CN" i="1" dirty="0"/>
              <a:t>x</a:t>
            </a:r>
            <a:r>
              <a:rPr lang="en-US" altLang="zh-CN" baseline="-25000" dirty="0"/>
              <a:t>i</a:t>
            </a:r>
            <a:r>
              <a:rPr lang="en-US" altLang="zh-CN" dirty="0"/>
              <a:t>=(</a:t>
            </a:r>
            <a:r>
              <a:rPr lang="en-US" altLang="zh-CN" i="1" dirty="0"/>
              <a:t>x</a:t>
            </a:r>
            <a:r>
              <a:rPr lang="en-US" altLang="zh-CN" baseline="-25000" dirty="0"/>
              <a:t>i1</a:t>
            </a:r>
            <a:r>
              <a:rPr lang="en-US" altLang="zh-CN" dirty="0"/>
              <a:t>, </a:t>
            </a:r>
            <a:r>
              <a:rPr lang="en-US" altLang="zh-CN" i="1" dirty="0"/>
              <a:t>x</a:t>
            </a:r>
            <a:r>
              <a:rPr lang="en-US" altLang="zh-CN" baseline="-25000" dirty="0"/>
              <a:t>i2</a:t>
            </a:r>
            <a:r>
              <a:rPr lang="en-US" altLang="zh-CN" dirty="0"/>
              <a:t>, ..., </a:t>
            </a:r>
            <a:r>
              <a:rPr lang="en-US" altLang="zh-CN" i="1" dirty="0" err="1"/>
              <a:t>x</a:t>
            </a:r>
            <a:r>
              <a:rPr lang="en-US" altLang="zh-CN" baseline="-25000" dirty="0" err="1"/>
              <a:t>ip</a:t>
            </a:r>
            <a:r>
              <a:rPr lang="en-US" altLang="zh-CN" dirty="0"/>
              <a:t>)</a:t>
            </a:r>
            <a:r>
              <a:rPr lang="zh-CN" altLang="en-US" dirty="0"/>
              <a:t>和</a:t>
            </a:r>
            <a:r>
              <a:rPr lang="en-US" altLang="zh-CN" i="1" dirty="0" err="1"/>
              <a:t>x</a:t>
            </a:r>
            <a:r>
              <a:rPr lang="en-US" altLang="zh-CN" baseline="-25000" dirty="0" err="1"/>
              <a:t>j</a:t>
            </a:r>
            <a:r>
              <a:rPr lang="en-US" altLang="zh-CN" dirty="0"/>
              <a:t>=(</a:t>
            </a:r>
            <a:r>
              <a:rPr lang="en-US" altLang="zh-CN" i="1" dirty="0"/>
              <a:t>x</a:t>
            </a:r>
            <a:r>
              <a:rPr lang="en-US" altLang="zh-CN" i="1" baseline="-25000" dirty="0"/>
              <a:t>j</a:t>
            </a:r>
            <a:r>
              <a:rPr lang="en-US" altLang="zh-CN" baseline="-25000" dirty="0"/>
              <a:t>1</a:t>
            </a:r>
            <a:r>
              <a:rPr lang="en-US" altLang="zh-CN" dirty="0"/>
              <a:t>, </a:t>
            </a:r>
            <a:r>
              <a:rPr lang="en-US" altLang="zh-CN" i="1" dirty="0"/>
              <a:t>x</a:t>
            </a:r>
            <a:r>
              <a:rPr lang="en-US" altLang="zh-CN" i="1" baseline="-25000" dirty="0"/>
              <a:t>j</a:t>
            </a:r>
            <a:r>
              <a:rPr lang="en-US" altLang="zh-CN" baseline="-25000" dirty="0"/>
              <a:t>2</a:t>
            </a:r>
            <a:r>
              <a:rPr lang="en-US" altLang="zh-CN" dirty="0"/>
              <a:t>, ..., </a:t>
            </a:r>
            <a:r>
              <a:rPr lang="en-US" altLang="zh-CN" i="1" dirty="0" err="1"/>
              <a:t>x</a:t>
            </a:r>
            <a:r>
              <a:rPr lang="en-US" altLang="zh-CN" baseline="-25000" dirty="0" err="1"/>
              <a:t>jp</a:t>
            </a:r>
            <a:r>
              <a:rPr lang="en-US" altLang="zh-CN" dirty="0"/>
              <a:t>)</a:t>
            </a:r>
            <a:r>
              <a:rPr lang="zh-CN" altLang="en-US" dirty="0"/>
              <a:t>是两个</a:t>
            </a:r>
            <a:r>
              <a:rPr lang="en-US" altLang="zh-CN" i="1" dirty="0"/>
              <a:t>p</a:t>
            </a:r>
            <a:r>
              <a:rPr lang="zh-CN" altLang="en-US" dirty="0"/>
              <a:t>维的数据对象并且</a:t>
            </a:r>
            <a:r>
              <a:rPr lang="en-US" altLang="zh-CN" i="1" dirty="0" err="1"/>
              <a:t>i</a:t>
            </a:r>
            <a:r>
              <a:rPr lang="en-US" altLang="zh-CN" i="1" dirty="0" err="1">
                <a:sym typeface="Symbol" panose="05050102010706020507" pitchFamily="18" charset="2"/>
              </a:rPr>
              <a:t></a:t>
            </a:r>
            <a:r>
              <a:rPr lang="en-US" altLang="zh-CN" i="1" dirty="0" err="1"/>
              <a:t>j</a:t>
            </a:r>
            <a:r>
              <a:rPr lang="zh-CN" altLang="en-US" dirty="0"/>
              <a:t>。</a:t>
            </a:r>
          </a:p>
        </p:txBody>
      </p:sp>
      <p:sp>
        <p:nvSpPr>
          <p:cNvPr id="1029" name="Rectangle 4">
            <a:extLst>
              <a:ext uri="{FF2B5EF4-FFF2-40B4-BE49-F238E27FC236}">
                <a16:creationId xmlns:a16="http://schemas.microsoft.com/office/drawing/2014/main" id="{B4FB7F7B-96F0-4019-81E3-9A10FE7C7B57}"/>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030" name="Rectangle 6">
            <a:extLst>
              <a:ext uri="{FF2B5EF4-FFF2-40B4-BE49-F238E27FC236}">
                <a16:creationId xmlns:a16="http://schemas.microsoft.com/office/drawing/2014/main" id="{EB0571F0-BF3E-4E74-B7FE-41B4DBBF2047}"/>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1026" name="Object 5">
            <a:extLst>
              <a:ext uri="{FF2B5EF4-FFF2-40B4-BE49-F238E27FC236}">
                <a16:creationId xmlns:a16="http://schemas.microsoft.com/office/drawing/2014/main" id="{B2C0D43F-D577-41E8-94FA-E01CCDBC18DD}"/>
              </a:ext>
            </a:extLst>
          </p:cNvPr>
          <p:cNvGraphicFramePr>
            <a:graphicFrameLocks noChangeAspect="1"/>
          </p:cNvGraphicFramePr>
          <p:nvPr/>
        </p:nvGraphicFramePr>
        <p:xfrm>
          <a:off x="3503614" y="2276475"/>
          <a:ext cx="3455987" cy="850900"/>
        </p:xfrm>
        <a:graphic>
          <a:graphicData uri="http://schemas.openxmlformats.org/presentationml/2006/ole">
            <mc:AlternateContent xmlns:mc="http://schemas.openxmlformats.org/markup-compatibility/2006">
              <mc:Choice xmlns:v="urn:schemas-microsoft-com:vml" Requires="v">
                <p:oleObj spid="_x0000_s1042" name="Equation" r:id="rId3" imgW="1765300" imgH="431800" progId="Equation.DSMT4">
                  <p:embed/>
                </p:oleObj>
              </mc:Choice>
              <mc:Fallback>
                <p:oleObj name="Equation" r:id="rId3" imgW="1765300" imgH="431800" progId="Equation.DSMT4">
                  <p:embed/>
                  <p:pic>
                    <p:nvPicPr>
                      <p:cNvPr id="1026" name="Object 5">
                        <a:extLst>
                          <a:ext uri="{FF2B5EF4-FFF2-40B4-BE49-F238E27FC236}">
                            <a16:creationId xmlns:a16="http://schemas.microsoft.com/office/drawing/2014/main" id="{B2C0D43F-D577-41E8-94FA-E01CCDBC1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4" y="2276475"/>
                        <a:ext cx="3455987"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2993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a:extLst>
              <a:ext uri="{FF2B5EF4-FFF2-40B4-BE49-F238E27FC236}">
                <a16:creationId xmlns:a16="http://schemas.microsoft.com/office/drawing/2014/main" id="{09B6928E-EAD2-486B-A6C6-4F96581DF5BF}"/>
              </a:ext>
            </a:extLst>
          </p:cNvPr>
          <p:cNvSpPr>
            <a:spLocks noGrp="1"/>
          </p:cNvSpPr>
          <p:nvPr>
            <p:ph type="title" idx="4294967295"/>
          </p:nvPr>
        </p:nvSpPr>
        <p:spPr/>
        <p:txBody>
          <a:bodyPr/>
          <a:lstStyle/>
          <a:p>
            <a:pPr eaLnBrk="1" hangingPunct="1"/>
            <a:r>
              <a:rPr lang="en-US" altLang="zh-CN" sz="3600" dirty="0"/>
              <a:t>3.1 k-means</a:t>
            </a:r>
            <a:r>
              <a:rPr lang="zh-CN" altLang="en-US" sz="3600" dirty="0"/>
              <a:t>聚类方法</a:t>
            </a:r>
            <a:endParaRPr lang="zh-CN" altLang="en-US" dirty="0"/>
          </a:p>
        </p:txBody>
      </p:sp>
      <p:sp>
        <p:nvSpPr>
          <p:cNvPr id="2052" name="内容占位符 2">
            <a:extLst>
              <a:ext uri="{FF2B5EF4-FFF2-40B4-BE49-F238E27FC236}">
                <a16:creationId xmlns:a16="http://schemas.microsoft.com/office/drawing/2014/main" id="{DB488276-6D91-4EDE-85BA-8649F00BE44E}"/>
              </a:ext>
            </a:extLst>
          </p:cNvPr>
          <p:cNvSpPr>
            <a:spLocks noGrp="1"/>
          </p:cNvSpPr>
          <p:nvPr>
            <p:ph idx="4294967295"/>
          </p:nvPr>
        </p:nvSpPr>
        <p:spPr>
          <a:xfrm>
            <a:off x="1954214" y="1412876"/>
            <a:ext cx="8713787" cy="4752975"/>
          </a:xfrm>
        </p:spPr>
        <p:txBody>
          <a:bodyPr/>
          <a:lstStyle/>
          <a:p>
            <a:pPr>
              <a:buFont typeface="Wingdings" panose="05000000000000000000" pitchFamily="2" charset="2"/>
              <a:buNone/>
            </a:pPr>
            <a:endParaRPr lang="zh-CN" altLang="en-US" dirty="0"/>
          </a:p>
          <a:p>
            <a:r>
              <a:rPr lang="en-US" altLang="zh-CN" dirty="0"/>
              <a:t>2.</a:t>
            </a:r>
            <a:r>
              <a:rPr lang="zh-CN" altLang="en-US" dirty="0"/>
              <a:t>欧氏距离（</a:t>
            </a:r>
            <a:r>
              <a:rPr lang="en-US" altLang="zh-CN" dirty="0"/>
              <a:t>Euclidean Distance</a:t>
            </a:r>
            <a:r>
              <a:rPr lang="zh-CN" altLang="en-US" dirty="0"/>
              <a:t>）</a:t>
            </a:r>
          </a:p>
          <a:p>
            <a:r>
              <a:rPr lang="zh-CN" altLang="en-US" dirty="0"/>
              <a:t>当明氏距离中</a:t>
            </a:r>
            <a:r>
              <a:rPr lang="en-US" altLang="zh-CN" i="1" dirty="0"/>
              <a:t>q</a:t>
            </a:r>
            <a:r>
              <a:rPr lang="en-US" altLang="zh-CN" dirty="0"/>
              <a:t>=2</a:t>
            </a:r>
            <a:r>
              <a:rPr lang="zh-CN" altLang="en-US" dirty="0"/>
              <a:t>时，公式</a:t>
            </a:r>
            <a:r>
              <a:rPr lang="en-US" altLang="zh-CN" dirty="0"/>
              <a:t>1</a:t>
            </a:r>
            <a:r>
              <a:rPr lang="zh-CN" altLang="en-US" dirty="0"/>
              <a:t>即为欧氏距离。</a:t>
            </a:r>
          </a:p>
        </p:txBody>
      </p:sp>
      <p:sp>
        <p:nvSpPr>
          <p:cNvPr id="2053" name="Rectangle 4">
            <a:extLst>
              <a:ext uri="{FF2B5EF4-FFF2-40B4-BE49-F238E27FC236}">
                <a16:creationId xmlns:a16="http://schemas.microsoft.com/office/drawing/2014/main" id="{C9FD1833-151E-40C3-A55B-B15F0FE3EEFB}"/>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54" name="Rectangle 5">
            <a:extLst>
              <a:ext uri="{FF2B5EF4-FFF2-40B4-BE49-F238E27FC236}">
                <a16:creationId xmlns:a16="http://schemas.microsoft.com/office/drawing/2014/main" id="{CEA08888-4DFC-42E3-8C6A-D35578816A4A}"/>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55" name="Rectangle 8">
            <a:extLst>
              <a:ext uri="{FF2B5EF4-FFF2-40B4-BE49-F238E27FC236}">
                <a16:creationId xmlns:a16="http://schemas.microsoft.com/office/drawing/2014/main" id="{C43CE518-DF2B-49B1-9384-44021198278F}"/>
              </a:ext>
            </a:extLst>
          </p:cNvPr>
          <p:cNvSpPr>
            <a:spLocks noChangeArrowheads="1"/>
          </p:cNvSpPr>
          <p:nvPr/>
        </p:nvSpPr>
        <p:spPr bwMode="auto">
          <a:xfrm>
            <a:off x="1524001" y="291974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2050" name="Object 7">
            <a:extLst>
              <a:ext uri="{FF2B5EF4-FFF2-40B4-BE49-F238E27FC236}">
                <a16:creationId xmlns:a16="http://schemas.microsoft.com/office/drawing/2014/main" id="{F598F704-4CF1-4FC8-85FA-339B3580691E}"/>
              </a:ext>
            </a:extLst>
          </p:cNvPr>
          <p:cNvGraphicFramePr>
            <a:graphicFrameLocks noChangeAspect="1"/>
          </p:cNvGraphicFramePr>
          <p:nvPr>
            <p:extLst>
              <p:ext uri="{D42A27DB-BD31-4B8C-83A1-F6EECF244321}">
                <p14:modId xmlns:p14="http://schemas.microsoft.com/office/powerpoint/2010/main" val="3654026824"/>
              </p:ext>
            </p:extLst>
          </p:nvPr>
        </p:nvGraphicFramePr>
        <p:xfrm>
          <a:off x="3358746" y="3613666"/>
          <a:ext cx="3600450" cy="895350"/>
        </p:xfrm>
        <a:graphic>
          <a:graphicData uri="http://schemas.openxmlformats.org/presentationml/2006/ole">
            <mc:AlternateContent xmlns:mc="http://schemas.openxmlformats.org/markup-compatibility/2006">
              <mc:Choice xmlns:v="urn:schemas-microsoft-com:vml" Requires="v">
                <p:oleObj spid="_x0000_s2066" name="Equation" r:id="rId3" imgW="1752600" imgH="431800" progId="Equation.DSMT4">
                  <p:embed/>
                </p:oleObj>
              </mc:Choice>
              <mc:Fallback>
                <p:oleObj name="Equation" r:id="rId3" imgW="1752600" imgH="431800" progId="Equation.DSMT4">
                  <p:embed/>
                  <p:pic>
                    <p:nvPicPr>
                      <p:cNvPr id="2050" name="Object 7">
                        <a:extLst>
                          <a:ext uri="{FF2B5EF4-FFF2-40B4-BE49-F238E27FC236}">
                            <a16:creationId xmlns:a16="http://schemas.microsoft.com/office/drawing/2014/main" id="{F598F704-4CF1-4FC8-85FA-339B35806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8746" y="3613666"/>
                        <a:ext cx="360045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a:extLst>
              <a:ext uri="{FF2B5EF4-FFF2-40B4-BE49-F238E27FC236}">
                <a16:creationId xmlns:a16="http://schemas.microsoft.com/office/drawing/2014/main" id="{91DE35AA-DD4B-43A7-A71C-06DEF4F1DB8B}"/>
              </a:ext>
            </a:extLst>
          </p:cNvPr>
          <p:cNvSpPr/>
          <p:nvPr/>
        </p:nvSpPr>
        <p:spPr>
          <a:xfrm>
            <a:off x="7608693" y="3876675"/>
            <a:ext cx="625492" cy="523220"/>
          </a:xfrm>
          <a:prstGeom prst="rect">
            <a:avLst/>
          </a:prstGeom>
        </p:spPr>
        <p:txBody>
          <a:bodyPr wrap="none">
            <a:spAutoFit/>
          </a:bodyPr>
          <a:lstStyle/>
          <a:p>
            <a:r>
              <a:rPr lang="en-US" altLang="zh-CN" sz="2800" dirty="0"/>
              <a:t>(1)</a:t>
            </a:r>
            <a:endParaRPr lang="zh-CN" altLang="en-US" sz="2800" dirty="0"/>
          </a:p>
        </p:txBody>
      </p:sp>
    </p:spTree>
    <p:extLst>
      <p:ext uri="{BB962C8B-B14F-4D97-AF65-F5344CB8AC3E}">
        <p14:creationId xmlns:p14="http://schemas.microsoft.com/office/powerpoint/2010/main" val="175987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55CA1267-2CB6-42EC-B600-02213692FB18}"/>
              </a:ext>
            </a:extLst>
          </p:cNvPr>
          <p:cNvSpPr>
            <a:spLocks noGrp="1"/>
          </p:cNvSpPr>
          <p:nvPr>
            <p:ph type="title"/>
          </p:nvPr>
        </p:nvSpPr>
        <p:spPr/>
        <p:txBody>
          <a:bodyPr/>
          <a:lstStyle/>
          <a:p>
            <a:pPr eaLnBrk="1" hangingPunct="1"/>
            <a:r>
              <a:rPr lang="en-US" altLang="zh-CN" sz="3600" dirty="0"/>
              <a:t>1</a:t>
            </a:r>
            <a:r>
              <a:rPr lang="zh-CN" altLang="en-US" sz="3600" dirty="0"/>
              <a:t>聚类分析的基础理论</a:t>
            </a:r>
          </a:p>
        </p:txBody>
      </p:sp>
      <p:sp>
        <p:nvSpPr>
          <p:cNvPr id="5" name="AutoShape 6">
            <a:extLst>
              <a:ext uri="{FF2B5EF4-FFF2-40B4-BE49-F238E27FC236}">
                <a16:creationId xmlns:a16="http://schemas.microsoft.com/office/drawing/2014/main" id="{16313451-A062-4C35-B138-E4C36EE8EBAA}"/>
              </a:ext>
            </a:extLst>
          </p:cNvPr>
          <p:cNvSpPr>
            <a:spLocks noChangeArrowheads="1"/>
          </p:cNvSpPr>
          <p:nvPr/>
        </p:nvSpPr>
        <p:spPr bwMode="gray">
          <a:xfrm>
            <a:off x="2566988" y="1458914"/>
            <a:ext cx="7034212" cy="530225"/>
          </a:xfrm>
          <a:prstGeom prst="roundRect">
            <a:avLst>
              <a:gd name="adj" fmla="val 50000"/>
            </a:avLst>
          </a:prstGeom>
          <a:solidFill>
            <a:srgbClr val="D1E0FF"/>
          </a:solidFill>
          <a:ln w="38100" algn="ctr">
            <a:solidFill>
              <a:schemeClr val="bg2"/>
            </a:solidFill>
            <a:round/>
            <a:headEnd/>
            <a:tailEnd/>
          </a:ln>
          <a:effectLst>
            <a:outerShdw dist="63500" dir="3187806" algn="ctr" rotWithShape="0">
              <a:srgbClr val="001D3A"/>
            </a:outerShdw>
          </a:effectLst>
        </p:spPr>
        <p:txBody>
          <a:bodyPr wrap="none" anchor="ctr"/>
          <a:lstStyle/>
          <a:p>
            <a:pPr>
              <a:buClr>
                <a:srgbClr val="00004C"/>
              </a:buClr>
              <a:buSzPct val="90000"/>
              <a:buFont typeface="Wingdings" panose="05000000000000000000" pitchFamily="2" charset="2"/>
              <a:buChar char="v"/>
              <a:defRPr/>
            </a:pPr>
            <a:r>
              <a:rPr lang="en-US" altLang="zh-CN" dirty="0">
                <a:latin typeface="Times New Roman" pitchFamily="18" charset="0"/>
                <a:cs typeface="Times New Roman" pitchFamily="18" charset="0"/>
              </a:rPr>
              <a:t>1.1   </a:t>
            </a:r>
            <a:r>
              <a:rPr lang="zh-CN" altLang="en-US" dirty="0">
                <a:latin typeface="华文楷体" pitchFamily="2" charset="-122"/>
                <a:ea typeface="华文楷体" pitchFamily="2" charset="-122"/>
              </a:rPr>
              <a:t>聚类分析的定义</a:t>
            </a:r>
            <a:endParaRPr lang="zh-CN" altLang="en-US" dirty="0">
              <a:latin typeface="华文楷体" pitchFamily="2" charset="-122"/>
              <a:ea typeface="华文楷体" pitchFamily="2" charset="-122"/>
              <a:cs typeface="Times New Roman" pitchFamily="18" charset="0"/>
            </a:endParaRPr>
          </a:p>
        </p:txBody>
      </p:sp>
      <p:sp>
        <p:nvSpPr>
          <p:cNvPr id="2" name="AutoShape 6">
            <a:extLst>
              <a:ext uri="{FF2B5EF4-FFF2-40B4-BE49-F238E27FC236}">
                <a16:creationId xmlns:a16="http://schemas.microsoft.com/office/drawing/2014/main" id="{0EC16D5E-C0CC-4A9B-9EB2-57A16B75E4F7}"/>
              </a:ext>
            </a:extLst>
          </p:cNvPr>
          <p:cNvSpPr>
            <a:spLocks noChangeArrowheads="1"/>
          </p:cNvSpPr>
          <p:nvPr/>
        </p:nvSpPr>
        <p:spPr bwMode="gray">
          <a:xfrm>
            <a:off x="2566989" y="2349500"/>
            <a:ext cx="7056437" cy="503238"/>
          </a:xfrm>
          <a:prstGeom prst="roundRect">
            <a:avLst>
              <a:gd name="adj" fmla="val 50000"/>
            </a:avLst>
          </a:prstGeom>
          <a:solidFill>
            <a:srgbClr val="D1E0FF"/>
          </a:solidFill>
          <a:ln w="38100" algn="ctr">
            <a:solidFill>
              <a:schemeClr val="bg2"/>
            </a:solidFill>
            <a:round/>
            <a:headEnd/>
            <a:tailEnd/>
          </a:ln>
          <a:effectLst>
            <a:outerShdw dist="63500" dir="3187806" algn="ctr" rotWithShape="0">
              <a:srgbClr val="001D3A"/>
            </a:outerShdw>
          </a:effectLst>
        </p:spPr>
        <p:txBody>
          <a:bodyPr wrap="none" anchor="ctr"/>
          <a:lstStyle/>
          <a:p>
            <a:pPr>
              <a:buClr>
                <a:srgbClr val="00004C"/>
              </a:buClr>
              <a:buSzPct val="90000"/>
              <a:buFont typeface="Wingdings" panose="05000000000000000000" pitchFamily="2" charset="2"/>
              <a:buChar char="v"/>
              <a:defRPr/>
            </a:pPr>
            <a:r>
              <a:rPr lang="en-US" altLang="zh-CN" dirty="0">
                <a:latin typeface="Times New Roman" pitchFamily="18" charset="0"/>
                <a:cs typeface="Times New Roman" pitchFamily="18" charset="0"/>
              </a:rPr>
              <a:t>1.2   </a:t>
            </a:r>
            <a:r>
              <a:rPr lang="zh-CN" altLang="en-US" dirty="0">
                <a:latin typeface="华文楷体" pitchFamily="2" charset="-122"/>
                <a:ea typeface="华文楷体" pitchFamily="2" charset="-122"/>
              </a:rPr>
              <a:t>对聚类算法性能的要求</a:t>
            </a:r>
            <a:endParaRPr lang="zh-CN" altLang="en-US" dirty="0">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1624665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标题 1">
            <a:extLst>
              <a:ext uri="{FF2B5EF4-FFF2-40B4-BE49-F238E27FC236}">
                <a16:creationId xmlns:a16="http://schemas.microsoft.com/office/drawing/2014/main" id="{D9CA3AC8-6EA1-43A4-A259-9F6D5F041992}"/>
              </a:ext>
            </a:extLst>
          </p:cNvPr>
          <p:cNvSpPr>
            <a:spLocks noGrp="1"/>
          </p:cNvSpPr>
          <p:nvPr>
            <p:ph type="title" idx="4294967295"/>
          </p:nvPr>
        </p:nvSpPr>
        <p:spPr/>
        <p:txBody>
          <a:bodyPr/>
          <a:lstStyle/>
          <a:p>
            <a:pPr eaLnBrk="1" hangingPunct="1"/>
            <a:r>
              <a:rPr lang="en-US" altLang="zh-CN" sz="3600" dirty="0"/>
              <a:t>3.1 k-means</a:t>
            </a:r>
            <a:r>
              <a:rPr lang="zh-CN" altLang="en-US" sz="3600" dirty="0"/>
              <a:t>聚类方法</a:t>
            </a:r>
            <a:endParaRPr lang="zh-CN" altLang="en-US" dirty="0"/>
          </a:p>
        </p:txBody>
      </p:sp>
      <p:sp>
        <p:nvSpPr>
          <p:cNvPr id="3078" name="内容占位符 2">
            <a:extLst>
              <a:ext uri="{FF2B5EF4-FFF2-40B4-BE49-F238E27FC236}">
                <a16:creationId xmlns:a16="http://schemas.microsoft.com/office/drawing/2014/main" id="{B8E720FF-A82D-4BEF-AD8B-B6A4AB08ABE1}"/>
              </a:ext>
            </a:extLst>
          </p:cNvPr>
          <p:cNvSpPr>
            <a:spLocks noGrp="1"/>
          </p:cNvSpPr>
          <p:nvPr>
            <p:ph idx="4294967295"/>
          </p:nvPr>
        </p:nvSpPr>
        <p:spPr>
          <a:xfrm>
            <a:off x="1954214" y="1412876"/>
            <a:ext cx="8713787" cy="4752975"/>
          </a:xfrm>
        </p:spPr>
        <p:txBody>
          <a:bodyPr/>
          <a:lstStyle/>
          <a:p>
            <a:pPr>
              <a:buFont typeface="Wingdings" panose="05000000000000000000" pitchFamily="2" charset="2"/>
              <a:buNone/>
            </a:pPr>
            <a:endParaRPr lang="zh-CN" altLang="en-US" dirty="0"/>
          </a:p>
          <a:p>
            <a:r>
              <a:rPr lang="en-US" altLang="zh-CN" dirty="0"/>
              <a:t>3.</a:t>
            </a:r>
            <a:r>
              <a:rPr lang="zh-CN" altLang="en-US" dirty="0"/>
              <a:t>马氏距离 </a:t>
            </a:r>
            <a:r>
              <a:rPr lang="en-US" altLang="zh-CN" dirty="0"/>
              <a:t>(</a:t>
            </a:r>
            <a:r>
              <a:rPr lang="en-US" altLang="zh-CN" dirty="0" err="1"/>
              <a:t>Mahalanobis</a:t>
            </a:r>
            <a:r>
              <a:rPr lang="en-US" altLang="zh-CN" dirty="0"/>
              <a:t> Distance)</a:t>
            </a:r>
          </a:p>
          <a:p>
            <a:r>
              <a:rPr lang="en-US" altLang="zh-CN" dirty="0"/>
              <a:t>                                                         (3)</a:t>
            </a:r>
          </a:p>
          <a:p>
            <a:r>
              <a:rPr lang="zh-CN" altLang="en-US" dirty="0"/>
              <a:t>其中，                                                                             </a:t>
            </a:r>
          </a:p>
          <a:p>
            <a:pPr>
              <a:buFont typeface="Wingdings" panose="05000000000000000000" pitchFamily="2" charset="2"/>
              <a:buNone/>
            </a:pPr>
            <a:r>
              <a:rPr lang="zh-CN" altLang="en-US" dirty="0"/>
              <a:t> </a:t>
            </a:r>
          </a:p>
          <a:p>
            <a:pPr>
              <a:buFont typeface="Wingdings" panose="05000000000000000000" pitchFamily="2" charset="2"/>
              <a:buNone/>
            </a:pPr>
            <a:endParaRPr lang="zh-CN" altLang="en-US" dirty="0"/>
          </a:p>
          <a:p>
            <a:pPr>
              <a:buFont typeface="Wingdings" panose="05000000000000000000" pitchFamily="2" charset="2"/>
              <a:buNone/>
            </a:pPr>
            <a:r>
              <a:rPr lang="en-US" altLang="zh-CN" i="1" dirty="0"/>
              <a:t>    </a:t>
            </a:r>
            <a:r>
              <a:rPr lang="en-US" altLang="zh-CN" i="1" dirty="0" err="1"/>
              <a:t>i</a:t>
            </a:r>
            <a:r>
              <a:rPr lang="en-US" altLang="zh-CN" dirty="0"/>
              <a:t>, </a:t>
            </a:r>
            <a:r>
              <a:rPr lang="en-US" altLang="zh-CN" i="1" dirty="0"/>
              <a:t>j</a:t>
            </a:r>
            <a:r>
              <a:rPr lang="en-US" altLang="zh-CN" dirty="0"/>
              <a:t>=1, 2, …, </a:t>
            </a:r>
            <a:r>
              <a:rPr lang="en-US" altLang="zh-CN" i="1" dirty="0"/>
              <a:t>p</a:t>
            </a:r>
            <a:r>
              <a:rPr lang="zh-CN" altLang="en-US" dirty="0"/>
              <a:t>。如果</a:t>
            </a:r>
            <a:r>
              <a:rPr lang="en-US" altLang="zh-CN" dirty="0"/>
              <a:t>Σ-1</a:t>
            </a:r>
            <a:r>
              <a:rPr lang="zh-CN" altLang="en-US" dirty="0"/>
              <a:t>存在，则马氏距离为</a:t>
            </a:r>
          </a:p>
          <a:p>
            <a:pPr>
              <a:buFont typeface="Wingdings" panose="05000000000000000000" pitchFamily="2" charset="2"/>
              <a:buNone/>
            </a:pPr>
            <a:r>
              <a:rPr lang="zh-CN" altLang="en-US" dirty="0"/>
              <a:t>                                                                         </a:t>
            </a:r>
            <a:r>
              <a:rPr lang="en-US" altLang="zh-CN" dirty="0"/>
              <a:t>(4) </a:t>
            </a:r>
            <a:endParaRPr lang="zh-CN" altLang="en-US" dirty="0"/>
          </a:p>
        </p:txBody>
      </p:sp>
      <p:sp>
        <p:nvSpPr>
          <p:cNvPr id="3079" name="Rectangle 4">
            <a:extLst>
              <a:ext uri="{FF2B5EF4-FFF2-40B4-BE49-F238E27FC236}">
                <a16:creationId xmlns:a16="http://schemas.microsoft.com/office/drawing/2014/main" id="{384F39A1-CA97-45B2-A094-7361359AE6A0}"/>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0" name="Rectangle 5">
            <a:extLst>
              <a:ext uri="{FF2B5EF4-FFF2-40B4-BE49-F238E27FC236}">
                <a16:creationId xmlns:a16="http://schemas.microsoft.com/office/drawing/2014/main" id="{57815012-5FBB-48B3-8E71-0E42FEB9AE21}"/>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1" name="Rectangle 6">
            <a:extLst>
              <a:ext uri="{FF2B5EF4-FFF2-40B4-BE49-F238E27FC236}">
                <a16:creationId xmlns:a16="http://schemas.microsoft.com/office/drawing/2014/main" id="{4F41F37B-EDC9-4299-9AFE-0EF6B375DF15}"/>
              </a:ext>
            </a:extLst>
          </p:cNvPr>
          <p:cNvSpPr>
            <a:spLocks noChangeArrowheads="1"/>
          </p:cNvSpPr>
          <p:nvPr/>
        </p:nvSpPr>
        <p:spPr bwMode="auto">
          <a:xfrm>
            <a:off x="1524001" y="291974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082" name="Rectangle 9">
            <a:extLst>
              <a:ext uri="{FF2B5EF4-FFF2-40B4-BE49-F238E27FC236}">
                <a16:creationId xmlns:a16="http://schemas.microsoft.com/office/drawing/2014/main" id="{475819BF-E445-4E4B-BCED-F7EE7ABA0279}"/>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3074" name="Object 8">
            <a:extLst>
              <a:ext uri="{FF2B5EF4-FFF2-40B4-BE49-F238E27FC236}">
                <a16:creationId xmlns:a16="http://schemas.microsoft.com/office/drawing/2014/main" id="{C5EC0514-9B1A-4AAB-B485-FD56D9865CCE}"/>
              </a:ext>
            </a:extLst>
          </p:cNvPr>
          <p:cNvGraphicFramePr>
            <a:graphicFrameLocks noChangeAspect="1"/>
          </p:cNvGraphicFramePr>
          <p:nvPr/>
        </p:nvGraphicFramePr>
        <p:xfrm>
          <a:off x="4224338" y="2349501"/>
          <a:ext cx="1727200" cy="523875"/>
        </p:xfrm>
        <a:graphic>
          <a:graphicData uri="http://schemas.openxmlformats.org/presentationml/2006/ole">
            <mc:AlternateContent xmlns:mc="http://schemas.openxmlformats.org/markup-compatibility/2006">
              <mc:Choice xmlns:v="urn:schemas-microsoft-com:vml" Requires="v">
                <p:oleObj spid="_x0000_s3122" name="Equation" r:id="rId3" imgW="736600" imgH="241300" progId="Equation.DSMT4">
                  <p:embed/>
                </p:oleObj>
              </mc:Choice>
              <mc:Fallback>
                <p:oleObj name="Equation" r:id="rId3" imgW="736600" imgH="241300" progId="Equation.DSMT4">
                  <p:embed/>
                  <p:pic>
                    <p:nvPicPr>
                      <p:cNvPr id="3074" name="Object 8">
                        <a:extLst>
                          <a:ext uri="{FF2B5EF4-FFF2-40B4-BE49-F238E27FC236}">
                            <a16:creationId xmlns:a16="http://schemas.microsoft.com/office/drawing/2014/main" id="{C5EC0514-9B1A-4AAB-B485-FD56D9865C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38" y="2349501"/>
                        <a:ext cx="172720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3" name="Rectangle 11">
            <a:extLst>
              <a:ext uri="{FF2B5EF4-FFF2-40B4-BE49-F238E27FC236}">
                <a16:creationId xmlns:a16="http://schemas.microsoft.com/office/drawing/2014/main" id="{C1C6DC7C-ED16-4660-BBEE-8C45C822FEEC}"/>
              </a:ext>
            </a:extLst>
          </p:cNvPr>
          <p:cNvSpPr>
            <a:spLocks noChangeArrowheads="1"/>
          </p:cNvSpPr>
          <p:nvPr/>
        </p:nvSpPr>
        <p:spPr bwMode="auto">
          <a:xfrm>
            <a:off x="1524001" y="2953078"/>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3075" name="Object 10">
            <a:extLst>
              <a:ext uri="{FF2B5EF4-FFF2-40B4-BE49-F238E27FC236}">
                <a16:creationId xmlns:a16="http://schemas.microsoft.com/office/drawing/2014/main" id="{B5867227-A13F-4289-A3E6-4794CF7A6606}"/>
              </a:ext>
            </a:extLst>
          </p:cNvPr>
          <p:cNvGraphicFramePr>
            <a:graphicFrameLocks noChangeAspect="1"/>
          </p:cNvGraphicFramePr>
          <p:nvPr/>
        </p:nvGraphicFramePr>
        <p:xfrm>
          <a:off x="3575050" y="3068639"/>
          <a:ext cx="3708400" cy="835025"/>
        </p:xfrm>
        <a:graphic>
          <a:graphicData uri="http://schemas.openxmlformats.org/presentationml/2006/ole">
            <mc:AlternateContent xmlns:mc="http://schemas.openxmlformats.org/markup-compatibility/2006">
              <mc:Choice xmlns:v="urn:schemas-microsoft-com:vml" Requires="v">
                <p:oleObj spid="_x0000_s3123" name="Equation" r:id="rId5" imgW="1905000" imgH="431800" progId="Equation.DSMT4">
                  <p:embed/>
                </p:oleObj>
              </mc:Choice>
              <mc:Fallback>
                <p:oleObj name="Equation" r:id="rId5" imgW="1905000" imgH="431800" progId="Equation.DSMT4">
                  <p:embed/>
                  <p:pic>
                    <p:nvPicPr>
                      <p:cNvPr id="3075" name="Object 10">
                        <a:extLst>
                          <a:ext uri="{FF2B5EF4-FFF2-40B4-BE49-F238E27FC236}">
                            <a16:creationId xmlns:a16="http://schemas.microsoft.com/office/drawing/2014/main" id="{B5867227-A13F-4289-A3E6-4794CF7A66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0" y="3068639"/>
                        <a:ext cx="370840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4" name="Rectangle 13">
            <a:extLst>
              <a:ext uri="{FF2B5EF4-FFF2-40B4-BE49-F238E27FC236}">
                <a16:creationId xmlns:a16="http://schemas.microsoft.com/office/drawing/2014/main" id="{B3A21F86-3877-4374-88FD-4F95CCB00B0D}"/>
              </a:ext>
            </a:extLst>
          </p:cNvPr>
          <p:cNvSpPr>
            <a:spLocks noChangeArrowheads="1"/>
          </p:cNvSpPr>
          <p:nvPr/>
        </p:nvSpPr>
        <p:spPr bwMode="auto">
          <a:xfrm>
            <a:off x="1524001" y="31673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3076" name="Object 12">
            <a:extLst>
              <a:ext uri="{FF2B5EF4-FFF2-40B4-BE49-F238E27FC236}">
                <a16:creationId xmlns:a16="http://schemas.microsoft.com/office/drawing/2014/main" id="{84D41F87-DA64-4BCF-930C-2EB6AF05B65F}"/>
              </a:ext>
            </a:extLst>
          </p:cNvPr>
          <p:cNvGraphicFramePr>
            <a:graphicFrameLocks noChangeAspect="1"/>
          </p:cNvGraphicFramePr>
          <p:nvPr>
            <p:extLst>
              <p:ext uri="{D42A27DB-BD31-4B8C-83A1-F6EECF244321}">
                <p14:modId xmlns:p14="http://schemas.microsoft.com/office/powerpoint/2010/main" val="4145621636"/>
              </p:ext>
            </p:extLst>
          </p:nvPr>
        </p:nvGraphicFramePr>
        <p:xfrm>
          <a:off x="3214680" y="5157792"/>
          <a:ext cx="4249738" cy="530225"/>
        </p:xfrm>
        <a:graphic>
          <a:graphicData uri="http://schemas.openxmlformats.org/presentationml/2006/ole">
            <mc:AlternateContent xmlns:mc="http://schemas.openxmlformats.org/markup-compatibility/2006">
              <mc:Choice xmlns:v="urn:schemas-microsoft-com:vml" Requires="v">
                <p:oleObj spid="_x0000_s3124" name="Equation" r:id="rId7" imgW="2057400" imgH="254000" progId="Equation.DSMT4">
                  <p:embed/>
                </p:oleObj>
              </mc:Choice>
              <mc:Fallback>
                <p:oleObj name="Equation" r:id="rId7" imgW="2057400" imgH="254000" progId="Equation.DSMT4">
                  <p:embed/>
                  <p:pic>
                    <p:nvPicPr>
                      <p:cNvPr id="3076" name="Object 12">
                        <a:extLst>
                          <a:ext uri="{FF2B5EF4-FFF2-40B4-BE49-F238E27FC236}">
                            <a16:creationId xmlns:a16="http://schemas.microsoft.com/office/drawing/2014/main" id="{84D41F87-DA64-4BCF-930C-2EB6AF05B6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80" y="5157792"/>
                        <a:ext cx="4249738"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3819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标题 1">
            <a:extLst>
              <a:ext uri="{FF2B5EF4-FFF2-40B4-BE49-F238E27FC236}">
                <a16:creationId xmlns:a16="http://schemas.microsoft.com/office/drawing/2014/main" id="{BCE3F001-4FF6-4B7F-A933-DA0384C74E7F}"/>
              </a:ext>
            </a:extLst>
          </p:cNvPr>
          <p:cNvSpPr>
            <a:spLocks noGrp="1"/>
          </p:cNvSpPr>
          <p:nvPr>
            <p:ph type="title" idx="4294967295"/>
          </p:nvPr>
        </p:nvSpPr>
        <p:spPr/>
        <p:txBody>
          <a:bodyPr/>
          <a:lstStyle/>
          <a:p>
            <a:pPr eaLnBrk="1" hangingPunct="1"/>
            <a:r>
              <a:rPr lang="en-US" altLang="zh-CN" sz="3600" dirty="0"/>
              <a:t>3.1 k-means</a:t>
            </a:r>
            <a:r>
              <a:rPr lang="zh-CN" altLang="en-US" sz="3600" dirty="0"/>
              <a:t>聚类方法</a:t>
            </a:r>
            <a:endParaRPr lang="zh-CN" altLang="en-US" dirty="0"/>
          </a:p>
        </p:txBody>
      </p:sp>
      <p:sp>
        <p:nvSpPr>
          <p:cNvPr id="4101" name="内容占位符 2">
            <a:extLst>
              <a:ext uri="{FF2B5EF4-FFF2-40B4-BE49-F238E27FC236}">
                <a16:creationId xmlns:a16="http://schemas.microsoft.com/office/drawing/2014/main" id="{A456CE43-57FD-4C44-A934-C5E0DCF179D0}"/>
              </a:ext>
            </a:extLst>
          </p:cNvPr>
          <p:cNvSpPr>
            <a:spLocks noGrp="1"/>
          </p:cNvSpPr>
          <p:nvPr>
            <p:ph idx="4294967295"/>
          </p:nvPr>
        </p:nvSpPr>
        <p:spPr>
          <a:xfrm>
            <a:off x="1954214" y="908050"/>
            <a:ext cx="8713787" cy="3168650"/>
          </a:xfrm>
        </p:spPr>
        <p:txBody>
          <a:bodyPr/>
          <a:lstStyle/>
          <a:p>
            <a:pPr>
              <a:buFont typeface="Wingdings" panose="05000000000000000000" pitchFamily="2" charset="2"/>
              <a:buNone/>
            </a:pPr>
            <a:endParaRPr lang="zh-CN" altLang="en-US" dirty="0"/>
          </a:p>
          <a:p>
            <a:r>
              <a:rPr lang="en-US" altLang="zh-CN" dirty="0"/>
              <a:t>4.</a:t>
            </a:r>
            <a:r>
              <a:rPr lang="zh-CN" altLang="en-US" dirty="0"/>
              <a:t>兰氏距离</a:t>
            </a:r>
            <a:r>
              <a:rPr lang="en-US" altLang="zh-CN" dirty="0"/>
              <a:t>(Canberra Distance)</a:t>
            </a:r>
          </a:p>
          <a:p>
            <a:pPr>
              <a:buFont typeface="Wingdings" panose="05000000000000000000" pitchFamily="2" charset="2"/>
              <a:buNone/>
            </a:pPr>
            <a:r>
              <a:rPr lang="en-US" altLang="zh-CN" dirty="0"/>
              <a:t>                                                                    (5)</a:t>
            </a:r>
          </a:p>
          <a:p>
            <a:pPr>
              <a:buFont typeface="Wingdings" panose="05000000000000000000" pitchFamily="2" charset="2"/>
              <a:buNone/>
            </a:pPr>
            <a:endParaRPr lang="en-US" altLang="zh-CN" dirty="0"/>
          </a:p>
          <a:p>
            <a:r>
              <a:rPr lang="zh-CN" altLang="en-US" dirty="0"/>
              <a:t>定义</a:t>
            </a:r>
            <a:r>
              <a:rPr lang="en-US" altLang="zh-CN" dirty="0"/>
              <a:t>2    </a:t>
            </a:r>
            <a:r>
              <a:rPr lang="zh-CN" altLang="en-US" dirty="0"/>
              <a:t>准则函数</a:t>
            </a:r>
            <a:r>
              <a:rPr lang="zh-CN" altLang="en-US" i="1" dirty="0">
                <a:sym typeface="Symbol" panose="05050102010706020507" pitchFamily="18" charset="2"/>
              </a:rPr>
              <a:t></a:t>
            </a:r>
            <a:endParaRPr lang="zh-CN" altLang="en-US" dirty="0"/>
          </a:p>
          <a:p>
            <a:pPr>
              <a:buFont typeface="Wingdings" panose="05000000000000000000" pitchFamily="2" charset="2"/>
              <a:buNone/>
            </a:pPr>
            <a:r>
              <a:rPr lang="zh-CN" altLang="en-US" dirty="0"/>
              <a:t>                                                                    </a:t>
            </a:r>
            <a:r>
              <a:rPr lang="en-US" altLang="zh-CN" dirty="0"/>
              <a:t>(6) </a:t>
            </a:r>
            <a:endParaRPr lang="zh-CN" altLang="en-US" dirty="0"/>
          </a:p>
        </p:txBody>
      </p:sp>
      <p:sp>
        <p:nvSpPr>
          <p:cNvPr id="4102" name="Rectangle 4">
            <a:extLst>
              <a:ext uri="{FF2B5EF4-FFF2-40B4-BE49-F238E27FC236}">
                <a16:creationId xmlns:a16="http://schemas.microsoft.com/office/drawing/2014/main" id="{120D3969-8345-4657-BFB9-C82164521E2D}"/>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103" name="Rectangle 5">
            <a:extLst>
              <a:ext uri="{FF2B5EF4-FFF2-40B4-BE49-F238E27FC236}">
                <a16:creationId xmlns:a16="http://schemas.microsoft.com/office/drawing/2014/main" id="{53D24B6A-5531-4FA9-A377-D94B8453EB48}"/>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104" name="Rectangle 6">
            <a:extLst>
              <a:ext uri="{FF2B5EF4-FFF2-40B4-BE49-F238E27FC236}">
                <a16:creationId xmlns:a16="http://schemas.microsoft.com/office/drawing/2014/main" id="{6642BD77-DE67-45F7-BEF6-722ECAEE7455}"/>
              </a:ext>
            </a:extLst>
          </p:cNvPr>
          <p:cNvSpPr>
            <a:spLocks noChangeArrowheads="1"/>
          </p:cNvSpPr>
          <p:nvPr/>
        </p:nvSpPr>
        <p:spPr bwMode="auto">
          <a:xfrm>
            <a:off x="1524001" y="291974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4105" name="Rectangle 9">
            <a:extLst>
              <a:ext uri="{FF2B5EF4-FFF2-40B4-BE49-F238E27FC236}">
                <a16:creationId xmlns:a16="http://schemas.microsoft.com/office/drawing/2014/main" id="{23569F81-AD8A-401E-80C2-E7ADD377EB9C}"/>
              </a:ext>
            </a:extLst>
          </p:cNvPr>
          <p:cNvSpPr>
            <a:spLocks noChangeArrowheads="1"/>
          </p:cNvSpPr>
          <p:nvPr/>
        </p:nvSpPr>
        <p:spPr bwMode="auto">
          <a:xfrm>
            <a:off x="1524001" y="2867353"/>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4098" name="Object 8">
            <a:extLst>
              <a:ext uri="{FF2B5EF4-FFF2-40B4-BE49-F238E27FC236}">
                <a16:creationId xmlns:a16="http://schemas.microsoft.com/office/drawing/2014/main" id="{096D0F57-CFB8-4CDD-8215-F9648A31161B}"/>
              </a:ext>
            </a:extLst>
          </p:cNvPr>
          <p:cNvGraphicFramePr>
            <a:graphicFrameLocks noChangeAspect="1"/>
          </p:cNvGraphicFramePr>
          <p:nvPr>
            <p:extLst>
              <p:ext uri="{D42A27DB-BD31-4B8C-83A1-F6EECF244321}">
                <p14:modId xmlns:p14="http://schemas.microsoft.com/office/powerpoint/2010/main" val="4205665699"/>
              </p:ext>
            </p:extLst>
          </p:nvPr>
        </p:nvGraphicFramePr>
        <p:xfrm>
          <a:off x="3718911" y="1857575"/>
          <a:ext cx="3240088" cy="1011238"/>
        </p:xfrm>
        <a:graphic>
          <a:graphicData uri="http://schemas.openxmlformats.org/presentationml/2006/ole">
            <mc:AlternateContent xmlns:mc="http://schemas.openxmlformats.org/markup-compatibility/2006">
              <mc:Choice xmlns:v="urn:schemas-microsoft-com:vml" Requires="v">
                <p:oleObj spid="_x0000_s4130" name="Equation" r:id="rId3" imgW="1638300" imgH="508000" progId="Equation.DSMT4">
                  <p:embed/>
                </p:oleObj>
              </mc:Choice>
              <mc:Fallback>
                <p:oleObj name="Equation" r:id="rId3" imgW="1638300" imgH="508000" progId="Equation.DSMT4">
                  <p:embed/>
                  <p:pic>
                    <p:nvPicPr>
                      <p:cNvPr id="4098" name="Object 8">
                        <a:extLst>
                          <a:ext uri="{FF2B5EF4-FFF2-40B4-BE49-F238E27FC236}">
                            <a16:creationId xmlns:a16="http://schemas.microsoft.com/office/drawing/2014/main" id="{096D0F57-CFB8-4CDD-8215-F9648A311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911" y="1857575"/>
                        <a:ext cx="3240088"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Rectangle 11">
            <a:extLst>
              <a:ext uri="{FF2B5EF4-FFF2-40B4-BE49-F238E27FC236}">
                <a16:creationId xmlns:a16="http://schemas.microsoft.com/office/drawing/2014/main" id="{1298A44A-8AF5-4FF6-9BC6-EB65B32CCE1B}"/>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4099" name="Object 10">
            <a:extLst>
              <a:ext uri="{FF2B5EF4-FFF2-40B4-BE49-F238E27FC236}">
                <a16:creationId xmlns:a16="http://schemas.microsoft.com/office/drawing/2014/main" id="{2D95675F-E654-436E-B78D-39AB9680A10E}"/>
              </a:ext>
            </a:extLst>
          </p:cNvPr>
          <p:cNvGraphicFramePr>
            <a:graphicFrameLocks noChangeAspect="1"/>
          </p:cNvGraphicFramePr>
          <p:nvPr>
            <p:extLst>
              <p:ext uri="{D42A27DB-BD31-4B8C-83A1-F6EECF244321}">
                <p14:modId xmlns:p14="http://schemas.microsoft.com/office/powerpoint/2010/main" val="84969715"/>
              </p:ext>
            </p:extLst>
          </p:nvPr>
        </p:nvGraphicFramePr>
        <p:xfrm>
          <a:off x="4750358" y="3354788"/>
          <a:ext cx="2447925" cy="927100"/>
        </p:xfrm>
        <a:graphic>
          <a:graphicData uri="http://schemas.openxmlformats.org/presentationml/2006/ole">
            <mc:AlternateContent xmlns:mc="http://schemas.openxmlformats.org/markup-compatibility/2006">
              <mc:Choice xmlns:v="urn:schemas-microsoft-com:vml" Requires="v">
                <p:oleObj spid="_x0000_s4131" name="Equation" r:id="rId5" imgW="1231900" imgH="457200" progId="Equation.DSMT4">
                  <p:embed/>
                </p:oleObj>
              </mc:Choice>
              <mc:Fallback>
                <p:oleObj name="Equation" r:id="rId5" imgW="1231900" imgH="457200" progId="Equation.DSMT4">
                  <p:embed/>
                  <p:pic>
                    <p:nvPicPr>
                      <p:cNvPr id="4099" name="Object 10">
                        <a:extLst>
                          <a:ext uri="{FF2B5EF4-FFF2-40B4-BE49-F238E27FC236}">
                            <a16:creationId xmlns:a16="http://schemas.microsoft.com/office/drawing/2014/main" id="{2D95675F-E654-436E-B78D-39AB9680A1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0358" y="3354788"/>
                        <a:ext cx="2447925"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内容占位符 2">
            <a:extLst>
              <a:ext uri="{FF2B5EF4-FFF2-40B4-BE49-F238E27FC236}">
                <a16:creationId xmlns:a16="http://schemas.microsoft.com/office/drawing/2014/main" id="{1C7E489A-1F10-4A82-9F4B-722B26978CBC}"/>
              </a:ext>
            </a:extLst>
          </p:cNvPr>
          <p:cNvSpPr>
            <a:spLocks/>
          </p:cNvSpPr>
          <p:nvPr/>
        </p:nvSpPr>
        <p:spPr bwMode="auto">
          <a:xfrm>
            <a:off x="1616366" y="3994925"/>
            <a:ext cx="8713787" cy="264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a:lnSpc>
                <a:spcPct val="100000"/>
              </a:lnSpc>
              <a:buClr>
                <a:schemeClr val="accent2"/>
              </a:buClr>
              <a:buFont typeface="Wingdings" panose="05000000000000000000" pitchFamily="2" charset="2"/>
              <a:buNone/>
            </a:pPr>
            <a:endParaRPr lang="zh-CN" altLang="en-US" sz="2500" b="0" dirty="0">
              <a:latin typeface="Arial" panose="020B0604020202020204" pitchFamily="34" charset="0"/>
              <a:ea typeface="黑体" panose="02010609060101010101" pitchFamily="49" charset="-122"/>
            </a:endParaRPr>
          </a:p>
          <a:p>
            <a:pPr algn="just">
              <a:lnSpc>
                <a:spcPct val="100000"/>
              </a:lnSpc>
              <a:buClr>
                <a:schemeClr val="accent2"/>
              </a:buClr>
              <a:buFont typeface="Wingdings" panose="05000000000000000000" pitchFamily="2" charset="2"/>
              <a:buChar char="u"/>
            </a:pPr>
            <a:r>
              <a:rPr lang="zh-CN" altLang="en-US" sz="2500" b="0" dirty="0">
                <a:latin typeface="Arial" panose="020B0604020202020204" pitchFamily="34" charset="0"/>
                <a:ea typeface="黑体" panose="02010609060101010101" pitchFamily="49" charset="-122"/>
              </a:rPr>
              <a:t>设待聚类的数据集为</a:t>
            </a:r>
            <a:r>
              <a:rPr lang="en-US" altLang="zh-CN" sz="2500" b="0" i="1" dirty="0">
                <a:latin typeface="Arial" panose="020B0604020202020204" pitchFamily="34" charset="0"/>
                <a:ea typeface="黑体" panose="02010609060101010101" pitchFamily="49" charset="-122"/>
              </a:rPr>
              <a:t>X</a:t>
            </a:r>
            <a:r>
              <a:rPr lang="en-US" altLang="zh-CN" sz="2500" b="0" dirty="0">
                <a:latin typeface="Arial" panose="020B0604020202020204" pitchFamily="34" charset="0"/>
                <a:ea typeface="黑体" panose="02010609060101010101" pitchFamily="49" charset="-122"/>
              </a:rPr>
              <a:t>={</a:t>
            </a:r>
            <a:r>
              <a:rPr lang="en-US" altLang="zh-CN" sz="2500" b="0" i="1" dirty="0">
                <a:latin typeface="Arial" panose="020B0604020202020204" pitchFamily="34" charset="0"/>
                <a:ea typeface="黑体" panose="02010609060101010101" pitchFamily="49" charset="-122"/>
              </a:rPr>
              <a:t>x</a:t>
            </a:r>
            <a:r>
              <a:rPr lang="en-US" altLang="zh-CN" sz="2500" b="0" dirty="0">
                <a:latin typeface="Arial" panose="020B0604020202020204" pitchFamily="34" charset="0"/>
                <a:ea typeface="黑体" panose="02010609060101010101" pitchFamily="49" charset="-122"/>
              </a:rPr>
              <a:t>1, </a:t>
            </a:r>
            <a:r>
              <a:rPr lang="en-US" altLang="zh-CN" sz="2500" b="0" i="1" dirty="0">
                <a:latin typeface="Arial" panose="020B0604020202020204" pitchFamily="34" charset="0"/>
                <a:ea typeface="黑体" panose="02010609060101010101" pitchFamily="49" charset="-122"/>
              </a:rPr>
              <a:t>x</a:t>
            </a:r>
            <a:r>
              <a:rPr lang="en-US" altLang="zh-CN" sz="2500" b="0" dirty="0">
                <a:latin typeface="Arial" panose="020B0604020202020204" pitchFamily="34" charset="0"/>
                <a:ea typeface="黑体" panose="02010609060101010101" pitchFamily="49" charset="-122"/>
              </a:rPr>
              <a:t>2, ..., </a:t>
            </a:r>
            <a:r>
              <a:rPr lang="en-US" altLang="zh-CN" sz="2500" b="0" i="1" dirty="0" err="1">
                <a:latin typeface="Arial" panose="020B0604020202020204" pitchFamily="34" charset="0"/>
                <a:ea typeface="黑体" panose="02010609060101010101" pitchFamily="49" charset="-122"/>
              </a:rPr>
              <a:t>x</a:t>
            </a:r>
            <a:r>
              <a:rPr lang="en-US" altLang="zh-CN" sz="2500" b="0" dirty="0" err="1">
                <a:latin typeface="Arial" panose="020B0604020202020204" pitchFamily="34" charset="0"/>
                <a:ea typeface="黑体" panose="02010609060101010101" pitchFamily="49" charset="-122"/>
              </a:rPr>
              <a:t>n</a:t>
            </a:r>
            <a:r>
              <a:rPr lang="en-US" altLang="zh-CN" sz="2500" b="0" dirty="0">
                <a:latin typeface="Arial" panose="020B0604020202020204" pitchFamily="34" charset="0"/>
                <a:ea typeface="黑体" panose="02010609060101010101" pitchFamily="49" charset="-122"/>
              </a:rPr>
              <a:t>}</a:t>
            </a:r>
            <a:r>
              <a:rPr lang="zh-CN" altLang="en-US" sz="2500" b="0" dirty="0">
                <a:latin typeface="Arial" panose="020B0604020202020204" pitchFamily="34" charset="0"/>
                <a:ea typeface="黑体" panose="02010609060101010101" pitchFamily="49" charset="-122"/>
              </a:rPr>
              <a:t>，将其划分为</a:t>
            </a:r>
            <a:r>
              <a:rPr lang="en-US" altLang="zh-CN" sz="2500" b="0" i="1" dirty="0">
                <a:latin typeface="Arial" panose="020B0604020202020204" pitchFamily="34" charset="0"/>
                <a:ea typeface="黑体" panose="02010609060101010101" pitchFamily="49" charset="-122"/>
              </a:rPr>
              <a:t>k</a:t>
            </a:r>
            <a:r>
              <a:rPr lang="zh-CN" altLang="en-US" sz="2500" b="0" dirty="0">
                <a:latin typeface="Arial" panose="020B0604020202020204" pitchFamily="34" charset="0"/>
                <a:ea typeface="黑体" panose="02010609060101010101" pitchFamily="49" charset="-122"/>
              </a:rPr>
              <a:t>个簇</a:t>
            </a:r>
            <a:r>
              <a:rPr lang="en-US" altLang="zh-CN" sz="2500" b="0" i="1" dirty="0">
                <a:latin typeface="Arial" panose="020B0604020202020204" pitchFamily="34" charset="0"/>
                <a:ea typeface="黑体" panose="02010609060101010101" pitchFamily="49" charset="-122"/>
              </a:rPr>
              <a:t>C</a:t>
            </a:r>
            <a:r>
              <a:rPr lang="en-US" altLang="zh-CN" sz="2500" b="0" dirty="0">
                <a:latin typeface="Arial" panose="020B0604020202020204" pitchFamily="34" charset="0"/>
                <a:ea typeface="黑体" panose="02010609060101010101" pitchFamily="49" charset="-122"/>
              </a:rPr>
              <a:t>i</a:t>
            </a:r>
            <a:r>
              <a:rPr lang="zh-CN" altLang="en-US" sz="2500" b="0" dirty="0">
                <a:latin typeface="Arial" panose="020B0604020202020204" pitchFamily="34" charset="0"/>
                <a:ea typeface="黑体" panose="02010609060101010101" pitchFamily="49" charset="-122"/>
              </a:rPr>
              <a:t>，均值分别为</a:t>
            </a:r>
            <a:r>
              <a:rPr lang="en-US" altLang="zh-CN" sz="2500" b="0" i="1" dirty="0" err="1">
                <a:latin typeface="Arial" panose="020B0604020202020204" pitchFamily="34" charset="0"/>
                <a:ea typeface="黑体" panose="02010609060101010101" pitchFamily="49" charset="-122"/>
              </a:rPr>
              <a:t>z</a:t>
            </a:r>
            <a:r>
              <a:rPr lang="en-US" altLang="zh-CN" sz="2500" b="0" dirty="0" err="1">
                <a:latin typeface="Arial" panose="020B0604020202020204" pitchFamily="34" charset="0"/>
                <a:ea typeface="黑体" panose="02010609060101010101" pitchFamily="49" charset="-122"/>
              </a:rPr>
              <a:t>i</a:t>
            </a:r>
            <a:r>
              <a:rPr lang="zh-CN" altLang="en-US" sz="2500" b="0" dirty="0">
                <a:latin typeface="Arial" panose="020B0604020202020204" pitchFamily="34" charset="0"/>
                <a:ea typeface="黑体" panose="02010609060101010101" pitchFamily="49" charset="-122"/>
              </a:rPr>
              <a:t>，即</a:t>
            </a:r>
            <a:r>
              <a:rPr lang="en-US" altLang="zh-CN" sz="2500" b="0" i="1" dirty="0" err="1">
                <a:latin typeface="Arial" panose="020B0604020202020204" pitchFamily="34" charset="0"/>
                <a:ea typeface="黑体" panose="02010609060101010101" pitchFamily="49" charset="-122"/>
              </a:rPr>
              <a:t>z</a:t>
            </a:r>
            <a:r>
              <a:rPr lang="en-US" altLang="zh-CN" sz="2500" b="0" dirty="0" err="1">
                <a:latin typeface="Arial" panose="020B0604020202020204" pitchFamily="34" charset="0"/>
                <a:ea typeface="黑体" panose="02010609060101010101" pitchFamily="49" charset="-122"/>
              </a:rPr>
              <a:t>i</a:t>
            </a:r>
            <a:r>
              <a:rPr lang="zh-CN" altLang="en-US" sz="2500" b="0" dirty="0">
                <a:latin typeface="Arial" panose="020B0604020202020204" pitchFamily="34" charset="0"/>
                <a:ea typeface="黑体" panose="02010609060101010101" pitchFamily="49" charset="-122"/>
              </a:rPr>
              <a:t>为簇</a:t>
            </a:r>
            <a:r>
              <a:rPr lang="en-US" altLang="zh-CN" sz="2500" b="0" i="1" dirty="0">
                <a:latin typeface="Arial" panose="020B0604020202020204" pitchFamily="34" charset="0"/>
                <a:ea typeface="黑体" panose="02010609060101010101" pitchFamily="49" charset="-122"/>
              </a:rPr>
              <a:t>C</a:t>
            </a:r>
            <a:r>
              <a:rPr lang="en-US" altLang="zh-CN" sz="2500" b="0" dirty="0">
                <a:latin typeface="Arial" panose="020B0604020202020204" pitchFamily="34" charset="0"/>
                <a:ea typeface="黑体" panose="02010609060101010101" pitchFamily="49" charset="-122"/>
              </a:rPr>
              <a:t>i</a:t>
            </a:r>
            <a:r>
              <a:rPr lang="zh-CN" altLang="en-US" sz="2500" b="0" dirty="0">
                <a:latin typeface="Arial" panose="020B0604020202020204" pitchFamily="34" charset="0"/>
                <a:ea typeface="黑体" panose="02010609060101010101" pitchFamily="49" charset="-122"/>
              </a:rPr>
              <a:t>的中心</a:t>
            </a:r>
            <a:r>
              <a:rPr lang="en-US" altLang="zh-CN" sz="2500" b="0" dirty="0">
                <a:latin typeface="Arial" panose="020B0604020202020204" pitchFamily="34" charset="0"/>
                <a:ea typeface="黑体" panose="02010609060101010101" pitchFamily="49" charset="-122"/>
              </a:rPr>
              <a:t>(</a:t>
            </a:r>
            <a:r>
              <a:rPr lang="en-US" altLang="zh-CN" sz="2500" b="0" i="1" dirty="0" err="1">
                <a:latin typeface="Arial" panose="020B0604020202020204" pitchFamily="34" charset="0"/>
                <a:ea typeface="黑体" panose="02010609060101010101" pitchFamily="49" charset="-122"/>
              </a:rPr>
              <a:t>i</a:t>
            </a:r>
            <a:r>
              <a:rPr lang="en-US" altLang="zh-CN" sz="2500" b="0" dirty="0">
                <a:latin typeface="Arial" panose="020B0604020202020204" pitchFamily="34" charset="0"/>
                <a:ea typeface="黑体" panose="02010609060101010101" pitchFamily="49" charset="-122"/>
              </a:rPr>
              <a:t>=1, 2, …, </a:t>
            </a:r>
            <a:r>
              <a:rPr lang="en-US" altLang="zh-CN" sz="2500" b="0" i="1" dirty="0">
                <a:latin typeface="Arial" panose="020B0604020202020204" pitchFamily="34" charset="0"/>
                <a:ea typeface="黑体" panose="02010609060101010101" pitchFamily="49" charset="-122"/>
              </a:rPr>
              <a:t>k</a:t>
            </a:r>
            <a:r>
              <a:rPr lang="en-US" altLang="zh-CN" sz="2500" b="0" dirty="0">
                <a:latin typeface="Arial" panose="020B0604020202020204" pitchFamily="34" charset="0"/>
                <a:ea typeface="黑体" panose="02010609060101010101" pitchFamily="49" charset="-122"/>
              </a:rPr>
              <a:t>)</a:t>
            </a:r>
            <a:r>
              <a:rPr lang="zh-CN" altLang="en-US" sz="2500" b="0" dirty="0">
                <a:latin typeface="Arial" panose="020B0604020202020204" pitchFamily="34" charset="0"/>
                <a:ea typeface="黑体" panose="02010609060101010101" pitchFamily="49" charset="-122"/>
              </a:rPr>
              <a:t>。</a:t>
            </a:r>
            <a:r>
              <a:rPr lang="en-US" altLang="zh-CN" sz="2500" b="0" i="1" dirty="0">
                <a:latin typeface="Arial" panose="020B0604020202020204" pitchFamily="34" charset="0"/>
                <a:ea typeface="黑体" panose="02010609060101010101" pitchFamily="49" charset="-122"/>
              </a:rPr>
              <a:t>E</a:t>
            </a:r>
            <a:r>
              <a:rPr lang="zh-CN" altLang="en-US" sz="2500" b="0" dirty="0">
                <a:latin typeface="Arial" panose="020B0604020202020204" pitchFamily="34" charset="0"/>
                <a:ea typeface="黑体" panose="02010609060101010101" pitchFamily="49" charset="-122"/>
              </a:rPr>
              <a:t>是所有对象的平方误差的总和，</a:t>
            </a:r>
            <a:r>
              <a:rPr lang="en-US" altLang="zh-CN" sz="2500" b="0" i="1" dirty="0" err="1">
                <a:latin typeface="Arial" panose="020B0604020202020204" pitchFamily="34" charset="0"/>
                <a:ea typeface="黑体" panose="02010609060101010101" pitchFamily="49" charset="-122"/>
              </a:rPr>
              <a:t>x</a:t>
            </a:r>
            <a:r>
              <a:rPr lang="en-US" altLang="zh-CN" sz="2500" b="0" i="1" dirty="0" err="1">
                <a:latin typeface="Arial" panose="020B0604020202020204" pitchFamily="34" charset="0"/>
                <a:ea typeface="黑体" panose="02010609060101010101" pitchFamily="49" charset="-122"/>
                <a:sym typeface="Symbol" panose="05050102010706020507" pitchFamily="18" charset="2"/>
              </a:rPr>
              <a:t></a:t>
            </a:r>
            <a:r>
              <a:rPr lang="en-US" altLang="zh-CN" sz="2500" b="0" i="1" dirty="0" err="1">
                <a:latin typeface="Arial" panose="020B0604020202020204" pitchFamily="34" charset="0"/>
                <a:ea typeface="黑体" panose="02010609060101010101" pitchFamily="49" charset="-122"/>
              </a:rPr>
              <a:t>X</a:t>
            </a:r>
            <a:r>
              <a:rPr lang="zh-CN" altLang="en-US" sz="2500" b="0" dirty="0">
                <a:latin typeface="Arial" panose="020B0604020202020204" pitchFamily="34" charset="0"/>
                <a:ea typeface="黑体" panose="02010609060101010101" pitchFamily="49" charset="-122"/>
              </a:rPr>
              <a:t>是空间中的点，</a:t>
            </a:r>
            <a:r>
              <a:rPr lang="en-US" altLang="zh-CN" sz="2500" b="0" i="1" dirty="0">
                <a:latin typeface="Arial" panose="020B0604020202020204" pitchFamily="34" charset="0"/>
                <a:ea typeface="黑体" panose="02010609060101010101" pitchFamily="49" charset="-122"/>
              </a:rPr>
              <a:t>d</a:t>
            </a:r>
            <a:r>
              <a:rPr lang="en-US" altLang="zh-CN" sz="2500" b="0" dirty="0">
                <a:latin typeface="Arial" panose="020B0604020202020204" pitchFamily="34" charset="0"/>
                <a:ea typeface="黑体" panose="02010609060101010101" pitchFamily="49" charset="-122"/>
              </a:rPr>
              <a:t>(</a:t>
            </a:r>
            <a:r>
              <a:rPr lang="en-US" altLang="zh-CN" sz="2500" b="0" i="1" dirty="0">
                <a:latin typeface="Arial" panose="020B0604020202020204" pitchFamily="34" charset="0"/>
                <a:ea typeface="黑体" panose="02010609060101010101" pitchFamily="49" charset="-122"/>
              </a:rPr>
              <a:t>x</a:t>
            </a:r>
            <a:r>
              <a:rPr lang="en-US" altLang="zh-CN" sz="2500" b="0" dirty="0">
                <a:latin typeface="Arial" panose="020B0604020202020204" pitchFamily="34" charset="0"/>
                <a:ea typeface="黑体" panose="02010609060101010101" pitchFamily="49" charset="-122"/>
              </a:rPr>
              <a:t>, </a:t>
            </a:r>
            <a:r>
              <a:rPr lang="en-US" altLang="zh-CN" sz="2500" b="0" i="1" dirty="0" err="1">
                <a:latin typeface="Arial" panose="020B0604020202020204" pitchFamily="34" charset="0"/>
                <a:ea typeface="黑体" panose="02010609060101010101" pitchFamily="49" charset="-122"/>
              </a:rPr>
              <a:t>z</a:t>
            </a:r>
            <a:r>
              <a:rPr lang="en-US" altLang="zh-CN" sz="2500" b="0" dirty="0" err="1">
                <a:latin typeface="Arial" panose="020B0604020202020204" pitchFamily="34" charset="0"/>
                <a:ea typeface="黑体" panose="02010609060101010101" pitchFamily="49" charset="-122"/>
              </a:rPr>
              <a:t>i</a:t>
            </a:r>
            <a:r>
              <a:rPr lang="en-US" altLang="zh-CN" sz="2500" b="0" dirty="0">
                <a:latin typeface="Arial" panose="020B0604020202020204" pitchFamily="34" charset="0"/>
                <a:ea typeface="黑体" panose="02010609060101010101" pitchFamily="49" charset="-122"/>
              </a:rPr>
              <a:t>)</a:t>
            </a:r>
            <a:r>
              <a:rPr lang="zh-CN" altLang="en-US" sz="2500" b="0" dirty="0">
                <a:latin typeface="Arial" panose="020B0604020202020204" pitchFamily="34" charset="0"/>
                <a:ea typeface="黑体" panose="02010609060101010101" pitchFamily="49" charset="-122"/>
              </a:rPr>
              <a:t>为点</a:t>
            </a:r>
            <a:r>
              <a:rPr lang="en-US" altLang="zh-CN" sz="2500" b="0" i="1" dirty="0">
                <a:latin typeface="Arial" panose="020B0604020202020204" pitchFamily="34" charset="0"/>
                <a:ea typeface="黑体" panose="02010609060101010101" pitchFamily="49" charset="-122"/>
              </a:rPr>
              <a:t>x</a:t>
            </a:r>
            <a:r>
              <a:rPr lang="zh-CN" altLang="en-US" sz="2500" b="0" dirty="0">
                <a:latin typeface="Arial" panose="020B0604020202020204" pitchFamily="34" charset="0"/>
                <a:ea typeface="黑体" panose="02010609060101010101" pitchFamily="49" charset="-122"/>
              </a:rPr>
              <a:t>与</a:t>
            </a:r>
            <a:r>
              <a:rPr lang="en-US" altLang="zh-CN" sz="2500" b="0" i="1" dirty="0" err="1">
                <a:latin typeface="Arial" panose="020B0604020202020204" pitchFamily="34" charset="0"/>
                <a:ea typeface="黑体" panose="02010609060101010101" pitchFamily="49" charset="-122"/>
              </a:rPr>
              <a:t>z</a:t>
            </a:r>
            <a:r>
              <a:rPr lang="en-US" altLang="zh-CN" sz="2500" b="0" dirty="0" err="1">
                <a:latin typeface="Arial" panose="020B0604020202020204" pitchFamily="34" charset="0"/>
                <a:ea typeface="黑体" panose="02010609060101010101" pitchFamily="49" charset="-122"/>
              </a:rPr>
              <a:t>i</a:t>
            </a:r>
            <a:r>
              <a:rPr lang="zh-CN" altLang="en-US" sz="2500" b="0" dirty="0">
                <a:latin typeface="Arial" panose="020B0604020202020204" pitchFamily="34" charset="0"/>
                <a:ea typeface="黑体" panose="02010609060101010101" pitchFamily="49" charset="-122"/>
              </a:rPr>
              <a:t>间的距离，可以利用明氏、欧氏、马氏或者兰氏距离求得。</a:t>
            </a:r>
          </a:p>
        </p:txBody>
      </p:sp>
    </p:spTree>
    <p:extLst>
      <p:ext uri="{BB962C8B-B14F-4D97-AF65-F5344CB8AC3E}">
        <p14:creationId xmlns:p14="http://schemas.microsoft.com/office/powerpoint/2010/main" val="4281768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EE8914FC-6D5F-477A-B0AA-511CEE830B64}"/>
              </a:ext>
            </a:extLst>
          </p:cNvPr>
          <p:cNvSpPr>
            <a:spLocks noGrp="1"/>
          </p:cNvSpPr>
          <p:nvPr>
            <p:ph type="title" idx="4294967295"/>
          </p:nvPr>
        </p:nvSpPr>
        <p:spPr/>
        <p:txBody>
          <a:bodyPr/>
          <a:lstStyle/>
          <a:p>
            <a:pPr eaLnBrk="1" hangingPunct="1"/>
            <a:r>
              <a:rPr lang="en-US" altLang="zh-CN" sz="3600" dirty="0"/>
              <a:t>3.2 k-medoids</a:t>
            </a:r>
            <a:r>
              <a:rPr lang="zh-CN" altLang="en-US" sz="3600" dirty="0"/>
              <a:t>聚类方法</a:t>
            </a:r>
            <a:endParaRPr lang="zh-CN" altLang="en-US" dirty="0"/>
          </a:p>
        </p:txBody>
      </p:sp>
      <p:sp>
        <p:nvSpPr>
          <p:cNvPr id="58371" name="内容占位符 2">
            <a:extLst>
              <a:ext uri="{FF2B5EF4-FFF2-40B4-BE49-F238E27FC236}">
                <a16:creationId xmlns:a16="http://schemas.microsoft.com/office/drawing/2014/main" id="{2E7EE823-E98A-47FA-96D0-4746886B13C7}"/>
              </a:ext>
            </a:extLst>
          </p:cNvPr>
          <p:cNvSpPr>
            <a:spLocks noGrp="1"/>
          </p:cNvSpPr>
          <p:nvPr>
            <p:ph idx="4294967295"/>
          </p:nvPr>
        </p:nvSpPr>
        <p:spPr>
          <a:xfrm>
            <a:off x="1954214" y="1412876"/>
            <a:ext cx="8245475" cy="4752975"/>
          </a:xfrm>
        </p:spPr>
        <p:txBody>
          <a:bodyPr/>
          <a:lstStyle/>
          <a:p>
            <a:r>
              <a:rPr lang="zh-CN" altLang="en-US"/>
              <a:t>围绕中心的划分（</a:t>
            </a:r>
            <a:r>
              <a:rPr lang="en-US" altLang="zh-CN"/>
              <a:t>Partitioning Around Medoid, PAM</a:t>
            </a:r>
            <a:r>
              <a:rPr lang="zh-CN" altLang="en-US"/>
              <a:t>）是最早提出的</a:t>
            </a:r>
            <a:r>
              <a:rPr lang="en-US" altLang="zh-CN"/>
              <a:t>k-medoids</a:t>
            </a:r>
            <a:r>
              <a:rPr lang="zh-CN" altLang="en-US"/>
              <a:t>算法之一，它选用簇中位置最中心的对象作为代表对象，试图对</a:t>
            </a:r>
            <a:r>
              <a:rPr lang="en-US" altLang="zh-CN" i="1"/>
              <a:t>n</a:t>
            </a:r>
            <a:r>
              <a:rPr lang="zh-CN" altLang="en-US"/>
              <a:t>个对象给出</a:t>
            </a:r>
            <a:r>
              <a:rPr lang="en-US" altLang="zh-CN" i="1"/>
              <a:t>k</a:t>
            </a:r>
            <a:r>
              <a:rPr lang="zh-CN" altLang="en-US"/>
              <a:t>个划分。代表对象也被称为是中心点，其他对象则被称为非代表对象。</a:t>
            </a:r>
          </a:p>
          <a:p>
            <a:r>
              <a:rPr lang="zh-CN" altLang="en-US"/>
              <a:t>最初随机选择</a:t>
            </a:r>
            <a:r>
              <a:rPr lang="en-US" altLang="zh-CN" i="1"/>
              <a:t>k</a:t>
            </a:r>
            <a:r>
              <a:rPr lang="zh-CN" altLang="en-US"/>
              <a:t>个对象作为中心点，然后反复地用非代表对象来代替代表对象，试图找出更好的中心点，以改进聚类的质量。</a:t>
            </a:r>
          </a:p>
        </p:txBody>
      </p:sp>
      <p:sp>
        <p:nvSpPr>
          <p:cNvPr id="58372" name="Rectangle 4">
            <a:extLst>
              <a:ext uri="{FF2B5EF4-FFF2-40B4-BE49-F238E27FC236}">
                <a16:creationId xmlns:a16="http://schemas.microsoft.com/office/drawing/2014/main" id="{96D9D426-D4E3-4B69-81F2-E17933214AB3}"/>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885980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F5A92016-2B5E-41A5-879A-066B102E354A}"/>
              </a:ext>
            </a:extLst>
          </p:cNvPr>
          <p:cNvSpPr>
            <a:spLocks noGrp="1"/>
          </p:cNvSpPr>
          <p:nvPr>
            <p:ph type="title" idx="4294967295"/>
          </p:nvPr>
        </p:nvSpPr>
        <p:spPr/>
        <p:txBody>
          <a:bodyPr/>
          <a:lstStyle/>
          <a:p>
            <a:pPr eaLnBrk="1" hangingPunct="1"/>
            <a:r>
              <a:rPr lang="en-US" altLang="zh-CN" sz="3600" dirty="0"/>
              <a:t>3.2 k-medoids</a:t>
            </a:r>
            <a:r>
              <a:rPr lang="zh-CN" altLang="en-US" sz="3600" dirty="0"/>
              <a:t>聚类方法</a:t>
            </a:r>
            <a:endParaRPr lang="zh-CN" altLang="en-US" dirty="0"/>
          </a:p>
        </p:txBody>
      </p:sp>
      <p:sp>
        <p:nvSpPr>
          <p:cNvPr id="59395" name="内容占位符 2">
            <a:extLst>
              <a:ext uri="{FF2B5EF4-FFF2-40B4-BE49-F238E27FC236}">
                <a16:creationId xmlns:a16="http://schemas.microsoft.com/office/drawing/2014/main" id="{0CB30EEA-1D44-43A7-8A07-D1B451709086}"/>
              </a:ext>
            </a:extLst>
          </p:cNvPr>
          <p:cNvSpPr>
            <a:spLocks noGrp="1"/>
          </p:cNvSpPr>
          <p:nvPr>
            <p:ph idx="4294967295"/>
          </p:nvPr>
        </p:nvSpPr>
        <p:spPr>
          <a:xfrm>
            <a:off x="1954214" y="1412876"/>
            <a:ext cx="8245475" cy="4752975"/>
          </a:xfrm>
        </p:spPr>
        <p:txBody>
          <a:bodyPr/>
          <a:lstStyle/>
          <a:p>
            <a:r>
              <a:rPr lang="zh-CN" altLang="en-US" dirty="0"/>
              <a:t>在每次迭代中，所有可能的对象对被分析，每个对中的一个对象是中心点，而另一个是非代表对象。对可能的各种组合，估算聚类结果的质量。一个对象</a:t>
            </a:r>
            <a:r>
              <a:rPr lang="en-US" altLang="zh-CN" i="1" dirty="0"/>
              <a:t>O</a:t>
            </a:r>
            <a:r>
              <a:rPr lang="en-US" altLang="zh-CN" baseline="-25000" dirty="0"/>
              <a:t>i</a:t>
            </a:r>
            <a:r>
              <a:rPr lang="zh-CN" altLang="en-US" dirty="0"/>
              <a:t>可以被使最大平方误差值</a:t>
            </a:r>
            <a:r>
              <a:rPr lang="en-US" altLang="zh-CN" i="1" dirty="0"/>
              <a:t>E</a:t>
            </a:r>
            <a:r>
              <a:rPr lang="zh-CN" altLang="en-US" dirty="0"/>
              <a:t>（计算方法如公式</a:t>
            </a:r>
            <a:r>
              <a:rPr lang="en-US" altLang="zh-CN" dirty="0"/>
              <a:t>6</a:t>
            </a:r>
            <a:r>
              <a:rPr lang="zh-CN" altLang="en-US" dirty="0"/>
              <a:t>所示）减少的对象代替。在一次迭代中产生的最佳对象集合成为下次迭代的中心点。</a:t>
            </a:r>
          </a:p>
          <a:p>
            <a:r>
              <a:rPr lang="zh-CN" altLang="en-US" dirty="0"/>
              <a:t>为了判定一个非代表对象</a:t>
            </a:r>
            <a:r>
              <a:rPr lang="en-US" altLang="zh-CN" i="1" dirty="0"/>
              <a:t>O</a:t>
            </a:r>
            <a:r>
              <a:rPr lang="en-US" altLang="zh-CN" baseline="-25000" dirty="0"/>
              <a:t>h</a:t>
            </a:r>
            <a:r>
              <a:rPr lang="zh-CN" altLang="en-US" dirty="0"/>
              <a:t>是否是当前一个代表对象</a:t>
            </a:r>
            <a:r>
              <a:rPr lang="en-US" altLang="zh-CN" i="1" dirty="0"/>
              <a:t>O</a:t>
            </a:r>
            <a:r>
              <a:rPr lang="en-US" altLang="zh-CN" baseline="-25000" dirty="0"/>
              <a:t>i</a:t>
            </a:r>
            <a:r>
              <a:rPr lang="zh-CN" altLang="en-US" dirty="0"/>
              <a:t>的好的代替，对于每一个非中心点对象</a:t>
            </a:r>
            <a:r>
              <a:rPr lang="en-US" altLang="zh-CN" i="1" dirty="0" err="1"/>
              <a:t>O</a:t>
            </a:r>
            <a:r>
              <a:rPr lang="en-US" altLang="zh-CN" baseline="-25000" dirty="0" err="1"/>
              <a:t>j</a:t>
            </a:r>
            <a:r>
              <a:rPr lang="zh-CN" altLang="en-US" dirty="0"/>
              <a:t>，下面的四种情况被考虑：  </a:t>
            </a:r>
          </a:p>
        </p:txBody>
      </p:sp>
      <p:sp>
        <p:nvSpPr>
          <p:cNvPr id="59396" name="Rectangle 4">
            <a:extLst>
              <a:ext uri="{FF2B5EF4-FFF2-40B4-BE49-F238E27FC236}">
                <a16:creationId xmlns:a16="http://schemas.microsoft.com/office/drawing/2014/main" id="{19E8AB60-524F-46CC-AE9D-5F797A8AB640}"/>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464002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D177D801-3380-48DD-A42A-CED12D8F8F8A}"/>
              </a:ext>
            </a:extLst>
          </p:cNvPr>
          <p:cNvSpPr>
            <a:spLocks noGrp="1"/>
          </p:cNvSpPr>
          <p:nvPr>
            <p:ph type="title" idx="4294967295"/>
          </p:nvPr>
        </p:nvSpPr>
        <p:spPr/>
        <p:txBody>
          <a:bodyPr/>
          <a:lstStyle/>
          <a:p>
            <a:pPr eaLnBrk="1" hangingPunct="1"/>
            <a:r>
              <a:rPr lang="en-US" altLang="zh-CN" sz="3600" dirty="0"/>
              <a:t>3.2 k-medoids</a:t>
            </a:r>
            <a:r>
              <a:rPr lang="zh-CN" altLang="en-US" sz="3600" dirty="0"/>
              <a:t>聚类方法</a:t>
            </a:r>
            <a:endParaRPr lang="zh-CN" altLang="en-US" dirty="0"/>
          </a:p>
        </p:txBody>
      </p:sp>
      <p:sp>
        <p:nvSpPr>
          <p:cNvPr id="60419" name="内容占位符 2">
            <a:extLst>
              <a:ext uri="{FF2B5EF4-FFF2-40B4-BE49-F238E27FC236}">
                <a16:creationId xmlns:a16="http://schemas.microsoft.com/office/drawing/2014/main" id="{7E81D47C-A574-4C0D-A436-F023D996F0CB}"/>
              </a:ext>
            </a:extLst>
          </p:cNvPr>
          <p:cNvSpPr>
            <a:spLocks noGrp="1"/>
          </p:cNvSpPr>
          <p:nvPr>
            <p:ph idx="4294967295"/>
          </p:nvPr>
        </p:nvSpPr>
        <p:spPr>
          <a:xfrm>
            <a:off x="1954214" y="1412876"/>
            <a:ext cx="8245475" cy="4752975"/>
          </a:xfrm>
        </p:spPr>
        <p:txBody>
          <a:bodyPr/>
          <a:lstStyle/>
          <a:p>
            <a:r>
              <a:rPr lang="zh-CN" altLang="en-US"/>
              <a:t>第一种情况：</a:t>
            </a:r>
          </a:p>
          <a:p>
            <a:r>
              <a:rPr lang="zh-CN" altLang="en-US"/>
              <a:t>假设</a:t>
            </a:r>
            <a:r>
              <a:rPr lang="en-US" altLang="zh-CN" i="1"/>
              <a:t>O</a:t>
            </a:r>
            <a:r>
              <a:rPr lang="en-US" altLang="zh-CN"/>
              <a:t>i</a:t>
            </a:r>
            <a:r>
              <a:rPr lang="zh-CN" altLang="en-US"/>
              <a:t>被</a:t>
            </a:r>
            <a:r>
              <a:rPr lang="en-US" altLang="zh-CN" i="1"/>
              <a:t>O</a:t>
            </a:r>
            <a:r>
              <a:rPr lang="en-US" altLang="zh-CN"/>
              <a:t>h</a:t>
            </a:r>
            <a:r>
              <a:rPr lang="zh-CN" altLang="en-US"/>
              <a:t>代替作为新的中心点，</a:t>
            </a:r>
            <a:r>
              <a:rPr lang="en-US" altLang="zh-CN" i="1"/>
              <a:t>O</a:t>
            </a:r>
            <a:r>
              <a:rPr lang="en-US" altLang="zh-CN"/>
              <a:t>j</a:t>
            </a:r>
            <a:r>
              <a:rPr lang="zh-CN" altLang="en-US"/>
              <a:t>当前隶属于</a:t>
            </a:r>
            <a:r>
              <a:rPr lang="en-US" altLang="zh-CN" i="1"/>
              <a:t>O</a:t>
            </a:r>
            <a:r>
              <a:rPr lang="en-US" altLang="zh-CN"/>
              <a:t>i</a:t>
            </a:r>
            <a:r>
              <a:rPr lang="zh-CN" altLang="en-US"/>
              <a:t>。如果</a:t>
            </a:r>
            <a:r>
              <a:rPr lang="en-US" altLang="zh-CN" i="1"/>
              <a:t>O</a:t>
            </a:r>
            <a:r>
              <a:rPr lang="en-US" altLang="zh-CN"/>
              <a:t>j</a:t>
            </a:r>
            <a:r>
              <a:rPr lang="zh-CN" altLang="en-US"/>
              <a:t>离某个中心点</a:t>
            </a:r>
            <a:r>
              <a:rPr lang="en-US" altLang="zh-CN" i="1"/>
              <a:t>O</a:t>
            </a:r>
            <a:r>
              <a:rPr lang="en-US" altLang="zh-CN"/>
              <a:t>m</a:t>
            </a:r>
            <a:r>
              <a:rPr lang="zh-CN" altLang="en-US"/>
              <a:t>最近，</a:t>
            </a:r>
            <a:r>
              <a:rPr lang="en-US" altLang="zh-CN" i="1"/>
              <a:t>i</a:t>
            </a:r>
            <a:r>
              <a:rPr lang="en-US" altLang="zh-CN"/>
              <a:t>≠</a:t>
            </a:r>
            <a:r>
              <a:rPr lang="en-US" altLang="zh-CN" i="1"/>
              <a:t>m</a:t>
            </a:r>
            <a:r>
              <a:rPr lang="zh-CN" altLang="en-US"/>
              <a:t>，那么</a:t>
            </a:r>
            <a:r>
              <a:rPr lang="en-US" altLang="zh-CN" i="1"/>
              <a:t>O</a:t>
            </a:r>
            <a:r>
              <a:rPr lang="en-US" altLang="zh-CN"/>
              <a:t>j</a:t>
            </a:r>
            <a:r>
              <a:rPr lang="zh-CN" altLang="en-US"/>
              <a:t>被重新分配给</a:t>
            </a:r>
            <a:r>
              <a:rPr lang="en-US" altLang="zh-CN" i="1"/>
              <a:t>O</a:t>
            </a:r>
            <a:r>
              <a:rPr lang="en-US" altLang="zh-CN"/>
              <a:t>m</a:t>
            </a:r>
            <a:r>
              <a:rPr lang="zh-CN" altLang="en-US"/>
              <a:t>；</a:t>
            </a:r>
          </a:p>
          <a:p>
            <a:pPr>
              <a:buFont typeface="Wingdings" panose="05000000000000000000" pitchFamily="2" charset="2"/>
              <a:buNone/>
            </a:pPr>
            <a:endParaRPr lang="zh-CN" altLang="en-US"/>
          </a:p>
          <a:p>
            <a:r>
              <a:rPr lang="zh-CN" altLang="en-US"/>
              <a:t>第二种情况：</a:t>
            </a:r>
          </a:p>
          <a:p>
            <a:r>
              <a:rPr lang="zh-CN" altLang="en-US"/>
              <a:t>假设</a:t>
            </a:r>
            <a:r>
              <a:rPr lang="en-US" altLang="zh-CN" i="1"/>
              <a:t>O</a:t>
            </a:r>
            <a:r>
              <a:rPr lang="en-US" altLang="zh-CN"/>
              <a:t>i</a:t>
            </a:r>
            <a:r>
              <a:rPr lang="zh-CN" altLang="en-US"/>
              <a:t>被</a:t>
            </a:r>
            <a:r>
              <a:rPr lang="en-US" altLang="zh-CN" i="1"/>
              <a:t>O</a:t>
            </a:r>
            <a:r>
              <a:rPr lang="en-US" altLang="zh-CN"/>
              <a:t>h</a:t>
            </a:r>
            <a:r>
              <a:rPr lang="zh-CN" altLang="en-US"/>
              <a:t>代替作为新的中心点，</a:t>
            </a:r>
            <a:r>
              <a:rPr lang="en-US" altLang="zh-CN" i="1"/>
              <a:t>O</a:t>
            </a:r>
            <a:r>
              <a:rPr lang="en-US" altLang="zh-CN"/>
              <a:t>j</a:t>
            </a:r>
            <a:r>
              <a:rPr lang="zh-CN" altLang="en-US"/>
              <a:t>当前隶属于</a:t>
            </a:r>
            <a:r>
              <a:rPr lang="en-US" altLang="zh-CN" i="1"/>
              <a:t>O</a:t>
            </a:r>
            <a:r>
              <a:rPr lang="en-US" altLang="zh-CN"/>
              <a:t>i</a:t>
            </a:r>
            <a:r>
              <a:rPr lang="zh-CN" altLang="en-US"/>
              <a:t>。如果</a:t>
            </a:r>
            <a:r>
              <a:rPr lang="en-US" altLang="zh-CN" i="1"/>
              <a:t>O</a:t>
            </a:r>
            <a:r>
              <a:rPr lang="en-US" altLang="zh-CN"/>
              <a:t>j</a:t>
            </a:r>
            <a:r>
              <a:rPr lang="zh-CN" altLang="en-US"/>
              <a:t>离这个新的中心点</a:t>
            </a:r>
            <a:r>
              <a:rPr lang="en-US" altLang="zh-CN" i="1"/>
              <a:t>O</a:t>
            </a:r>
            <a:r>
              <a:rPr lang="en-US" altLang="zh-CN"/>
              <a:t>h</a:t>
            </a:r>
            <a:r>
              <a:rPr lang="zh-CN" altLang="en-US"/>
              <a:t>最近，那么</a:t>
            </a:r>
            <a:r>
              <a:rPr lang="en-US" altLang="zh-CN" i="1"/>
              <a:t>O</a:t>
            </a:r>
            <a:r>
              <a:rPr lang="en-US" altLang="zh-CN"/>
              <a:t>j</a:t>
            </a:r>
            <a:r>
              <a:rPr lang="zh-CN" altLang="en-US"/>
              <a:t>被重新分配给</a:t>
            </a:r>
            <a:r>
              <a:rPr lang="en-US" altLang="zh-CN" i="1"/>
              <a:t>O</a:t>
            </a:r>
            <a:r>
              <a:rPr lang="en-US" altLang="zh-CN"/>
              <a:t>h</a:t>
            </a:r>
            <a:r>
              <a:rPr lang="zh-CN" altLang="en-US"/>
              <a:t>；</a:t>
            </a:r>
          </a:p>
        </p:txBody>
      </p:sp>
      <p:sp>
        <p:nvSpPr>
          <p:cNvPr id="60420" name="Rectangle 4">
            <a:extLst>
              <a:ext uri="{FF2B5EF4-FFF2-40B4-BE49-F238E27FC236}">
                <a16:creationId xmlns:a16="http://schemas.microsoft.com/office/drawing/2014/main" id="{F38FFF73-444A-4D58-9603-FF2399939AE8}"/>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56022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FFEE296A-1E59-4C8E-A358-65D7CCC4E252}"/>
              </a:ext>
            </a:extLst>
          </p:cNvPr>
          <p:cNvSpPr>
            <a:spLocks noGrp="1"/>
          </p:cNvSpPr>
          <p:nvPr>
            <p:ph type="title" idx="4294967295"/>
          </p:nvPr>
        </p:nvSpPr>
        <p:spPr/>
        <p:txBody>
          <a:bodyPr/>
          <a:lstStyle/>
          <a:p>
            <a:pPr eaLnBrk="1" hangingPunct="1"/>
            <a:r>
              <a:rPr lang="en-US" altLang="zh-CN" sz="3600" dirty="0"/>
              <a:t>3.2 k-medoids</a:t>
            </a:r>
            <a:r>
              <a:rPr lang="zh-CN" altLang="en-US" sz="3600" dirty="0"/>
              <a:t>聚类方法</a:t>
            </a:r>
            <a:endParaRPr lang="zh-CN" altLang="en-US" dirty="0"/>
          </a:p>
        </p:txBody>
      </p:sp>
      <p:sp>
        <p:nvSpPr>
          <p:cNvPr id="61443" name="内容占位符 2">
            <a:extLst>
              <a:ext uri="{FF2B5EF4-FFF2-40B4-BE49-F238E27FC236}">
                <a16:creationId xmlns:a16="http://schemas.microsoft.com/office/drawing/2014/main" id="{41D54201-BFAC-4DBA-A950-3CAD26D9A395}"/>
              </a:ext>
            </a:extLst>
          </p:cNvPr>
          <p:cNvSpPr>
            <a:spLocks noGrp="1"/>
          </p:cNvSpPr>
          <p:nvPr>
            <p:ph idx="4294967295"/>
          </p:nvPr>
        </p:nvSpPr>
        <p:spPr>
          <a:xfrm>
            <a:off x="1954214" y="1412876"/>
            <a:ext cx="8245475" cy="4752975"/>
          </a:xfrm>
        </p:spPr>
        <p:txBody>
          <a:bodyPr/>
          <a:lstStyle/>
          <a:p>
            <a:r>
              <a:rPr lang="zh-CN" altLang="en-US"/>
              <a:t>第三种情况：</a:t>
            </a:r>
          </a:p>
          <a:p>
            <a:r>
              <a:rPr lang="zh-CN" altLang="en-US"/>
              <a:t>假设</a:t>
            </a:r>
            <a:r>
              <a:rPr lang="en-US" altLang="zh-CN" i="1"/>
              <a:t>O</a:t>
            </a:r>
            <a:r>
              <a:rPr lang="en-US" altLang="zh-CN"/>
              <a:t>i</a:t>
            </a:r>
            <a:r>
              <a:rPr lang="zh-CN" altLang="en-US"/>
              <a:t>被</a:t>
            </a:r>
            <a:r>
              <a:rPr lang="en-US" altLang="zh-CN" i="1"/>
              <a:t>O</a:t>
            </a:r>
            <a:r>
              <a:rPr lang="en-US" altLang="zh-CN"/>
              <a:t>h</a:t>
            </a:r>
            <a:r>
              <a:rPr lang="zh-CN" altLang="en-US"/>
              <a:t>代替作为新的中心点，但是</a:t>
            </a:r>
            <a:r>
              <a:rPr lang="en-US" altLang="zh-CN" i="1"/>
              <a:t>O</a:t>
            </a:r>
            <a:r>
              <a:rPr lang="en-US" altLang="zh-CN"/>
              <a:t>j</a:t>
            </a:r>
            <a:r>
              <a:rPr lang="zh-CN" altLang="en-US"/>
              <a:t>当前隶属于另一个中心点对象</a:t>
            </a:r>
            <a:r>
              <a:rPr lang="en-US" altLang="zh-CN" i="1"/>
              <a:t>O</a:t>
            </a:r>
            <a:r>
              <a:rPr lang="en-US" altLang="zh-CN"/>
              <a:t>m</a:t>
            </a:r>
            <a:r>
              <a:rPr lang="zh-CN" altLang="en-US"/>
              <a:t>，</a:t>
            </a:r>
            <a:r>
              <a:rPr lang="en-US" altLang="zh-CN" i="1"/>
              <a:t>i</a:t>
            </a:r>
            <a:r>
              <a:rPr lang="en-US" altLang="zh-CN"/>
              <a:t>≠</a:t>
            </a:r>
            <a:r>
              <a:rPr lang="en-US" altLang="zh-CN" i="1"/>
              <a:t>m</a:t>
            </a:r>
            <a:r>
              <a:rPr lang="zh-CN" altLang="en-US"/>
              <a:t>。如果</a:t>
            </a:r>
            <a:r>
              <a:rPr lang="en-US" altLang="zh-CN" i="1"/>
              <a:t>O</a:t>
            </a:r>
            <a:r>
              <a:rPr lang="en-US" altLang="zh-CN"/>
              <a:t>j</a:t>
            </a:r>
            <a:r>
              <a:rPr lang="zh-CN" altLang="en-US"/>
              <a:t>依然离</a:t>
            </a:r>
            <a:r>
              <a:rPr lang="en-US" altLang="zh-CN" i="1"/>
              <a:t>O</a:t>
            </a:r>
            <a:r>
              <a:rPr lang="en-US" altLang="zh-CN"/>
              <a:t>m</a:t>
            </a:r>
            <a:r>
              <a:rPr lang="zh-CN" altLang="en-US"/>
              <a:t>最近，那对象的隶属不发生变化；</a:t>
            </a:r>
          </a:p>
          <a:p>
            <a:endParaRPr lang="zh-CN" altLang="en-US"/>
          </a:p>
          <a:p>
            <a:r>
              <a:rPr lang="zh-CN" altLang="en-US"/>
              <a:t>第四种情况：</a:t>
            </a:r>
          </a:p>
          <a:p>
            <a:r>
              <a:rPr lang="zh-CN" altLang="en-US"/>
              <a:t>假设</a:t>
            </a:r>
            <a:r>
              <a:rPr lang="en-US" altLang="zh-CN" i="1"/>
              <a:t>O</a:t>
            </a:r>
            <a:r>
              <a:rPr lang="en-US" altLang="zh-CN"/>
              <a:t>i</a:t>
            </a:r>
            <a:r>
              <a:rPr lang="zh-CN" altLang="en-US"/>
              <a:t>被</a:t>
            </a:r>
            <a:r>
              <a:rPr lang="en-US" altLang="zh-CN" i="1"/>
              <a:t>O</a:t>
            </a:r>
            <a:r>
              <a:rPr lang="en-US" altLang="zh-CN"/>
              <a:t>h</a:t>
            </a:r>
            <a:r>
              <a:rPr lang="zh-CN" altLang="en-US"/>
              <a:t>代替作为新的中心点，但是</a:t>
            </a:r>
            <a:r>
              <a:rPr lang="en-US" altLang="zh-CN" i="1"/>
              <a:t>O</a:t>
            </a:r>
            <a:r>
              <a:rPr lang="en-US" altLang="zh-CN"/>
              <a:t>j</a:t>
            </a:r>
            <a:r>
              <a:rPr lang="zh-CN" altLang="en-US"/>
              <a:t>当前隶属于另一个中心点对象</a:t>
            </a:r>
            <a:r>
              <a:rPr lang="en-US" altLang="zh-CN" i="1"/>
              <a:t>O</a:t>
            </a:r>
            <a:r>
              <a:rPr lang="en-US" altLang="zh-CN"/>
              <a:t>m</a:t>
            </a:r>
            <a:r>
              <a:rPr lang="zh-CN" altLang="en-US"/>
              <a:t>，</a:t>
            </a:r>
            <a:r>
              <a:rPr lang="en-US" altLang="zh-CN" i="1"/>
              <a:t>i</a:t>
            </a:r>
            <a:r>
              <a:rPr lang="en-US" altLang="zh-CN"/>
              <a:t>≠</a:t>
            </a:r>
            <a:r>
              <a:rPr lang="en-US" altLang="zh-CN" i="1"/>
              <a:t>m</a:t>
            </a:r>
            <a:r>
              <a:rPr lang="zh-CN" altLang="en-US"/>
              <a:t>。如果</a:t>
            </a:r>
            <a:r>
              <a:rPr lang="en-US" altLang="zh-CN" i="1"/>
              <a:t>O</a:t>
            </a:r>
            <a:r>
              <a:rPr lang="en-US" altLang="zh-CN"/>
              <a:t>j</a:t>
            </a:r>
            <a:r>
              <a:rPr lang="zh-CN" altLang="en-US"/>
              <a:t>离这个新的中心点</a:t>
            </a:r>
            <a:r>
              <a:rPr lang="en-US" altLang="zh-CN" i="1"/>
              <a:t>O</a:t>
            </a:r>
            <a:r>
              <a:rPr lang="en-US" altLang="zh-CN"/>
              <a:t>h</a:t>
            </a:r>
            <a:r>
              <a:rPr lang="zh-CN" altLang="en-US"/>
              <a:t>最近，那么</a:t>
            </a:r>
            <a:r>
              <a:rPr lang="en-US" altLang="zh-CN" i="1"/>
              <a:t>O</a:t>
            </a:r>
            <a:r>
              <a:rPr lang="en-US" altLang="zh-CN"/>
              <a:t>j</a:t>
            </a:r>
            <a:r>
              <a:rPr lang="zh-CN" altLang="en-US"/>
              <a:t>被重新分配给</a:t>
            </a:r>
            <a:r>
              <a:rPr lang="en-US" altLang="zh-CN" i="1"/>
              <a:t>O</a:t>
            </a:r>
            <a:r>
              <a:rPr lang="en-US" altLang="zh-CN"/>
              <a:t>h</a:t>
            </a:r>
            <a:r>
              <a:rPr lang="zh-CN" altLang="en-US"/>
              <a:t>。 </a:t>
            </a:r>
          </a:p>
        </p:txBody>
      </p:sp>
      <p:sp>
        <p:nvSpPr>
          <p:cNvPr id="61444" name="Rectangle 4">
            <a:extLst>
              <a:ext uri="{FF2B5EF4-FFF2-40B4-BE49-F238E27FC236}">
                <a16:creationId xmlns:a16="http://schemas.microsoft.com/office/drawing/2014/main" id="{191D9C3C-5177-4581-A4A0-D913C562A08E}"/>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855995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a:extLst>
              <a:ext uri="{FF2B5EF4-FFF2-40B4-BE49-F238E27FC236}">
                <a16:creationId xmlns:a16="http://schemas.microsoft.com/office/drawing/2014/main" id="{292AE510-1563-42CF-B749-6B3166FF848E}"/>
              </a:ext>
            </a:extLst>
          </p:cNvPr>
          <p:cNvSpPr>
            <a:spLocks noGrp="1"/>
          </p:cNvSpPr>
          <p:nvPr>
            <p:ph type="title" idx="4294967295"/>
          </p:nvPr>
        </p:nvSpPr>
        <p:spPr/>
        <p:txBody>
          <a:bodyPr/>
          <a:lstStyle/>
          <a:p>
            <a:pPr eaLnBrk="1" hangingPunct="1"/>
            <a:r>
              <a:rPr lang="en-US" altLang="zh-CN" sz="3600"/>
              <a:t>3.2 k-medoids</a:t>
            </a:r>
            <a:r>
              <a:rPr lang="zh-CN" altLang="en-US" sz="3600" dirty="0"/>
              <a:t>聚类方法</a:t>
            </a:r>
            <a:endParaRPr lang="zh-CN" altLang="en-US" dirty="0"/>
          </a:p>
        </p:txBody>
      </p:sp>
      <p:sp>
        <p:nvSpPr>
          <p:cNvPr id="5124" name="内容占位符 2">
            <a:extLst>
              <a:ext uri="{FF2B5EF4-FFF2-40B4-BE49-F238E27FC236}">
                <a16:creationId xmlns:a16="http://schemas.microsoft.com/office/drawing/2014/main" id="{B810BA6F-D839-4A95-8B97-B5EE6856D6E2}"/>
              </a:ext>
            </a:extLst>
          </p:cNvPr>
          <p:cNvSpPr>
            <a:spLocks noGrp="1"/>
          </p:cNvSpPr>
          <p:nvPr>
            <p:ph idx="4294967295"/>
          </p:nvPr>
        </p:nvSpPr>
        <p:spPr>
          <a:xfrm>
            <a:off x="1954214" y="1412876"/>
            <a:ext cx="8245475" cy="4752975"/>
          </a:xfrm>
        </p:spPr>
        <p:txBody>
          <a:bodyPr/>
          <a:lstStyle/>
          <a:p>
            <a:r>
              <a:rPr lang="zh-CN" altLang="en-US" dirty="0"/>
              <a:t>每当重新分配发生时，</a:t>
            </a:r>
            <a:r>
              <a:rPr lang="en-US" altLang="zh-CN" i="1" dirty="0"/>
              <a:t>E</a:t>
            </a:r>
            <a:r>
              <a:rPr lang="zh-CN" altLang="en-US" dirty="0"/>
              <a:t>所产生的差别对代价函数会有影响。因此，如果一个当前的中心点对象被非中心点对象所代替，代价函数计算</a:t>
            </a:r>
            <a:r>
              <a:rPr lang="en-US" altLang="zh-CN" i="1" dirty="0"/>
              <a:t>E</a:t>
            </a:r>
            <a:r>
              <a:rPr lang="zh-CN" altLang="en-US" dirty="0"/>
              <a:t>所产生的差别。</a:t>
            </a:r>
          </a:p>
          <a:p>
            <a:r>
              <a:rPr lang="zh-CN" altLang="en-US" dirty="0"/>
              <a:t>替换的总代价是所有非中心点对象所产生的代价之和。如果总代价是负的，那么实际的</a:t>
            </a:r>
            <a:r>
              <a:rPr lang="en-US" altLang="zh-CN" i="1" dirty="0"/>
              <a:t>E</a:t>
            </a:r>
            <a:r>
              <a:rPr lang="zh-CN" altLang="en-US" dirty="0"/>
              <a:t>将会减少，</a:t>
            </a:r>
            <a:r>
              <a:rPr lang="en-US" altLang="zh-CN" i="1" dirty="0"/>
              <a:t>O</a:t>
            </a:r>
            <a:r>
              <a:rPr lang="en-US" altLang="zh-CN" baseline="-25000" dirty="0"/>
              <a:t>i</a:t>
            </a:r>
            <a:r>
              <a:rPr lang="zh-CN" altLang="en-US" dirty="0"/>
              <a:t>可以被</a:t>
            </a:r>
            <a:r>
              <a:rPr lang="en-US" altLang="zh-CN" i="1" dirty="0"/>
              <a:t>O</a:t>
            </a:r>
            <a:r>
              <a:rPr lang="en-US" altLang="zh-CN" dirty="0"/>
              <a:t>h</a:t>
            </a:r>
            <a:r>
              <a:rPr lang="zh-CN" altLang="en-US" dirty="0"/>
              <a:t>替代。如果总代价是正的，则当前的中心点</a:t>
            </a:r>
            <a:r>
              <a:rPr lang="en-US" altLang="zh-CN" i="1" dirty="0"/>
              <a:t>O</a:t>
            </a:r>
            <a:r>
              <a:rPr lang="en-US" altLang="zh-CN" baseline="-25000" dirty="0"/>
              <a:t>i</a:t>
            </a:r>
            <a:r>
              <a:rPr lang="zh-CN" altLang="en-US" dirty="0"/>
              <a:t>被认为是可以接受的，在本次迭代中没有变化。总代价定义如下：</a:t>
            </a:r>
          </a:p>
          <a:p>
            <a:r>
              <a:rPr lang="zh-CN" altLang="en-US" dirty="0"/>
              <a:t>                                                    </a:t>
            </a:r>
            <a:r>
              <a:rPr lang="en-US" altLang="zh-CN" dirty="0"/>
              <a:t>(7)</a:t>
            </a:r>
          </a:p>
          <a:p>
            <a:r>
              <a:rPr lang="zh-CN" altLang="en-US" dirty="0"/>
              <a:t>其中</a:t>
            </a:r>
            <a:r>
              <a:rPr lang="en-US" altLang="zh-CN" i="1" dirty="0" err="1"/>
              <a:t>C</a:t>
            </a:r>
            <a:r>
              <a:rPr lang="en-US" altLang="zh-CN" dirty="0" err="1"/>
              <a:t>jih</a:t>
            </a:r>
            <a:r>
              <a:rPr lang="zh-CN" altLang="en-US" dirty="0"/>
              <a:t>表示</a:t>
            </a:r>
            <a:r>
              <a:rPr lang="en-US" altLang="zh-CN" i="1" dirty="0"/>
              <a:t>O</a:t>
            </a:r>
            <a:r>
              <a:rPr lang="en-US" altLang="zh-CN" dirty="0"/>
              <a:t>i</a:t>
            </a:r>
            <a:r>
              <a:rPr lang="zh-CN" altLang="en-US" dirty="0"/>
              <a:t>被</a:t>
            </a:r>
            <a:r>
              <a:rPr lang="en-US" altLang="zh-CN" i="1" dirty="0"/>
              <a:t>O</a:t>
            </a:r>
            <a:r>
              <a:rPr lang="en-US" altLang="zh-CN" dirty="0"/>
              <a:t>h</a:t>
            </a:r>
            <a:r>
              <a:rPr lang="zh-CN" altLang="en-US" dirty="0"/>
              <a:t>替代后产生的代价。</a:t>
            </a:r>
          </a:p>
        </p:txBody>
      </p:sp>
      <p:sp>
        <p:nvSpPr>
          <p:cNvPr id="5125" name="Rectangle 4">
            <a:extLst>
              <a:ext uri="{FF2B5EF4-FFF2-40B4-BE49-F238E27FC236}">
                <a16:creationId xmlns:a16="http://schemas.microsoft.com/office/drawing/2014/main" id="{6C8069B5-6384-4A8A-B6F3-5796346C1E3B}"/>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5126" name="Rectangle 6">
            <a:extLst>
              <a:ext uri="{FF2B5EF4-FFF2-40B4-BE49-F238E27FC236}">
                <a16:creationId xmlns:a16="http://schemas.microsoft.com/office/drawing/2014/main" id="{2104FC17-EB4A-4282-9C10-FF3A5D8B74F1}"/>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5122" name="Object 5">
            <a:extLst>
              <a:ext uri="{FF2B5EF4-FFF2-40B4-BE49-F238E27FC236}">
                <a16:creationId xmlns:a16="http://schemas.microsoft.com/office/drawing/2014/main" id="{4D7204CE-125E-4586-9890-8CACE4F98AE6}"/>
              </a:ext>
            </a:extLst>
          </p:cNvPr>
          <p:cNvGraphicFramePr>
            <a:graphicFrameLocks noChangeAspect="1"/>
          </p:cNvGraphicFramePr>
          <p:nvPr>
            <p:extLst>
              <p:ext uri="{D42A27DB-BD31-4B8C-83A1-F6EECF244321}">
                <p14:modId xmlns:p14="http://schemas.microsoft.com/office/powerpoint/2010/main" val="689731135"/>
              </p:ext>
            </p:extLst>
          </p:nvPr>
        </p:nvGraphicFramePr>
        <p:xfrm>
          <a:off x="4366902" y="4509495"/>
          <a:ext cx="1584325" cy="876300"/>
        </p:xfrm>
        <a:graphic>
          <a:graphicData uri="http://schemas.openxmlformats.org/presentationml/2006/ole">
            <mc:AlternateContent xmlns:mc="http://schemas.openxmlformats.org/markup-compatibility/2006">
              <mc:Choice xmlns:v="urn:schemas-microsoft-com:vml" Requires="v">
                <p:oleObj spid="_x0000_s5138" name="Equation" r:id="rId3" imgW="812447" imgH="444307" progId="Equation.DSMT4">
                  <p:embed/>
                </p:oleObj>
              </mc:Choice>
              <mc:Fallback>
                <p:oleObj name="Equation" r:id="rId3" imgW="812447" imgH="444307" progId="Equation.DSMT4">
                  <p:embed/>
                  <p:pic>
                    <p:nvPicPr>
                      <p:cNvPr id="5122" name="Object 5">
                        <a:extLst>
                          <a:ext uri="{FF2B5EF4-FFF2-40B4-BE49-F238E27FC236}">
                            <a16:creationId xmlns:a16="http://schemas.microsoft.com/office/drawing/2014/main" id="{4D7204CE-125E-4586-9890-8CACE4F98A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6902" y="4509495"/>
                        <a:ext cx="158432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0991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7F25F3FD-18E4-4EDB-A3BB-99052AF0B125}"/>
              </a:ext>
            </a:extLst>
          </p:cNvPr>
          <p:cNvSpPr>
            <a:spLocks noGrp="1"/>
          </p:cNvSpPr>
          <p:nvPr>
            <p:ph type="title" idx="4294967295"/>
          </p:nvPr>
        </p:nvSpPr>
        <p:spPr/>
        <p:txBody>
          <a:bodyPr/>
          <a:lstStyle/>
          <a:p>
            <a:pPr eaLnBrk="1" hangingPunct="1"/>
            <a:r>
              <a:rPr lang="en-US" altLang="zh-CN" sz="3600" dirty="0"/>
              <a:t>3.2 k-medoids</a:t>
            </a:r>
            <a:r>
              <a:rPr lang="zh-CN" altLang="en-US" sz="3600" dirty="0"/>
              <a:t>聚类方法</a:t>
            </a:r>
            <a:endParaRPr lang="zh-CN" altLang="en-US" dirty="0"/>
          </a:p>
        </p:txBody>
      </p:sp>
      <p:sp>
        <p:nvSpPr>
          <p:cNvPr id="62467" name="内容占位符 2">
            <a:extLst>
              <a:ext uri="{FF2B5EF4-FFF2-40B4-BE49-F238E27FC236}">
                <a16:creationId xmlns:a16="http://schemas.microsoft.com/office/drawing/2014/main" id="{E56C7B90-640B-43BC-B574-F80A3BEDCFBF}"/>
              </a:ext>
            </a:extLst>
          </p:cNvPr>
          <p:cNvSpPr>
            <a:spLocks noGrp="1"/>
          </p:cNvSpPr>
          <p:nvPr>
            <p:ph idx="4294967295"/>
          </p:nvPr>
        </p:nvSpPr>
        <p:spPr>
          <a:xfrm>
            <a:off x="1809751" y="1412876"/>
            <a:ext cx="8462963" cy="4752975"/>
          </a:xfrm>
        </p:spPr>
        <p:txBody>
          <a:bodyPr/>
          <a:lstStyle/>
          <a:p>
            <a:pPr algn="just"/>
            <a:r>
              <a:rPr lang="zh-CN" altLang="en-US" dirty="0"/>
              <a:t>可以把过程分为两个步骤：</a:t>
            </a:r>
          </a:p>
          <a:p>
            <a:pPr algn="just"/>
            <a:r>
              <a:rPr lang="zh-CN" altLang="en-US" dirty="0"/>
              <a:t>（</a:t>
            </a:r>
            <a:r>
              <a:rPr lang="en-US" altLang="zh-CN" dirty="0"/>
              <a:t>1</a:t>
            </a:r>
            <a:r>
              <a:rPr lang="zh-CN" altLang="en-US" dirty="0"/>
              <a:t>）建立：随机寻找</a:t>
            </a:r>
            <a:r>
              <a:rPr lang="en-US" altLang="zh-CN" i="1" dirty="0"/>
              <a:t>k</a:t>
            </a:r>
            <a:r>
              <a:rPr lang="zh-CN" altLang="en-US" dirty="0"/>
              <a:t>个中心点作为初始的簇中心点。</a:t>
            </a:r>
          </a:p>
          <a:p>
            <a:pPr algn="just"/>
            <a:r>
              <a:rPr lang="zh-CN" altLang="en-US" dirty="0"/>
              <a:t>（</a:t>
            </a:r>
            <a:r>
              <a:rPr lang="en-US" altLang="zh-CN" dirty="0"/>
              <a:t>2</a:t>
            </a:r>
            <a:r>
              <a:rPr lang="zh-CN" altLang="en-US" dirty="0"/>
              <a:t>）交换：对于所有可能的对象对进行分析，找到</a:t>
            </a:r>
          </a:p>
          <a:p>
            <a:pPr algn="just">
              <a:buFont typeface="Wingdings" panose="05000000000000000000" pitchFamily="2" charset="2"/>
              <a:buNone/>
            </a:pPr>
            <a:r>
              <a:rPr lang="zh-CN" altLang="en-US" dirty="0"/>
              <a:t>             交换后可以使平方误差值</a:t>
            </a:r>
            <a:r>
              <a:rPr lang="en-US" altLang="zh-CN" i="1" dirty="0"/>
              <a:t>E</a:t>
            </a:r>
            <a:r>
              <a:rPr lang="zh-CN" altLang="en-US" dirty="0"/>
              <a:t>减少的对象，代替</a:t>
            </a:r>
          </a:p>
          <a:p>
            <a:pPr algn="just">
              <a:buFont typeface="Wingdings" panose="05000000000000000000" pitchFamily="2" charset="2"/>
              <a:buNone/>
            </a:pPr>
            <a:r>
              <a:rPr lang="zh-CN" altLang="en-US" dirty="0"/>
              <a:t>             原中心点。</a:t>
            </a:r>
          </a:p>
        </p:txBody>
      </p:sp>
      <p:sp>
        <p:nvSpPr>
          <p:cNvPr id="62468" name="Rectangle 4">
            <a:extLst>
              <a:ext uri="{FF2B5EF4-FFF2-40B4-BE49-F238E27FC236}">
                <a16:creationId xmlns:a16="http://schemas.microsoft.com/office/drawing/2014/main" id="{A085C191-A327-4447-9518-8A3779742AFB}"/>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2469" name="Rectangle 5">
            <a:extLst>
              <a:ext uri="{FF2B5EF4-FFF2-40B4-BE49-F238E27FC236}">
                <a16:creationId xmlns:a16="http://schemas.microsoft.com/office/drawing/2014/main" id="{B08428A6-7D5C-4816-83E7-F45C00E783C8}"/>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156999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67657178-D3EA-44C4-8453-C3168189AD88}"/>
              </a:ext>
            </a:extLst>
          </p:cNvPr>
          <p:cNvSpPr>
            <a:spLocks noGrp="1"/>
          </p:cNvSpPr>
          <p:nvPr>
            <p:ph type="title" idx="4294967295"/>
          </p:nvPr>
        </p:nvSpPr>
        <p:spPr/>
        <p:txBody>
          <a:bodyPr/>
          <a:lstStyle/>
          <a:p>
            <a:pPr eaLnBrk="1" hangingPunct="1"/>
            <a:r>
              <a:rPr lang="en-US" altLang="zh-CN" sz="3600" dirty="0"/>
              <a:t>3.2 k-medoids</a:t>
            </a:r>
            <a:r>
              <a:rPr lang="zh-CN" altLang="en-US" sz="3600" dirty="0"/>
              <a:t>聚类方法</a:t>
            </a:r>
            <a:endParaRPr lang="zh-CN" altLang="en-US" dirty="0"/>
          </a:p>
        </p:txBody>
      </p:sp>
      <p:sp>
        <p:nvSpPr>
          <p:cNvPr id="63491" name="内容占位符 2">
            <a:extLst>
              <a:ext uri="{FF2B5EF4-FFF2-40B4-BE49-F238E27FC236}">
                <a16:creationId xmlns:a16="http://schemas.microsoft.com/office/drawing/2014/main" id="{F917F7E7-A51C-4F0C-9764-F712F4042286}"/>
              </a:ext>
            </a:extLst>
          </p:cNvPr>
          <p:cNvSpPr>
            <a:spLocks noGrp="1"/>
          </p:cNvSpPr>
          <p:nvPr>
            <p:ph idx="4294967295"/>
          </p:nvPr>
        </p:nvSpPr>
        <p:spPr>
          <a:xfrm>
            <a:off x="1487488" y="1196976"/>
            <a:ext cx="9180513" cy="5661025"/>
          </a:xfrm>
        </p:spPr>
        <p:txBody>
          <a:bodyPr>
            <a:normAutofit lnSpcReduction="10000"/>
          </a:bodyPr>
          <a:lstStyle/>
          <a:p>
            <a:r>
              <a:rPr lang="en-US" altLang="zh-CN" sz="2000"/>
              <a:t>k-medoids</a:t>
            </a:r>
            <a:r>
              <a:rPr lang="zh-CN" altLang="en-US" sz="2000"/>
              <a:t>算法描述：</a:t>
            </a:r>
          </a:p>
          <a:p>
            <a:r>
              <a:rPr lang="zh-CN" altLang="en-US" sz="2000"/>
              <a:t>输入：聚类个数</a:t>
            </a:r>
            <a:r>
              <a:rPr lang="en-US" altLang="zh-CN" sz="2000" i="1"/>
              <a:t>k</a:t>
            </a:r>
            <a:r>
              <a:rPr lang="zh-CN" altLang="en-US" sz="2000"/>
              <a:t>，以及包含</a:t>
            </a:r>
            <a:r>
              <a:rPr lang="en-US" altLang="zh-CN" sz="2000" i="1"/>
              <a:t>n</a:t>
            </a:r>
            <a:r>
              <a:rPr lang="zh-CN" altLang="en-US" sz="2000"/>
              <a:t>个数据对象的数据库</a:t>
            </a:r>
          </a:p>
          <a:p>
            <a:r>
              <a:rPr lang="zh-CN" altLang="en-US" sz="2000"/>
              <a:t>输出：满足方差最小标准的</a:t>
            </a:r>
            <a:r>
              <a:rPr lang="en-US" altLang="zh-CN" sz="2000" i="1"/>
              <a:t>k</a:t>
            </a:r>
            <a:r>
              <a:rPr lang="zh-CN" altLang="en-US" sz="2000"/>
              <a:t>个聚类</a:t>
            </a:r>
          </a:p>
          <a:p>
            <a:r>
              <a:rPr lang="zh-CN" altLang="en-US" sz="2000"/>
              <a:t>处理流程：</a:t>
            </a:r>
          </a:p>
          <a:p>
            <a:r>
              <a:rPr lang="en-US" altLang="zh-CN" sz="2000"/>
              <a:t>Step1  </a:t>
            </a:r>
            <a:r>
              <a:rPr lang="zh-CN" altLang="en-US" sz="2000"/>
              <a:t>从</a:t>
            </a:r>
            <a:r>
              <a:rPr lang="en-US" altLang="zh-CN" sz="2000" i="1"/>
              <a:t>n</a:t>
            </a:r>
            <a:r>
              <a:rPr lang="zh-CN" altLang="en-US" sz="2000"/>
              <a:t>个数据对象任意选择</a:t>
            </a:r>
            <a:r>
              <a:rPr lang="en-US" altLang="zh-CN" sz="2000" i="1"/>
              <a:t>k</a:t>
            </a:r>
            <a:r>
              <a:rPr lang="zh-CN" altLang="en-US" sz="2000"/>
              <a:t>个对象作为初始簇中心点；</a:t>
            </a:r>
          </a:p>
          <a:p>
            <a:r>
              <a:rPr lang="en-US" altLang="zh-CN" sz="2000"/>
              <a:t>Step2  </a:t>
            </a:r>
            <a:r>
              <a:rPr lang="zh-CN" altLang="en-US" sz="2000"/>
              <a:t>指派每个剩余的对象给离它最近的中心点所代表的簇；</a:t>
            </a:r>
          </a:p>
          <a:p>
            <a:r>
              <a:rPr lang="en-US" altLang="zh-CN" sz="2000"/>
              <a:t>Step3  </a:t>
            </a:r>
            <a:r>
              <a:rPr lang="zh-CN" altLang="en-US" sz="2000"/>
              <a:t>选择一个未被选择的中心点对象</a:t>
            </a:r>
            <a:r>
              <a:rPr lang="en-US" altLang="zh-CN" sz="2000" i="1"/>
              <a:t>O</a:t>
            </a:r>
            <a:r>
              <a:rPr lang="en-US" altLang="zh-CN" sz="2000" baseline="-25000"/>
              <a:t>i</a:t>
            </a:r>
            <a:r>
              <a:rPr lang="zh-CN" altLang="en-US" sz="2000"/>
              <a:t>；</a:t>
            </a:r>
          </a:p>
          <a:p>
            <a:r>
              <a:rPr lang="en-US" altLang="zh-CN" sz="2000"/>
              <a:t>Step4  </a:t>
            </a:r>
            <a:r>
              <a:rPr lang="zh-CN" altLang="en-US" sz="2000"/>
              <a:t>选择一个未被选择过的非中心点对象</a:t>
            </a:r>
            <a:r>
              <a:rPr lang="en-US" altLang="zh-CN" sz="2000" i="1"/>
              <a:t>O</a:t>
            </a:r>
            <a:r>
              <a:rPr lang="en-US" altLang="zh-CN" sz="2000" baseline="-25000"/>
              <a:t>h</a:t>
            </a:r>
            <a:r>
              <a:rPr lang="zh-CN" altLang="en-US" sz="2000"/>
              <a:t>；</a:t>
            </a:r>
          </a:p>
          <a:p>
            <a:r>
              <a:rPr lang="en-US" altLang="zh-CN" sz="2000"/>
              <a:t>Step5  </a:t>
            </a:r>
            <a:r>
              <a:rPr lang="zh-CN" altLang="en-US" sz="2000"/>
              <a:t>计算用</a:t>
            </a:r>
            <a:r>
              <a:rPr lang="en-US" altLang="zh-CN" sz="2000" i="1"/>
              <a:t>O</a:t>
            </a:r>
            <a:r>
              <a:rPr lang="en-US" altLang="zh-CN" sz="2000"/>
              <a:t>h</a:t>
            </a:r>
            <a:r>
              <a:rPr lang="zh-CN" altLang="en-US" sz="2000"/>
              <a:t>替代</a:t>
            </a:r>
            <a:r>
              <a:rPr lang="en-US" altLang="zh-CN" sz="2000" i="1"/>
              <a:t>O</a:t>
            </a:r>
            <a:r>
              <a:rPr lang="en-US" altLang="zh-CN" sz="2000" baseline="-25000"/>
              <a:t>i</a:t>
            </a:r>
            <a:r>
              <a:rPr lang="zh-CN" altLang="en-US" sz="2000"/>
              <a:t>的总代价并记录在集合</a:t>
            </a:r>
            <a:r>
              <a:rPr lang="en-US" altLang="zh-CN" sz="2000"/>
              <a:t>S</a:t>
            </a:r>
            <a:r>
              <a:rPr lang="zh-CN" altLang="en-US" sz="2000"/>
              <a:t>中；</a:t>
            </a:r>
          </a:p>
          <a:p>
            <a:r>
              <a:rPr lang="en-US" altLang="zh-CN" sz="2000"/>
              <a:t>Step6  </a:t>
            </a:r>
            <a:r>
              <a:rPr lang="zh-CN" altLang="en-US" sz="2000"/>
              <a:t>循环</a:t>
            </a:r>
            <a:r>
              <a:rPr lang="en-US" altLang="zh-CN" sz="2000"/>
              <a:t>Step4</a:t>
            </a:r>
            <a:r>
              <a:rPr lang="zh-CN" altLang="en-US" sz="2000"/>
              <a:t>到</a:t>
            </a:r>
            <a:r>
              <a:rPr lang="en-US" altLang="zh-CN" sz="2000"/>
              <a:t>Step5</a:t>
            </a:r>
            <a:r>
              <a:rPr lang="zh-CN" altLang="en-US" sz="2000"/>
              <a:t>直到所有的非中心点都被选择过；</a:t>
            </a:r>
          </a:p>
          <a:p>
            <a:r>
              <a:rPr lang="en-US" altLang="zh-CN" sz="2000"/>
              <a:t>Step7  </a:t>
            </a:r>
            <a:r>
              <a:rPr lang="zh-CN" altLang="en-US" sz="2000"/>
              <a:t>循环</a:t>
            </a:r>
            <a:r>
              <a:rPr lang="en-US" altLang="zh-CN" sz="2000"/>
              <a:t>Step3</a:t>
            </a:r>
            <a:r>
              <a:rPr lang="zh-CN" altLang="en-US" sz="2000"/>
              <a:t>到</a:t>
            </a:r>
            <a:r>
              <a:rPr lang="en-US" altLang="zh-CN" sz="2000"/>
              <a:t>Step6</a:t>
            </a:r>
            <a:r>
              <a:rPr lang="zh-CN" altLang="en-US" sz="2000"/>
              <a:t>直到所有的中心点都被选择过；</a:t>
            </a:r>
          </a:p>
          <a:p>
            <a:r>
              <a:rPr lang="en-US" altLang="zh-CN" sz="2000"/>
              <a:t>Step8  IF</a:t>
            </a:r>
            <a:r>
              <a:rPr lang="zh-CN" altLang="en-US" sz="2000"/>
              <a:t>在</a:t>
            </a:r>
            <a:r>
              <a:rPr lang="en-US" altLang="zh-CN" sz="2000"/>
              <a:t>S</a:t>
            </a:r>
            <a:r>
              <a:rPr lang="zh-CN" altLang="en-US" sz="2000"/>
              <a:t>中的所有非中心点代替所有中心点后计算出的总代价有小于</a:t>
            </a:r>
            <a:r>
              <a:rPr lang="en-US" altLang="zh-CN" sz="2000"/>
              <a:t>0</a:t>
            </a:r>
            <a:r>
              <a:rPr lang="zh-CN" altLang="en-US" sz="2000"/>
              <a:t>的存在，</a:t>
            </a:r>
            <a:r>
              <a:rPr lang="en-US" altLang="zh-CN" sz="2000"/>
              <a:t>THEN</a:t>
            </a:r>
            <a:r>
              <a:rPr lang="zh-CN" altLang="en-US" sz="2000"/>
              <a:t>找出</a:t>
            </a:r>
            <a:r>
              <a:rPr lang="en-US" altLang="zh-CN" sz="2000"/>
              <a:t>S</a:t>
            </a:r>
            <a:r>
              <a:rPr lang="zh-CN" altLang="en-US" sz="2000"/>
              <a:t>的中心点，形成一个新的</a:t>
            </a:r>
            <a:r>
              <a:rPr lang="en-US" altLang="zh-CN" sz="2000" i="1"/>
              <a:t>k</a:t>
            </a:r>
            <a:r>
              <a:rPr lang="zh-CN" altLang="en-US" sz="2000"/>
              <a:t>个中心点的集合。</a:t>
            </a:r>
          </a:p>
          <a:p>
            <a:r>
              <a:rPr lang="en-US" altLang="zh-CN" sz="2000"/>
              <a:t>Step9  </a:t>
            </a:r>
            <a:r>
              <a:rPr lang="zh-CN" altLang="en-US" sz="2000"/>
              <a:t>循环</a:t>
            </a:r>
            <a:r>
              <a:rPr lang="en-US" altLang="zh-CN" sz="2000"/>
              <a:t>Step3</a:t>
            </a:r>
            <a:r>
              <a:rPr lang="zh-CN" altLang="en-US" sz="2000"/>
              <a:t>到</a:t>
            </a:r>
            <a:r>
              <a:rPr lang="en-US" altLang="zh-CN" sz="2000"/>
              <a:t>Step8</a:t>
            </a:r>
            <a:r>
              <a:rPr lang="zh-CN" altLang="en-US" sz="2000"/>
              <a:t>直到没有再发生簇的重新分配，即</a:t>
            </a:r>
            <a:r>
              <a:rPr lang="en-US" altLang="zh-CN" sz="2000"/>
              <a:t>S</a:t>
            </a:r>
            <a:r>
              <a:rPr lang="zh-CN" altLang="en-US" sz="2000"/>
              <a:t>中所有的元素都大于</a:t>
            </a:r>
            <a:r>
              <a:rPr lang="en-US" altLang="zh-CN" sz="2000"/>
              <a:t>0</a:t>
            </a:r>
            <a:r>
              <a:rPr lang="zh-CN" altLang="en-US" sz="2000"/>
              <a:t>。</a:t>
            </a:r>
          </a:p>
        </p:txBody>
      </p:sp>
      <p:sp>
        <p:nvSpPr>
          <p:cNvPr id="63492" name="Rectangle 4">
            <a:extLst>
              <a:ext uri="{FF2B5EF4-FFF2-40B4-BE49-F238E27FC236}">
                <a16:creationId xmlns:a16="http://schemas.microsoft.com/office/drawing/2014/main" id="{2C6E71CC-36C2-4095-8D87-69005AF26F2F}"/>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3493" name="Rectangle 5">
            <a:extLst>
              <a:ext uri="{FF2B5EF4-FFF2-40B4-BE49-F238E27FC236}">
                <a16:creationId xmlns:a16="http://schemas.microsoft.com/office/drawing/2014/main" id="{C06919A2-7A7C-4A2D-BF7B-0B3EF0CF469E}"/>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100285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C1025D91-AE14-44C3-8727-76623B864F64}"/>
              </a:ext>
            </a:extLst>
          </p:cNvPr>
          <p:cNvSpPr>
            <a:spLocks noGrp="1"/>
          </p:cNvSpPr>
          <p:nvPr>
            <p:ph type="title" idx="4294967295"/>
          </p:nvPr>
        </p:nvSpPr>
        <p:spPr/>
        <p:txBody>
          <a:bodyPr/>
          <a:lstStyle/>
          <a:p>
            <a:pPr eaLnBrk="1" hangingPunct="1"/>
            <a:r>
              <a:rPr lang="en-US" altLang="zh-CN" sz="3600" dirty="0"/>
              <a:t>3.3 AGNES</a:t>
            </a:r>
            <a:r>
              <a:rPr lang="zh-CN" altLang="en-US" sz="3600" dirty="0"/>
              <a:t>聚类方法</a:t>
            </a:r>
            <a:endParaRPr lang="zh-CN" altLang="en-US" dirty="0"/>
          </a:p>
        </p:txBody>
      </p:sp>
      <p:sp>
        <p:nvSpPr>
          <p:cNvPr id="64515" name="内容占位符 2">
            <a:extLst>
              <a:ext uri="{FF2B5EF4-FFF2-40B4-BE49-F238E27FC236}">
                <a16:creationId xmlns:a16="http://schemas.microsoft.com/office/drawing/2014/main" id="{BF3ED272-29DA-4F31-BA76-7C7CCBF1AF11}"/>
              </a:ext>
            </a:extLst>
          </p:cNvPr>
          <p:cNvSpPr>
            <a:spLocks noGrp="1"/>
          </p:cNvSpPr>
          <p:nvPr>
            <p:ph idx="4294967295"/>
          </p:nvPr>
        </p:nvSpPr>
        <p:spPr>
          <a:xfrm>
            <a:off x="1809751" y="1412876"/>
            <a:ext cx="8462963" cy="4752975"/>
          </a:xfrm>
        </p:spPr>
        <p:txBody>
          <a:bodyPr/>
          <a:lstStyle/>
          <a:p>
            <a:pPr algn="just"/>
            <a:r>
              <a:rPr lang="en-US" altLang="zh-CN"/>
              <a:t>AGNES</a:t>
            </a:r>
            <a:r>
              <a:rPr lang="zh-CN" altLang="en-US"/>
              <a:t>算法是凝聚的层次聚类方法。</a:t>
            </a:r>
            <a:r>
              <a:rPr lang="en-US" altLang="zh-CN"/>
              <a:t>AGNES</a:t>
            </a:r>
            <a:r>
              <a:rPr lang="zh-CN" altLang="en-US"/>
              <a:t>算法最初将每个对象作为一个簇，然后这些簇根据某些准则被一步步地合并。</a:t>
            </a:r>
          </a:p>
          <a:p>
            <a:pPr algn="just"/>
            <a:r>
              <a:rPr lang="zh-CN" altLang="en-US"/>
              <a:t>这是一种单链接方法，其每个簇可以被簇中所有对象代表，两个簇间的相似度由这两个不同簇中距离最近的数据点对的相似度来确定。</a:t>
            </a:r>
          </a:p>
          <a:p>
            <a:pPr algn="just"/>
            <a:r>
              <a:rPr lang="zh-CN" altLang="en-US"/>
              <a:t>聚类的合并过程反复进行直到所有的对象最终合并形成一个簇。</a:t>
            </a:r>
          </a:p>
          <a:p>
            <a:pPr algn="just"/>
            <a:r>
              <a:rPr lang="zh-CN" altLang="en-US"/>
              <a:t>在聚类中，用户能定义希望得到的簇数目作为一个结束条件。 </a:t>
            </a:r>
          </a:p>
        </p:txBody>
      </p:sp>
      <p:sp>
        <p:nvSpPr>
          <p:cNvPr id="64516" name="Rectangle 4">
            <a:extLst>
              <a:ext uri="{FF2B5EF4-FFF2-40B4-BE49-F238E27FC236}">
                <a16:creationId xmlns:a16="http://schemas.microsoft.com/office/drawing/2014/main" id="{DE6F177D-6EDC-4102-9A24-F48CC8DA15C4}"/>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4517" name="Rectangle 5">
            <a:extLst>
              <a:ext uri="{FF2B5EF4-FFF2-40B4-BE49-F238E27FC236}">
                <a16:creationId xmlns:a16="http://schemas.microsoft.com/office/drawing/2014/main" id="{34CDFE91-191A-4394-8EA6-92939A221A3D}"/>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38462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15901AC7-29C6-43B1-AC2E-FBDCFD46FC72}"/>
              </a:ext>
            </a:extLst>
          </p:cNvPr>
          <p:cNvSpPr>
            <a:spLocks noGrp="1"/>
          </p:cNvSpPr>
          <p:nvPr>
            <p:ph type="title"/>
          </p:nvPr>
        </p:nvSpPr>
        <p:spPr/>
        <p:txBody>
          <a:bodyPr/>
          <a:lstStyle/>
          <a:p>
            <a:pPr eaLnBrk="1" hangingPunct="1"/>
            <a:r>
              <a:rPr lang="en-US" altLang="zh-CN" sz="3600" dirty="0"/>
              <a:t>1.1 </a:t>
            </a:r>
            <a:r>
              <a:rPr lang="zh-CN" altLang="en-US" sz="3600" dirty="0"/>
              <a:t>聚类分析的定义</a:t>
            </a:r>
          </a:p>
        </p:txBody>
      </p:sp>
      <p:sp>
        <p:nvSpPr>
          <p:cNvPr id="7171" name="内容占位符 2">
            <a:extLst>
              <a:ext uri="{FF2B5EF4-FFF2-40B4-BE49-F238E27FC236}">
                <a16:creationId xmlns:a16="http://schemas.microsoft.com/office/drawing/2014/main" id="{EAB9D4EC-3688-48E5-BC74-5D19BAE36A7E}"/>
              </a:ext>
            </a:extLst>
          </p:cNvPr>
          <p:cNvSpPr>
            <a:spLocks noGrp="1"/>
          </p:cNvSpPr>
          <p:nvPr>
            <p:ph idx="1"/>
          </p:nvPr>
        </p:nvSpPr>
        <p:spPr>
          <a:xfrm>
            <a:off x="1919288" y="1412876"/>
            <a:ext cx="8229600" cy="4752975"/>
          </a:xfrm>
        </p:spPr>
        <p:txBody>
          <a:bodyPr/>
          <a:lstStyle/>
          <a:p>
            <a:pPr>
              <a:defRPr/>
            </a:pPr>
            <a:r>
              <a:rPr lang="zh-CN" altLang="en-US">
                <a:latin typeface="Arial" charset="0"/>
              </a:rPr>
              <a:t>聚类（</a:t>
            </a:r>
            <a:r>
              <a:rPr lang="en-US" altLang="zh-CN">
                <a:latin typeface="Arial" charset="0"/>
              </a:rPr>
              <a:t>Clustering</a:t>
            </a:r>
            <a:r>
              <a:rPr lang="zh-CN" altLang="en-US">
                <a:latin typeface="Arial" charset="0"/>
              </a:rPr>
              <a:t>）是将数据划分成群组的过程。研究如何在没有训练的条件下把对象化分为若干类。通过确定数据之间在预先制定的属性上的相似性来完成聚类任务，这样最相似的数据就聚集成簇（</a:t>
            </a:r>
            <a:r>
              <a:rPr lang="en-US" altLang="zh-CN">
                <a:latin typeface="Arial" charset="0"/>
              </a:rPr>
              <a:t>Cluster</a:t>
            </a:r>
            <a:r>
              <a:rPr lang="zh-CN" altLang="en-US">
                <a:latin typeface="Arial" charset="0"/>
              </a:rPr>
              <a:t>）。</a:t>
            </a:r>
          </a:p>
          <a:p>
            <a:pPr>
              <a:defRPr/>
            </a:pPr>
            <a:r>
              <a:rPr lang="zh-CN" altLang="en-US">
                <a:latin typeface="Arial" charset="0"/>
              </a:rPr>
              <a:t>聚类与分类不同，聚类的类别取决于数据本身，而分类的类别是由数据分析人员预先定义好的。</a:t>
            </a:r>
          </a:p>
          <a:p>
            <a:pPr>
              <a:defRPr/>
            </a:pPr>
            <a:r>
              <a:rPr lang="zh-CN" altLang="en-US">
                <a:latin typeface="Arial" charset="0"/>
              </a:rPr>
              <a:t>使用聚类算法的用户不但需要深刻地了解所用的特殊技术，而且还要知道数据收集过程的细节及拥有应用领域的专家知识。用户对手头数据了解地越多，用户越能成功的评估它的真实结构。 </a:t>
            </a:r>
          </a:p>
          <a:p>
            <a:pPr>
              <a:defRPr/>
            </a:pPr>
            <a:endParaRPr lang="zh-CN" altLang="en-US">
              <a:latin typeface="Arial" charset="0"/>
            </a:endParaRPr>
          </a:p>
        </p:txBody>
      </p:sp>
    </p:spTree>
    <p:extLst>
      <p:ext uri="{BB962C8B-B14F-4D97-AF65-F5344CB8AC3E}">
        <p14:creationId xmlns:p14="http://schemas.microsoft.com/office/powerpoint/2010/main" val="2191671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121F1B90-FABE-4E43-A786-4C185159579C}"/>
              </a:ext>
            </a:extLst>
          </p:cNvPr>
          <p:cNvSpPr>
            <a:spLocks noGrp="1"/>
          </p:cNvSpPr>
          <p:nvPr>
            <p:ph type="title" idx="4294967295"/>
          </p:nvPr>
        </p:nvSpPr>
        <p:spPr/>
        <p:txBody>
          <a:bodyPr/>
          <a:lstStyle/>
          <a:p>
            <a:pPr eaLnBrk="1" hangingPunct="1"/>
            <a:r>
              <a:rPr lang="en-US" altLang="zh-CN" sz="3600" dirty="0"/>
              <a:t>3.3 AGNES</a:t>
            </a:r>
            <a:r>
              <a:rPr lang="zh-CN" altLang="en-US" sz="3600" dirty="0"/>
              <a:t>聚类方法</a:t>
            </a:r>
            <a:endParaRPr lang="zh-CN" altLang="en-US" dirty="0"/>
          </a:p>
        </p:txBody>
      </p:sp>
      <p:sp>
        <p:nvSpPr>
          <p:cNvPr id="65539" name="内容占位符 2">
            <a:extLst>
              <a:ext uri="{FF2B5EF4-FFF2-40B4-BE49-F238E27FC236}">
                <a16:creationId xmlns:a16="http://schemas.microsoft.com/office/drawing/2014/main" id="{CFED62AB-CB50-4D5B-8F8C-5D5648C8CDF1}"/>
              </a:ext>
            </a:extLst>
          </p:cNvPr>
          <p:cNvSpPr>
            <a:spLocks noGrp="1"/>
          </p:cNvSpPr>
          <p:nvPr>
            <p:ph idx="4294967295"/>
          </p:nvPr>
        </p:nvSpPr>
        <p:spPr>
          <a:xfrm>
            <a:off x="1809751" y="1412876"/>
            <a:ext cx="8462963" cy="4752975"/>
          </a:xfrm>
        </p:spPr>
        <p:txBody>
          <a:bodyPr>
            <a:normAutofit lnSpcReduction="10000"/>
          </a:bodyPr>
          <a:lstStyle/>
          <a:p>
            <a:r>
              <a:rPr lang="en-US" altLang="zh-CN"/>
              <a:t>AGNES</a:t>
            </a:r>
            <a:r>
              <a:rPr lang="zh-CN" altLang="en-US"/>
              <a:t>算法描述：</a:t>
            </a:r>
          </a:p>
          <a:p>
            <a:r>
              <a:rPr lang="zh-CN" altLang="en-US"/>
              <a:t>输入：包含</a:t>
            </a:r>
            <a:r>
              <a:rPr lang="en-US" altLang="zh-CN" i="1"/>
              <a:t>n</a:t>
            </a:r>
            <a:r>
              <a:rPr lang="zh-CN" altLang="en-US"/>
              <a:t>个数据对象的数据库，终止条件簇的数目</a:t>
            </a:r>
            <a:r>
              <a:rPr lang="en-US" altLang="zh-CN" i="1"/>
              <a:t>k</a:t>
            </a:r>
          </a:p>
          <a:p>
            <a:r>
              <a:rPr lang="zh-CN" altLang="en-US"/>
              <a:t>输出：达到终止条件规定的</a:t>
            </a:r>
            <a:r>
              <a:rPr lang="en-US" altLang="zh-CN" i="1"/>
              <a:t>k</a:t>
            </a:r>
            <a:r>
              <a:rPr lang="zh-CN" altLang="en-US"/>
              <a:t>个簇</a:t>
            </a:r>
          </a:p>
          <a:p>
            <a:r>
              <a:rPr lang="zh-CN" altLang="en-US"/>
              <a:t>处理流程： </a:t>
            </a:r>
          </a:p>
          <a:p>
            <a:r>
              <a:rPr lang="en-US" altLang="zh-CN"/>
              <a:t>Step1  </a:t>
            </a:r>
            <a:r>
              <a:rPr lang="zh-CN" altLang="en-US"/>
              <a:t>将每个对象当成一个初始簇；</a:t>
            </a:r>
          </a:p>
          <a:p>
            <a:r>
              <a:rPr lang="en-US" altLang="zh-CN"/>
              <a:t>Step2  </a:t>
            </a:r>
            <a:r>
              <a:rPr lang="zh-CN" altLang="en-US"/>
              <a:t>根据两个簇中最近的数据点找到最近的两个簇；</a:t>
            </a:r>
          </a:p>
          <a:p>
            <a:r>
              <a:rPr lang="en-US" altLang="zh-CN"/>
              <a:t>Step3  </a:t>
            </a:r>
            <a:r>
              <a:rPr lang="zh-CN" altLang="en-US"/>
              <a:t>合并两个簇，生成新的簇的集合；</a:t>
            </a:r>
          </a:p>
          <a:p>
            <a:r>
              <a:rPr lang="en-US" altLang="zh-CN"/>
              <a:t>Step4  </a:t>
            </a:r>
            <a:r>
              <a:rPr lang="zh-CN" altLang="en-US"/>
              <a:t>循环</a:t>
            </a:r>
            <a:r>
              <a:rPr lang="en-US" altLang="zh-CN"/>
              <a:t>Step3</a:t>
            </a:r>
            <a:r>
              <a:rPr lang="zh-CN" altLang="en-US"/>
              <a:t>到</a:t>
            </a:r>
            <a:r>
              <a:rPr lang="en-US" altLang="zh-CN"/>
              <a:t>Step4</a:t>
            </a:r>
            <a:r>
              <a:rPr lang="zh-CN" altLang="en-US"/>
              <a:t>直到达到定义的簇的数目。</a:t>
            </a:r>
          </a:p>
        </p:txBody>
      </p:sp>
      <p:sp>
        <p:nvSpPr>
          <p:cNvPr id="65540" name="Rectangle 4">
            <a:extLst>
              <a:ext uri="{FF2B5EF4-FFF2-40B4-BE49-F238E27FC236}">
                <a16:creationId xmlns:a16="http://schemas.microsoft.com/office/drawing/2014/main" id="{1D010B47-8393-4E56-9A90-EB266440D281}"/>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5541" name="Rectangle 5">
            <a:extLst>
              <a:ext uri="{FF2B5EF4-FFF2-40B4-BE49-F238E27FC236}">
                <a16:creationId xmlns:a16="http://schemas.microsoft.com/office/drawing/2014/main" id="{42F1452A-4EE0-47AF-9BF2-F18D0C57424F}"/>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063502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39E4AD24-6817-48C6-88B9-FF83394AB3D2}"/>
              </a:ext>
            </a:extLst>
          </p:cNvPr>
          <p:cNvSpPr>
            <a:spLocks noGrp="1"/>
          </p:cNvSpPr>
          <p:nvPr>
            <p:ph type="title" idx="4294967295"/>
          </p:nvPr>
        </p:nvSpPr>
        <p:spPr/>
        <p:txBody>
          <a:bodyPr/>
          <a:lstStyle/>
          <a:p>
            <a:pPr eaLnBrk="1" hangingPunct="1"/>
            <a:r>
              <a:rPr lang="en-US" altLang="zh-CN" sz="3600" dirty="0"/>
              <a:t>3.4 DBSCAN</a:t>
            </a:r>
            <a:r>
              <a:rPr lang="zh-CN" altLang="en-US" sz="3600" dirty="0"/>
              <a:t>聚类方法</a:t>
            </a:r>
            <a:endParaRPr lang="zh-CN" altLang="en-US" dirty="0"/>
          </a:p>
        </p:txBody>
      </p:sp>
      <p:sp>
        <p:nvSpPr>
          <p:cNvPr id="68611" name="内容占位符 2">
            <a:extLst>
              <a:ext uri="{FF2B5EF4-FFF2-40B4-BE49-F238E27FC236}">
                <a16:creationId xmlns:a16="http://schemas.microsoft.com/office/drawing/2014/main" id="{63D33F8C-F7B3-4474-9AB5-DAF22D5B466D}"/>
              </a:ext>
            </a:extLst>
          </p:cNvPr>
          <p:cNvSpPr>
            <a:spLocks noGrp="1"/>
          </p:cNvSpPr>
          <p:nvPr>
            <p:ph idx="4294967295"/>
          </p:nvPr>
        </p:nvSpPr>
        <p:spPr>
          <a:xfrm>
            <a:off x="1809751" y="1412876"/>
            <a:ext cx="8462963" cy="4752975"/>
          </a:xfrm>
        </p:spPr>
        <p:txBody>
          <a:bodyPr/>
          <a:lstStyle/>
          <a:p>
            <a:r>
              <a:rPr lang="en-US" altLang="zh-CN"/>
              <a:t>DBSCAN</a:t>
            </a:r>
            <a:r>
              <a:rPr lang="zh-CN" altLang="en-US"/>
              <a:t>是一个比较有代表性的基于密度的聚类算法。与划分和层次聚类方法不同，它将簇定义为密度相连的点的最大集合，能够把具有足够高密度的区域划分为簇，并可在有“噪声”的空间数据库中发现任意形状的聚类。</a:t>
            </a:r>
          </a:p>
          <a:p>
            <a:r>
              <a:rPr lang="zh-CN" altLang="en-US"/>
              <a:t>下面首先介绍关于密度聚类涉及的一些定义。 </a:t>
            </a:r>
          </a:p>
        </p:txBody>
      </p:sp>
      <p:sp>
        <p:nvSpPr>
          <p:cNvPr id="68612" name="Rectangle 4">
            <a:extLst>
              <a:ext uri="{FF2B5EF4-FFF2-40B4-BE49-F238E27FC236}">
                <a16:creationId xmlns:a16="http://schemas.microsoft.com/office/drawing/2014/main" id="{528D5962-56B6-4153-B157-62AB28D2EA51}"/>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8613" name="Rectangle 5">
            <a:extLst>
              <a:ext uri="{FF2B5EF4-FFF2-40B4-BE49-F238E27FC236}">
                <a16:creationId xmlns:a16="http://schemas.microsoft.com/office/drawing/2014/main" id="{71254DC9-C440-4914-B5AA-23DD43BCDE3D}"/>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416196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AC361B9E-139E-4365-A37B-C110CA0118DE}"/>
              </a:ext>
            </a:extLst>
          </p:cNvPr>
          <p:cNvSpPr>
            <a:spLocks noGrp="1"/>
          </p:cNvSpPr>
          <p:nvPr>
            <p:ph type="title" idx="4294967295"/>
          </p:nvPr>
        </p:nvSpPr>
        <p:spPr/>
        <p:txBody>
          <a:bodyPr/>
          <a:lstStyle/>
          <a:p>
            <a:pPr eaLnBrk="1" hangingPunct="1"/>
            <a:r>
              <a:rPr lang="en-US" altLang="zh-CN" sz="3600" dirty="0"/>
              <a:t>3.4 DBSCAN</a:t>
            </a:r>
            <a:r>
              <a:rPr lang="zh-CN" altLang="en-US" sz="3600" dirty="0"/>
              <a:t>聚类方法</a:t>
            </a:r>
            <a:endParaRPr lang="zh-CN" altLang="en-US" dirty="0"/>
          </a:p>
        </p:txBody>
      </p:sp>
      <p:sp>
        <p:nvSpPr>
          <p:cNvPr id="69635" name="内容占位符 2">
            <a:extLst>
              <a:ext uri="{FF2B5EF4-FFF2-40B4-BE49-F238E27FC236}">
                <a16:creationId xmlns:a16="http://schemas.microsoft.com/office/drawing/2014/main" id="{509B9C6F-4529-4CD8-BC9D-1E26AD201C8D}"/>
              </a:ext>
            </a:extLst>
          </p:cNvPr>
          <p:cNvSpPr>
            <a:spLocks noGrp="1"/>
          </p:cNvSpPr>
          <p:nvPr>
            <p:ph idx="4294967295"/>
          </p:nvPr>
        </p:nvSpPr>
        <p:spPr>
          <a:xfrm>
            <a:off x="1809751" y="1412876"/>
            <a:ext cx="8462963" cy="4752975"/>
          </a:xfrm>
        </p:spPr>
        <p:txBody>
          <a:bodyPr/>
          <a:lstStyle/>
          <a:p>
            <a:r>
              <a:rPr lang="zh-CN" altLang="en-US" dirty="0"/>
              <a:t>定义</a:t>
            </a:r>
            <a:r>
              <a:rPr lang="en-US" altLang="zh-CN" dirty="0"/>
              <a:t>3 </a:t>
            </a:r>
            <a:r>
              <a:rPr lang="zh-CN" altLang="en-US" dirty="0"/>
              <a:t>对象的</a:t>
            </a:r>
            <a:r>
              <a:rPr lang="zh-CN" altLang="en-US" i="1" dirty="0">
                <a:sym typeface="Symbol" panose="05050102010706020507" pitchFamily="18" charset="2"/>
              </a:rPr>
              <a:t></a:t>
            </a:r>
            <a:r>
              <a:rPr lang="zh-CN" altLang="en-US" i="1" dirty="0"/>
              <a:t> </a:t>
            </a:r>
            <a:r>
              <a:rPr lang="en-US" altLang="zh-CN" i="1" dirty="0"/>
              <a:t>- </a:t>
            </a:r>
            <a:r>
              <a:rPr lang="zh-CN" altLang="en-US" dirty="0"/>
              <a:t>邻域：给定对象在半径</a:t>
            </a:r>
            <a:r>
              <a:rPr lang="zh-CN" altLang="en-US" i="1" dirty="0">
                <a:sym typeface="Symbol" panose="05050102010706020507" pitchFamily="18" charset="2"/>
              </a:rPr>
              <a:t></a:t>
            </a:r>
            <a:r>
              <a:rPr lang="zh-CN" altLang="en-US" dirty="0"/>
              <a:t> 内的区域。</a:t>
            </a:r>
          </a:p>
          <a:p>
            <a:r>
              <a:rPr lang="zh-CN" altLang="en-US" dirty="0"/>
              <a:t>定义</a:t>
            </a:r>
            <a:r>
              <a:rPr lang="en-US" altLang="zh-CN" dirty="0"/>
              <a:t>4 </a:t>
            </a:r>
            <a:r>
              <a:rPr lang="zh-CN" altLang="en-US" dirty="0"/>
              <a:t>核心对象：如果一个对象的</a:t>
            </a:r>
            <a:r>
              <a:rPr lang="zh-CN" altLang="en-US" i="1" dirty="0">
                <a:sym typeface="Symbol" panose="05050102010706020507" pitchFamily="18" charset="2"/>
              </a:rPr>
              <a:t></a:t>
            </a:r>
            <a:r>
              <a:rPr lang="zh-CN" altLang="en-US" i="1" dirty="0"/>
              <a:t> </a:t>
            </a:r>
            <a:r>
              <a:rPr lang="en-US" altLang="zh-CN" i="1" dirty="0"/>
              <a:t>- </a:t>
            </a:r>
            <a:r>
              <a:rPr lang="zh-CN" altLang="en-US" dirty="0"/>
              <a:t>邻域至少包含最小数目</a:t>
            </a:r>
            <a:r>
              <a:rPr lang="en-US" altLang="zh-CN" i="1" dirty="0" err="1"/>
              <a:t>MinPts</a:t>
            </a:r>
            <a:r>
              <a:rPr lang="zh-CN" altLang="en-US" dirty="0"/>
              <a:t>个对象，则称该对象为核心对象。</a:t>
            </a:r>
          </a:p>
          <a:p>
            <a:r>
              <a:rPr lang="zh-CN" altLang="en-US" dirty="0"/>
              <a:t>定义</a:t>
            </a:r>
            <a:r>
              <a:rPr lang="en-US" altLang="zh-CN" dirty="0"/>
              <a:t>5 </a:t>
            </a:r>
            <a:r>
              <a:rPr lang="zh-CN" altLang="en-US" dirty="0"/>
              <a:t>直接密度可达：给定一个对象集合</a:t>
            </a:r>
            <a:r>
              <a:rPr lang="en-US" altLang="zh-CN" dirty="0"/>
              <a:t>D</a:t>
            </a:r>
            <a:r>
              <a:rPr lang="zh-CN" altLang="en-US" dirty="0"/>
              <a:t>，如果</a:t>
            </a:r>
            <a:r>
              <a:rPr lang="en-US" altLang="zh-CN" i="1" dirty="0"/>
              <a:t>p</a:t>
            </a:r>
            <a:r>
              <a:rPr lang="zh-CN" altLang="en-US" dirty="0"/>
              <a:t>是在</a:t>
            </a:r>
            <a:r>
              <a:rPr lang="en-US" altLang="zh-CN" i="1" dirty="0"/>
              <a:t>q</a:t>
            </a:r>
            <a:r>
              <a:rPr lang="zh-CN" altLang="en-US" dirty="0"/>
              <a:t>的</a:t>
            </a:r>
            <a:r>
              <a:rPr lang="zh-CN" altLang="en-US" i="1" dirty="0">
                <a:sym typeface="Symbol" panose="05050102010706020507" pitchFamily="18" charset="2"/>
              </a:rPr>
              <a:t></a:t>
            </a:r>
            <a:r>
              <a:rPr lang="zh-CN" altLang="en-US" i="1" dirty="0"/>
              <a:t> </a:t>
            </a:r>
            <a:r>
              <a:rPr lang="en-US" altLang="zh-CN" i="1" dirty="0"/>
              <a:t>- </a:t>
            </a:r>
            <a:r>
              <a:rPr lang="zh-CN" altLang="en-US" dirty="0"/>
              <a:t>邻域内，而</a:t>
            </a:r>
            <a:r>
              <a:rPr lang="en-US" altLang="zh-CN" i="1" dirty="0"/>
              <a:t>q</a:t>
            </a:r>
            <a:r>
              <a:rPr lang="zh-CN" altLang="en-US" dirty="0"/>
              <a:t>是一个核心对象，我们说对象</a:t>
            </a:r>
            <a:r>
              <a:rPr lang="en-US" altLang="zh-CN" i="1" dirty="0"/>
              <a:t>p</a:t>
            </a:r>
            <a:r>
              <a:rPr lang="zh-CN" altLang="en-US" dirty="0"/>
              <a:t>从对象</a:t>
            </a:r>
            <a:r>
              <a:rPr lang="en-US" altLang="zh-CN" i="1" dirty="0"/>
              <a:t>q</a:t>
            </a:r>
            <a:r>
              <a:rPr lang="zh-CN" altLang="en-US" dirty="0"/>
              <a:t>出发是直接密度可达的。 </a:t>
            </a:r>
          </a:p>
        </p:txBody>
      </p:sp>
      <p:sp>
        <p:nvSpPr>
          <p:cNvPr id="69636" name="Rectangle 4">
            <a:extLst>
              <a:ext uri="{FF2B5EF4-FFF2-40B4-BE49-F238E27FC236}">
                <a16:creationId xmlns:a16="http://schemas.microsoft.com/office/drawing/2014/main" id="{B8B21FA0-8BEA-469E-A4F4-694D5A9963E5}"/>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9637" name="Rectangle 5">
            <a:extLst>
              <a:ext uri="{FF2B5EF4-FFF2-40B4-BE49-F238E27FC236}">
                <a16:creationId xmlns:a16="http://schemas.microsoft.com/office/drawing/2014/main" id="{6AD5F83C-40C1-4D6F-8A89-F6480AE464B4}"/>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564587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42057FF4-BE6E-4A34-8030-5A6848DD4228}"/>
              </a:ext>
            </a:extLst>
          </p:cNvPr>
          <p:cNvSpPr>
            <a:spLocks noGrp="1"/>
          </p:cNvSpPr>
          <p:nvPr>
            <p:ph type="title" idx="4294967295"/>
          </p:nvPr>
        </p:nvSpPr>
        <p:spPr/>
        <p:txBody>
          <a:bodyPr/>
          <a:lstStyle/>
          <a:p>
            <a:pPr eaLnBrk="1" hangingPunct="1"/>
            <a:r>
              <a:rPr lang="en-US" altLang="zh-CN" sz="3600" dirty="0"/>
              <a:t>3.4 DBSCAN</a:t>
            </a:r>
            <a:r>
              <a:rPr lang="zh-CN" altLang="en-US" sz="3600" dirty="0"/>
              <a:t>聚类方法</a:t>
            </a:r>
            <a:endParaRPr lang="zh-CN" altLang="en-US" dirty="0"/>
          </a:p>
        </p:txBody>
      </p:sp>
      <p:sp>
        <p:nvSpPr>
          <p:cNvPr id="70659" name="内容占位符 2">
            <a:extLst>
              <a:ext uri="{FF2B5EF4-FFF2-40B4-BE49-F238E27FC236}">
                <a16:creationId xmlns:a16="http://schemas.microsoft.com/office/drawing/2014/main" id="{7BA06EA2-DCA5-4950-84E5-17B136AE5B74}"/>
              </a:ext>
            </a:extLst>
          </p:cNvPr>
          <p:cNvSpPr>
            <a:spLocks noGrp="1"/>
          </p:cNvSpPr>
          <p:nvPr>
            <p:ph idx="4294967295"/>
          </p:nvPr>
        </p:nvSpPr>
        <p:spPr>
          <a:xfrm>
            <a:off x="1809751" y="1412876"/>
            <a:ext cx="8247063" cy="4752975"/>
          </a:xfrm>
        </p:spPr>
        <p:txBody>
          <a:bodyPr/>
          <a:lstStyle/>
          <a:p>
            <a:r>
              <a:rPr lang="zh-CN" altLang="en-US" dirty="0"/>
              <a:t>定义</a:t>
            </a:r>
            <a:r>
              <a:rPr lang="en-US" altLang="zh-CN" dirty="0"/>
              <a:t>6 </a:t>
            </a:r>
            <a:r>
              <a:rPr lang="zh-CN" altLang="en-US" dirty="0"/>
              <a:t>间接密度可达的：如果存在一个对象链</a:t>
            </a:r>
            <a:r>
              <a:rPr lang="en-US" altLang="zh-CN" i="1" dirty="0"/>
              <a:t>p</a:t>
            </a:r>
            <a:r>
              <a:rPr lang="en-US" altLang="zh-CN" baseline="-25000" dirty="0"/>
              <a:t>1</a:t>
            </a:r>
            <a:r>
              <a:rPr lang="en-US" altLang="zh-CN" dirty="0"/>
              <a:t>, </a:t>
            </a:r>
            <a:r>
              <a:rPr lang="en-US" altLang="zh-CN" i="1" dirty="0"/>
              <a:t>p</a:t>
            </a:r>
            <a:r>
              <a:rPr lang="en-US" altLang="zh-CN" baseline="-25000" dirty="0"/>
              <a:t>2</a:t>
            </a:r>
            <a:r>
              <a:rPr lang="en-US" altLang="zh-CN" dirty="0"/>
              <a:t>, …, </a:t>
            </a:r>
            <a:r>
              <a:rPr lang="en-US" altLang="zh-CN" i="1" dirty="0" err="1"/>
              <a:t>p</a:t>
            </a:r>
            <a:r>
              <a:rPr lang="en-US" altLang="zh-CN" baseline="-25000" dirty="0" err="1"/>
              <a:t>n</a:t>
            </a:r>
            <a:r>
              <a:rPr lang="en-US" altLang="zh-CN" dirty="0"/>
              <a:t>, </a:t>
            </a:r>
            <a:r>
              <a:rPr lang="en-US" altLang="zh-CN" i="1" dirty="0"/>
              <a:t>p</a:t>
            </a:r>
            <a:r>
              <a:rPr lang="en-US" altLang="zh-CN" baseline="-25000" dirty="0"/>
              <a:t>1</a:t>
            </a:r>
            <a:r>
              <a:rPr lang="en-US" altLang="zh-CN" dirty="0"/>
              <a:t>=</a:t>
            </a:r>
            <a:r>
              <a:rPr lang="en-US" altLang="zh-CN" i="1" dirty="0"/>
              <a:t>q</a:t>
            </a:r>
            <a:r>
              <a:rPr lang="zh-CN" altLang="en-US" dirty="0"/>
              <a:t>，</a:t>
            </a:r>
            <a:r>
              <a:rPr lang="en-US" altLang="zh-CN" i="1" dirty="0" err="1"/>
              <a:t>p</a:t>
            </a:r>
            <a:r>
              <a:rPr lang="en-US" altLang="zh-CN" baseline="-25000" dirty="0" err="1"/>
              <a:t>n</a:t>
            </a:r>
            <a:r>
              <a:rPr lang="en-US" altLang="zh-CN" dirty="0"/>
              <a:t>=</a:t>
            </a:r>
            <a:r>
              <a:rPr lang="en-US" altLang="zh-CN" i="1" dirty="0"/>
              <a:t>p</a:t>
            </a:r>
            <a:r>
              <a:rPr lang="zh-CN" altLang="en-US" dirty="0"/>
              <a:t>，对</a:t>
            </a:r>
            <a:r>
              <a:rPr lang="en-US" altLang="zh-CN" i="1" dirty="0" err="1"/>
              <a:t>p</a:t>
            </a:r>
            <a:r>
              <a:rPr lang="en-US" altLang="zh-CN" baseline="-25000" dirty="0" err="1"/>
              <a:t>i</a:t>
            </a:r>
            <a:r>
              <a:rPr lang="en-US" altLang="zh-CN" dirty="0" err="1"/>
              <a:t>∈D</a:t>
            </a:r>
            <a:r>
              <a:rPr lang="zh-CN" altLang="en-US" dirty="0"/>
              <a:t>，</a:t>
            </a:r>
            <a:r>
              <a:rPr lang="en-US" altLang="zh-CN" dirty="0"/>
              <a:t>1≤</a:t>
            </a:r>
            <a:r>
              <a:rPr lang="en-US" altLang="zh-CN" i="1" dirty="0"/>
              <a:t>i</a:t>
            </a:r>
            <a:r>
              <a:rPr lang="en-US" altLang="zh-CN" dirty="0"/>
              <a:t>≤</a:t>
            </a:r>
            <a:r>
              <a:rPr lang="en-US" altLang="zh-CN" i="1" dirty="0"/>
              <a:t>n</a:t>
            </a:r>
            <a:r>
              <a:rPr lang="zh-CN" altLang="en-US" dirty="0"/>
              <a:t>， </a:t>
            </a:r>
            <a:r>
              <a:rPr lang="en-US" altLang="zh-CN" i="1" dirty="0"/>
              <a:t>p</a:t>
            </a:r>
            <a:r>
              <a:rPr lang="en-US" altLang="zh-CN" baseline="-25000" dirty="0"/>
              <a:t>i+1</a:t>
            </a:r>
            <a:r>
              <a:rPr lang="zh-CN" altLang="en-US" dirty="0"/>
              <a:t>是从</a:t>
            </a:r>
            <a:r>
              <a:rPr lang="en-US" altLang="zh-CN" i="1" dirty="0"/>
              <a:t>p</a:t>
            </a:r>
            <a:r>
              <a:rPr lang="en-US" altLang="zh-CN" baseline="-25000" dirty="0"/>
              <a:t>i</a:t>
            </a:r>
            <a:r>
              <a:rPr lang="zh-CN" altLang="en-US" dirty="0"/>
              <a:t>关于</a:t>
            </a:r>
            <a:r>
              <a:rPr lang="zh-CN" altLang="en-US" i="1" dirty="0">
                <a:sym typeface="Symbol" panose="05050102010706020507" pitchFamily="18" charset="2"/>
              </a:rPr>
              <a:t></a:t>
            </a:r>
            <a:r>
              <a:rPr lang="zh-CN" altLang="en-US" dirty="0"/>
              <a:t> 和</a:t>
            </a:r>
            <a:r>
              <a:rPr lang="en-US" altLang="zh-CN" i="1" dirty="0" err="1"/>
              <a:t>MitPts</a:t>
            </a:r>
            <a:r>
              <a:rPr lang="zh-CN" altLang="en-US" dirty="0"/>
              <a:t>直接密度可达的，则对象</a:t>
            </a:r>
            <a:r>
              <a:rPr lang="en-US" altLang="zh-CN" i="1" dirty="0"/>
              <a:t>p</a:t>
            </a:r>
            <a:r>
              <a:rPr lang="zh-CN" altLang="en-US" dirty="0"/>
              <a:t>是从对象</a:t>
            </a:r>
            <a:r>
              <a:rPr lang="en-US" altLang="zh-CN" i="1" dirty="0"/>
              <a:t>q</a:t>
            </a:r>
            <a:r>
              <a:rPr lang="zh-CN" altLang="en-US" dirty="0"/>
              <a:t>关于</a:t>
            </a:r>
            <a:r>
              <a:rPr lang="zh-CN" altLang="en-US" i="1" dirty="0">
                <a:sym typeface="Symbol" panose="05050102010706020507" pitchFamily="18" charset="2"/>
              </a:rPr>
              <a:t></a:t>
            </a:r>
            <a:r>
              <a:rPr lang="zh-CN" altLang="en-US" dirty="0"/>
              <a:t> 和</a:t>
            </a:r>
            <a:r>
              <a:rPr lang="en-US" altLang="zh-CN" i="1" dirty="0" err="1"/>
              <a:t>MinPts</a:t>
            </a:r>
            <a:r>
              <a:rPr lang="zh-CN" altLang="en-US" dirty="0"/>
              <a:t>密度可达的。例如，已知半径</a:t>
            </a:r>
            <a:r>
              <a:rPr lang="zh-CN" altLang="en-US" i="1" dirty="0">
                <a:sym typeface="Symbol" panose="05050102010706020507" pitchFamily="18" charset="2"/>
              </a:rPr>
              <a:t></a:t>
            </a:r>
            <a:r>
              <a:rPr lang="zh-CN" altLang="en-US" dirty="0"/>
              <a:t> ，</a:t>
            </a:r>
            <a:r>
              <a:rPr lang="en-US" altLang="zh-CN" i="1" dirty="0" err="1"/>
              <a:t>MitPts</a:t>
            </a:r>
            <a:r>
              <a:rPr lang="zh-CN" altLang="en-US" dirty="0"/>
              <a:t>，</a:t>
            </a:r>
            <a:r>
              <a:rPr lang="en-US" altLang="zh-CN" i="1" dirty="0"/>
              <a:t>q</a:t>
            </a:r>
            <a:r>
              <a:rPr lang="zh-CN" altLang="en-US" dirty="0"/>
              <a:t>是一个核心对象，</a:t>
            </a:r>
            <a:r>
              <a:rPr lang="en-US" altLang="zh-CN" i="1" dirty="0"/>
              <a:t>p</a:t>
            </a:r>
            <a:r>
              <a:rPr lang="en-US" altLang="zh-CN" baseline="-25000" dirty="0"/>
              <a:t>1</a:t>
            </a:r>
            <a:r>
              <a:rPr lang="zh-CN" altLang="en-US" dirty="0"/>
              <a:t>是从</a:t>
            </a:r>
            <a:r>
              <a:rPr lang="en-US" altLang="zh-CN" i="1" dirty="0"/>
              <a:t>q</a:t>
            </a:r>
            <a:r>
              <a:rPr lang="zh-CN" altLang="en-US" dirty="0"/>
              <a:t>关于</a:t>
            </a:r>
            <a:r>
              <a:rPr lang="zh-CN" altLang="en-US" dirty="0">
                <a:sym typeface="Symbol" panose="05050102010706020507" pitchFamily="18" charset="2"/>
              </a:rPr>
              <a:t></a:t>
            </a:r>
            <a:r>
              <a:rPr lang="zh-CN" altLang="en-US" dirty="0"/>
              <a:t> 和</a:t>
            </a:r>
            <a:r>
              <a:rPr lang="en-US" altLang="zh-CN" i="1" dirty="0" err="1"/>
              <a:t>MitPts</a:t>
            </a:r>
            <a:r>
              <a:rPr lang="zh-CN" altLang="en-US" dirty="0"/>
              <a:t>直接密度可达的，若</a:t>
            </a:r>
            <a:r>
              <a:rPr lang="en-US" altLang="zh-CN" i="1" dirty="0"/>
              <a:t>p</a:t>
            </a:r>
            <a:r>
              <a:rPr lang="zh-CN" altLang="en-US" dirty="0"/>
              <a:t>是从</a:t>
            </a:r>
            <a:r>
              <a:rPr lang="en-US" altLang="zh-CN" i="1" dirty="0"/>
              <a:t>p</a:t>
            </a:r>
            <a:r>
              <a:rPr lang="en-US" altLang="zh-CN" baseline="-25000" dirty="0"/>
              <a:t>1</a:t>
            </a:r>
            <a:r>
              <a:rPr lang="zh-CN" altLang="en-US" dirty="0"/>
              <a:t>关于</a:t>
            </a:r>
            <a:r>
              <a:rPr lang="zh-CN" altLang="en-US" i="1" dirty="0">
                <a:sym typeface="Symbol" panose="05050102010706020507" pitchFamily="18" charset="2"/>
              </a:rPr>
              <a:t></a:t>
            </a:r>
            <a:r>
              <a:rPr lang="zh-CN" altLang="en-US" i="1" dirty="0"/>
              <a:t> </a:t>
            </a:r>
            <a:r>
              <a:rPr lang="zh-CN" altLang="en-US" dirty="0"/>
              <a:t>和</a:t>
            </a:r>
            <a:r>
              <a:rPr lang="en-US" altLang="zh-CN" i="1" dirty="0" err="1"/>
              <a:t>MitPts</a:t>
            </a:r>
            <a:r>
              <a:rPr lang="zh-CN" altLang="en-US" dirty="0"/>
              <a:t>直接密度可达的，则对象</a:t>
            </a:r>
            <a:r>
              <a:rPr lang="en-US" altLang="zh-CN" i="1" dirty="0"/>
              <a:t>p</a:t>
            </a:r>
            <a:r>
              <a:rPr lang="zh-CN" altLang="en-US" dirty="0"/>
              <a:t>是从</a:t>
            </a:r>
            <a:r>
              <a:rPr lang="en-US" altLang="zh-CN" i="1" dirty="0"/>
              <a:t>q</a:t>
            </a:r>
            <a:r>
              <a:rPr lang="zh-CN" altLang="en-US" dirty="0"/>
              <a:t>关于</a:t>
            </a:r>
            <a:r>
              <a:rPr lang="zh-CN" altLang="en-US" i="1" dirty="0">
                <a:sym typeface="Symbol" panose="05050102010706020507" pitchFamily="18" charset="2"/>
              </a:rPr>
              <a:t></a:t>
            </a:r>
            <a:r>
              <a:rPr lang="zh-CN" altLang="en-US" i="1" dirty="0"/>
              <a:t> </a:t>
            </a:r>
            <a:r>
              <a:rPr lang="zh-CN" altLang="en-US" dirty="0"/>
              <a:t>和</a:t>
            </a:r>
            <a:r>
              <a:rPr lang="en-US" altLang="zh-CN" i="1" dirty="0" err="1"/>
              <a:t>MitPts</a:t>
            </a:r>
            <a:r>
              <a:rPr lang="zh-CN" altLang="en-US" dirty="0"/>
              <a:t>间接密度可达的。 </a:t>
            </a:r>
          </a:p>
        </p:txBody>
      </p:sp>
      <p:sp>
        <p:nvSpPr>
          <p:cNvPr id="70660" name="Rectangle 4">
            <a:extLst>
              <a:ext uri="{FF2B5EF4-FFF2-40B4-BE49-F238E27FC236}">
                <a16:creationId xmlns:a16="http://schemas.microsoft.com/office/drawing/2014/main" id="{BC69B0B8-485D-4F95-898B-B19E0B70B6B5}"/>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0661" name="Rectangle 5">
            <a:extLst>
              <a:ext uri="{FF2B5EF4-FFF2-40B4-BE49-F238E27FC236}">
                <a16:creationId xmlns:a16="http://schemas.microsoft.com/office/drawing/2014/main" id="{27F6DC99-3921-4DB2-AAFE-349C79E37306}"/>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987785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8C91719C-12EB-4598-AF6D-D864E359F0BF}"/>
              </a:ext>
            </a:extLst>
          </p:cNvPr>
          <p:cNvSpPr>
            <a:spLocks noGrp="1"/>
          </p:cNvSpPr>
          <p:nvPr>
            <p:ph type="title" idx="4294967295"/>
          </p:nvPr>
        </p:nvSpPr>
        <p:spPr/>
        <p:txBody>
          <a:bodyPr/>
          <a:lstStyle/>
          <a:p>
            <a:pPr eaLnBrk="1" hangingPunct="1"/>
            <a:r>
              <a:rPr lang="en-US" altLang="zh-CN" sz="3600"/>
              <a:t>6.3.5 DBSCAN</a:t>
            </a:r>
            <a:r>
              <a:rPr lang="zh-CN" altLang="en-US" sz="3600"/>
              <a:t>聚类方法</a:t>
            </a:r>
            <a:endParaRPr lang="zh-CN" altLang="en-US"/>
          </a:p>
        </p:txBody>
      </p:sp>
      <p:sp>
        <p:nvSpPr>
          <p:cNvPr id="71683" name="内容占位符 2">
            <a:extLst>
              <a:ext uri="{FF2B5EF4-FFF2-40B4-BE49-F238E27FC236}">
                <a16:creationId xmlns:a16="http://schemas.microsoft.com/office/drawing/2014/main" id="{8E5FAE28-05D4-434A-B533-5B852891B186}"/>
              </a:ext>
            </a:extLst>
          </p:cNvPr>
          <p:cNvSpPr>
            <a:spLocks noGrp="1"/>
          </p:cNvSpPr>
          <p:nvPr>
            <p:ph idx="4294967295"/>
          </p:nvPr>
        </p:nvSpPr>
        <p:spPr>
          <a:xfrm>
            <a:off x="1809751" y="1412876"/>
            <a:ext cx="8247063" cy="4752975"/>
          </a:xfrm>
        </p:spPr>
        <p:txBody>
          <a:bodyPr/>
          <a:lstStyle/>
          <a:p>
            <a:r>
              <a:rPr lang="zh-CN" altLang="en-US" dirty="0"/>
              <a:t>定义</a:t>
            </a:r>
            <a:r>
              <a:rPr lang="en-US" altLang="zh-CN" dirty="0"/>
              <a:t>7 </a:t>
            </a:r>
            <a:r>
              <a:rPr lang="zh-CN" altLang="en-US" dirty="0"/>
              <a:t>密度相连的：如果对象集合</a:t>
            </a:r>
            <a:r>
              <a:rPr lang="en-US" altLang="zh-CN" dirty="0"/>
              <a:t>D</a:t>
            </a:r>
            <a:r>
              <a:rPr lang="zh-CN" altLang="en-US" dirty="0"/>
              <a:t>中存在一个对象</a:t>
            </a:r>
            <a:r>
              <a:rPr lang="en-US" altLang="zh-CN" i="1" dirty="0"/>
              <a:t>o</a:t>
            </a:r>
            <a:r>
              <a:rPr lang="zh-CN" altLang="en-US" dirty="0"/>
              <a:t>，使得对象</a:t>
            </a:r>
            <a:r>
              <a:rPr lang="en-US" altLang="zh-CN" i="1" dirty="0"/>
              <a:t>p</a:t>
            </a:r>
            <a:r>
              <a:rPr lang="zh-CN" altLang="en-US" dirty="0"/>
              <a:t>和</a:t>
            </a:r>
            <a:r>
              <a:rPr lang="en-US" altLang="zh-CN" i="1" dirty="0"/>
              <a:t>q</a:t>
            </a:r>
            <a:r>
              <a:rPr lang="zh-CN" altLang="en-US" dirty="0"/>
              <a:t>是从</a:t>
            </a:r>
            <a:r>
              <a:rPr lang="en-US" altLang="zh-CN" i="1" dirty="0"/>
              <a:t>o</a:t>
            </a:r>
            <a:r>
              <a:rPr lang="zh-CN" altLang="en-US" dirty="0"/>
              <a:t>关于</a:t>
            </a:r>
            <a:r>
              <a:rPr lang="zh-CN" altLang="en-US" i="1" dirty="0">
                <a:sym typeface="Symbol" panose="05050102010706020507" pitchFamily="18" charset="2"/>
              </a:rPr>
              <a:t></a:t>
            </a:r>
            <a:r>
              <a:rPr lang="zh-CN" altLang="en-US" dirty="0"/>
              <a:t>和</a:t>
            </a:r>
            <a:r>
              <a:rPr lang="en-US" altLang="zh-CN" i="1" dirty="0" err="1"/>
              <a:t>MitPts</a:t>
            </a:r>
            <a:r>
              <a:rPr lang="zh-CN" altLang="en-US" dirty="0"/>
              <a:t>密度可达的，那么对象</a:t>
            </a:r>
            <a:r>
              <a:rPr lang="en-US" altLang="zh-CN" i="1" dirty="0"/>
              <a:t>p</a:t>
            </a:r>
            <a:r>
              <a:rPr lang="zh-CN" altLang="en-US" dirty="0"/>
              <a:t>和</a:t>
            </a:r>
            <a:r>
              <a:rPr lang="en-US" altLang="zh-CN" i="1" dirty="0"/>
              <a:t>q</a:t>
            </a:r>
            <a:r>
              <a:rPr lang="zh-CN" altLang="en-US" dirty="0"/>
              <a:t>是关于</a:t>
            </a:r>
            <a:r>
              <a:rPr lang="zh-CN" altLang="en-US" i="1" dirty="0">
                <a:sym typeface="Symbol" panose="05050102010706020507" pitchFamily="18" charset="2"/>
              </a:rPr>
              <a:t></a:t>
            </a:r>
            <a:r>
              <a:rPr lang="zh-CN" altLang="en-US" i="1" dirty="0"/>
              <a:t> </a:t>
            </a:r>
            <a:r>
              <a:rPr lang="zh-CN" altLang="en-US" dirty="0"/>
              <a:t>和</a:t>
            </a:r>
            <a:r>
              <a:rPr lang="en-US" altLang="zh-CN" i="1" dirty="0" err="1"/>
              <a:t>MinPts</a:t>
            </a:r>
            <a:r>
              <a:rPr lang="zh-CN" altLang="en-US" dirty="0"/>
              <a:t>密度相连的。</a:t>
            </a:r>
          </a:p>
          <a:p>
            <a:r>
              <a:rPr lang="zh-CN" altLang="en-US" dirty="0"/>
              <a:t>定义</a:t>
            </a:r>
            <a:r>
              <a:rPr lang="en-US" altLang="zh-CN" dirty="0"/>
              <a:t>8 </a:t>
            </a:r>
            <a:r>
              <a:rPr lang="zh-CN" altLang="en-US" dirty="0"/>
              <a:t>噪声：一个基于密度的簇是基于密度可达性的最大的密度相连对象的集合。不包含在任何簇中的对象被认为是“噪声”。</a:t>
            </a:r>
          </a:p>
        </p:txBody>
      </p:sp>
      <p:sp>
        <p:nvSpPr>
          <p:cNvPr id="71684" name="Rectangle 4">
            <a:extLst>
              <a:ext uri="{FF2B5EF4-FFF2-40B4-BE49-F238E27FC236}">
                <a16:creationId xmlns:a16="http://schemas.microsoft.com/office/drawing/2014/main" id="{CE0F0C27-5780-40D2-AC53-F9034627D676}"/>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1685" name="Rectangle 5">
            <a:extLst>
              <a:ext uri="{FF2B5EF4-FFF2-40B4-BE49-F238E27FC236}">
                <a16:creationId xmlns:a16="http://schemas.microsoft.com/office/drawing/2014/main" id="{988332F0-5FF8-468D-AC31-F51BE29AF711}"/>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755845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AAFD68F6-F399-4981-842C-E39060F8AA8C}"/>
              </a:ext>
            </a:extLst>
          </p:cNvPr>
          <p:cNvSpPr>
            <a:spLocks noGrp="1"/>
          </p:cNvSpPr>
          <p:nvPr>
            <p:ph type="title" idx="4294967295"/>
          </p:nvPr>
        </p:nvSpPr>
        <p:spPr/>
        <p:txBody>
          <a:bodyPr/>
          <a:lstStyle/>
          <a:p>
            <a:pPr eaLnBrk="1" hangingPunct="1"/>
            <a:r>
              <a:rPr lang="en-US" altLang="zh-CN" sz="3600" dirty="0"/>
              <a:t>3.4 DBSCAN</a:t>
            </a:r>
            <a:r>
              <a:rPr lang="zh-CN" altLang="en-US" sz="3600" dirty="0"/>
              <a:t>聚类方法</a:t>
            </a:r>
            <a:endParaRPr lang="zh-CN" altLang="en-US" dirty="0"/>
          </a:p>
        </p:txBody>
      </p:sp>
      <p:sp>
        <p:nvSpPr>
          <p:cNvPr id="72707" name="内容占位符 2">
            <a:extLst>
              <a:ext uri="{FF2B5EF4-FFF2-40B4-BE49-F238E27FC236}">
                <a16:creationId xmlns:a16="http://schemas.microsoft.com/office/drawing/2014/main" id="{1AD98E4A-E7DD-4111-89E4-A4767542EF8D}"/>
              </a:ext>
            </a:extLst>
          </p:cNvPr>
          <p:cNvSpPr>
            <a:spLocks noGrp="1"/>
          </p:cNvSpPr>
          <p:nvPr>
            <p:ph idx="4294967295"/>
          </p:nvPr>
        </p:nvSpPr>
        <p:spPr>
          <a:xfrm>
            <a:off x="1809751" y="1412876"/>
            <a:ext cx="8247063" cy="4752975"/>
          </a:xfrm>
        </p:spPr>
        <p:txBody>
          <a:bodyPr/>
          <a:lstStyle/>
          <a:p>
            <a:r>
              <a:rPr lang="en-US" altLang="zh-CN"/>
              <a:t>DBSCAN</a:t>
            </a:r>
            <a:r>
              <a:rPr lang="zh-CN" altLang="en-US"/>
              <a:t>通过检查数据集中每个对象的</a:t>
            </a:r>
            <a:r>
              <a:rPr lang="zh-CN" altLang="en-US" i="1">
                <a:sym typeface="Symbol" panose="05050102010706020507" pitchFamily="18" charset="2"/>
              </a:rPr>
              <a:t></a:t>
            </a:r>
            <a:r>
              <a:rPr lang="zh-CN" altLang="en-US" i="1"/>
              <a:t> </a:t>
            </a:r>
            <a:r>
              <a:rPr lang="en-US" altLang="zh-CN" i="1"/>
              <a:t>- </a:t>
            </a:r>
            <a:r>
              <a:rPr lang="zh-CN" altLang="en-US"/>
              <a:t>邻域来寻找聚类。如果一个点</a:t>
            </a:r>
            <a:r>
              <a:rPr lang="en-US" altLang="zh-CN" i="1"/>
              <a:t>p</a:t>
            </a:r>
            <a:r>
              <a:rPr lang="zh-CN" altLang="en-US"/>
              <a:t>的</a:t>
            </a:r>
            <a:r>
              <a:rPr lang="zh-CN" altLang="en-US" i="1">
                <a:sym typeface="Symbol" panose="05050102010706020507" pitchFamily="18" charset="2"/>
              </a:rPr>
              <a:t></a:t>
            </a:r>
            <a:r>
              <a:rPr lang="zh-CN" altLang="en-US" i="1"/>
              <a:t> </a:t>
            </a:r>
            <a:r>
              <a:rPr lang="en-US" altLang="zh-CN" i="1"/>
              <a:t>- </a:t>
            </a:r>
            <a:r>
              <a:rPr lang="zh-CN" altLang="en-US"/>
              <a:t>邻域包含多余</a:t>
            </a:r>
            <a:r>
              <a:rPr lang="en-US" altLang="zh-CN" i="1"/>
              <a:t>MinPts</a:t>
            </a:r>
            <a:r>
              <a:rPr lang="zh-CN" altLang="en-US"/>
              <a:t>个对象，则创建一个</a:t>
            </a:r>
            <a:r>
              <a:rPr lang="en-US" altLang="zh-CN" i="1"/>
              <a:t>p</a:t>
            </a:r>
            <a:r>
              <a:rPr lang="zh-CN" altLang="en-US"/>
              <a:t>作为核心对象的新簇。然后，</a:t>
            </a:r>
            <a:r>
              <a:rPr lang="en-US" altLang="zh-CN"/>
              <a:t>DBSCAN</a:t>
            </a:r>
            <a:r>
              <a:rPr lang="zh-CN" altLang="en-US"/>
              <a:t>反复地寻找从这些核心对象直接密度可达的对象，这个过程可能涉及一些密度可达簇的合并。当没有新的点可以被添加到任何簇时，该过程结束。 </a:t>
            </a:r>
          </a:p>
        </p:txBody>
      </p:sp>
      <p:sp>
        <p:nvSpPr>
          <p:cNvPr id="72708" name="Rectangle 4">
            <a:extLst>
              <a:ext uri="{FF2B5EF4-FFF2-40B4-BE49-F238E27FC236}">
                <a16:creationId xmlns:a16="http://schemas.microsoft.com/office/drawing/2014/main" id="{15E08732-0373-4876-917F-C0C87E784F94}"/>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2709" name="Rectangle 5">
            <a:extLst>
              <a:ext uri="{FF2B5EF4-FFF2-40B4-BE49-F238E27FC236}">
                <a16:creationId xmlns:a16="http://schemas.microsoft.com/office/drawing/2014/main" id="{F4148722-1664-42DA-92F2-A7BDB2780CBC}"/>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110513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67F2265D-5DB4-42BD-A973-7A47F45C993A}"/>
              </a:ext>
            </a:extLst>
          </p:cNvPr>
          <p:cNvSpPr>
            <a:spLocks noGrp="1"/>
          </p:cNvSpPr>
          <p:nvPr>
            <p:ph type="title" idx="4294967295"/>
          </p:nvPr>
        </p:nvSpPr>
        <p:spPr/>
        <p:txBody>
          <a:bodyPr/>
          <a:lstStyle/>
          <a:p>
            <a:pPr eaLnBrk="1" hangingPunct="1"/>
            <a:r>
              <a:rPr lang="en-US" altLang="zh-CN" sz="3600" dirty="0"/>
              <a:t>3.4 DBSCAN</a:t>
            </a:r>
            <a:r>
              <a:rPr lang="zh-CN" altLang="en-US" sz="3600" dirty="0"/>
              <a:t>聚类方法</a:t>
            </a:r>
            <a:endParaRPr lang="zh-CN" altLang="en-US" dirty="0"/>
          </a:p>
        </p:txBody>
      </p:sp>
      <p:sp>
        <p:nvSpPr>
          <p:cNvPr id="73731" name="内容占位符 2">
            <a:extLst>
              <a:ext uri="{FF2B5EF4-FFF2-40B4-BE49-F238E27FC236}">
                <a16:creationId xmlns:a16="http://schemas.microsoft.com/office/drawing/2014/main" id="{EC5E264A-5151-44D1-BEE0-C75ADE7E5DB7}"/>
              </a:ext>
            </a:extLst>
          </p:cNvPr>
          <p:cNvSpPr>
            <a:spLocks noGrp="1"/>
          </p:cNvSpPr>
          <p:nvPr>
            <p:ph idx="4294967295"/>
          </p:nvPr>
        </p:nvSpPr>
        <p:spPr>
          <a:xfrm>
            <a:off x="1809751" y="1412876"/>
            <a:ext cx="8247063" cy="4752975"/>
          </a:xfrm>
        </p:spPr>
        <p:txBody>
          <a:bodyPr>
            <a:normAutofit lnSpcReduction="10000"/>
          </a:bodyPr>
          <a:lstStyle/>
          <a:p>
            <a:r>
              <a:rPr lang="en-US" altLang="zh-CN"/>
              <a:t>DBSCAN</a:t>
            </a:r>
            <a:r>
              <a:rPr lang="zh-CN" altLang="en-US"/>
              <a:t>算法描述：</a:t>
            </a:r>
          </a:p>
          <a:p>
            <a:r>
              <a:rPr lang="zh-CN" altLang="en-US"/>
              <a:t>输入：包含</a:t>
            </a:r>
            <a:r>
              <a:rPr lang="en-US" altLang="zh-CN" i="1"/>
              <a:t>n</a:t>
            </a:r>
            <a:r>
              <a:rPr lang="zh-CN" altLang="en-US"/>
              <a:t>个数据对象的数据库，半径</a:t>
            </a:r>
            <a:r>
              <a:rPr lang="zh-CN" altLang="en-US" i="1">
                <a:sym typeface="Symbol" panose="05050102010706020507" pitchFamily="18" charset="2"/>
              </a:rPr>
              <a:t></a:t>
            </a:r>
            <a:r>
              <a:rPr lang="zh-CN" altLang="en-US"/>
              <a:t>，最少数目</a:t>
            </a:r>
            <a:r>
              <a:rPr lang="en-US" altLang="zh-CN" i="1"/>
              <a:t>MinPts</a:t>
            </a:r>
          </a:p>
          <a:p>
            <a:r>
              <a:rPr lang="zh-CN" altLang="en-US"/>
              <a:t>输出：所有达到密度要求的簇</a:t>
            </a:r>
          </a:p>
          <a:p>
            <a:r>
              <a:rPr lang="zh-CN" altLang="en-US"/>
              <a:t>处理流程：</a:t>
            </a:r>
          </a:p>
          <a:p>
            <a:r>
              <a:rPr lang="en-US" altLang="zh-CN"/>
              <a:t>Step1  </a:t>
            </a:r>
            <a:r>
              <a:rPr lang="zh-CN" altLang="en-US"/>
              <a:t>从数据库中抽取一个未处理的点；</a:t>
            </a:r>
          </a:p>
          <a:p>
            <a:r>
              <a:rPr lang="en-US" altLang="zh-CN"/>
              <a:t>Step2  IF</a:t>
            </a:r>
            <a:r>
              <a:rPr lang="zh-CN" altLang="en-US"/>
              <a:t>抽出的点是核心点 </a:t>
            </a:r>
            <a:r>
              <a:rPr lang="en-US" altLang="zh-CN"/>
              <a:t>THEN</a:t>
            </a:r>
            <a:r>
              <a:rPr lang="zh-CN" altLang="en-US"/>
              <a:t>找出所有从该点密度可达的对象，形成一个簇；</a:t>
            </a:r>
          </a:p>
          <a:p>
            <a:r>
              <a:rPr lang="en-US" altLang="zh-CN"/>
              <a:t>Step3  ELSE</a:t>
            </a:r>
            <a:r>
              <a:rPr lang="zh-CN" altLang="en-US"/>
              <a:t>抽出的点是边缘点（非核心对象），跳出本次循环，寻找下一个点；</a:t>
            </a:r>
          </a:p>
          <a:p>
            <a:r>
              <a:rPr lang="en-US" altLang="zh-CN"/>
              <a:t>Step4  </a:t>
            </a:r>
            <a:r>
              <a:rPr lang="zh-CN" altLang="en-US"/>
              <a:t>循环</a:t>
            </a:r>
            <a:r>
              <a:rPr lang="en-US" altLang="zh-CN"/>
              <a:t>Step1</a:t>
            </a:r>
            <a:r>
              <a:rPr lang="zh-CN" altLang="en-US"/>
              <a:t>到</a:t>
            </a:r>
            <a:r>
              <a:rPr lang="en-US" altLang="zh-CN"/>
              <a:t>Step3</a:t>
            </a:r>
            <a:r>
              <a:rPr lang="zh-CN" altLang="en-US"/>
              <a:t>直到所有点都被处理；</a:t>
            </a:r>
          </a:p>
        </p:txBody>
      </p:sp>
      <p:sp>
        <p:nvSpPr>
          <p:cNvPr id="73732" name="Rectangle 4">
            <a:extLst>
              <a:ext uri="{FF2B5EF4-FFF2-40B4-BE49-F238E27FC236}">
                <a16:creationId xmlns:a16="http://schemas.microsoft.com/office/drawing/2014/main" id="{FDC6FBD7-5B44-4FEE-8E6C-4AD116ED8C22}"/>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3733" name="Rectangle 5">
            <a:extLst>
              <a:ext uri="{FF2B5EF4-FFF2-40B4-BE49-F238E27FC236}">
                <a16:creationId xmlns:a16="http://schemas.microsoft.com/office/drawing/2014/main" id="{0AA2C117-B89D-47FF-A839-E9BE5ACEE81B}"/>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269993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927EC71E-C0BE-4D3B-8D10-839F7E5F0031}"/>
              </a:ext>
            </a:extLst>
          </p:cNvPr>
          <p:cNvSpPr>
            <a:spLocks noGrp="1"/>
          </p:cNvSpPr>
          <p:nvPr>
            <p:ph type="title" idx="4294967295"/>
          </p:nvPr>
        </p:nvSpPr>
        <p:spPr/>
        <p:txBody>
          <a:bodyPr/>
          <a:lstStyle/>
          <a:p>
            <a:pPr eaLnBrk="1" hangingPunct="1"/>
            <a:r>
              <a:rPr lang="en-US" altLang="zh-CN" sz="3600" dirty="0"/>
              <a:t>4 </a:t>
            </a:r>
            <a:r>
              <a:rPr lang="zh-CN" altLang="en-US" sz="3600" dirty="0"/>
              <a:t>小结</a:t>
            </a:r>
            <a:endParaRPr lang="zh-CN" altLang="en-US" dirty="0"/>
          </a:p>
        </p:txBody>
      </p:sp>
      <p:sp>
        <p:nvSpPr>
          <p:cNvPr id="74755" name="内容占位符 2">
            <a:extLst>
              <a:ext uri="{FF2B5EF4-FFF2-40B4-BE49-F238E27FC236}">
                <a16:creationId xmlns:a16="http://schemas.microsoft.com/office/drawing/2014/main" id="{816E749D-AB2A-4BAB-A478-2CCB2B534B92}"/>
              </a:ext>
            </a:extLst>
          </p:cNvPr>
          <p:cNvSpPr>
            <a:spLocks noGrp="1"/>
          </p:cNvSpPr>
          <p:nvPr>
            <p:ph idx="4294967295"/>
          </p:nvPr>
        </p:nvSpPr>
        <p:spPr>
          <a:xfrm>
            <a:off x="1809751" y="1412876"/>
            <a:ext cx="8247063" cy="4752975"/>
          </a:xfrm>
        </p:spPr>
        <p:txBody>
          <a:bodyPr/>
          <a:lstStyle/>
          <a:p>
            <a:r>
              <a:rPr lang="zh-CN" altLang="en-US"/>
              <a:t>聚类分析作为一种非常重要的数据挖掘模型，在很多领域都广泛应用，本章对聚类方法的基本理论、常见分类做出详细说明，主要描述了基于划分的聚类方法、基于层次的聚类方法、基于密度的聚类方法、基于网格的聚类方法和基于模型的聚类方法。同时详细介绍了五种聚类方法（包括</a:t>
            </a:r>
            <a:r>
              <a:rPr lang="en-US" altLang="zh-CN"/>
              <a:t>k-means</a:t>
            </a:r>
            <a:r>
              <a:rPr lang="zh-CN" altLang="en-US"/>
              <a:t>、</a:t>
            </a:r>
            <a:r>
              <a:rPr lang="en-US" altLang="zh-CN"/>
              <a:t>k-mediods</a:t>
            </a:r>
            <a:r>
              <a:rPr lang="zh-CN" altLang="en-US"/>
              <a:t>、</a:t>
            </a:r>
            <a:r>
              <a:rPr lang="en-US" altLang="zh-CN"/>
              <a:t>AGNES</a:t>
            </a:r>
            <a:r>
              <a:rPr lang="zh-CN" altLang="en-US"/>
              <a:t>、</a:t>
            </a:r>
            <a:r>
              <a:rPr lang="en-US" altLang="zh-CN"/>
              <a:t>DIANA</a:t>
            </a:r>
            <a:r>
              <a:rPr lang="zh-CN" altLang="en-US"/>
              <a:t>以及</a:t>
            </a:r>
            <a:r>
              <a:rPr lang="en-US" altLang="zh-CN"/>
              <a:t>DBSCAN</a:t>
            </a:r>
            <a:r>
              <a:rPr lang="zh-CN" altLang="en-US"/>
              <a:t>算法）的算法模型及实例应用。 </a:t>
            </a:r>
          </a:p>
        </p:txBody>
      </p:sp>
      <p:sp>
        <p:nvSpPr>
          <p:cNvPr id="74756" name="Rectangle 4">
            <a:extLst>
              <a:ext uri="{FF2B5EF4-FFF2-40B4-BE49-F238E27FC236}">
                <a16:creationId xmlns:a16="http://schemas.microsoft.com/office/drawing/2014/main" id="{F2F2B5B9-3300-40D6-9407-7F801D8B509E}"/>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4757" name="Rectangle 5">
            <a:extLst>
              <a:ext uri="{FF2B5EF4-FFF2-40B4-BE49-F238E27FC236}">
                <a16:creationId xmlns:a16="http://schemas.microsoft.com/office/drawing/2014/main" id="{0F1FD0A4-036F-49E1-A7E4-7539E870CEF7}"/>
              </a:ext>
            </a:extLst>
          </p:cNvPr>
          <p:cNvSpPr>
            <a:spLocks noChangeArrowheads="1"/>
          </p:cNvSpPr>
          <p:nvPr/>
        </p:nvSpPr>
        <p:spPr bwMode="auto">
          <a:xfrm>
            <a:off x="1524001"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800" b="1">
                <a:solidFill>
                  <a:schemeClr val="tx1"/>
                </a:solidFill>
                <a:latin typeface="宋体" panose="02010600030101010101" pitchFamily="2" charset="-122"/>
                <a:ea typeface="宋体" panose="02010600030101010101" pitchFamily="2" charset="-122"/>
              </a:defRPr>
            </a:lvl1pPr>
            <a:lvl2pPr marL="742950" indent="-285750" eaLnBrk="0" hangingPunct="0">
              <a:defRPr sz="2800" b="1">
                <a:solidFill>
                  <a:schemeClr val="tx1"/>
                </a:solidFill>
                <a:latin typeface="宋体" panose="02010600030101010101" pitchFamily="2" charset="-122"/>
                <a:ea typeface="宋体" panose="02010600030101010101" pitchFamily="2" charset="-122"/>
              </a:defRPr>
            </a:lvl2pPr>
            <a:lvl3pPr marL="1143000" indent="-228600" eaLnBrk="0" hangingPunct="0">
              <a:defRPr sz="2800" b="1">
                <a:solidFill>
                  <a:schemeClr val="tx1"/>
                </a:solidFill>
                <a:latin typeface="宋体" panose="02010600030101010101" pitchFamily="2" charset="-122"/>
                <a:ea typeface="宋体" panose="02010600030101010101" pitchFamily="2" charset="-122"/>
              </a:defRPr>
            </a:lvl3pPr>
            <a:lvl4pPr marL="1600200" indent="-228600" eaLnBrk="0" hangingPunct="0">
              <a:defRPr sz="2800" b="1">
                <a:solidFill>
                  <a:schemeClr val="tx1"/>
                </a:solidFill>
                <a:latin typeface="宋体" panose="02010600030101010101" pitchFamily="2" charset="-122"/>
                <a:ea typeface="宋体" panose="02010600030101010101" pitchFamily="2" charset="-122"/>
              </a:defRPr>
            </a:lvl4pPr>
            <a:lvl5pPr marL="2057400" indent="-228600" eaLnBrk="0" hangingPunct="0">
              <a:defRPr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150000"/>
              </a:lnSpc>
              <a:spcBef>
                <a:spcPct val="20000"/>
              </a:spcBef>
              <a:spcAft>
                <a:spcPct val="0"/>
              </a:spcAft>
              <a:buClr>
                <a:srgbClr val="839EF5"/>
              </a:buClr>
              <a:buFont typeface="Wingdings" panose="05000000000000000000" pitchFamily="2" charset="2"/>
              <a:buChar char="Ø"/>
              <a:defRPr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641244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EC26C8B-4369-4B0F-BCED-3A83B04D6D92}" type="datetime1">
              <a:rPr lang="zh-CN" altLang="en-US" smtClean="0"/>
              <a:t>2017/10/25</a:t>
            </a:fld>
            <a:endParaRPr lang="zh-CN" altLang="en-US" sz="1800">
              <a:solidFill>
                <a:schemeClr val="tx1"/>
              </a:solidFill>
            </a:endParaRPr>
          </a:p>
        </p:txBody>
      </p:sp>
      <p:pic>
        <p:nvPicPr>
          <p:cNvPr id="3" name="Picture 3"/>
          <p:cNvPicPr>
            <a:picLocks noChangeAspect="1" noChangeArrowheads="1"/>
          </p:cNvPicPr>
          <p:nvPr/>
        </p:nvPicPr>
        <p:blipFill>
          <a:blip r:embed="rId2" cstate="print"/>
          <a:srcRect/>
          <a:stretch>
            <a:fillRect/>
          </a:stretch>
        </p:blipFill>
        <p:spPr bwMode="auto">
          <a:xfrm>
            <a:off x="2566383" y="1772241"/>
            <a:ext cx="7131267" cy="4091007"/>
          </a:xfrm>
          <a:prstGeom prst="rect">
            <a:avLst/>
          </a:prstGeom>
          <a:noFill/>
          <a:ln w="9525" algn="ctr">
            <a:noFill/>
            <a:miter lim="800000"/>
            <a:headEnd/>
            <a:tailEnd/>
          </a:ln>
        </p:spPr>
      </p:pic>
      <p:sp>
        <p:nvSpPr>
          <p:cNvPr id="4" name="TextBox 3"/>
          <p:cNvSpPr txBox="1"/>
          <p:nvPr/>
        </p:nvSpPr>
        <p:spPr>
          <a:xfrm>
            <a:off x="1053689" y="187515"/>
            <a:ext cx="4538079"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FAQ</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12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03D5B0AD-0EA9-4E5B-91DC-C651F4B7FC94}"/>
              </a:ext>
            </a:extLst>
          </p:cNvPr>
          <p:cNvSpPr>
            <a:spLocks noGrp="1"/>
          </p:cNvSpPr>
          <p:nvPr>
            <p:ph type="title" idx="4294967295"/>
          </p:nvPr>
        </p:nvSpPr>
        <p:spPr/>
        <p:txBody>
          <a:bodyPr/>
          <a:lstStyle/>
          <a:p>
            <a:pPr eaLnBrk="1" hangingPunct="1"/>
            <a:r>
              <a:rPr lang="en-US" altLang="zh-CN" sz="3600" dirty="0"/>
              <a:t>1.1 </a:t>
            </a:r>
            <a:r>
              <a:rPr lang="zh-CN" altLang="en-US" sz="3600" dirty="0"/>
              <a:t>聚类分析的定义</a:t>
            </a:r>
          </a:p>
        </p:txBody>
      </p:sp>
      <p:sp>
        <p:nvSpPr>
          <p:cNvPr id="14339" name="内容占位符 2">
            <a:extLst>
              <a:ext uri="{FF2B5EF4-FFF2-40B4-BE49-F238E27FC236}">
                <a16:creationId xmlns:a16="http://schemas.microsoft.com/office/drawing/2014/main" id="{25B03EA8-019A-44B9-B4DF-A91701977837}"/>
              </a:ext>
            </a:extLst>
          </p:cNvPr>
          <p:cNvSpPr>
            <a:spLocks noGrp="1"/>
          </p:cNvSpPr>
          <p:nvPr>
            <p:ph idx="4294967295"/>
          </p:nvPr>
        </p:nvSpPr>
        <p:spPr>
          <a:xfrm>
            <a:off x="1919288" y="1412876"/>
            <a:ext cx="8229600" cy="4752975"/>
          </a:xfrm>
        </p:spPr>
        <p:txBody>
          <a:bodyPr>
            <a:normAutofit fontScale="92500"/>
          </a:bodyPr>
          <a:lstStyle/>
          <a:p>
            <a:pPr eaLnBrk="1" latinLnBrk="1" hangingPunct="1"/>
            <a:r>
              <a:rPr lang="zh-CN" altLang="en-US"/>
              <a:t>聚类分析方法可以应用在数据挖掘的各个过程之中，比如在数据预处理操作中，针对数据需求，对于数据结构简单或者是与运量分析有单属性和较少属性关联的数据可以在经过数据清理等预处理后直接整合入数据仓库。</a:t>
            </a:r>
          </a:p>
          <a:p>
            <a:pPr eaLnBrk="1" latinLnBrk="1" hangingPunct="1"/>
            <a:r>
              <a:rPr lang="zh-CN" altLang="en-US"/>
              <a:t>对于复杂结构的多维数据可以通过聚类的方法将数据聚集后构造出逻辑库，使复杂结构数据标准化，为某些数据挖掘方法（如关联规则、粗糙集方法）提供预处理。</a:t>
            </a:r>
          </a:p>
          <a:p>
            <a:pPr eaLnBrk="1" latinLnBrk="1" hangingPunct="1"/>
            <a:r>
              <a:rPr lang="zh-CN" altLang="en-US"/>
              <a:t>为了满足某些数据挖掘算法的需要，我们需要对连续的数据进行离散化处理，使条件属性和决策属性值简约化、规范化。这时我们就需要对数据进行聚类处理。 </a:t>
            </a:r>
          </a:p>
          <a:p>
            <a:pPr eaLnBrk="1" latinLnBrk="1" hangingPunct="1"/>
            <a:endParaRPr lang="zh-CN" altLang="en-US"/>
          </a:p>
        </p:txBody>
      </p:sp>
    </p:spTree>
    <p:extLst>
      <p:ext uri="{BB962C8B-B14F-4D97-AF65-F5344CB8AC3E}">
        <p14:creationId xmlns:p14="http://schemas.microsoft.com/office/powerpoint/2010/main" val="328123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F9AB9964-0267-4F18-A027-07CE8ACC045F}"/>
              </a:ext>
            </a:extLst>
          </p:cNvPr>
          <p:cNvSpPr>
            <a:spLocks noGrp="1"/>
          </p:cNvSpPr>
          <p:nvPr>
            <p:ph type="title" idx="4294967295"/>
          </p:nvPr>
        </p:nvSpPr>
        <p:spPr/>
        <p:txBody>
          <a:bodyPr/>
          <a:lstStyle/>
          <a:p>
            <a:pPr eaLnBrk="1" hangingPunct="1"/>
            <a:r>
              <a:rPr lang="en-US" altLang="zh-CN" sz="3600" dirty="0"/>
              <a:t>1.2 </a:t>
            </a:r>
            <a:r>
              <a:rPr lang="zh-CN" altLang="en-US" sz="3600" dirty="0"/>
              <a:t>对聚类算法性能的要求</a:t>
            </a:r>
            <a:r>
              <a:rPr lang="zh-CN" altLang="en-US" sz="3400" dirty="0"/>
              <a:t> </a:t>
            </a:r>
          </a:p>
        </p:txBody>
      </p:sp>
      <p:sp>
        <p:nvSpPr>
          <p:cNvPr id="15363" name="内容占位符 2">
            <a:extLst>
              <a:ext uri="{FF2B5EF4-FFF2-40B4-BE49-F238E27FC236}">
                <a16:creationId xmlns:a16="http://schemas.microsoft.com/office/drawing/2014/main" id="{45BDE1F5-8E1B-490E-8810-65D1127D9F5B}"/>
              </a:ext>
            </a:extLst>
          </p:cNvPr>
          <p:cNvSpPr>
            <a:spLocks noGrp="1"/>
          </p:cNvSpPr>
          <p:nvPr>
            <p:ph idx="4294967295"/>
          </p:nvPr>
        </p:nvSpPr>
        <p:spPr>
          <a:xfrm>
            <a:off x="1919288" y="1412876"/>
            <a:ext cx="8229600" cy="4752975"/>
          </a:xfrm>
        </p:spPr>
        <p:txBody>
          <a:bodyPr/>
          <a:lstStyle/>
          <a:p>
            <a:pPr eaLnBrk="1" latinLnBrk="1" hangingPunct="1"/>
            <a:r>
              <a:rPr lang="zh-CN" altLang="en-US"/>
              <a:t>聚类就是将数据对象分组成为多个类或簇的过程，在同一个簇中的对象之间具有较高的相似度，而不同簇中的对象差别较大。相似度是根据描述对象的属性值来计算的。聚类是经常采用的度量方式。</a:t>
            </a:r>
          </a:p>
          <a:p>
            <a:pPr eaLnBrk="1" latinLnBrk="1" hangingPunct="1"/>
            <a:r>
              <a:rPr lang="zh-CN" altLang="en-US"/>
              <a:t>聚类分析源于许多研究领域，包括数据挖掘、统计学、生物学以及机器学习等。 </a:t>
            </a:r>
          </a:p>
          <a:p>
            <a:pPr eaLnBrk="1" latinLnBrk="1" hangingPunct="1"/>
            <a:endParaRPr lang="zh-CN" altLang="en-US"/>
          </a:p>
        </p:txBody>
      </p:sp>
    </p:spTree>
    <p:extLst>
      <p:ext uri="{BB962C8B-B14F-4D97-AF65-F5344CB8AC3E}">
        <p14:creationId xmlns:p14="http://schemas.microsoft.com/office/powerpoint/2010/main" val="335006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C47AACDC-01D4-48D9-AD85-E69C7206D87B}"/>
              </a:ext>
            </a:extLst>
          </p:cNvPr>
          <p:cNvSpPr>
            <a:spLocks noGrp="1"/>
          </p:cNvSpPr>
          <p:nvPr>
            <p:ph type="title" idx="4294967295"/>
          </p:nvPr>
        </p:nvSpPr>
        <p:spPr/>
        <p:txBody>
          <a:bodyPr/>
          <a:lstStyle/>
          <a:p>
            <a:pPr eaLnBrk="1" hangingPunct="1"/>
            <a:r>
              <a:rPr lang="en-US" altLang="zh-CN" sz="3600" dirty="0"/>
              <a:t>1.2 </a:t>
            </a:r>
            <a:r>
              <a:rPr lang="zh-CN" altLang="en-US" sz="3600" dirty="0"/>
              <a:t>对聚类算法性能的要求</a:t>
            </a:r>
            <a:r>
              <a:rPr lang="zh-CN" altLang="en-US" sz="3400" dirty="0"/>
              <a:t> </a:t>
            </a:r>
          </a:p>
        </p:txBody>
      </p:sp>
      <p:sp>
        <p:nvSpPr>
          <p:cNvPr id="16387" name="内容占位符 2">
            <a:extLst>
              <a:ext uri="{FF2B5EF4-FFF2-40B4-BE49-F238E27FC236}">
                <a16:creationId xmlns:a16="http://schemas.microsoft.com/office/drawing/2014/main" id="{9865D3EF-0A27-4716-809A-7B10413281B1}"/>
              </a:ext>
            </a:extLst>
          </p:cNvPr>
          <p:cNvSpPr>
            <a:spLocks noGrp="1"/>
          </p:cNvSpPr>
          <p:nvPr>
            <p:ph idx="4294967295"/>
          </p:nvPr>
        </p:nvSpPr>
        <p:spPr>
          <a:xfrm>
            <a:off x="1919288" y="1412876"/>
            <a:ext cx="8229600" cy="4752975"/>
          </a:xfrm>
        </p:spPr>
        <p:txBody>
          <a:bodyPr/>
          <a:lstStyle/>
          <a:p>
            <a:r>
              <a:rPr lang="en-US" altLang="zh-CN"/>
              <a:t>1. </a:t>
            </a:r>
            <a:r>
              <a:rPr lang="zh-CN" altLang="en-US"/>
              <a:t>伸缩性</a:t>
            </a:r>
          </a:p>
          <a:p>
            <a:pPr>
              <a:buFont typeface="Wingdings" panose="05000000000000000000" pitchFamily="2" charset="2"/>
              <a:buNone/>
            </a:pPr>
            <a:r>
              <a:rPr lang="zh-CN" altLang="en-US"/>
              <a:t>    这里的可伸缩性是指算法要能够处理大数据量的数据库对象，比如处理上百万条记录的数据库，这就要求算法的时间复杂度不能太高，最好是多项式时间的算法。值得注意的是，当算法不能处理大数据量时，用抽样的方法来弥补也不是一个好主意，因为它通常会导致歪曲的结果。 </a:t>
            </a:r>
          </a:p>
          <a:p>
            <a:r>
              <a:rPr lang="en-US" altLang="zh-CN"/>
              <a:t>2. </a:t>
            </a:r>
            <a:r>
              <a:rPr lang="zh-CN" altLang="en-US"/>
              <a:t>处理不同字段类型的能力</a:t>
            </a:r>
          </a:p>
          <a:p>
            <a:pPr>
              <a:buFont typeface="Wingdings" panose="05000000000000000000" pitchFamily="2" charset="2"/>
              <a:buNone/>
            </a:pPr>
            <a:r>
              <a:rPr lang="zh-CN" altLang="en-US"/>
              <a:t>    算法不仅要能处理数值型的字段，还要有处理其他类型字段的能力。如布尔型、枚举型、序数型及混合型等。 </a:t>
            </a:r>
          </a:p>
        </p:txBody>
      </p:sp>
    </p:spTree>
    <p:extLst>
      <p:ext uri="{BB962C8B-B14F-4D97-AF65-F5344CB8AC3E}">
        <p14:creationId xmlns:p14="http://schemas.microsoft.com/office/powerpoint/2010/main" val="376426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E01C9667-A147-422D-A60A-2667B90CDA5C}"/>
              </a:ext>
            </a:extLst>
          </p:cNvPr>
          <p:cNvSpPr>
            <a:spLocks noGrp="1"/>
          </p:cNvSpPr>
          <p:nvPr>
            <p:ph type="title" idx="4294967295"/>
          </p:nvPr>
        </p:nvSpPr>
        <p:spPr/>
        <p:txBody>
          <a:bodyPr/>
          <a:lstStyle/>
          <a:p>
            <a:pPr eaLnBrk="1" hangingPunct="1"/>
            <a:r>
              <a:rPr lang="en-US" altLang="zh-CN" sz="3600" dirty="0"/>
              <a:t>1.2 </a:t>
            </a:r>
            <a:r>
              <a:rPr lang="zh-CN" altLang="en-US" sz="3600" dirty="0"/>
              <a:t>对聚类算法性能的要求</a:t>
            </a:r>
            <a:r>
              <a:rPr lang="zh-CN" altLang="en-US" sz="3400" dirty="0"/>
              <a:t> </a:t>
            </a:r>
          </a:p>
        </p:txBody>
      </p:sp>
      <p:sp>
        <p:nvSpPr>
          <p:cNvPr id="17411" name="内容占位符 2">
            <a:extLst>
              <a:ext uri="{FF2B5EF4-FFF2-40B4-BE49-F238E27FC236}">
                <a16:creationId xmlns:a16="http://schemas.microsoft.com/office/drawing/2014/main" id="{331B7B39-BAEB-449D-BB86-51FCE00BA4DD}"/>
              </a:ext>
            </a:extLst>
          </p:cNvPr>
          <p:cNvSpPr>
            <a:spLocks noGrp="1"/>
          </p:cNvSpPr>
          <p:nvPr>
            <p:ph idx="4294967295"/>
          </p:nvPr>
        </p:nvSpPr>
        <p:spPr>
          <a:xfrm>
            <a:off x="1919288" y="1412876"/>
            <a:ext cx="8229600" cy="4752975"/>
          </a:xfrm>
        </p:spPr>
        <p:txBody>
          <a:bodyPr/>
          <a:lstStyle/>
          <a:p>
            <a:endParaRPr lang="en-US" altLang="zh-CN"/>
          </a:p>
          <a:p>
            <a:r>
              <a:rPr lang="en-US" altLang="zh-CN"/>
              <a:t>3. </a:t>
            </a:r>
            <a:r>
              <a:rPr lang="zh-CN" altLang="en-US"/>
              <a:t>发现具有任意形状的聚类的能力</a:t>
            </a:r>
          </a:p>
          <a:p>
            <a:pPr>
              <a:buFont typeface="Wingdings" panose="05000000000000000000" pitchFamily="2" charset="2"/>
              <a:buNone/>
            </a:pPr>
            <a:r>
              <a:rPr lang="zh-CN" altLang="en-US"/>
              <a:t>    很多聚类分析算法采用基于欧几里德距离的相似性度量方法，这一类算法发现的聚类通常是一些球状的、大小和密度相近的类，但可以想象，显示数据库中的聚类可能是任意形状的，甚至是具有分层树的形状，故要求算法有发现任意形状的聚类的能力。</a:t>
            </a:r>
          </a:p>
          <a:p>
            <a:endParaRPr lang="zh-CN" altLang="en-US"/>
          </a:p>
        </p:txBody>
      </p:sp>
    </p:spTree>
    <p:extLst>
      <p:ext uri="{BB962C8B-B14F-4D97-AF65-F5344CB8AC3E}">
        <p14:creationId xmlns:p14="http://schemas.microsoft.com/office/powerpoint/2010/main" val="360825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23B4ACA0-4220-4D1D-8CD8-E86FF2352E43}"/>
              </a:ext>
            </a:extLst>
          </p:cNvPr>
          <p:cNvSpPr>
            <a:spLocks noGrp="1"/>
          </p:cNvSpPr>
          <p:nvPr>
            <p:ph type="title" idx="4294967295"/>
          </p:nvPr>
        </p:nvSpPr>
        <p:spPr/>
        <p:txBody>
          <a:bodyPr/>
          <a:lstStyle/>
          <a:p>
            <a:pPr eaLnBrk="1" hangingPunct="1"/>
            <a:r>
              <a:rPr lang="en-US" altLang="zh-CN" sz="3600" dirty="0"/>
              <a:t>1.2 </a:t>
            </a:r>
            <a:r>
              <a:rPr lang="zh-CN" altLang="en-US" sz="3600" dirty="0"/>
              <a:t>对聚类算法性能的要求</a:t>
            </a:r>
            <a:r>
              <a:rPr lang="zh-CN" altLang="en-US" sz="3400" dirty="0"/>
              <a:t> </a:t>
            </a:r>
          </a:p>
        </p:txBody>
      </p:sp>
      <p:sp>
        <p:nvSpPr>
          <p:cNvPr id="18435" name="内容占位符 2">
            <a:extLst>
              <a:ext uri="{FF2B5EF4-FFF2-40B4-BE49-F238E27FC236}">
                <a16:creationId xmlns:a16="http://schemas.microsoft.com/office/drawing/2014/main" id="{DFFDBE87-CFB5-4820-9960-0789341C0769}"/>
              </a:ext>
            </a:extLst>
          </p:cNvPr>
          <p:cNvSpPr>
            <a:spLocks noGrp="1"/>
          </p:cNvSpPr>
          <p:nvPr>
            <p:ph idx="4294967295"/>
          </p:nvPr>
        </p:nvSpPr>
        <p:spPr>
          <a:xfrm>
            <a:off x="1919288" y="1412876"/>
            <a:ext cx="8229600" cy="4752975"/>
          </a:xfrm>
        </p:spPr>
        <p:txBody>
          <a:bodyPr/>
          <a:lstStyle/>
          <a:p>
            <a:pPr>
              <a:buFont typeface="Wingdings" panose="05000000000000000000" pitchFamily="2" charset="2"/>
              <a:buNone/>
            </a:pPr>
            <a:endParaRPr lang="zh-CN" altLang="en-US"/>
          </a:p>
          <a:p>
            <a:pPr eaLnBrk="1" hangingPunct="1"/>
            <a:r>
              <a:rPr lang="en-US" altLang="zh-CN"/>
              <a:t>4. </a:t>
            </a:r>
            <a:r>
              <a:rPr lang="zh-CN" altLang="en-US"/>
              <a:t>输入参数对领域知识的依赖性</a:t>
            </a:r>
          </a:p>
          <a:p>
            <a:pPr eaLnBrk="1" hangingPunct="1">
              <a:buFont typeface="Wingdings" panose="05000000000000000000" pitchFamily="2" charset="2"/>
              <a:buNone/>
            </a:pPr>
            <a:r>
              <a:rPr lang="zh-CN" altLang="en-US"/>
              <a:t>    很多聚类算法都要求用户输入一些参数，例如需要发现的聚类数、结果的支持度及置信度等。聚类分析的结果通常都对这些参数很敏感，但另一方面，对于高维数据，这些参数又是相当难以确定的。这样就加重了用户使用这个工具的负担，导致分析的结果很难控制。一个好的聚类算法应当针对这个问题，给出一个好的解决方法。 </a:t>
            </a:r>
          </a:p>
        </p:txBody>
      </p:sp>
    </p:spTree>
    <p:extLst>
      <p:ext uri="{BB962C8B-B14F-4D97-AF65-F5344CB8AC3E}">
        <p14:creationId xmlns:p14="http://schemas.microsoft.com/office/powerpoint/2010/main" val="2131623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UID" val="PPT1_24765918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3364</TotalTime>
  <Words>4242</Words>
  <Application>Microsoft Office PowerPoint</Application>
  <PresentationFormat>宽屏</PresentationFormat>
  <Paragraphs>228</Paragraphs>
  <Slides>48</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9" baseType="lpstr">
      <vt:lpstr>黑体</vt:lpstr>
      <vt:lpstr>华文楷体</vt:lpstr>
      <vt:lpstr>宋体</vt:lpstr>
      <vt:lpstr>微软雅黑</vt:lpstr>
      <vt:lpstr>Arial</vt:lpstr>
      <vt:lpstr>Calibri</vt:lpstr>
      <vt:lpstr>Symbol</vt:lpstr>
      <vt:lpstr>Times New Roman</vt:lpstr>
      <vt:lpstr>Wingdings</vt:lpstr>
      <vt:lpstr>Office 主题</vt:lpstr>
      <vt:lpstr>Equation</vt:lpstr>
      <vt:lpstr>聚类</vt:lpstr>
      <vt:lpstr>本章提纲</vt:lpstr>
      <vt:lpstr>1聚类分析的基础理论</vt:lpstr>
      <vt:lpstr>1.1 聚类分析的定义</vt:lpstr>
      <vt:lpstr>1.1 聚类分析的定义</vt:lpstr>
      <vt:lpstr>1.2 对聚类算法性能的要求 </vt:lpstr>
      <vt:lpstr>1.2 对聚类算法性能的要求 </vt:lpstr>
      <vt:lpstr>1.2 对聚类算法性能的要求 </vt:lpstr>
      <vt:lpstr>1.2 对聚类算法性能的要求 </vt:lpstr>
      <vt:lpstr>1.2 对聚类算法性能的要求 </vt:lpstr>
      <vt:lpstr>1.2 对聚类算法性能的要求 </vt:lpstr>
      <vt:lpstr>1.2 对聚类算法性能的要求 </vt:lpstr>
      <vt:lpstr>2聚类分析的方法</vt:lpstr>
      <vt:lpstr>2.1 基于划分的聚类方法 </vt:lpstr>
      <vt:lpstr>2.1 基于划分的聚类方法 </vt:lpstr>
      <vt:lpstr>2.1 基于划分的聚类方法 </vt:lpstr>
      <vt:lpstr>2.1 基于划分的聚类方法 </vt:lpstr>
      <vt:lpstr>2.2基于层次的聚类方法 </vt:lpstr>
      <vt:lpstr>2.2基于层次的聚类方法 </vt:lpstr>
      <vt:lpstr>2.3基于密度的聚类方法 </vt:lpstr>
      <vt:lpstr>2.3基于密度的聚类方法 </vt:lpstr>
      <vt:lpstr>2.3基于密度的聚类方法 </vt:lpstr>
      <vt:lpstr>2.3基于密度的聚类方法 </vt:lpstr>
      <vt:lpstr>3应用聚类分析方法</vt:lpstr>
      <vt:lpstr>3.1 k-means聚类方法</vt:lpstr>
      <vt:lpstr>3.1 k-means聚类方法</vt:lpstr>
      <vt:lpstr>3.1 k-means聚类方法</vt:lpstr>
      <vt:lpstr>3.1 k-means聚类方法</vt:lpstr>
      <vt:lpstr>3.1 k-means聚类方法</vt:lpstr>
      <vt:lpstr>3.1 k-means聚类方法</vt:lpstr>
      <vt:lpstr>3.1 k-means聚类方法</vt:lpstr>
      <vt:lpstr>3.2 k-medoids聚类方法</vt:lpstr>
      <vt:lpstr>3.2 k-medoids聚类方法</vt:lpstr>
      <vt:lpstr>3.2 k-medoids聚类方法</vt:lpstr>
      <vt:lpstr>3.2 k-medoids聚类方法</vt:lpstr>
      <vt:lpstr>3.2 k-medoids聚类方法</vt:lpstr>
      <vt:lpstr>3.2 k-medoids聚类方法</vt:lpstr>
      <vt:lpstr>3.2 k-medoids聚类方法</vt:lpstr>
      <vt:lpstr>3.3 AGNES聚类方法</vt:lpstr>
      <vt:lpstr>3.3 AGNES聚类方法</vt:lpstr>
      <vt:lpstr>3.4 DBSCAN聚类方法</vt:lpstr>
      <vt:lpstr>3.4 DBSCAN聚类方法</vt:lpstr>
      <vt:lpstr>3.4 DBSCAN聚类方法</vt:lpstr>
      <vt:lpstr>6.3.5 DBSCAN聚类方法</vt:lpstr>
      <vt:lpstr>3.4 DBSCAN聚类方法</vt:lpstr>
      <vt:lpstr>3.4 DBSCAN聚类方法</vt:lpstr>
      <vt:lpstr>4 小结</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hidera</dc:creator>
  <cp:lastModifiedBy>fan</cp:lastModifiedBy>
  <cp:revision>289</cp:revision>
  <dcterms:created xsi:type="dcterms:W3CDTF">2011-12-29T22:19:00Z</dcterms:created>
  <dcterms:modified xsi:type="dcterms:W3CDTF">2017-10-25T13:51:29Z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