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1"/>
  </p:notesMasterIdLst>
  <p:sldIdLst>
    <p:sldId id="282" r:id="rId2"/>
    <p:sldId id="283" r:id="rId3"/>
    <p:sldId id="274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75" r:id="rId13"/>
    <p:sldId id="276" r:id="rId14"/>
    <p:sldId id="292" r:id="rId15"/>
    <p:sldId id="293" r:id="rId16"/>
    <p:sldId id="277" r:id="rId17"/>
    <p:sldId id="278" r:id="rId18"/>
    <p:sldId id="281" r:id="rId19"/>
    <p:sldId id="280" r:id="rId20"/>
  </p:sldIdLst>
  <p:sldSz cx="12192000" cy="6858000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88994" autoAdjust="0"/>
  </p:normalViewPr>
  <p:slideViewPr>
    <p:cSldViewPr>
      <p:cViewPr varScale="1">
        <p:scale>
          <a:sx n="53" d="100"/>
          <a:sy n="53" d="100"/>
        </p:scale>
        <p:origin x="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7222-2CAB-4FB5-B902-4787C55BBB55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2856-543E-4363-8E4D-511935BC3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E2856-543E-4363-8E4D-511935BC3F8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5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F951E-4238-4CD1-920A-A7F72B449921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06F66-4AA6-40BE-BE43-C697B2FEEA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7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B694EF-B2BF-4554-B0B1-B803BFC2214F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CFC41-F7C7-4767-A05A-7B06F68D800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FB5CCB-4B70-486F-9A7B-B36C29F626E8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82260-2F17-43E1-A3BE-21BABB86F2C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4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4308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502812" y="0"/>
            <a:ext cx="868918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343FB-D634-42B7-92C3-BC7666D81EBB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8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63307-142E-47B2-A95F-E78EF758A157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69E2D-E204-49DF-AF85-83DB5B7A6AC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2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34C8E9-C161-4E44-A5E7-EBDFE447789C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517A7-5BB4-4EA7-85FA-2057F00F184F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7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D26312-A68B-4B56-95E5-A37C98901507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3FE9A-0E8F-436F-84AB-788A1343FBC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4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6992F-E350-498C-BAC1-01C0C73C228A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40802-7019-4AE2-A4F5-66E696F40AA2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E09C6-116F-4C91-8361-764B30BE3D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FD873-9E82-4710-B68E-9606D9169850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0A7D0-276A-4BF2-BE68-D5D3A856048E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67528"/>
            <a:ext cx="1053689" cy="6016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053689" y="167528"/>
            <a:ext cx="3961816" cy="601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89" y="207963"/>
            <a:ext cx="6626427" cy="583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0420EC-F10C-4B27-A021-590604F40031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80" y="230188"/>
            <a:ext cx="1482984" cy="5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28DB7-27AD-426D-83C6-E6942ABD3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回归分析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AD5A5-79F5-4080-BBEB-BC8C07A7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F951E-4238-4CD1-920A-A7F72B449921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92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856F-8F9A-453F-B0B3-659101EA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模型的基本结构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29E622-2857-4665-A217-8CA7C55D0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+mn-ea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+mn-ea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zh-CN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+mn-ea"/>
                          </a:rPr>
                          <m:t>𝛽</m:t>
                        </m:r>
                      </m:e>
                      <m:sub>
                        <m:r>
                          <a:rPr lang="en-US" altLang="zh-CN" i="1" dirty="0">
                            <a:latin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+mn-ea"/>
                          </a:rPr>
                          <m:t>𝛽</m:t>
                        </m:r>
                      </m:e>
                      <m:sub>
                        <m:r>
                          <a:rPr lang="en-US" altLang="zh-CN" i="1" dirty="0">
                            <a:latin typeface="+mn-ea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+mn-ea"/>
                      </a:rPr>
                      <m:t>𝒳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Ŷ</a:t>
                </a:r>
                <a:r>
                  <a:rPr lang="zh-CN" altLang="en-US" dirty="0">
                    <a:latin typeface="+mn-ea"/>
                  </a:rPr>
                  <a:t>：</a:t>
                </a:r>
                <a:r>
                  <a:rPr lang="en-US" altLang="zh-CN" dirty="0">
                    <a:latin typeface="+mn-ea"/>
                  </a:rPr>
                  <a:t>y</a:t>
                </a:r>
                <a:r>
                  <a:rPr lang="zh-CN" altLang="en-US" dirty="0">
                    <a:latin typeface="+mn-ea"/>
                  </a:rPr>
                  <a:t>的估计值（所估计的平均水平），表示给定自变量的取值时，根据公式算得的</a:t>
                </a:r>
                <a:r>
                  <a:rPr lang="en-US" altLang="zh-CN" dirty="0">
                    <a:latin typeface="+mn-ea"/>
                  </a:rPr>
                  <a:t>y</a:t>
                </a:r>
                <a:r>
                  <a:rPr lang="zh-CN" altLang="en-US" dirty="0">
                    <a:latin typeface="+mn-ea"/>
                  </a:rPr>
                  <a:t>的估计值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+mn-ea"/>
                          </a:rPr>
                          <m:t>𝛽</m:t>
                        </m:r>
                      </m:e>
                      <m:sub>
                        <m:r>
                          <a:rPr lang="en-US" altLang="zh-CN" i="1" dirty="0">
                            <a:latin typeface="+mn-ea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+mn-ea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</a:rPr>
                  <a:t>：常数项，表示自变量取值均为</a:t>
                </a:r>
                <a:r>
                  <a:rPr lang="en-US" altLang="zh-CN" dirty="0">
                    <a:latin typeface="+mn-ea"/>
                  </a:rPr>
                  <a:t>0</a:t>
                </a:r>
                <a:r>
                  <a:rPr lang="zh-CN" altLang="en-US" dirty="0">
                    <a:latin typeface="+mn-ea"/>
                  </a:rPr>
                  <a:t>时因变量的平均水平，即回归直线在</a:t>
                </a:r>
                <a:r>
                  <a:rPr lang="en-US" altLang="zh-CN" dirty="0">
                    <a:latin typeface="+mn-ea"/>
                  </a:rPr>
                  <a:t>y</a:t>
                </a:r>
                <a:r>
                  <a:rPr lang="zh-CN" altLang="en-US" dirty="0">
                    <a:latin typeface="+mn-ea"/>
                  </a:rPr>
                  <a:t>轴上的截距多数情况下没有实际意义，研究者也不关心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+mn-ea"/>
                          </a:rPr>
                          <m:t>𝛽</m:t>
                        </m:r>
                      </m:e>
                      <m:sub>
                        <m:r>
                          <a:rPr lang="en-US" altLang="zh-CN" i="1" dirty="0">
                            <a:latin typeface="+mn-ea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+mn-ea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</a:rPr>
                  <a:t>：回归系数，在多变量回归中也称偏回归系数。自变量</a:t>
                </a:r>
                <a:r>
                  <a:rPr lang="en-US" altLang="zh-CN" dirty="0">
                    <a:latin typeface="+mn-ea"/>
                  </a:rPr>
                  <a:t>x </a:t>
                </a:r>
                <a:r>
                  <a:rPr lang="zh-CN" altLang="en-US" dirty="0">
                    <a:latin typeface="+mn-ea"/>
                  </a:rPr>
                  <a:t>改变一个单位，</a:t>
                </a:r>
                <a:r>
                  <a:rPr lang="en-US" altLang="zh-CN" dirty="0">
                    <a:latin typeface="+mn-ea"/>
                  </a:rPr>
                  <a:t>y</a:t>
                </a:r>
                <a:r>
                  <a:rPr lang="zh-CN" altLang="en-US" dirty="0">
                    <a:latin typeface="+mn-ea"/>
                  </a:rPr>
                  <a:t>估计值的改变量。即回归直线的斜率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残差：估计值和每一个实测值之间的差</a:t>
                </a:r>
                <a:endParaRPr lang="en-US" altLang="zh-CN" dirty="0">
                  <a:latin typeface="+mn-ea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29E622-2857-4665-A217-8CA7C55D0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350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ED9A9-3148-4904-8F90-7F5A7A2B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4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306EE-A9FC-4EB9-AD32-3960F83E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多元线性回归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FA897C-B35B-4770-BD31-0591AC733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+mn-ea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+mn-ea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zh-CN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+mn-ea"/>
                          </a:rPr>
                          <m:t>𝛽</m:t>
                        </m:r>
                      </m:e>
                      <m:sub>
                        <m:r>
                          <a:rPr lang="en-US" altLang="zh-CN" i="1" dirty="0">
                            <a:latin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+mn-ea"/>
                          </a:rPr>
                          <m:t>𝛽</m:t>
                        </m:r>
                      </m:e>
                      <m:sub>
                        <m:r>
                          <a:rPr lang="en-US" altLang="zh-CN" i="1" dirty="0">
                            <a:latin typeface="+mn-ea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+mn-ea"/>
                      </a:rPr>
                      <m:t>𝒳</m:t>
                    </m:r>
                    <m:r>
                      <a:rPr lang="en-US" altLang="zh-CN" i="1" dirty="0">
                        <a:latin typeface="+mn-ea"/>
                      </a:rPr>
                      <m:t>1</m:t>
                    </m:r>
                  </m:oMath>
                </a14:m>
                <a:r>
                  <a:rPr lang="en-US" altLang="zh-CN" dirty="0">
                    <a:latin typeface="+mn-ea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+mn-ea"/>
                          </a:rPr>
                          <m:t>𝛽</m:t>
                        </m:r>
                      </m:e>
                      <m:sub>
                        <m:r>
                          <a:rPr lang="en-US" altLang="zh-CN" i="1" dirty="0">
                            <a:latin typeface="+mn-ea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+mn-ea"/>
                      </a:rPr>
                      <m:t>𝒳</m:t>
                    </m:r>
                    <m:r>
                      <a:rPr lang="zh-CN" altLang="en-US" i="1" dirty="0">
                        <a:latin typeface="+mn-ea"/>
                      </a:rPr>
                      <m:t>2</m:t>
                    </m:r>
                  </m:oMath>
                </a14:m>
                <a:r>
                  <a:rPr lang="en-US" altLang="zh-CN" dirty="0">
                    <a:latin typeface="+mn-ea"/>
                  </a:rPr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+mn-ea"/>
                          </a:rPr>
                          <m:t>𝛽</m:t>
                        </m:r>
                      </m:e>
                      <m:sub>
                        <m:r>
                          <a:rPr lang="en-US" altLang="zh-CN" i="1" dirty="0">
                            <a:latin typeface="+mn-ea"/>
                          </a:rPr>
                          <m:t>𝑛</m:t>
                        </m:r>
                      </m:sub>
                    </m:sSub>
                    <m:r>
                      <a:rPr lang="zh-CN" altLang="en-US" i="1" dirty="0">
                        <a:latin typeface="+mn-ea"/>
                      </a:rPr>
                      <m:t>𝒳</m:t>
                    </m:r>
                    <m:r>
                      <a:rPr lang="en-US" altLang="zh-CN" i="1" dirty="0">
                        <a:latin typeface="+mn-ea"/>
                      </a:rPr>
                      <m:t>𝑛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pPr algn="ctr"/>
                <a:endParaRPr lang="en-US" altLang="zh-CN" dirty="0">
                  <a:latin typeface="+mn-ea"/>
                </a:endParaRPr>
              </a:p>
              <a:p>
                <a:endParaRPr lang="en-US" altLang="zh-CN" i="1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+mn-ea"/>
                          </a:rPr>
                          <m:t>𝛽</m:t>
                        </m:r>
                      </m:e>
                      <m:sub>
                        <m:r>
                          <a:rPr lang="en-US" altLang="zh-CN" i="1" dirty="0">
                            <a:latin typeface="+mn-ea"/>
                          </a:rPr>
                          <m:t>0</m:t>
                        </m:r>
                      </m:sub>
                    </m:sSub>
                    <m:r>
                      <a:rPr lang="zh-CN" altLang="en-US" i="1" dirty="0">
                        <a:latin typeface="+mn-ea"/>
                      </a:rPr>
                      <m:t>常量</m:t>
                    </m:r>
                  </m:oMath>
                </a14:m>
                <a:r>
                  <a:rPr lang="zh-CN" altLang="en-US" dirty="0">
                    <a:latin typeface="+mn-ea"/>
                  </a:rPr>
                  <a:t>即截距，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+mn-ea"/>
                          </a:rPr>
                          <m:t>𝛽</m:t>
                        </m:r>
                      </m:e>
                      <m:sub>
                        <m:r>
                          <a:rPr lang="en-US" altLang="zh-CN" i="1" dirty="0">
                            <a:latin typeface="+mn-ea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+mn-ea"/>
                      </a:rPr>
                      <m:t>、</m:t>
                    </m:r>
                    <m:sSub>
                      <m:sSubPr>
                        <m:ctrlPr>
                          <a:rPr lang="en-US" altLang="zh-CN" i="1" dirty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+mn-ea"/>
                          </a:rPr>
                          <m:t>𝛽</m:t>
                        </m:r>
                      </m:e>
                      <m:sub>
                        <m:r>
                          <a:rPr lang="en-US" altLang="zh-CN" i="1" dirty="0">
                            <a:latin typeface="+mn-ea"/>
                          </a:rPr>
                          <m:t>2</m:t>
                        </m:r>
                      </m:sub>
                    </m:sSub>
                    <m:r>
                      <a:rPr lang="en-US" altLang="zh-CN" dirty="0">
                        <a:latin typeface="+mn-ea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+mn-ea"/>
                          </a:rPr>
                          <m:t>𝛽</m:t>
                        </m:r>
                      </m:e>
                      <m:sub>
                        <m:r>
                          <a:rPr lang="en-US" altLang="zh-CN" i="1" dirty="0">
                            <a:latin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回归部分即因变量</a:t>
                </a:r>
                <a:r>
                  <a:rPr lang="en-US" altLang="zh-CN" dirty="0">
                    <a:latin typeface="+mn-ea"/>
                  </a:rPr>
                  <a:t>y</a:t>
                </a:r>
                <a:r>
                  <a:rPr lang="zh-CN" altLang="en-US" dirty="0">
                    <a:latin typeface="+mn-ea"/>
                  </a:rPr>
                  <a:t>的取值中，由因变量</a:t>
                </a:r>
                <a:r>
                  <a:rPr lang="en-US" altLang="zh-CN" dirty="0">
                    <a:latin typeface="+mn-ea"/>
                  </a:rPr>
                  <a:t>y</a:t>
                </a:r>
                <a:r>
                  <a:rPr lang="zh-CN" altLang="en-US" dirty="0">
                    <a:latin typeface="+mn-ea"/>
                  </a:rPr>
                  <a:t>与自变量</a:t>
                </a:r>
                <a:r>
                  <a:rPr lang="en-US" altLang="zh-CN" dirty="0">
                    <a:latin typeface="+mn-ea"/>
                  </a:rPr>
                  <a:t>x</a:t>
                </a:r>
                <a:r>
                  <a:rPr lang="zh-CN" altLang="en-US" dirty="0">
                    <a:latin typeface="+mn-ea"/>
                  </a:rPr>
                  <a:t>的线性关系所决定的部分，称为偏回归系数，也即是回归线的斜率。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/>
                  <a:t>做出散点图，观察变量间的趋势；</a:t>
                </a:r>
                <a:endParaRPr lang="en-US" altLang="zh-CN" dirty="0"/>
              </a:p>
              <a:p>
                <a:r>
                  <a:rPr lang="zh-CN" altLang="en-US" dirty="0"/>
                  <a:t>考察数据的分布，进行必要的预处理。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FA897C-B35B-4770-BD31-0591AC733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A9866-F98D-452F-B050-81878E04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4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3689" y="187515"/>
            <a:ext cx="453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线性回归最小二乘法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88" y="1051911"/>
            <a:ext cx="100125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线性回归算法易于理解，计算不复杂，但是对非线性的数据拟合不太好，在回归算法中很重要。关于线性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并非所有的拟合模型都是线性，当输入是高维时为超平面。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数据输入为：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损失函数（最小二乘法）：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对损失函数求导等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可求得：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41" y="3393237"/>
            <a:ext cx="4129070" cy="4679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95" y="3393237"/>
            <a:ext cx="1611863" cy="4679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08" y="4103098"/>
            <a:ext cx="6103828" cy="8248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74" y="5157792"/>
            <a:ext cx="2571106" cy="6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5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3689" y="187515"/>
            <a:ext cx="453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0775" y="1051911"/>
            <a:ext cx="10012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获取训练数据（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）与测试数据（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sklearn.linear_model.LinearRegression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训练模型：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model.fit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x_train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y_train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结果预测：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y_predict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model.predict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x_test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，评分：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model.score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x_test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y_test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图形示意：</a:t>
            </a:r>
          </a:p>
        </p:txBody>
      </p:sp>
    </p:spTree>
    <p:extLst>
      <p:ext uri="{BB962C8B-B14F-4D97-AF65-F5344CB8AC3E}">
        <p14:creationId xmlns:p14="http://schemas.microsoft.com/office/powerpoint/2010/main" val="180960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F45E7C5-DB5E-4B26-BEF6-3CF97398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多项式回归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4FEF3D-E047-4936-9DF8-822CA6D2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977"/>
            <a:ext cx="10515600" cy="4980986"/>
          </a:xfrm>
        </p:spPr>
        <p:txBody>
          <a:bodyPr>
            <a:normAutofit/>
          </a:bodyPr>
          <a:lstStyle/>
          <a:p>
            <a:r>
              <a:rPr lang="zh-CN" altLang="en-US" dirty="0"/>
              <a:t>直线关系毕竟是较少数的情形，当因变量和自变量呈曲线关系时：</a:t>
            </a:r>
          </a:p>
          <a:p>
            <a:r>
              <a:rPr lang="zh-CN" altLang="en-US" dirty="0"/>
              <a:t>有明确的公式：利用变量变换将曲线直线化，然后加以拟合</a:t>
            </a:r>
          </a:p>
          <a:p>
            <a:r>
              <a:rPr lang="zh-CN" altLang="en-US" dirty="0"/>
              <a:t>关系不明：基于图形观察，拟合可能的曲线，从中挑选出最为合适的一个</a:t>
            </a:r>
          </a:p>
          <a:p>
            <a:r>
              <a:rPr lang="zh-CN" altLang="en-US" dirty="0"/>
              <a:t>具体拟合方法：根据所选择的公式，将自变量和因变量进行变量变换，然后按照直线回归的方式进行拟合</a:t>
            </a:r>
          </a:p>
          <a:p>
            <a:r>
              <a:rPr lang="zh-CN" altLang="en-US" dirty="0"/>
              <a:t>可拟合的曲线种类</a:t>
            </a:r>
          </a:p>
          <a:p>
            <a:r>
              <a:rPr lang="zh-CN" altLang="en-US" dirty="0"/>
              <a:t>高次方曲线：一、二、三次方曲线</a:t>
            </a:r>
          </a:p>
          <a:p>
            <a:r>
              <a:rPr lang="zh-CN" altLang="en-US" dirty="0"/>
              <a:t>指数、对数、幂曲线</a:t>
            </a:r>
          </a:p>
          <a:p>
            <a:r>
              <a:rPr lang="zh-CN" altLang="en-US" dirty="0"/>
              <a:t>特殊类型曲线：</a:t>
            </a:r>
            <a:r>
              <a:rPr lang="en-US" altLang="zh-CN" dirty="0"/>
              <a:t>S</a:t>
            </a:r>
            <a:r>
              <a:rPr lang="zh-CN" altLang="en-US" dirty="0"/>
              <a:t>形曲线、生长曲线等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10C53-155E-4062-9D34-90743021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1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793F6-4F09-4AB4-9F48-465A71F1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常用公式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4CFD10-E128-4C1A-A7F6-E86359721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482" y="711218"/>
            <a:ext cx="6451265" cy="614678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F5744-7EA4-468B-845E-303B65DE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2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3689" y="187515"/>
            <a:ext cx="453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88" y="1051911"/>
            <a:ext cx="100125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LogisticsRegression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）选取特殊的回归函数模型，易于理解计算代价不高，但容易欠拟合，在效果上可视作分类。对于二分类一般选取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函数作为回归模型。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分类决策边界：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构造的预测函数：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）出现的概率：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最大似然函数：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14" y="2333586"/>
            <a:ext cx="1400371" cy="657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91" y="2127339"/>
            <a:ext cx="2800741" cy="19814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574" y="4164712"/>
            <a:ext cx="2562583" cy="7049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82" y="3328737"/>
            <a:ext cx="3448532" cy="638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38" y="5120544"/>
            <a:ext cx="3305637" cy="4858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09" y="6026905"/>
            <a:ext cx="486795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6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3689" y="187515"/>
            <a:ext cx="453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88" y="1051911"/>
            <a:ext cx="100125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对数最大似然函数：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对上式求导：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迭代权重：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sklearn.linear_mode.LogisticRegression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训练模型：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model.fit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 y)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结果预测：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model.predict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model.score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 y)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45" y="1051911"/>
            <a:ext cx="5687219" cy="647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14" y="1852304"/>
            <a:ext cx="4534533" cy="6573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16" y="2732239"/>
            <a:ext cx="3223170" cy="72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8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3689" y="187515"/>
            <a:ext cx="453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岭回归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88" y="1051911"/>
            <a:ext cx="100125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在线性回归中，如果特征数大于样本数，最小二乘法得不到有意义的结果。岭回归通过规则化引入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范数惩罚项解决这个问题。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参数的估计值：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通过确定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的值可以使得在方差和偏差之间达到平衡：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的增大，模型方差减小而偏差增大。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可用岭迹图近似得到。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61" y="1988340"/>
            <a:ext cx="2953162" cy="657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21" y="2987565"/>
            <a:ext cx="2716059" cy="4548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41" y="2852736"/>
            <a:ext cx="4995959" cy="363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41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3689" y="187515"/>
            <a:ext cx="453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88" y="1051911"/>
            <a:ext cx="10012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类似于岭回归，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回归在损失函数中引入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惩罚，可使某些无关特征的权重为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48" y="1750123"/>
            <a:ext cx="4143141" cy="8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5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5"/>
          <p:cNvSpPr txBox="1"/>
          <p:nvPr/>
        </p:nvSpPr>
        <p:spPr>
          <a:xfrm>
            <a:off x="909624" y="3512865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Contents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197756" y="2479434"/>
            <a:ext cx="1313180" cy="7694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3" name="椭圆 12"/>
          <p:cNvSpPr/>
          <p:nvPr/>
        </p:nvSpPr>
        <p:spPr>
          <a:xfrm>
            <a:off x="3996946" y="1967151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83307" y="1772241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2000" dirty="0"/>
              <a:t> </a:t>
            </a:r>
            <a:r>
              <a:rPr lang="zh-CN" altLang="en-US" sz="2800" b="1" dirty="0"/>
              <a:t>回归算法介绍</a:t>
            </a:r>
            <a:endParaRPr lang="en-US" altLang="zh-CN" sz="2800" b="1" dirty="0"/>
          </a:p>
        </p:txBody>
      </p:sp>
      <p:sp>
        <p:nvSpPr>
          <p:cNvPr id="6" name="椭圆 5"/>
          <p:cNvSpPr/>
          <p:nvPr/>
        </p:nvSpPr>
        <p:spPr>
          <a:xfrm>
            <a:off x="3996946" y="2786242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83307" y="2601319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dirty="0"/>
              <a:t> </a:t>
            </a:r>
            <a:r>
              <a:rPr lang="zh-CN" altLang="en-US" sz="2800" b="1" dirty="0"/>
              <a:t>线性回归</a:t>
            </a:r>
            <a:endParaRPr lang="en-US" altLang="zh-CN" sz="2800" b="1" dirty="0"/>
          </a:p>
        </p:txBody>
      </p:sp>
      <p:sp>
        <p:nvSpPr>
          <p:cNvPr id="8" name="椭圆 7"/>
          <p:cNvSpPr/>
          <p:nvPr/>
        </p:nvSpPr>
        <p:spPr>
          <a:xfrm>
            <a:off x="3988354" y="4354106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83307" y="4208237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逻辑回归</a:t>
            </a:r>
            <a:endParaRPr lang="en-US" altLang="zh-CN" sz="2800" b="1" dirty="0"/>
          </a:p>
        </p:txBody>
      </p:sp>
      <p:sp>
        <p:nvSpPr>
          <p:cNvPr id="10" name="椭圆 9"/>
          <p:cNvSpPr/>
          <p:nvPr/>
        </p:nvSpPr>
        <p:spPr>
          <a:xfrm>
            <a:off x="3988354" y="5232224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4715" y="5037314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2000" dirty="0"/>
              <a:t> </a:t>
            </a:r>
            <a:r>
              <a:rPr lang="zh-CN" altLang="en-US" sz="2800" b="1" dirty="0"/>
              <a:t>岭回归</a:t>
            </a:r>
            <a:endParaRPr lang="en-US" altLang="zh-CN" sz="2800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1D6FC2-C56B-40CB-BFE6-4CEFB7C36B8E}"/>
              </a:ext>
            </a:extLst>
          </p:cNvPr>
          <p:cNvSpPr/>
          <p:nvPr/>
        </p:nvSpPr>
        <p:spPr>
          <a:xfrm>
            <a:off x="3996946" y="6041102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CEABF4-E2C4-473E-9CF6-0FC10DA40AC1}"/>
              </a:ext>
            </a:extLst>
          </p:cNvPr>
          <p:cNvSpPr/>
          <p:nvPr/>
        </p:nvSpPr>
        <p:spPr>
          <a:xfrm>
            <a:off x="4583307" y="5850636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2000" dirty="0"/>
              <a:t> </a:t>
            </a:r>
            <a:r>
              <a:rPr lang="en-US" altLang="zh-CN" sz="2800" b="1" dirty="0"/>
              <a:t>Lasso</a:t>
            </a:r>
            <a:r>
              <a:rPr lang="zh-CN" altLang="en-US" sz="2800" b="1" dirty="0"/>
              <a:t>回归</a:t>
            </a:r>
            <a:endParaRPr lang="en-US" altLang="zh-CN" sz="28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CEF773B-658D-4D53-8B6F-24524AD50529}"/>
              </a:ext>
            </a:extLst>
          </p:cNvPr>
          <p:cNvSpPr/>
          <p:nvPr/>
        </p:nvSpPr>
        <p:spPr>
          <a:xfrm>
            <a:off x="3996946" y="3649549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838271-6133-4973-BDF8-F2761EF3AD13}"/>
              </a:ext>
            </a:extLst>
          </p:cNvPr>
          <p:cNvSpPr/>
          <p:nvPr/>
        </p:nvSpPr>
        <p:spPr>
          <a:xfrm>
            <a:off x="4583307" y="3404778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多项式回归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3169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8" grpId="0" animBg="1"/>
      <p:bldP spid="19" grpId="0" animBg="1"/>
      <p:bldP spid="17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89" y="187515"/>
            <a:ext cx="453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回归算法介绍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3688" y="1340043"/>
            <a:ext cx="10012589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于聚类算法，回归算法是一种有监督学习算法，通过已有的训练样本（即已知数据以及其对应的输出）去训练得到一个最优回归模型，从而指示出输入与输出之间的关系。根据输入输出及所得模型的不同，回归算法可分为线性回归、逻辑回归、多项式回归、逐步回归、岭回归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ElasticNet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算法的基本步骤：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确定算法的函数模型（含有未知参数）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得到损失函数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最小化损失函数（求解未知参数）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用函数模型进行预测</a:t>
            </a:r>
          </a:p>
        </p:txBody>
      </p:sp>
    </p:spTree>
    <p:extLst>
      <p:ext uri="{BB962C8B-B14F-4D97-AF65-F5344CB8AC3E}">
        <p14:creationId xmlns:p14="http://schemas.microsoft.com/office/powerpoint/2010/main" val="428280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2269066-D858-413C-84E9-E66180F1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线性回归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E95848-2A7C-4554-8D42-CDD8F6EB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根据预测目标，确定自变量与因变量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绘制散点图，确定回归模型类型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估计模型参数，建立回归模型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对回归模型进行检验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利用回归模型进行预测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B987EC-3D2D-485D-A3EB-913A30EF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0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DC02C-C35F-4BEE-B138-5FF5B289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回归方程的假设检验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224D1-9AE8-4146-8D0C-BE7D2A48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拟合优度检验</a:t>
            </a:r>
          </a:p>
          <a:p>
            <a:r>
              <a:rPr lang="zh-CN" altLang="en-US" dirty="0"/>
              <a:t>共线性检验</a:t>
            </a:r>
          </a:p>
          <a:p>
            <a:r>
              <a:rPr lang="zh-CN" altLang="en-US" dirty="0"/>
              <a:t>系数的显著性检验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AEA3F-C45D-4873-979D-29398CA0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2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3D189-FCB5-4822-86EF-C22F8E1E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决定系数（拟合优度检验）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C84B0C-E57E-41C9-AB30-57128F769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43" lvl="1" indent="-285743" defTabSz="68578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800" dirty="0"/>
                  <a:t>相应的相关系数的平方，用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/>
                  <a:t>表示，它反映因变量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的全部变异中能够通过回归关系被自变量解释的比例。用来检验方程的拟合优度。</a:t>
                </a:r>
                <a:endParaRPr lang="en-US" altLang="zh-CN" sz="2800" dirty="0"/>
              </a:p>
              <a:p>
                <a:pPr marL="285743" lvl="1" indent="-285743" defTabSz="68578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800" dirty="0"/>
                  <a:t>决定系数等于回归平方和在总平方和中所占的比例</a:t>
                </a:r>
                <a:r>
                  <a:rPr lang="en-US" altLang="zh-CN" sz="2800" dirty="0"/>
                  <a:t>:</a:t>
                </a:r>
              </a:p>
              <a:p>
                <a:pPr marL="0" lvl="1" defTabSz="685783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  <m:r>
                                      <a:rPr lang="en-US" altLang="zh-CN" sz="2800" i="1">
                                        <a:latin typeface="Cambria Math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altLang="zh-CN" sz="28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微软雅黑 Light" panose="020B0502040204020203" pitchFamily="34" charset="-122"/>
                                      </a:rPr>
                                      <m:t>𝑦𝑖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altLang="zh-CN" sz="28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C84B0C-E57E-41C9-AB30-57128F769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584FB-46A5-4877-9B72-13103851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5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B3A1F-9AC1-4B22-8B34-823CEF58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决定系数（拟合优度检验）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BF1939-D0B1-4257-934E-DE39DE1A5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43" lvl="1" indent="-285743" defTabSz="68578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800" dirty="0"/>
                  <a:t>在多元线性回归中，决定系数会随着进入回归方程的自变量的个数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或样本容量的大小的增加而增大，为了消除其影响，需要引进调整后的</a:t>
                </a:r>
                <a:r>
                  <a:rPr lang="en-US" altLang="zh-CN" sz="2800" dirty="0"/>
                  <a:t>R</a:t>
                </a:r>
                <a:r>
                  <a:rPr lang="en-US" altLang="zh-CN" sz="2800" baseline="30000" dirty="0"/>
                  <a:t>2</a:t>
                </a:r>
                <a:r>
                  <a:rPr lang="en-US" altLang="zh-CN" sz="2800" dirty="0"/>
                  <a:t> :</a:t>
                </a:r>
              </a:p>
              <a:p>
                <a:pPr marL="0" lvl="1" defTabSz="685783">
                  <a:lnSpc>
                    <a:spcPct val="150000"/>
                  </a:lnSpc>
                </a:pPr>
                <a:r>
                  <a:rPr lang="en-US" altLang="zh-CN" sz="2800" baseline="30000" dirty="0"/>
                  <a:t>                                                               </a:t>
                </a:r>
                <a:r>
                  <a:rPr lang="en-US" altLang="zh-CN" sz="2800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altLang="zh-CN" sz="28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/>
                          </a:rPr>
                          <m:t>/(</m:t>
                        </m:r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/>
                          </a:rPr>
                          <m:t>−1)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  <m:r>
                                      <a:rPr lang="en-US" altLang="zh-CN" sz="2800" i="1">
                                        <a:latin typeface="Cambria Math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altLang="zh-CN" sz="28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/>
                          </a:rPr>
                          <m:t>/(</m:t>
                        </m:r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pPr marL="0" lvl="1" defTabSz="685783">
                  <a:lnSpc>
                    <a:spcPct val="150000"/>
                  </a:lnSpc>
                </a:pPr>
                <a:r>
                  <a:rPr lang="en-US" altLang="zh-CN" sz="2800" dirty="0"/>
                  <a:t>K-</a:t>
                </a:r>
                <a:r>
                  <a:rPr lang="zh-CN" altLang="en-US" sz="2800" dirty="0"/>
                  <a:t>自变量个数，</a:t>
                </a:r>
                <a:r>
                  <a:rPr lang="en-US" altLang="zh-CN" sz="2800" dirty="0"/>
                  <a:t>n-</a:t>
                </a:r>
                <a:r>
                  <a:rPr lang="zh-CN" altLang="en-US" sz="2800" dirty="0"/>
                  <a:t>观测量个数</a:t>
                </a:r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BF1939-D0B1-4257-934E-DE39DE1A5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E6F87-6BD8-4609-991C-49A98F2A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5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0F100-D35E-4D35-BE1D-66666C48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回归方程的检验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86FF2-4A33-4774-A383-B549130C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92" y="1340043"/>
            <a:ext cx="10732308" cy="4836920"/>
          </a:xfrm>
        </p:spPr>
        <p:txBody>
          <a:bodyPr>
            <a:normAutofit lnSpcReduction="10000"/>
          </a:bodyPr>
          <a:lstStyle/>
          <a:p>
            <a:pPr marL="285743" indent="-28574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系数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的显著性检验（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检验）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  </a:t>
            </a:r>
            <a:r>
              <a:rPr lang="zh-CN" altLang="en-US" dirty="0">
                <a:latin typeface="+mn-ea"/>
              </a:rPr>
              <a:t>原假设</a:t>
            </a:r>
            <a:r>
              <a:rPr lang="en-US" altLang="zh-CN" dirty="0">
                <a:latin typeface="+mn-ea"/>
              </a:rPr>
              <a:t>b=0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sig.&lt;0.05,</a:t>
            </a:r>
            <a:r>
              <a:rPr lang="zh-CN" altLang="en-US" dirty="0">
                <a:latin typeface="+mn-ea"/>
              </a:rPr>
              <a:t>显著的，即系数不为</a:t>
            </a:r>
            <a:r>
              <a:rPr lang="en-US" altLang="zh-CN" dirty="0">
                <a:latin typeface="+mn-ea"/>
              </a:rPr>
              <a:t>0</a:t>
            </a:r>
          </a:p>
          <a:p>
            <a:pPr marL="285743" indent="-28574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截距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的显著性检验（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检验）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     </a:t>
            </a:r>
            <a:r>
              <a:rPr lang="zh-CN" altLang="en-US" sz="2400" dirty="0">
                <a:latin typeface="+mn-ea"/>
              </a:rPr>
              <a:t>原假设</a:t>
            </a:r>
            <a:r>
              <a:rPr lang="en-US" altLang="zh-CN" sz="2400" dirty="0">
                <a:latin typeface="+mn-ea"/>
              </a:rPr>
              <a:t>a=0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sig.&lt;0.05,</a:t>
            </a:r>
            <a:r>
              <a:rPr lang="zh-CN" altLang="en-US" sz="2400" dirty="0">
                <a:latin typeface="+mn-ea"/>
              </a:rPr>
              <a:t>显著的，即截距项不为</a:t>
            </a:r>
            <a:r>
              <a:rPr lang="en-US" altLang="zh-CN" sz="2400" dirty="0">
                <a:latin typeface="+mn-ea"/>
              </a:rPr>
              <a:t>0</a:t>
            </a:r>
          </a:p>
          <a:p>
            <a:pPr marL="285743" indent="-285743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整体方程的检验（</a:t>
            </a:r>
            <a:r>
              <a:rPr lang="en-US" altLang="zh-CN" sz="2400" dirty="0">
                <a:latin typeface="+mn-ea"/>
              </a:rPr>
              <a:t>F</a:t>
            </a:r>
            <a:r>
              <a:rPr lang="zh-CN" altLang="en-US" sz="2400" dirty="0">
                <a:latin typeface="+mn-ea"/>
              </a:rPr>
              <a:t>检验）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    </a:t>
            </a:r>
            <a:r>
              <a:rPr lang="zh-CN" altLang="en-US" sz="2400" dirty="0">
                <a:latin typeface="+mn-ea"/>
              </a:rPr>
              <a:t>原假设是所有的变量的系数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sig.&lt;0.05,</a:t>
            </a:r>
            <a:r>
              <a:rPr lang="zh-CN" altLang="en-US" sz="2400" dirty="0">
                <a:latin typeface="+mn-ea"/>
              </a:rPr>
              <a:t>显著的，即至少存在一个偏回归系数不为</a:t>
            </a:r>
            <a:r>
              <a:rPr lang="en-US" altLang="zh-CN" sz="2400" dirty="0">
                <a:latin typeface="+mn-ea"/>
              </a:rPr>
              <a:t>0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42644-936B-4BDC-BE9B-47BEE546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6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DE1A-1A00-439D-99A3-B384FA7D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一元线性回归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A42E7-059F-4938-8878-72C0C266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研究一个连续性变量（因变量）的取值随着其它变量（自变量）的数值变化而变化的趋势</a:t>
            </a:r>
          </a:p>
          <a:p>
            <a:endParaRPr lang="zh-CN" altLang="en-US" dirty="0"/>
          </a:p>
          <a:p>
            <a:r>
              <a:rPr lang="zh-CN" altLang="en-US" dirty="0"/>
              <a:t>除了描述两变量的关系以外，通过回归方程还可以进行预测和控制，这在实际工作中尤为重要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2AD45-E09D-48D5-B2BD-34541765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2017/10/31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960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24765918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2604</TotalTime>
  <Words>1150</Words>
  <Application>Microsoft Office PowerPoint</Application>
  <PresentationFormat>宽屏</PresentationFormat>
  <Paragraphs>142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微软雅黑</vt:lpstr>
      <vt:lpstr>微软雅黑 Light</vt:lpstr>
      <vt:lpstr>Arial</vt:lpstr>
      <vt:lpstr>Calibri</vt:lpstr>
      <vt:lpstr>Cambria Math</vt:lpstr>
      <vt:lpstr>Wingdings</vt:lpstr>
      <vt:lpstr>Office 主题</vt:lpstr>
      <vt:lpstr>回归分析</vt:lpstr>
      <vt:lpstr>PowerPoint 演示文稿</vt:lpstr>
      <vt:lpstr>PowerPoint 演示文稿</vt:lpstr>
      <vt:lpstr>线性回归</vt:lpstr>
      <vt:lpstr>回归方程的假设检验</vt:lpstr>
      <vt:lpstr>决定系数（拟合优度检验）</vt:lpstr>
      <vt:lpstr>决定系数（拟合优度检验）</vt:lpstr>
      <vt:lpstr>回归方程的检验</vt:lpstr>
      <vt:lpstr>一元线性回归</vt:lpstr>
      <vt:lpstr>模型的基本结构</vt:lpstr>
      <vt:lpstr>多元线性回归</vt:lpstr>
      <vt:lpstr>PowerPoint 演示文稿</vt:lpstr>
      <vt:lpstr>PowerPoint 演示文稿</vt:lpstr>
      <vt:lpstr>多项式回归</vt:lpstr>
      <vt:lpstr>常用公式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hidera</dc:creator>
  <cp:lastModifiedBy>fan</cp:lastModifiedBy>
  <cp:revision>241</cp:revision>
  <dcterms:created xsi:type="dcterms:W3CDTF">2011-12-29T22:19:00Z</dcterms:created>
  <dcterms:modified xsi:type="dcterms:W3CDTF">2017-10-31T01:32:51Z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