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82" r:id="rId2"/>
    <p:sldId id="283" r:id="rId3"/>
    <p:sldId id="274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12192000" cy="685800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88994" autoAdjust="0"/>
  </p:normalViewPr>
  <p:slideViewPr>
    <p:cSldViewPr>
      <p:cViewPr>
        <p:scale>
          <a:sx n="75" d="100"/>
          <a:sy n="75" d="100"/>
        </p:scale>
        <p:origin x="1080" y="31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7222-2CAB-4FB5-B902-4787C55BBB55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2856-543E-4363-8E4D-511935BC3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E2856-543E-4363-8E4D-511935BC3F8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5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06F66-4AA6-40BE-BE43-C697B2FEEA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694EF-B2BF-4554-B0B1-B803BFC2214F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CFC41-F7C7-4767-A05A-7B06F68D800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B5CCB-4B70-486F-9A7B-B36C29F626E8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82260-2F17-43E1-A3BE-21BABB86F2C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4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430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02812" y="0"/>
            <a:ext cx="868918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343FB-D634-42B7-92C3-BC7666D81EBB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63307-142E-47B2-A95F-E78EF758A157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69E2D-E204-49DF-AF85-83DB5B7A6AC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34C8E9-C161-4E44-A5E7-EBDFE447789C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517A7-5BB4-4EA7-85FA-2057F00F184F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7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26312-A68B-4B56-95E5-A37C98901507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3FE9A-0E8F-436F-84AB-788A1343FBC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6992F-E350-498C-BAC1-01C0C73C228A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40802-7019-4AE2-A4F5-66E696F40AA2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E09C6-116F-4C91-8361-764B30BE3D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FD873-9E82-4710-B68E-9606D9169850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0A7D0-276A-4BF2-BE68-D5D3A856048E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67528"/>
            <a:ext cx="1053689" cy="6016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3689" y="167528"/>
            <a:ext cx="3961816" cy="601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89" y="207963"/>
            <a:ext cx="6626427" cy="583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0420EC-F10C-4B27-A021-590604F40031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80" y="230188"/>
            <a:ext cx="1482984" cy="5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28DB7-27AD-426D-83C6-E6942ABD3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AD5A5-79F5-4080-BBEB-BC8C07A7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2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28F0C-6E8B-4DC2-A34A-B577AECD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097FE-A5AC-4217-A292-DC003F26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从训练集</a:t>
            </a:r>
            <a:r>
              <a:rPr lang="en-US" altLang="zh-CN" dirty="0"/>
              <a:t>D</a:t>
            </a:r>
            <a:r>
              <a:rPr lang="zh-CN" altLang="en-US" dirty="0"/>
              <a:t>中以无放回抽样方式随机抽取一个训练子集</a:t>
            </a:r>
            <a:r>
              <a:rPr lang="en-US" altLang="zh-CN" dirty="0"/>
              <a:t>d1</a:t>
            </a:r>
            <a:r>
              <a:rPr lang="zh-CN" altLang="en-US" dirty="0"/>
              <a:t>，用于弱学习机</a:t>
            </a:r>
            <a:r>
              <a:rPr lang="en-US" altLang="zh-CN" dirty="0"/>
              <a:t>C1</a:t>
            </a:r>
            <a:r>
              <a:rPr lang="zh-CN" altLang="en-US" dirty="0"/>
              <a:t>的训练。</a:t>
            </a:r>
            <a:endParaRPr lang="en-US" altLang="zh-CN" dirty="0"/>
          </a:p>
          <a:p>
            <a:r>
              <a:rPr lang="zh-CN" altLang="en-US" dirty="0"/>
              <a:t>从训练集中以无放回抽样方式随机抽取一个训练自己</a:t>
            </a:r>
            <a:r>
              <a:rPr lang="en-US" altLang="zh-CN" dirty="0"/>
              <a:t>d2</a:t>
            </a:r>
            <a:r>
              <a:rPr lang="zh-CN" altLang="en-US" dirty="0"/>
              <a:t>，并将</a:t>
            </a:r>
            <a:r>
              <a:rPr lang="en-US" altLang="zh-CN" dirty="0"/>
              <a:t>C1</a:t>
            </a:r>
            <a:r>
              <a:rPr lang="zh-CN" altLang="en-US" dirty="0"/>
              <a:t>中误分类样本的</a:t>
            </a:r>
            <a:r>
              <a:rPr lang="en-US" altLang="zh-CN" dirty="0"/>
              <a:t>50%</a:t>
            </a:r>
            <a:r>
              <a:rPr lang="zh-CN" altLang="en-US" dirty="0"/>
              <a:t>加入到训练集中，训练得到弱学习机</a:t>
            </a:r>
            <a:r>
              <a:rPr lang="en-US" altLang="zh-CN" dirty="0"/>
              <a:t>C2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从训练集</a:t>
            </a:r>
            <a:r>
              <a:rPr lang="en-US" altLang="zh-CN" dirty="0"/>
              <a:t>D</a:t>
            </a:r>
            <a:r>
              <a:rPr lang="zh-CN" altLang="en-US" dirty="0"/>
              <a:t>中抽取</a:t>
            </a:r>
            <a:r>
              <a:rPr lang="en-US" altLang="zh-CN" dirty="0"/>
              <a:t>C1</a:t>
            </a:r>
            <a:r>
              <a:rPr lang="zh-CN" altLang="en-US" dirty="0"/>
              <a:t>和</a:t>
            </a:r>
            <a:r>
              <a:rPr lang="en-US" altLang="zh-CN" dirty="0"/>
              <a:t>C2</a:t>
            </a:r>
            <a:r>
              <a:rPr lang="zh-CN" altLang="en-US" dirty="0"/>
              <a:t>分类结果不一致的样本生成训练样本集</a:t>
            </a:r>
            <a:r>
              <a:rPr lang="en-US" altLang="zh-CN" dirty="0"/>
              <a:t>d3</a:t>
            </a:r>
            <a:r>
              <a:rPr lang="zh-CN" altLang="en-US" dirty="0"/>
              <a:t>，以此训练第三个弱学习机</a:t>
            </a:r>
            <a:r>
              <a:rPr lang="en-US" altLang="zh-CN" dirty="0"/>
              <a:t>C3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通过多数投票组合三个弱学习机</a:t>
            </a:r>
            <a:r>
              <a:rPr lang="en-US" altLang="zh-CN" dirty="0"/>
              <a:t>C1</a:t>
            </a:r>
            <a:r>
              <a:rPr lang="zh-CN" altLang="en-US" dirty="0"/>
              <a:t>、</a:t>
            </a:r>
            <a:r>
              <a:rPr lang="en-US" altLang="zh-CN" dirty="0"/>
              <a:t>C2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341BE-31BE-4A33-8B82-BEA4A11B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1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CEAED-BBDD-40EA-89C1-EC6EE461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r>
              <a:rPr lang="zh-CN" altLang="en-US" dirty="0"/>
              <a:t>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D8266-67B0-447D-AAAC-436028D1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Bagging</a:t>
            </a:r>
            <a:r>
              <a:rPr lang="zh-CN" altLang="en-US" dirty="0"/>
              <a:t>模型相比，</a:t>
            </a:r>
            <a:r>
              <a:rPr lang="en-US" altLang="zh-CN" dirty="0"/>
              <a:t>Boosting</a:t>
            </a:r>
            <a:r>
              <a:rPr lang="zh-CN" altLang="en-US" dirty="0"/>
              <a:t>可同时降低偏差与方差。</a:t>
            </a:r>
            <a:endParaRPr lang="en-US" altLang="zh-CN" dirty="0"/>
          </a:p>
          <a:p>
            <a:r>
              <a:rPr lang="zh-CN" altLang="en-US" dirty="0"/>
              <a:t>但同样对训练集由过拟合倾向。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401F0-1BCA-41AC-9B13-5A8584D2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6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5"/>
          <p:cNvSpPr txBox="1"/>
          <p:nvPr/>
        </p:nvSpPr>
        <p:spPr>
          <a:xfrm>
            <a:off x="909624" y="351286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197756" y="2479434"/>
            <a:ext cx="1313180" cy="7694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3" name="椭圆 12"/>
          <p:cNvSpPr/>
          <p:nvPr/>
        </p:nvSpPr>
        <p:spPr>
          <a:xfrm>
            <a:off x="3996946" y="1967151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83307" y="1772241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/>
              <a:t> </a:t>
            </a:r>
            <a:r>
              <a:rPr lang="zh-CN" altLang="en-US" sz="2800" b="1" dirty="0"/>
              <a:t>集成学习方法介绍</a:t>
            </a:r>
            <a:endParaRPr lang="en-US" altLang="zh-CN" sz="2800" b="1" dirty="0"/>
          </a:p>
        </p:txBody>
      </p:sp>
      <p:sp>
        <p:nvSpPr>
          <p:cNvPr id="6" name="椭圆 5"/>
          <p:cNvSpPr/>
          <p:nvPr/>
        </p:nvSpPr>
        <p:spPr>
          <a:xfrm>
            <a:off x="3996946" y="2786242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3307" y="2601319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/>
              <a:t> </a:t>
            </a:r>
            <a:r>
              <a:rPr lang="zh-CN" altLang="en-US" sz="2800" b="1" dirty="0"/>
              <a:t>集成学习错误率</a:t>
            </a:r>
            <a:endParaRPr lang="en-US" altLang="zh-CN" sz="2800" b="1" dirty="0"/>
          </a:p>
        </p:txBody>
      </p:sp>
      <p:sp>
        <p:nvSpPr>
          <p:cNvPr id="10" name="椭圆 9"/>
          <p:cNvSpPr/>
          <p:nvPr/>
        </p:nvSpPr>
        <p:spPr>
          <a:xfrm>
            <a:off x="3990137" y="4416843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EF773B-658D-4D53-8B6F-24524AD50529}"/>
              </a:ext>
            </a:extLst>
          </p:cNvPr>
          <p:cNvSpPr/>
          <p:nvPr/>
        </p:nvSpPr>
        <p:spPr>
          <a:xfrm>
            <a:off x="3996946" y="3649549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759154-FC95-4303-BCAA-6A07EB907B0C}"/>
              </a:ext>
            </a:extLst>
          </p:cNvPr>
          <p:cNvSpPr/>
          <p:nvPr/>
        </p:nvSpPr>
        <p:spPr>
          <a:xfrm>
            <a:off x="4576498" y="3392855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/>
              <a:t> </a:t>
            </a:r>
            <a:r>
              <a:rPr lang="en-US" altLang="zh-CN" sz="2800" b="1" dirty="0"/>
              <a:t>Bagging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351076-0189-44B9-B9D5-9198D5FA0715}"/>
              </a:ext>
            </a:extLst>
          </p:cNvPr>
          <p:cNvSpPr/>
          <p:nvPr/>
        </p:nvSpPr>
        <p:spPr>
          <a:xfrm>
            <a:off x="4540880" y="4159196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/>
              <a:t> </a:t>
            </a:r>
            <a:r>
              <a:rPr lang="en-US" altLang="zh-CN" sz="2800" b="1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33169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6" grpId="0" animBg="1"/>
      <p:bldP spid="7" grpId="0" animBg="1"/>
      <p:bldP spid="10" grpId="0" animBg="1"/>
      <p:bldP spid="17" grpId="0" animBg="1"/>
      <p:bldP spid="16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7BBFC-885A-4FDC-8BB1-2BF09AA1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现实世界的生活中，常常会因为“集体智慧”使得问题被很容易解决，那么问题来了，在机器学习问题中，对于一个复杂的任务来说，能否将很多的机器学习算法组合在一起，这样计算出来的结果会不会比使用单一的算法性能更好？这样的思路就是集成学习方法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42D3B7-6914-49E2-975B-BF13FD7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689" y="207963"/>
            <a:ext cx="6626427" cy="583452"/>
          </a:xfrm>
        </p:spPr>
        <p:txBody>
          <a:bodyPr/>
          <a:lstStyle/>
          <a:p>
            <a:r>
              <a:rPr lang="zh-CN" altLang="en-US" dirty="0"/>
              <a:t>集成学习方法</a:t>
            </a:r>
          </a:p>
        </p:txBody>
      </p:sp>
    </p:spTree>
    <p:extLst>
      <p:ext uri="{BB962C8B-B14F-4D97-AF65-F5344CB8AC3E}">
        <p14:creationId xmlns:p14="http://schemas.microsoft.com/office/powerpoint/2010/main" val="428280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A6265-BAC3-4B6F-BFC1-B7A951C5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1939-B767-4A5F-B564-9784EB08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集成学习方法是指组合多个模型，以获得更好的效果，使集成的模型具有更强的泛化能力。对于多个模型，如何组合这些模型，主要有以下几种不同的方法：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在验证数据集上上找到表现最好的模型作为最终的预测模型；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对多个模型的预测结果进行投票或者取平均值；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对多个模型的预测结果做加权平均。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C7B35-B8EC-4FB8-B234-15F5B15E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2834B-C663-4314-B835-622C2EA5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D5F7D-A1A7-4A9C-AB08-CD880DFC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集成学习的目标是：</a:t>
            </a:r>
            <a:endParaRPr lang="en-US" altLang="zh-CN" dirty="0"/>
          </a:p>
          <a:p>
            <a:r>
              <a:rPr lang="zh-CN" altLang="en-US" dirty="0"/>
              <a:t>将不同的分类器组合成一个元分类器，与包含于其中的单个分类器相比，元分类器具有更好的泛化性能。单个分类器为成员分类器。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E8B66-C674-41AB-A9FF-82A33CDC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7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FF693-60BC-4525-8751-229AEF68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集成分类器错误率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20A0F1-D77E-4340-A36D-530B669CC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集成分类器错误率公式如下：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单个分类器误差率，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为成员分类器数量。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为投票数阈值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CN" dirty="0"/>
                  <a:t>(y </a:t>
                </a:r>
                <a:r>
                  <a:rPr lang="zh-CN" altLang="en-US" dirty="0"/>
                  <a:t>≥ </a:t>
                </a:r>
                <a:r>
                  <a:rPr lang="en-US" altLang="zh-CN" dirty="0"/>
                  <a:t>k)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20A0F1-D77E-4340-A36D-530B669CC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80707-11F1-4B8C-926B-5E648D7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2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5251D-B908-4B31-810E-0E7147B6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93DBC-238C-4F76-B257-F876E3DA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bagging</a:t>
            </a:r>
            <a:r>
              <a:rPr lang="zh-CN" altLang="en-US" dirty="0"/>
              <a:t>是一种用来提高学习算法准确度的方法，这种方法通过构造一个预测函数系列，然后以一定的方式将它们组合成一个预测函数。</a:t>
            </a:r>
            <a:r>
              <a:rPr lang="en-US" altLang="zh-CN" dirty="0"/>
              <a:t>Bagging</a:t>
            </a:r>
            <a:r>
              <a:rPr lang="zh-CN" altLang="en-US" dirty="0"/>
              <a:t>要求“不稳定”（不稳定是指数据集的小的变动能够使得分类结果的显著的变动）的分类方法。比如：决策树，神经网络算法。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D7DE7-11AA-4BF0-9C5F-A0DC99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236CC-46ED-42C3-AB98-51C0A1F1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Bagging</a:t>
            </a:r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82B0-ED46-41D8-A9F6-85475005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给定一个弱学习算法</a:t>
            </a:r>
            <a:r>
              <a:rPr lang="en-US" altLang="zh-CN" dirty="0"/>
              <a:t>,</a:t>
            </a:r>
            <a:r>
              <a:rPr lang="zh-CN" altLang="en-US" dirty="0"/>
              <a:t>和一个训练集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单个弱学习算法准确率不高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将该学习算法使用多次</a:t>
            </a:r>
            <a:r>
              <a:rPr lang="en-US" altLang="zh-CN" dirty="0"/>
              <a:t>, </a:t>
            </a:r>
            <a:r>
              <a:rPr lang="zh-CN" altLang="en-US" dirty="0"/>
              <a:t>得出预测函数序列</a:t>
            </a:r>
            <a:r>
              <a:rPr lang="en-US" altLang="zh-CN" dirty="0"/>
              <a:t>, </a:t>
            </a:r>
            <a:r>
              <a:rPr lang="zh-CN" altLang="en-US" dirty="0"/>
              <a:t>进行投票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最后结果准确率将得到提高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DEAB7-8CB1-4EAA-9474-1841B9F0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1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13E3-B156-471C-A2B5-71120A0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954C6-72C1-4A52-9059-6783FE28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Boosting</a:t>
            </a:r>
            <a:r>
              <a:rPr lang="zh-CN" altLang="en-US" dirty="0"/>
              <a:t>方法是一种用来提高弱分类算法准确度的方法</a:t>
            </a:r>
            <a:r>
              <a:rPr lang="en-US" altLang="zh-CN" dirty="0"/>
              <a:t>,</a:t>
            </a:r>
            <a:r>
              <a:rPr lang="zh-CN" altLang="en-US" dirty="0"/>
              <a:t>这种方法通过构造一个预测函数系列</a:t>
            </a:r>
            <a:r>
              <a:rPr lang="en-US" altLang="zh-CN" dirty="0"/>
              <a:t>,</a:t>
            </a:r>
            <a:r>
              <a:rPr lang="zh-CN" altLang="en-US" dirty="0"/>
              <a:t>然后以一定的方式将他们组合成一个预测函数。</a:t>
            </a:r>
            <a:r>
              <a:rPr lang="en-US" altLang="zh-CN" dirty="0"/>
              <a:t>Boosting</a:t>
            </a:r>
            <a:r>
              <a:rPr lang="zh-CN" altLang="en-US" dirty="0"/>
              <a:t>是一种提高任意给定学习算法准确度的方法。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77055-2661-4FAB-AE01-99A064CE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44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24765918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</TotalTime>
  <Words>561</Words>
  <Application>Microsoft Office PowerPoint</Application>
  <PresentationFormat>宽屏</PresentationFormat>
  <Paragraphs>48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Cambria Math</vt:lpstr>
      <vt:lpstr>Office 主题</vt:lpstr>
      <vt:lpstr>集成学习</vt:lpstr>
      <vt:lpstr>PowerPoint 演示文稿</vt:lpstr>
      <vt:lpstr>集成学习方法</vt:lpstr>
      <vt:lpstr>集成学习方法</vt:lpstr>
      <vt:lpstr>集成学习方法</vt:lpstr>
      <vt:lpstr>集成分类器错误率</vt:lpstr>
      <vt:lpstr>Bagging方法</vt:lpstr>
      <vt:lpstr>Bagging流程</vt:lpstr>
      <vt:lpstr>Boosting方法</vt:lpstr>
      <vt:lpstr>Boosting流程</vt:lpstr>
      <vt:lpstr>Boosting优缺点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hidera</dc:creator>
  <cp:lastModifiedBy>Lee Allen</cp:lastModifiedBy>
  <cp:revision>296</cp:revision>
  <dcterms:created xsi:type="dcterms:W3CDTF">2011-12-29T22:19:00Z</dcterms:created>
  <dcterms:modified xsi:type="dcterms:W3CDTF">2017-11-07T02:51:44Z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