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9"/>
  </p:notesMasterIdLst>
  <p:sldIdLst>
    <p:sldId id="257" r:id="rId2"/>
    <p:sldId id="277" r:id="rId3"/>
    <p:sldId id="275" r:id="rId4"/>
    <p:sldId id="279" r:id="rId5"/>
    <p:sldId id="278" r:id="rId6"/>
    <p:sldId id="276" r:id="rId7"/>
    <p:sldId id="273" r:id="rId8"/>
  </p:sldIdLst>
  <p:sldSz cx="12192000" cy="6858000"/>
  <p:notesSz cx="6858000" cy="9144000"/>
  <p:custDataLst>
    <p:tags r:id="rId1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88994" autoAdjust="0"/>
  </p:normalViewPr>
  <p:slideViewPr>
    <p:cSldViewPr>
      <p:cViewPr varScale="1">
        <p:scale>
          <a:sx n="53" d="100"/>
          <a:sy n="53" d="100"/>
        </p:scale>
        <p:origin x="72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47222-2CAB-4FB5-B902-4787C55BBB55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E2856-543E-4363-8E4D-511935BC3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898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E2856-543E-4363-8E4D-511935BC3F8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689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E2856-543E-4363-8E4D-511935BC3F8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838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8F951E-4238-4CD1-920A-A7F72B449921}" type="datetime1">
              <a:rPr lang="zh-CN" altLang="en-US" smtClean="0"/>
              <a:t>2017/11/1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B06F66-4AA6-40BE-BE43-C697B2FEEA04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27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B694EF-B2BF-4554-B0B1-B803BFC2214F}" type="datetime1">
              <a:rPr lang="zh-CN" altLang="en-US" smtClean="0"/>
              <a:t>2017/11/1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CFC41-F7C7-4767-A05A-7B06F68D8005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05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FB5CCB-4B70-486F-9A7B-B36C29F626E8}" type="datetime1">
              <a:rPr lang="zh-CN" altLang="en-US" smtClean="0"/>
              <a:t>2017/11/1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082260-2F17-43E1-A3BE-21BABB86F2C6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448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0420EC-F10C-4B27-A021-590604F40031}" type="datetime1">
              <a:rPr lang="zh-CN" altLang="en-US" smtClean="0"/>
              <a:t>2017/11/1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4E06E1-382D-4B8B-9F1F-E44FF0E8B5E6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143080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0420EC-F10C-4B27-A021-590604F40031}" type="datetime1">
              <a:rPr lang="zh-CN" altLang="en-US" smtClean="0"/>
              <a:t>2017/11/1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4E06E1-382D-4B8B-9F1F-E44FF0E8B5E6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35814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502812" y="0"/>
            <a:ext cx="868918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46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916F44-CD02-4465-99F1-00A5D08A73DD}" type="datetime1">
              <a:rPr lang="zh-CN" altLang="en-US" smtClean="0"/>
              <a:t>2017/11/1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7343FB-D634-42B7-92C3-BC7666D81EBB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58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463307-142E-47B2-A95F-E78EF758A157}" type="datetime1">
              <a:rPr lang="zh-CN" altLang="en-US" smtClean="0"/>
              <a:t>2017/11/1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69E2D-E204-49DF-AF85-83DB5B7A6AC4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62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34C8E9-C161-4E44-A5E7-EBDFE447789C}" type="datetime1">
              <a:rPr lang="zh-CN" altLang="en-US" smtClean="0"/>
              <a:t>2017/11/1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4517A7-5BB4-4EA7-85FA-2057F00F184F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771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D26312-A68B-4B56-95E5-A37C98901507}" type="datetime1">
              <a:rPr lang="zh-CN" altLang="en-US" smtClean="0"/>
              <a:t>2017/11/1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A3FE9A-0E8F-436F-84AB-788A1343FBC5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64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96992F-E350-498C-BAC1-01C0C73C228A}" type="datetime1">
              <a:rPr lang="zh-CN" altLang="en-US" smtClean="0"/>
              <a:t>2017/11/1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40802-7019-4AE2-A4F5-66E696F40AA2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34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26C8B-4369-4B0F-BCED-3A83B04D6D92}" type="datetime1">
              <a:rPr lang="zh-CN" altLang="en-US" smtClean="0"/>
              <a:t>2017/11/1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E09C6-116F-4C91-8361-764B30BE3D04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4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0FD873-9E82-4710-B68E-9606D9169850}" type="datetime1">
              <a:rPr lang="zh-CN" altLang="en-US" smtClean="0"/>
              <a:t>2017/11/1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A0A7D0-276A-4BF2-BE68-D5D3A856048E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00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167528"/>
            <a:ext cx="1053689" cy="6016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1053689" y="167528"/>
            <a:ext cx="3961816" cy="6016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89" y="207963"/>
            <a:ext cx="6626427" cy="583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A0420EC-F10C-4B27-A021-590604F40031}" type="datetime1">
              <a:rPr lang="zh-CN" altLang="en-US" smtClean="0"/>
              <a:t>2017/11/1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B4E06E1-382D-4B8B-9F1F-E44FF0E8B5E6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980" y="230188"/>
            <a:ext cx="1482984" cy="53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7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 noChangeArrowheads="1"/>
          </p:cNvSpPr>
          <p:nvPr>
            <p:ph type="ctrTitle"/>
          </p:nvPr>
        </p:nvSpPr>
        <p:spPr>
          <a:xfrm>
            <a:off x="3142647" y="1916307"/>
            <a:ext cx="5906706" cy="1017392"/>
          </a:xfrm>
        </p:spPr>
        <p:txBody>
          <a:bodyPr/>
          <a:lstStyle/>
          <a:p>
            <a:pPr eaLnBrk="1" hangingPunct="1"/>
            <a:r>
              <a:rPr lang="en-US" altLang="zh-CN" b="1" dirty="0"/>
              <a:t>K</a:t>
            </a:r>
            <a:r>
              <a:rPr lang="zh-CN" altLang="en-US" b="1" dirty="0"/>
              <a:t>近邻算法</a:t>
            </a:r>
            <a:endParaRPr 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426" y="5771074"/>
            <a:ext cx="5545148" cy="683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5"/>
          <p:cNvSpPr txBox="1"/>
          <p:nvPr/>
        </p:nvSpPr>
        <p:spPr>
          <a:xfrm>
            <a:off x="909624" y="3512865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Contents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1197756" y="2479434"/>
            <a:ext cx="1313180" cy="76944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3" name="椭圆 12"/>
          <p:cNvSpPr/>
          <p:nvPr/>
        </p:nvSpPr>
        <p:spPr>
          <a:xfrm>
            <a:off x="3996946" y="1967151"/>
            <a:ext cx="226196" cy="22619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583307" y="1772241"/>
            <a:ext cx="4032448" cy="607129"/>
          </a:xfrm>
          <a:prstGeom prst="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 dirty="0"/>
              <a:t>KNN</a:t>
            </a:r>
            <a:r>
              <a:rPr lang="zh-CN" altLang="en-US" sz="2800" b="1" dirty="0"/>
              <a:t>算法</a:t>
            </a:r>
            <a:endParaRPr lang="en-US" altLang="zh-CN" sz="2800" b="1" dirty="0"/>
          </a:p>
        </p:txBody>
      </p:sp>
      <p:sp>
        <p:nvSpPr>
          <p:cNvPr id="6" name="椭圆 5"/>
          <p:cNvSpPr/>
          <p:nvPr/>
        </p:nvSpPr>
        <p:spPr>
          <a:xfrm>
            <a:off x="3996946" y="2786242"/>
            <a:ext cx="226196" cy="22619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83307" y="2601319"/>
            <a:ext cx="4032448" cy="607129"/>
          </a:xfrm>
          <a:prstGeom prst="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 dirty="0"/>
              <a:t> KNN</a:t>
            </a:r>
            <a:r>
              <a:rPr lang="zh-CN" altLang="en-US" sz="2800" b="1" dirty="0"/>
              <a:t>流程</a:t>
            </a:r>
            <a:endParaRPr lang="en-US" altLang="zh-CN" sz="2800" b="1" dirty="0"/>
          </a:p>
        </p:txBody>
      </p:sp>
      <p:sp>
        <p:nvSpPr>
          <p:cNvPr id="10" name="椭圆 9"/>
          <p:cNvSpPr/>
          <p:nvPr/>
        </p:nvSpPr>
        <p:spPr>
          <a:xfrm>
            <a:off x="3990137" y="4416843"/>
            <a:ext cx="226196" cy="22619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576498" y="4221933"/>
            <a:ext cx="4032448" cy="607129"/>
          </a:xfrm>
          <a:prstGeom prst="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chemeClr val="bg1"/>
                </a:solidFill>
                <a:ea typeface="微软雅黑" panose="020B0503020204020204" charset="-122"/>
              </a:rPr>
              <a:t> </a:t>
            </a:r>
            <a:r>
              <a:rPr lang="en-US" altLang="zh-CN" sz="2000" dirty="0"/>
              <a:t> </a:t>
            </a:r>
            <a:r>
              <a:rPr lang="en-US" altLang="zh-CN" sz="2800" b="1" dirty="0"/>
              <a:t>KNN</a:t>
            </a:r>
            <a:r>
              <a:rPr lang="zh-CN" altLang="en-US" sz="2800" b="1" dirty="0"/>
              <a:t>模型</a:t>
            </a:r>
            <a:endParaRPr lang="en-US" altLang="zh-CN" sz="2800" b="1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CEF773B-658D-4D53-8B6F-24524AD50529}"/>
              </a:ext>
            </a:extLst>
          </p:cNvPr>
          <p:cNvSpPr/>
          <p:nvPr/>
        </p:nvSpPr>
        <p:spPr>
          <a:xfrm>
            <a:off x="3996946" y="3649549"/>
            <a:ext cx="226196" cy="22619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A838271-6133-4973-BDF8-F2761EF3AD13}"/>
              </a:ext>
            </a:extLst>
          </p:cNvPr>
          <p:cNvSpPr/>
          <p:nvPr/>
        </p:nvSpPr>
        <p:spPr>
          <a:xfrm>
            <a:off x="4583307" y="3404778"/>
            <a:ext cx="4032448" cy="607129"/>
          </a:xfrm>
          <a:prstGeom prst="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/>
              <a:t>KNN</a:t>
            </a:r>
            <a:r>
              <a:rPr lang="zh-CN" altLang="en-US" sz="2800" b="1" dirty="0"/>
              <a:t>优缺点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31699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 animBg="1"/>
      <p:bldP spid="6" grpId="0" animBg="1"/>
      <p:bldP spid="7" grpId="0" animBg="1"/>
      <p:bldP spid="10" grpId="0" animBg="1"/>
      <p:bldP spid="15" grpId="0" animBg="1"/>
      <p:bldP spid="17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26C8B-4369-4B0F-BCED-3A83B04D6D92}" type="datetime1">
              <a:rPr lang="zh-CN" altLang="en-US" smtClean="0"/>
              <a:t>2017/11/1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3689" y="187515"/>
            <a:ext cx="4538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3688" y="1195977"/>
            <a:ext cx="10012589" cy="324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K-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近邻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(k-Nearest Neighbors)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算法是一种基于实例的分类方法。该方法就是找出与未知样本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距离最近的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个训练样本，看这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个样本中多数属于哪一类，就把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归为那一类。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k-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近邻方法是一种懒惰学习方法，它存放样本，直到需要分类时才进行分类，如果样本集比较复杂，可能会导致很大的计算开销。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6685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D522CA22-C49D-4DD6-9734-9E61443DE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</a:rPr>
              <a:t>KNN</a:t>
            </a:r>
            <a:r>
              <a:rPr lang="zh-CN" altLang="en-US" sz="3200" dirty="0">
                <a:solidFill>
                  <a:schemeClr val="tx1"/>
                </a:solidFill>
              </a:rPr>
              <a:t>算法流程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8483C98A-54E8-4BA4-89EA-457D073BE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流程：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）计算待分类点与已知类别的点之间的距离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）按照距离递增次序排序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）选取与待分类点距离最小的</a:t>
            </a:r>
            <a:r>
              <a:rPr lang="en-US" altLang="zh-CN" dirty="0"/>
              <a:t>k</a:t>
            </a:r>
            <a:r>
              <a:rPr lang="zh-CN" altLang="en-US" dirty="0"/>
              <a:t>个点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）确定前</a:t>
            </a:r>
            <a:r>
              <a:rPr lang="en-US" altLang="zh-CN" dirty="0"/>
              <a:t>k</a:t>
            </a:r>
            <a:r>
              <a:rPr lang="zh-CN" altLang="en-US" dirty="0"/>
              <a:t>个点所在类别的出现次数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）返回前</a:t>
            </a:r>
            <a:r>
              <a:rPr lang="en-US" altLang="zh-CN" dirty="0"/>
              <a:t>k</a:t>
            </a:r>
            <a:r>
              <a:rPr lang="zh-CN" altLang="en-US" dirty="0"/>
              <a:t>个点出现次数最高的类别作为待分类点的预测分类</a:t>
            </a:r>
          </a:p>
          <a:p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414966-0698-4472-82E0-06BBE854C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26C8B-4369-4B0F-BCED-3A83B04D6D92}" type="datetime1">
              <a:rPr lang="zh-CN" altLang="en-US" smtClean="0"/>
              <a:t>2017/11/1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052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2324392-931D-4AE5-A9D9-26EE99CE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</a:rPr>
              <a:t>KNN</a:t>
            </a:r>
            <a:r>
              <a:rPr lang="zh-CN" altLang="en-US" sz="3200" dirty="0">
                <a:solidFill>
                  <a:schemeClr val="tx1"/>
                </a:solidFill>
              </a:rPr>
              <a:t>优缺点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5BBD6C-180A-48F2-B1D4-8649EE044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优点：</a:t>
            </a:r>
            <a:endParaRPr lang="en-US" altLang="zh-CN" dirty="0"/>
          </a:p>
          <a:p>
            <a:pPr lvl="1"/>
            <a:r>
              <a:rPr lang="zh-CN" altLang="en-US" dirty="0"/>
              <a:t>简单且有效</a:t>
            </a:r>
            <a:endParaRPr lang="en-US" altLang="zh-CN" dirty="0"/>
          </a:p>
          <a:p>
            <a:pPr lvl="1"/>
            <a:r>
              <a:rPr lang="zh-CN" altLang="en-US" dirty="0"/>
              <a:t>对数据的分布没有要求</a:t>
            </a:r>
            <a:endParaRPr lang="en-US" altLang="zh-CN" dirty="0"/>
          </a:p>
          <a:p>
            <a:pPr lvl="1"/>
            <a:r>
              <a:rPr lang="zh-CN" altLang="en-US" dirty="0"/>
              <a:t>训练阶段很快</a:t>
            </a:r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pPr lvl="1"/>
            <a:r>
              <a:rPr lang="zh-CN" altLang="en-US" dirty="0"/>
              <a:t>不产生模型，在发现特征之间关系上的能力有限</a:t>
            </a:r>
            <a:endParaRPr lang="en-US" altLang="zh-CN" dirty="0"/>
          </a:p>
          <a:p>
            <a:pPr lvl="1"/>
            <a:r>
              <a:rPr lang="zh-CN" altLang="en-US" dirty="0"/>
              <a:t>分类阶段很慢</a:t>
            </a:r>
            <a:endParaRPr lang="en-US" altLang="zh-CN" dirty="0"/>
          </a:p>
          <a:p>
            <a:pPr lvl="1"/>
            <a:r>
              <a:rPr lang="zh-CN" altLang="en-US" dirty="0"/>
              <a:t>需要大量的内存</a:t>
            </a:r>
            <a:endParaRPr lang="en-US" altLang="zh-CN" dirty="0"/>
          </a:p>
          <a:p>
            <a:pPr lvl="1"/>
            <a:r>
              <a:rPr lang="zh-CN" altLang="en-US"/>
              <a:t>名义变量和缺失数据需要额外的处理</a:t>
            </a:r>
            <a:endParaRPr lang="en-US" altLang="zh-CN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401EC2-97AE-4C5C-A21E-BC64ABEF5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26C8B-4369-4B0F-BCED-3A83B04D6D92}" type="datetime1">
              <a:rPr lang="zh-CN" altLang="en-US" smtClean="0"/>
              <a:t>2017/11/1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927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26C8B-4369-4B0F-BCED-3A83B04D6D92}" type="datetime1">
              <a:rPr lang="zh-CN" altLang="en-US" smtClean="0"/>
              <a:t>2017/11/1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3689" y="187515"/>
            <a:ext cx="4538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3688" y="1195977"/>
            <a:ext cx="100125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sklearn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选择模型：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sklearn.neighbors.KNeighborsClassifier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训练模型：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 .fit(x, y)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model.predict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(x)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9650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26C8B-4369-4B0F-BCED-3A83B04D6D92}" type="datetime1">
              <a:rPr lang="zh-CN" altLang="en-US" smtClean="0"/>
              <a:t>2017/11/1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6383" y="1772241"/>
            <a:ext cx="7131267" cy="40910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1293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" val="PPT1_247659187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902</TotalTime>
  <Words>262</Words>
  <Application>Microsoft Office PowerPoint</Application>
  <PresentationFormat>宽屏</PresentationFormat>
  <Paragraphs>38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Office 主题</vt:lpstr>
      <vt:lpstr>K近邻算法</vt:lpstr>
      <vt:lpstr>PowerPoint 演示文稿</vt:lpstr>
      <vt:lpstr>PowerPoint 演示文稿</vt:lpstr>
      <vt:lpstr>KNN算法流程</vt:lpstr>
      <vt:lpstr>KNN优缺点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hidera</dc:creator>
  <cp:lastModifiedBy>fan</cp:lastModifiedBy>
  <cp:revision>204</cp:revision>
  <dcterms:created xsi:type="dcterms:W3CDTF">2011-12-29T22:19:00Z</dcterms:created>
  <dcterms:modified xsi:type="dcterms:W3CDTF">2017-11-01T15:20:47Z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