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1"/>
  </p:notesMasterIdLst>
  <p:sldIdLst>
    <p:sldId id="257" r:id="rId2"/>
    <p:sldId id="277" r:id="rId3"/>
    <p:sldId id="275" r:id="rId4"/>
    <p:sldId id="279" r:id="rId5"/>
    <p:sldId id="278" r:id="rId6"/>
    <p:sldId id="281" r:id="rId7"/>
    <p:sldId id="282" r:id="rId8"/>
    <p:sldId id="283" r:id="rId9"/>
    <p:sldId id="273" r:id="rId10"/>
  </p:sldIdLst>
  <p:sldSz cx="12192000" cy="685800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88994" autoAdjust="0"/>
  </p:normalViewPr>
  <p:slideViewPr>
    <p:cSldViewPr>
      <p:cViewPr varScale="1">
        <p:scale>
          <a:sx n="53" d="100"/>
          <a:sy n="53" d="100"/>
        </p:scale>
        <p:origin x="72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7222-2CAB-4FB5-B902-4787C55BBB55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2856-543E-4363-8E4D-511935BC3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E2856-543E-4363-8E4D-511935BC3F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8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E2856-543E-4363-8E4D-511935BC3F8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83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F951E-4238-4CD1-920A-A7F72B449921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06F66-4AA6-40BE-BE43-C697B2FEEA0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27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B694EF-B2BF-4554-B0B1-B803BFC2214F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CFC41-F7C7-4767-A05A-7B06F68D800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FB5CCB-4B70-486F-9A7B-B36C29F626E8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82260-2F17-43E1-A3BE-21BABB86F2C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4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420EC-F10C-4B27-A021-590604F40031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4308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420EC-F10C-4B27-A021-590604F40031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502812" y="0"/>
            <a:ext cx="868918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343FB-D634-42B7-92C3-BC7666D81EBB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8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63307-142E-47B2-A95F-E78EF758A157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69E2D-E204-49DF-AF85-83DB5B7A6AC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2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34C8E9-C161-4E44-A5E7-EBDFE447789C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517A7-5BB4-4EA7-85FA-2057F00F184F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7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D26312-A68B-4B56-95E5-A37C98901507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3FE9A-0E8F-436F-84AB-788A1343FBC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4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6992F-E350-498C-BAC1-01C0C73C228A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40802-7019-4AE2-A4F5-66E696F40AA2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E09C6-116F-4C91-8361-764B30BE3D0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FD873-9E82-4710-B68E-9606D9169850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0A7D0-276A-4BF2-BE68-D5D3A856048E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67528"/>
            <a:ext cx="1053689" cy="6016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053689" y="167528"/>
            <a:ext cx="3961816" cy="601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89" y="207963"/>
            <a:ext cx="6626427" cy="583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0420EC-F10C-4B27-A021-590604F40031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80" y="230188"/>
            <a:ext cx="1482984" cy="5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ctrTitle"/>
          </p:nvPr>
        </p:nvSpPr>
        <p:spPr>
          <a:xfrm>
            <a:off x="3142647" y="1916307"/>
            <a:ext cx="5906706" cy="1017392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精确率与召回率</a:t>
            </a:r>
            <a:endParaRPr 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26" y="5771074"/>
            <a:ext cx="5545148" cy="683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5"/>
          <p:cNvSpPr txBox="1"/>
          <p:nvPr/>
        </p:nvSpPr>
        <p:spPr>
          <a:xfrm>
            <a:off x="909624" y="3512865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Contents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197756" y="2479434"/>
            <a:ext cx="1313180" cy="7694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3" name="椭圆 12"/>
          <p:cNvSpPr/>
          <p:nvPr/>
        </p:nvSpPr>
        <p:spPr>
          <a:xfrm>
            <a:off x="3996946" y="1967151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83307" y="1772241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精确率与召回率介绍</a:t>
            </a:r>
            <a:endParaRPr lang="en-US" altLang="zh-CN" sz="2800" b="1" dirty="0"/>
          </a:p>
        </p:txBody>
      </p:sp>
      <p:sp>
        <p:nvSpPr>
          <p:cNvPr id="6" name="椭圆 5"/>
          <p:cNvSpPr/>
          <p:nvPr/>
        </p:nvSpPr>
        <p:spPr>
          <a:xfrm>
            <a:off x="3996946" y="2786242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83307" y="2601319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公式</a:t>
            </a:r>
            <a:endParaRPr lang="en-US" altLang="zh-CN" sz="2800" b="1" dirty="0"/>
          </a:p>
        </p:txBody>
      </p:sp>
      <p:sp>
        <p:nvSpPr>
          <p:cNvPr id="10" name="椭圆 9"/>
          <p:cNvSpPr/>
          <p:nvPr/>
        </p:nvSpPr>
        <p:spPr>
          <a:xfrm>
            <a:off x="3990137" y="4416843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6498" y="4221933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zh-CN" altLang="en-US" sz="2800" b="1" dirty="0"/>
              <a:t>分类模型评估</a:t>
            </a:r>
            <a:endParaRPr lang="en-US" altLang="zh-CN" sz="28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CEF773B-658D-4D53-8B6F-24524AD50529}"/>
              </a:ext>
            </a:extLst>
          </p:cNvPr>
          <p:cNvSpPr/>
          <p:nvPr/>
        </p:nvSpPr>
        <p:spPr>
          <a:xfrm>
            <a:off x="3996946" y="3649549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838271-6133-4973-BDF8-F2761EF3AD13}"/>
              </a:ext>
            </a:extLst>
          </p:cNvPr>
          <p:cNvSpPr/>
          <p:nvPr/>
        </p:nvSpPr>
        <p:spPr>
          <a:xfrm>
            <a:off x="4583307" y="3411626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举例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3169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6" grpId="0" animBg="1"/>
      <p:bldP spid="7" grpId="0" animBg="1"/>
      <p:bldP spid="10" grpId="0" animBg="1"/>
      <p:bldP spid="15" grpId="0" animBg="1"/>
      <p:bldP spid="17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3689" y="187515"/>
            <a:ext cx="453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精确率与召回率介绍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688" y="1195977"/>
            <a:ext cx="103007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在信息检索、统计分类、识别、预测、翻译等领域，两个最基本指标是准确率和召回率，用来评价结果的质量。</a:t>
            </a:r>
          </a:p>
          <a:p>
            <a:r>
              <a:rPr lang="zh-CN" altLang="en-US" sz="2800" b="1" dirty="0"/>
              <a:t>精确</a:t>
            </a:r>
            <a:r>
              <a:rPr lang="zh-CN" altLang="zh-CN" sz="2800" b="1" dirty="0"/>
              <a:t>率</a:t>
            </a:r>
            <a:r>
              <a:rPr lang="zh-CN" altLang="zh-CN" sz="2800" dirty="0"/>
              <a:t>（</a:t>
            </a:r>
            <a:r>
              <a:rPr lang="en-US" altLang="zh-CN" sz="2800" b="1" dirty="0"/>
              <a:t>P</a:t>
            </a:r>
            <a:r>
              <a:rPr lang="en-US" altLang="zh-CN" sz="2800" dirty="0"/>
              <a:t>recision</a:t>
            </a:r>
            <a:r>
              <a:rPr lang="zh-CN" altLang="zh-CN" sz="2800" dirty="0"/>
              <a:t>），又称“精度”、“正确率”、“查准率”，表示在检索到的所有文档中，检索到的相关文档所占的比例。</a:t>
            </a:r>
          </a:p>
          <a:p>
            <a:r>
              <a:rPr lang="zh-CN" altLang="zh-CN" sz="2800" b="1" dirty="0"/>
              <a:t>召回率</a:t>
            </a:r>
            <a:r>
              <a:rPr lang="zh-CN" altLang="zh-CN" sz="2800" dirty="0"/>
              <a:t>（</a:t>
            </a:r>
            <a:r>
              <a:rPr lang="en-US" altLang="zh-CN" sz="2800" b="1" dirty="0"/>
              <a:t>R</a:t>
            </a:r>
            <a:r>
              <a:rPr lang="en-US" altLang="zh-CN" sz="2800" dirty="0"/>
              <a:t>ecall</a:t>
            </a:r>
            <a:r>
              <a:rPr lang="zh-CN" altLang="zh-CN" sz="2800" dirty="0"/>
              <a:t>），又称“查全率”，表示在所有相关文档中，检索到的相关文档所占的比率。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68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522CA22-C49D-4DD6-9734-9E61443D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公式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483C98A-54E8-4BA4-89EA-457D073BE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657" y="979878"/>
            <a:ext cx="10372142" cy="5197085"/>
          </a:xfrm>
        </p:spPr>
        <p:txBody>
          <a:bodyPr/>
          <a:lstStyle/>
          <a:p>
            <a:r>
              <a:rPr lang="zh-CN" altLang="en-US" dirty="0"/>
              <a:t>精确率 </a:t>
            </a:r>
            <a:r>
              <a:rPr lang="en-US" altLang="zh-CN" dirty="0"/>
              <a:t>= </a:t>
            </a:r>
            <a:r>
              <a:rPr lang="zh-CN" altLang="en-US" dirty="0"/>
              <a:t>检索到的相关文档数量 </a:t>
            </a:r>
            <a:r>
              <a:rPr lang="en-US" altLang="zh-CN" dirty="0"/>
              <a:t>/ </a:t>
            </a:r>
            <a:r>
              <a:rPr lang="zh-CN" altLang="en-US" dirty="0"/>
              <a:t>检索到的所有文档总数</a:t>
            </a:r>
          </a:p>
          <a:p>
            <a:r>
              <a:rPr lang="zh-CN" altLang="en-US" dirty="0"/>
              <a:t>召回率 </a:t>
            </a:r>
            <a:r>
              <a:rPr lang="en-US" altLang="zh-CN" dirty="0"/>
              <a:t>= </a:t>
            </a:r>
            <a:r>
              <a:rPr lang="zh-CN" altLang="en-US" dirty="0"/>
              <a:t>检索到的相关文档数量 </a:t>
            </a:r>
            <a:r>
              <a:rPr lang="en-US" altLang="zh-CN" dirty="0"/>
              <a:t>/ </a:t>
            </a:r>
            <a:r>
              <a:rPr lang="zh-CN" altLang="en-US" dirty="0"/>
              <a:t>系统中所有相关文档的总数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414966-0698-4472-82E0-06BBE854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0699E0DE-DB88-4450-8834-F7246E493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27122"/>
            <a:ext cx="7865458" cy="47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5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2324392-931D-4AE5-A9D9-26EE99CE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举例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BBD6C-180A-48F2-B1D4-8649EE04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举例来说：一个数据库中有</a:t>
            </a:r>
            <a:r>
              <a:rPr lang="en-US" altLang="zh-CN" dirty="0"/>
              <a:t>500</a:t>
            </a:r>
            <a:r>
              <a:rPr lang="zh-CN" altLang="zh-CN" dirty="0"/>
              <a:t>个文档，其中有</a:t>
            </a:r>
            <a:r>
              <a:rPr lang="en-US" altLang="zh-CN" dirty="0"/>
              <a:t>50</a:t>
            </a:r>
            <a:r>
              <a:rPr lang="zh-CN" altLang="zh-CN" dirty="0"/>
              <a:t>个文档符合定义的问题。系统检索到</a:t>
            </a:r>
            <a:r>
              <a:rPr lang="en-US" altLang="zh-CN" dirty="0"/>
              <a:t>75</a:t>
            </a:r>
            <a:r>
              <a:rPr lang="zh-CN" altLang="zh-CN" dirty="0"/>
              <a:t>个文档，其中只有</a:t>
            </a:r>
            <a:r>
              <a:rPr lang="en-US" altLang="zh-CN" dirty="0"/>
              <a:t>45</a:t>
            </a:r>
            <a:r>
              <a:rPr lang="zh-CN" altLang="zh-CN" dirty="0"/>
              <a:t>个文档符合定义的问题。</a:t>
            </a:r>
          </a:p>
          <a:p>
            <a:r>
              <a:rPr lang="zh-CN" altLang="en-US" dirty="0"/>
              <a:t>精确</a:t>
            </a:r>
            <a:r>
              <a:rPr lang="zh-CN" altLang="zh-CN" dirty="0"/>
              <a:t>率</a:t>
            </a:r>
            <a:r>
              <a:rPr lang="en-US" altLang="zh-CN" dirty="0"/>
              <a:t> = 45 / 75 = 60%</a:t>
            </a:r>
            <a:endParaRPr lang="zh-CN" altLang="zh-CN" dirty="0"/>
          </a:p>
          <a:p>
            <a:r>
              <a:rPr lang="zh-CN" altLang="zh-CN" dirty="0"/>
              <a:t>召回率</a:t>
            </a:r>
            <a:r>
              <a:rPr lang="en-US" altLang="zh-CN" dirty="0"/>
              <a:t> = 45 / 50 = 90%</a:t>
            </a:r>
            <a:endParaRPr lang="zh-CN" altLang="zh-CN" dirty="0"/>
          </a:p>
          <a:p>
            <a:r>
              <a:rPr lang="zh-CN" altLang="zh-CN" dirty="0"/>
              <a:t>若将所有文档都检索到，这些指标有何变化：</a:t>
            </a:r>
          </a:p>
          <a:p>
            <a:r>
              <a:rPr lang="zh-CN" altLang="en-US" dirty="0"/>
              <a:t>精确</a:t>
            </a:r>
            <a:r>
              <a:rPr lang="zh-CN" altLang="zh-CN" dirty="0"/>
              <a:t>率</a:t>
            </a:r>
            <a:r>
              <a:rPr lang="en-US" altLang="zh-CN" dirty="0"/>
              <a:t> = 50 / 500 = 10%</a:t>
            </a:r>
            <a:endParaRPr lang="zh-CN" altLang="zh-CN" dirty="0"/>
          </a:p>
          <a:p>
            <a:r>
              <a:rPr lang="zh-CN" altLang="zh-CN" dirty="0"/>
              <a:t>召回率</a:t>
            </a:r>
            <a:r>
              <a:rPr lang="en-US" altLang="zh-CN" dirty="0"/>
              <a:t> = 50 / 50 = 100%</a:t>
            </a:r>
            <a:endParaRPr lang="zh-CN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401EC2-97AE-4C5C-A21E-BC64ABEF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92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BE357-F0F7-4A35-A16C-B0A5365D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分类模型评估公式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64705-95AA-4BC7-A145-A43AA6FD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TP--</a:t>
            </a:r>
            <a:r>
              <a:rPr lang="zh-CN" altLang="en-US" dirty="0"/>
              <a:t>将正类预测为正类数；</a:t>
            </a:r>
          </a:p>
          <a:p>
            <a:endParaRPr lang="zh-CN" altLang="en-US" dirty="0"/>
          </a:p>
          <a:p>
            <a:r>
              <a:rPr lang="en-US" altLang="zh-CN" dirty="0"/>
              <a:t>FN--</a:t>
            </a:r>
            <a:r>
              <a:rPr lang="zh-CN" altLang="en-US" dirty="0"/>
              <a:t>将正类预测为负类数；</a:t>
            </a:r>
          </a:p>
          <a:p>
            <a:endParaRPr lang="zh-CN" altLang="en-US" dirty="0"/>
          </a:p>
          <a:p>
            <a:r>
              <a:rPr lang="en-US" altLang="zh-CN" dirty="0"/>
              <a:t>FP--</a:t>
            </a:r>
            <a:r>
              <a:rPr lang="zh-CN" altLang="en-US" dirty="0"/>
              <a:t>将负类预测为正类数；</a:t>
            </a:r>
          </a:p>
          <a:p>
            <a:endParaRPr lang="zh-CN" altLang="en-US" dirty="0"/>
          </a:p>
          <a:p>
            <a:r>
              <a:rPr lang="en-US" altLang="zh-CN" dirty="0"/>
              <a:t>TN--</a:t>
            </a:r>
            <a:r>
              <a:rPr lang="zh-CN" altLang="en-US" dirty="0"/>
              <a:t>将负类预测为负类数；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437FB-4124-498F-BFC3-32A5AE7F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2E064-E9D5-4972-A434-245B8B80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分类模型评估公式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9DF79-3C07-426E-906B-F629DC28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准确度（</a:t>
            </a:r>
            <a:r>
              <a:rPr lang="en-US" altLang="zh-CN" dirty="0"/>
              <a:t>accuracy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A = (TP + TN)/(P+N) = (TP + TN)/(TP + FN + FP + TN)</a:t>
            </a:r>
            <a:r>
              <a:rPr lang="zh-CN" altLang="en-US" dirty="0"/>
              <a:t>；    反映了分类器统对整个样本的判定能力</a:t>
            </a:r>
            <a:r>
              <a:rPr lang="en-US" altLang="zh-CN" dirty="0"/>
              <a:t>——</a:t>
            </a:r>
            <a:r>
              <a:rPr lang="zh-CN" altLang="en-US" dirty="0"/>
              <a:t>能将正的判定为正，负的判定为负 </a:t>
            </a:r>
          </a:p>
          <a:p>
            <a:r>
              <a:rPr lang="zh-CN" altLang="en-US" dirty="0"/>
              <a:t>精确率（</a:t>
            </a:r>
            <a:r>
              <a:rPr lang="en-US" altLang="zh-CN" dirty="0"/>
              <a:t>precision</a:t>
            </a:r>
            <a:r>
              <a:rPr lang="zh-CN" altLang="en-US" dirty="0"/>
              <a:t>）定义为</a:t>
            </a:r>
          </a:p>
          <a:p>
            <a:r>
              <a:rPr lang="en-US" altLang="zh-CN" dirty="0"/>
              <a:t>P=TP/(TP+FP)</a:t>
            </a:r>
            <a:r>
              <a:rPr lang="zh-CN" altLang="en-US" dirty="0"/>
              <a:t>；反映了被分类器判定的正例中真正的正例样本的比重</a:t>
            </a:r>
          </a:p>
          <a:p>
            <a:r>
              <a:rPr lang="zh-CN" altLang="en-US" dirty="0"/>
              <a:t>召回率（</a:t>
            </a:r>
            <a:r>
              <a:rPr lang="en-US" altLang="zh-CN" dirty="0"/>
              <a:t>recall</a:t>
            </a:r>
            <a:r>
              <a:rPr lang="zh-CN" altLang="en-US" dirty="0"/>
              <a:t>）定义为</a:t>
            </a:r>
          </a:p>
          <a:p>
            <a:r>
              <a:rPr lang="en-US" altLang="zh-CN" dirty="0"/>
              <a:t>R=TP/(TP+FN)</a:t>
            </a:r>
            <a:r>
              <a:rPr lang="zh-CN" altLang="en-US" dirty="0"/>
              <a:t>；反映了被正确判定的正例占总的正例的比重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CFA1C-D6B8-4FCE-B2C3-D71AFF49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2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E885E-F22C-48DD-A61C-F5977CDF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分类模型评估公式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F0366-C0C7-49AA-A1F3-6E79934F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043"/>
            <a:ext cx="10515600" cy="483692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F1</a:t>
            </a:r>
            <a:r>
              <a:rPr lang="zh-CN" altLang="en-US" dirty="0"/>
              <a:t>的值：</a:t>
            </a:r>
          </a:p>
          <a:p>
            <a:r>
              <a:rPr lang="en-US" altLang="zh-CN" dirty="0"/>
              <a:t>2/F1=1/P+1/R  </a:t>
            </a:r>
            <a:r>
              <a:rPr lang="zh-CN" altLang="en-US" dirty="0"/>
              <a:t>或 </a:t>
            </a:r>
            <a:r>
              <a:rPr lang="en-US" altLang="zh-CN" dirty="0"/>
              <a:t>F1 = 2 * P * R / (P + R)  = 2TP / (2TP + FP + FN)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100</a:t>
            </a:r>
            <a:r>
              <a:rPr lang="zh-CN" altLang="en-US" dirty="0"/>
              <a:t>条数据进行分类，</a:t>
            </a:r>
            <a:r>
              <a:rPr lang="en-US" altLang="zh-CN" dirty="0"/>
              <a:t>100</a:t>
            </a:r>
            <a:r>
              <a:rPr lang="zh-CN" altLang="en-US" dirty="0"/>
              <a:t>条数据中正的有</a:t>
            </a:r>
            <a:r>
              <a:rPr lang="en-US" altLang="zh-CN" dirty="0"/>
              <a:t>70</a:t>
            </a:r>
            <a:r>
              <a:rPr lang="zh-CN" altLang="en-US" dirty="0"/>
              <a:t>条，反的有</a:t>
            </a:r>
            <a:r>
              <a:rPr lang="en-US" altLang="zh-CN" dirty="0"/>
              <a:t>30</a:t>
            </a:r>
            <a:r>
              <a:rPr lang="zh-CN" altLang="en-US" dirty="0"/>
              <a:t>条，分类结果判定正的有</a:t>
            </a:r>
            <a:r>
              <a:rPr lang="en-US" altLang="zh-CN" dirty="0"/>
              <a:t>50</a:t>
            </a:r>
            <a:r>
              <a:rPr lang="zh-CN" altLang="en-US" dirty="0"/>
              <a:t>条（其中实际正的</a:t>
            </a:r>
            <a:r>
              <a:rPr lang="en-US" altLang="zh-CN" dirty="0"/>
              <a:t>40</a:t>
            </a:r>
            <a:r>
              <a:rPr lang="zh-CN" altLang="en-US" dirty="0"/>
              <a:t>条，反的</a:t>
            </a:r>
            <a:r>
              <a:rPr lang="en-US" altLang="zh-CN" dirty="0"/>
              <a:t>10</a:t>
            </a:r>
            <a:r>
              <a:rPr lang="zh-CN" altLang="en-US" dirty="0"/>
              <a:t>条），判定反的有</a:t>
            </a:r>
            <a:r>
              <a:rPr lang="en-US" altLang="zh-CN" dirty="0"/>
              <a:t>50</a:t>
            </a:r>
            <a:r>
              <a:rPr lang="zh-CN" altLang="en-US" dirty="0"/>
              <a:t>条（实际正的</a:t>
            </a:r>
            <a:r>
              <a:rPr lang="en-US" altLang="zh-CN" dirty="0"/>
              <a:t>30</a:t>
            </a:r>
            <a:r>
              <a:rPr lang="zh-CN" altLang="en-US" dirty="0"/>
              <a:t>条，反的</a:t>
            </a:r>
            <a:r>
              <a:rPr lang="en-US" altLang="zh-CN" dirty="0"/>
              <a:t>20</a:t>
            </a:r>
            <a:r>
              <a:rPr lang="zh-CN" altLang="en-US" dirty="0"/>
              <a:t>条）。</a:t>
            </a:r>
          </a:p>
          <a:p>
            <a:r>
              <a:rPr lang="zh-CN" altLang="en-US" dirty="0"/>
              <a:t>精确率为</a:t>
            </a:r>
          </a:p>
          <a:p>
            <a:r>
              <a:rPr lang="en-US" altLang="zh-CN" dirty="0"/>
              <a:t>40/(40+10)</a:t>
            </a:r>
          </a:p>
          <a:p>
            <a:r>
              <a:rPr lang="zh-CN" altLang="en-US" dirty="0"/>
              <a:t>召回率为</a:t>
            </a:r>
          </a:p>
          <a:p>
            <a:r>
              <a:rPr lang="en-US" altLang="zh-CN" dirty="0"/>
              <a:t>40/(40+30)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2C07A-521F-4FBF-AA4F-D4940F3D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0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383" y="1772241"/>
            <a:ext cx="7131267" cy="40910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129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24765918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</TotalTime>
  <Words>529</Words>
  <Application>Microsoft Office PowerPoint</Application>
  <PresentationFormat>宽屏</PresentationFormat>
  <Paragraphs>53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</vt:lpstr>
      <vt:lpstr>精确率与召回率</vt:lpstr>
      <vt:lpstr>PowerPoint 演示文稿</vt:lpstr>
      <vt:lpstr>PowerPoint 演示文稿</vt:lpstr>
      <vt:lpstr>公式</vt:lpstr>
      <vt:lpstr>举例</vt:lpstr>
      <vt:lpstr>分类模型评估公式</vt:lpstr>
      <vt:lpstr>分类模型评估公式</vt:lpstr>
      <vt:lpstr>分类模型评估公式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hidera</dc:creator>
  <cp:lastModifiedBy>fan</cp:lastModifiedBy>
  <cp:revision>224</cp:revision>
  <dcterms:created xsi:type="dcterms:W3CDTF">2011-12-29T22:19:00Z</dcterms:created>
  <dcterms:modified xsi:type="dcterms:W3CDTF">2017-11-02T14:28:27Z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