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9"/>
  </p:notesMasterIdLst>
  <p:sldIdLst>
    <p:sldId id="282" r:id="rId2"/>
    <p:sldId id="283" r:id="rId3"/>
    <p:sldId id="274" r:id="rId4"/>
    <p:sldId id="284" r:id="rId5"/>
    <p:sldId id="285" r:id="rId6"/>
    <p:sldId id="286" r:id="rId7"/>
    <p:sldId id="287" r:id="rId8"/>
  </p:sldIdLst>
  <p:sldSz cx="12192000" cy="6858000"/>
  <p:notesSz cx="6858000" cy="9144000"/>
  <p:custDataLst>
    <p:tags r:id="rId10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16" autoAdjust="0"/>
    <p:restoredTop sz="88994" autoAdjust="0"/>
  </p:normalViewPr>
  <p:slideViewPr>
    <p:cSldViewPr>
      <p:cViewPr varScale="1">
        <p:scale>
          <a:sx n="73" d="100"/>
          <a:sy n="73" d="100"/>
        </p:scale>
        <p:origin x="1104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247222-2CAB-4FB5-B902-4787C55BBB55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1E2856-543E-4363-8E4D-511935BC3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898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E2856-543E-4363-8E4D-511935BC3F85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951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8F951E-4238-4CD1-920A-A7F72B449921}" type="datetime1">
              <a:rPr lang="zh-CN" altLang="en-US" smtClean="0"/>
              <a:t>2017/11/5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B06F66-4AA6-40BE-BE43-C697B2FEEA04}" type="slidenum">
              <a:rPr lang="zh-CN" altLang="en-US" smtClean="0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275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B694EF-B2BF-4554-B0B1-B803BFC2214F}" type="datetime1">
              <a:rPr lang="zh-CN" altLang="en-US" smtClean="0"/>
              <a:t>2017/11/5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ACFC41-F7C7-4767-A05A-7B06F68D8005}" type="slidenum">
              <a:rPr lang="zh-CN" altLang="en-US" smtClean="0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051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FB5CCB-4B70-486F-9A7B-B36C29F626E8}" type="datetime1">
              <a:rPr lang="zh-CN" altLang="en-US" smtClean="0"/>
              <a:t>2017/11/5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082260-2F17-43E1-A3BE-21BABB86F2C6}" type="slidenum">
              <a:rPr lang="zh-CN" altLang="en-US" smtClean="0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448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0420EC-F10C-4B27-A021-590604F40031}" type="datetime1">
              <a:rPr lang="zh-CN" altLang="en-US" smtClean="0"/>
              <a:t>2017/11/5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4E06E1-382D-4B8B-9F1F-E44FF0E8B5E6}" type="slidenum">
              <a:rPr lang="zh-CN" altLang="en-US" smtClean="0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143080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0420EC-F10C-4B27-A021-590604F40031}" type="datetime1">
              <a:rPr lang="zh-CN" altLang="en-US" smtClean="0"/>
              <a:t>2017/11/5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4E06E1-382D-4B8B-9F1F-E44FF0E8B5E6}" type="slidenum">
              <a:rPr lang="zh-CN" altLang="en-US" smtClean="0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0" y="0"/>
            <a:ext cx="35814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3502812" y="0"/>
            <a:ext cx="8689188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460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916F44-CD02-4465-99F1-00A5D08A73DD}" type="datetime1">
              <a:rPr lang="zh-CN" altLang="en-US" smtClean="0"/>
              <a:t>2017/11/5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7343FB-D634-42B7-92C3-BC7666D81EBB}" type="slidenum">
              <a:rPr lang="zh-CN" altLang="en-US" smtClean="0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587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5463307-142E-47B2-A95F-E78EF758A157}" type="datetime1">
              <a:rPr lang="zh-CN" altLang="en-US" smtClean="0"/>
              <a:t>2017/11/5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F69E2D-E204-49DF-AF85-83DB5B7A6AC4}" type="slidenum">
              <a:rPr lang="zh-CN" altLang="en-US" smtClean="0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622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34C8E9-C161-4E44-A5E7-EBDFE447789C}" type="datetime1">
              <a:rPr lang="zh-CN" altLang="en-US" smtClean="0"/>
              <a:t>2017/11/5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4517A7-5BB4-4EA7-85FA-2057F00F184F}" type="slidenum">
              <a:rPr lang="zh-CN" altLang="en-US" smtClean="0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771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D26312-A68B-4B56-95E5-A37C98901507}" type="datetime1">
              <a:rPr lang="zh-CN" altLang="en-US" smtClean="0"/>
              <a:t>2017/11/5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A3FE9A-0E8F-436F-84AB-788A1343FBC5}" type="slidenum">
              <a:rPr lang="zh-CN" altLang="en-US" smtClean="0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644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96992F-E350-498C-BAC1-01C0C73C228A}" type="datetime1">
              <a:rPr lang="zh-CN" altLang="en-US" smtClean="0"/>
              <a:t>2017/11/5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040802-7019-4AE2-A4F5-66E696F40AA2}" type="slidenum">
              <a:rPr lang="zh-CN" altLang="en-US" smtClean="0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341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C26C8B-4369-4B0F-BCED-3A83B04D6D92}" type="datetime1">
              <a:rPr lang="zh-CN" altLang="en-US" smtClean="0"/>
              <a:t>2017/11/5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7E09C6-116F-4C91-8361-764B30BE3D04}" type="slidenum">
              <a:rPr lang="zh-CN" altLang="en-US" smtClean="0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46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A0FD873-9E82-4710-B68E-9606D9169850}" type="datetime1">
              <a:rPr lang="zh-CN" altLang="en-US" smtClean="0"/>
              <a:t>2017/11/5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A0A7D0-276A-4BF2-BE68-D5D3A856048E}" type="slidenum">
              <a:rPr lang="zh-CN" altLang="en-US" smtClean="0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00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167528"/>
            <a:ext cx="1053689" cy="60166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1053689" y="167528"/>
            <a:ext cx="3961816" cy="6016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53689" y="207963"/>
            <a:ext cx="6626427" cy="5834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A0420EC-F10C-4B27-A021-590604F40031}" type="datetime1">
              <a:rPr lang="zh-CN" altLang="en-US" smtClean="0"/>
              <a:t>2017/11/5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B4E06E1-382D-4B8B-9F1F-E44FF0E8B5E6}" type="slidenum">
              <a:rPr lang="zh-CN" altLang="en-US" smtClean="0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980" y="230188"/>
            <a:ext cx="1482984" cy="53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874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4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528DB7-27AD-426D-83C6-E6942ABD36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随机森林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4AD5A5-79F5-4080-BBEB-BC8C07A77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8F951E-4238-4CD1-920A-A7F72B449921}" type="datetime1">
              <a:rPr lang="zh-CN" altLang="en-US" smtClean="0"/>
              <a:t>2017/11/5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920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5"/>
          <p:cNvSpPr txBox="1"/>
          <p:nvPr/>
        </p:nvSpPr>
        <p:spPr>
          <a:xfrm>
            <a:off x="909624" y="3512865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Contents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12" name="TextBox 6"/>
          <p:cNvSpPr txBox="1"/>
          <p:nvPr/>
        </p:nvSpPr>
        <p:spPr>
          <a:xfrm>
            <a:off x="1197756" y="2479434"/>
            <a:ext cx="1313180" cy="76944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13" name="椭圆 12"/>
          <p:cNvSpPr/>
          <p:nvPr/>
        </p:nvSpPr>
        <p:spPr>
          <a:xfrm>
            <a:off x="3996946" y="1967151"/>
            <a:ext cx="226196" cy="22619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583307" y="1772241"/>
            <a:ext cx="4032448" cy="607129"/>
          </a:xfrm>
          <a:prstGeom prst="rect">
            <a:avLst/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chemeClr val="bg1"/>
                </a:solidFill>
                <a:ea typeface="微软雅黑" panose="020B0503020204020204" charset="-122"/>
              </a:rPr>
              <a:t> </a:t>
            </a:r>
            <a:r>
              <a:rPr lang="en-US" altLang="zh-CN" sz="2000" dirty="0"/>
              <a:t> </a:t>
            </a:r>
            <a:r>
              <a:rPr lang="zh-CN" altLang="en-US" sz="3200" b="1" dirty="0"/>
              <a:t>随机森林算法介绍</a:t>
            </a:r>
            <a:endParaRPr lang="en-US" altLang="zh-CN" sz="3200" b="1" dirty="0"/>
          </a:p>
        </p:txBody>
      </p:sp>
      <p:sp>
        <p:nvSpPr>
          <p:cNvPr id="6" name="椭圆 5"/>
          <p:cNvSpPr/>
          <p:nvPr/>
        </p:nvSpPr>
        <p:spPr>
          <a:xfrm>
            <a:off x="3996946" y="2786242"/>
            <a:ext cx="226196" cy="22619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83307" y="2601319"/>
            <a:ext cx="4032448" cy="607129"/>
          </a:xfrm>
          <a:prstGeom prst="rect">
            <a:avLst/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</a:pPr>
            <a:r>
              <a:rPr lang="en-US" altLang="zh-CN" sz="2000" dirty="0"/>
              <a:t> </a:t>
            </a:r>
            <a:r>
              <a:rPr lang="zh-CN" altLang="en-US" sz="3200" b="1" dirty="0"/>
              <a:t>随机森林原理</a:t>
            </a:r>
            <a:endParaRPr lang="en-US" altLang="zh-CN" sz="3200" b="1" dirty="0"/>
          </a:p>
        </p:txBody>
      </p:sp>
      <p:sp>
        <p:nvSpPr>
          <p:cNvPr id="10" name="椭圆 9"/>
          <p:cNvSpPr/>
          <p:nvPr/>
        </p:nvSpPr>
        <p:spPr>
          <a:xfrm>
            <a:off x="3990137" y="4416843"/>
            <a:ext cx="226196" cy="22619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9CEF773B-658D-4D53-8B6F-24524AD50529}"/>
              </a:ext>
            </a:extLst>
          </p:cNvPr>
          <p:cNvSpPr/>
          <p:nvPr/>
        </p:nvSpPr>
        <p:spPr>
          <a:xfrm>
            <a:off x="3996946" y="3649549"/>
            <a:ext cx="226196" cy="22619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4759154-FC95-4303-BCAA-6A07EB907B0C}"/>
              </a:ext>
            </a:extLst>
          </p:cNvPr>
          <p:cNvSpPr/>
          <p:nvPr/>
        </p:nvSpPr>
        <p:spPr>
          <a:xfrm>
            <a:off x="4576498" y="3392855"/>
            <a:ext cx="4032448" cy="607129"/>
          </a:xfrm>
          <a:prstGeom prst="rect">
            <a:avLst/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</a:pPr>
            <a:r>
              <a:rPr lang="en-US" altLang="zh-CN" sz="2000" dirty="0"/>
              <a:t> </a:t>
            </a:r>
            <a:r>
              <a:rPr lang="zh-CN" altLang="en-US" sz="2800" b="1" dirty="0"/>
              <a:t>随机森林流程</a:t>
            </a:r>
            <a:endParaRPr lang="en-US" altLang="zh-CN" sz="2800" b="1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2351076-0189-44B9-B9D5-9198D5FA0715}"/>
              </a:ext>
            </a:extLst>
          </p:cNvPr>
          <p:cNvSpPr/>
          <p:nvPr/>
        </p:nvSpPr>
        <p:spPr>
          <a:xfrm>
            <a:off x="4540880" y="4159196"/>
            <a:ext cx="4032448" cy="607129"/>
          </a:xfrm>
          <a:prstGeom prst="rect">
            <a:avLst/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</a:pPr>
            <a:r>
              <a:rPr lang="en-US" altLang="zh-CN" sz="2000" dirty="0"/>
              <a:t> </a:t>
            </a:r>
            <a:r>
              <a:rPr lang="zh-CN" altLang="en-US" sz="2800" b="1" dirty="0"/>
              <a:t>随机森林优缺点</a:t>
            </a: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331699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 animBg="1"/>
      <p:bldP spid="14" grpId="0" animBg="1"/>
      <p:bldP spid="6" grpId="0" animBg="1"/>
      <p:bldP spid="7" grpId="0" animBg="1"/>
      <p:bldP spid="10" grpId="0" animBg="1"/>
      <p:bldP spid="17" grpId="0" animBg="1"/>
      <p:bldP spid="16" grpId="0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057BBFC-885A-4FDC-8BB1-2BF09AA1D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zh-CN" dirty="0"/>
              <a:t>为了克服决策树容易过度拟合的缺点，</a:t>
            </a:r>
            <a:r>
              <a:rPr lang="en-US" altLang="zh-CN" dirty="0" err="1"/>
              <a:t>Breiman</a:t>
            </a:r>
            <a:r>
              <a:rPr lang="zh-CN" altLang="zh-CN" dirty="0"/>
              <a:t>（</a:t>
            </a:r>
            <a:r>
              <a:rPr lang="en-US" altLang="zh-CN" dirty="0"/>
              <a:t>2001</a:t>
            </a:r>
            <a:r>
              <a:rPr lang="zh-CN" altLang="zh-CN" dirty="0"/>
              <a:t>）提出了一种新的组合分类器算法——随机森林算法（</a:t>
            </a:r>
            <a:r>
              <a:rPr lang="en-US" altLang="zh-CN" dirty="0"/>
              <a:t>Random Forests , RF</a:t>
            </a:r>
            <a:r>
              <a:rPr lang="zh-CN" altLang="zh-CN" dirty="0"/>
              <a:t>）。他把分类决策树组合成随即森林，即在变量（列）的使用和数据（行）的使用上进行随机化，生成很多分类树，再汇总分类树的结果。随机森林在运算量没有显著提高的前提下提高了预测精度，对多元共线性不敏感，可以很好地预测多达几千个解释变量的作用，被称为当前最好的算法之一。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C26C8B-4369-4B0F-BCED-3A83B04D6D92}" type="datetime1">
              <a:rPr lang="zh-CN" altLang="en-US" smtClean="0"/>
              <a:t>2017/11/5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3A42D3B7-6914-49E2-975B-BF13FD7D6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689" y="207963"/>
            <a:ext cx="6626427" cy="583452"/>
          </a:xfrm>
        </p:spPr>
        <p:txBody>
          <a:bodyPr/>
          <a:lstStyle/>
          <a:p>
            <a:r>
              <a:rPr lang="zh-CN" altLang="en-US" dirty="0"/>
              <a:t>随机森林算法介绍</a:t>
            </a:r>
          </a:p>
        </p:txBody>
      </p:sp>
    </p:spTree>
    <p:extLst>
      <p:ext uri="{BB962C8B-B14F-4D97-AF65-F5344CB8AC3E}">
        <p14:creationId xmlns:p14="http://schemas.microsoft.com/office/powerpoint/2010/main" val="4282804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B7ABC8-45A2-4336-9623-1D1508D76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随机森林原理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2378C0-A039-4891-B8EF-4F9B380D2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8010"/>
            <a:ext cx="10515600" cy="490895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随机森林是一个由决策树分类器集合 构成的组合分类器模型，其中参数集 是独立同分布的随机向量， 是输入向量。当给定输入向量时每个决策树有一票投票权来选择最优分类结果。每一个决策树是由分类回归树（</a:t>
            </a:r>
            <a:r>
              <a:rPr lang="en-US" altLang="zh-CN" dirty="0"/>
              <a:t>CART</a:t>
            </a:r>
            <a:r>
              <a:rPr lang="zh-CN" altLang="en-US" dirty="0"/>
              <a:t>）算法构建的未剪枝的决策树。因此与</a:t>
            </a:r>
            <a:r>
              <a:rPr lang="en-US" altLang="zh-CN" dirty="0"/>
              <a:t>CART</a:t>
            </a:r>
            <a:r>
              <a:rPr lang="zh-CN" altLang="en-US" dirty="0"/>
              <a:t>相对应，随机森林也分为随机分类森林和随机回归森林。目前，随机分类森林的应用较为普遍，它的最终结果是单棵树分类结果的简单多数投票。而随机回归森林的最终结果是单棵树输出结果的简单平均。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649173-0B6B-4829-A4CE-AD99FE41B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916F44-CD02-4465-99F1-00A5D08A73DD}" type="datetime1">
              <a:rPr lang="zh-CN" altLang="en-US" smtClean="0"/>
              <a:t>2017/11/5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949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57A9B7-1E65-405A-BC24-74BF30B50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随机森林原理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FEB9E1-0890-4A87-8F6C-FF2188F53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随机森林是通过自助法（</a:t>
            </a:r>
            <a:r>
              <a:rPr lang="en-US" altLang="zh-CN" dirty="0"/>
              <a:t>Bootstrap</a:t>
            </a:r>
            <a:r>
              <a:rPr lang="zh-CN" altLang="en-US" dirty="0"/>
              <a:t>）重复采样技术，从原始训练样本集</a:t>
            </a:r>
            <a:r>
              <a:rPr lang="en-US" altLang="zh-CN" dirty="0"/>
              <a:t>N</a:t>
            </a:r>
            <a:r>
              <a:rPr lang="zh-CN" altLang="en-US" dirty="0"/>
              <a:t>中有放回地重复随机抽取</a:t>
            </a:r>
            <a:r>
              <a:rPr lang="en-US" altLang="zh-CN" dirty="0"/>
              <a:t>k</a:t>
            </a:r>
            <a:r>
              <a:rPr lang="zh-CN" altLang="en-US" dirty="0"/>
              <a:t>个样本生成新的训练集样本集合，然后根据自助样本生成</a:t>
            </a:r>
            <a:r>
              <a:rPr lang="en-US" altLang="zh-CN" dirty="0"/>
              <a:t>k</a:t>
            </a:r>
            <a:r>
              <a:rPr lang="zh-CN" altLang="en-US" dirty="0"/>
              <a:t>决策树组成的随机森林。其实质是对决策树算法的一种改进，将多个决策树合并在一起，每棵树的建立依赖一个独立抽取的样本，森林中的每棵树具有相同的分布，分类误差取决于每一棵树的分类能力和它之间的相关性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B32C68-E91F-42B6-88A6-0BAFACA67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916F44-CD02-4465-99F1-00A5D08A73DD}" type="datetime1">
              <a:rPr lang="zh-CN" altLang="en-US" smtClean="0"/>
              <a:t>2017/11/5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152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1A0F6D-2778-4457-B440-D151FC5D9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随机森林流程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954A47-9827-426C-B403-B6F81541F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525" y="979878"/>
            <a:ext cx="10660275" cy="5197085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根据随机森林的原理和基本思想，随机森林的生成主要包括以下三个步骤：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首先，通过</a:t>
            </a:r>
            <a:r>
              <a:rPr lang="en-US" altLang="zh-CN" dirty="0"/>
              <a:t>Bootstrap</a:t>
            </a:r>
            <a:r>
              <a:rPr lang="zh-CN" altLang="en-US" dirty="0"/>
              <a:t>方法在原始样本集</a:t>
            </a:r>
            <a:r>
              <a:rPr lang="en-US" altLang="zh-CN" dirty="0"/>
              <a:t>S</a:t>
            </a:r>
            <a:r>
              <a:rPr lang="zh-CN" altLang="en-US" dirty="0"/>
              <a:t>中抽取</a:t>
            </a:r>
            <a:r>
              <a:rPr lang="en-US" altLang="zh-CN" dirty="0"/>
              <a:t>k</a:t>
            </a:r>
            <a:r>
              <a:rPr lang="zh-CN" altLang="en-US" dirty="0"/>
              <a:t>个训练样本集，一般情况下每个训练集的样本容量与</a:t>
            </a:r>
            <a:r>
              <a:rPr lang="en-US" altLang="zh-CN" dirty="0"/>
              <a:t>S</a:t>
            </a:r>
            <a:r>
              <a:rPr lang="zh-CN" altLang="en-US" dirty="0"/>
              <a:t>一致；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其次，对</a:t>
            </a:r>
            <a:r>
              <a:rPr lang="en-US" altLang="zh-CN" dirty="0"/>
              <a:t>k</a:t>
            </a:r>
            <a:r>
              <a:rPr lang="zh-CN" altLang="en-US" dirty="0"/>
              <a:t>个训练集进行学习，以此生成</a:t>
            </a:r>
            <a:r>
              <a:rPr lang="en-US" altLang="zh-CN" dirty="0"/>
              <a:t>k</a:t>
            </a:r>
            <a:r>
              <a:rPr lang="zh-CN" altLang="en-US" dirty="0"/>
              <a:t>个决策树模型。在决策树生成过程中，假设共有</a:t>
            </a:r>
            <a:r>
              <a:rPr lang="en-US" altLang="zh-CN" dirty="0"/>
              <a:t>M</a:t>
            </a:r>
            <a:r>
              <a:rPr lang="zh-CN" altLang="en-US" dirty="0"/>
              <a:t>个输入变量，从</a:t>
            </a:r>
            <a:r>
              <a:rPr lang="en-US" altLang="zh-CN" dirty="0"/>
              <a:t>M</a:t>
            </a:r>
            <a:r>
              <a:rPr lang="zh-CN" altLang="en-US" dirty="0"/>
              <a:t>个变量中随机抽取</a:t>
            </a:r>
            <a:r>
              <a:rPr lang="en-US" altLang="zh-CN" dirty="0"/>
              <a:t>F</a:t>
            </a:r>
            <a:r>
              <a:rPr lang="zh-CN" altLang="en-US" dirty="0"/>
              <a:t>个变量，各个内部节点均是利用这</a:t>
            </a:r>
            <a:r>
              <a:rPr lang="en-US" altLang="zh-CN" dirty="0"/>
              <a:t>F</a:t>
            </a:r>
            <a:r>
              <a:rPr lang="zh-CN" altLang="en-US" dirty="0"/>
              <a:t>个特征变量上最优的分裂方式来分裂，且</a:t>
            </a:r>
            <a:r>
              <a:rPr lang="en-US" altLang="zh-CN" dirty="0"/>
              <a:t>F</a:t>
            </a:r>
            <a:r>
              <a:rPr lang="zh-CN" altLang="en-US" dirty="0"/>
              <a:t>值在随机森林模型的形成过程中为恒定常数；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最后，将</a:t>
            </a:r>
            <a:r>
              <a:rPr lang="en-US" altLang="zh-CN" dirty="0"/>
              <a:t>k</a:t>
            </a:r>
            <a:r>
              <a:rPr lang="zh-CN" altLang="en-US" dirty="0"/>
              <a:t>个决策树的结果进行组合，形成最终结果。针对分类问题，组合方法是简单多数投票法；针对回归问题，组合方法则是简单平均法。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AA7E80-2B40-4BA5-9F9F-3F5290CBE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916F44-CD02-4465-99F1-00A5D08A73DD}" type="datetime1">
              <a:rPr lang="zh-CN" altLang="en-US" smtClean="0"/>
              <a:t>2017/11/5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892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647515-3EF5-429E-8DA6-C1FDEBB3B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随机森林优缺点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4271AF-E168-4223-991F-9E07F09CA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427" y="1051910"/>
            <a:ext cx="11453246" cy="530443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优点：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）相对于其他算法，随机森林具有极高的预测精度，且不易过度拟合；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）能处理海量数据，对高维数据，无需进行变量删减或筛选；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）对噪声不敏感，具有较好的容噪能力。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缺点：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）对少量数据集和低维数据集的分类不一定可以得到很好的效果。因为在不断重复的随机选择过程中，可供选择的样本很少，会产生大量的重复选择，可能让最有效的选择不能表现出优势；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）执行速度虽然比</a:t>
            </a:r>
            <a:r>
              <a:rPr lang="en-US" altLang="zh-CN" dirty="0"/>
              <a:t>Boosting</a:t>
            </a:r>
            <a:r>
              <a:rPr lang="zh-CN" altLang="en-US" dirty="0"/>
              <a:t>等快，但是比单个的决策树慢很多。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802C3B-AEF2-4794-A8C0-A0DEB0076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916F44-CD02-4465-99F1-00A5D08A73DD}" type="datetime1">
              <a:rPr lang="zh-CN" altLang="en-US" smtClean="0"/>
              <a:t>2017/11/5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2304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" val="PPT1_247659187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2824</TotalTime>
  <Words>682</Words>
  <Application>Microsoft Office PowerPoint</Application>
  <PresentationFormat>宽屏</PresentationFormat>
  <Paragraphs>33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微软雅黑</vt:lpstr>
      <vt:lpstr>Arial</vt:lpstr>
      <vt:lpstr>Calibri</vt:lpstr>
      <vt:lpstr>Office 主题</vt:lpstr>
      <vt:lpstr>随机森林</vt:lpstr>
      <vt:lpstr>PowerPoint 演示文稿</vt:lpstr>
      <vt:lpstr>随机森林算法介绍</vt:lpstr>
      <vt:lpstr>随机森林原理</vt:lpstr>
      <vt:lpstr>随机森林原理</vt:lpstr>
      <vt:lpstr>随机森林流程</vt:lpstr>
      <vt:lpstr>随机森林优缺点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hidera</dc:creator>
  <cp:lastModifiedBy>fan</cp:lastModifiedBy>
  <cp:revision>315</cp:revision>
  <dcterms:created xsi:type="dcterms:W3CDTF">2011-12-29T22:19:00Z</dcterms:created>
  <dcterms:modified xsi:type="dcterms:W3CDTF">2017-11-05T15:49:32Z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