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2" r:id="rId6"/>
    <p:sldId id="269" r:id="rId7"/>
    <p:sldId id="275" r:id="rId8"/>
    <p:sldId id="274" r:id="rId9"/>
    <p:sldId id="273" r:id="rId10"/>
    <p:sldId id="270" r:id="rId11"/>
    <p:sldId id="264" r:id="rId12"/>
    <p:sldId id="276" r:id="rId13"/>
    <p:sldId id="277" r:id="rId14"/>
    <p:sldId id="278" r:id="rId15"/>
    <p:sldId id="26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1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D60-499D-4745-9C28-653D9105645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1CC0-6DD0-4D4A-9125-D62F3BD75BD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0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D60-499D-4745-9C28-653D9105645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1CC0-6DD0-4D4A-9125-D62F3BD75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3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D60-499D-4745-9C28-653D9105645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1CC0-6DD0-4D4A-9125-D62F3BD75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D60-499D-4745-9C28-653D9105645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1CC0-6DD0-4D4A-9125-D62F3BD75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7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D60-499D-4745-9C28-653D9105645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1CC0-6DD0-4D4A-9125-D62F3BD75BD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9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D60-499D-4745-9C28-653D9105645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1CC0-6DD0-4D4A-9125-D62F3BD75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7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D60-499D-4745-9C28-653D9105645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1CC0-6DD0-4D4A-9125-D62F3BD75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8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D60-499D-4745-9C28-653D9105645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1CC0-6DD0-4D4A-9125-D62F3BD75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2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D60-499D-4745-9C28-653D9105645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1CC0-6DD0-4D4A-9125-D62F3BD75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3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2ADD60-499D-4745-9C28-653D9105645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561CC0-6DD0-4D4A-9125-D62F3BD75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41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D60-499D-4745-9C28-653D9105645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1CC0-6DD0-4D4A-9125-D62F3BD75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4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2ADD60-499D-4745-9C28-653D9105645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561CC0-6DD0-4D4A-9125-D62F3BD75BD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4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fengxinlinux/article/details/7261487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js/js-tutorial.html" TargetMode="External"/><Relationship Id="rId7" Type="http://schemas.openxmlformats.org/officeDocument/2006/relationships/hyperlink" Target="https://json.nlohmann.me/" TargetMode="External"/><Relationship Id="rId2" Type="http://schemas.openxmlformats.org/officeDocument/2006/relationships/hyperlink" Target="https://www.json.org/json-zh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loyip/nativejson-benchmark" TargetMode="External"/><Relationship Id="rId5" Type="http://schemas.openxmlformats.org/officeDocument/2006/relationships/hyperlink" Target="https://github.com/nlohmann/json" TargetMode="External"/><Relationship Id="rId4" Type="http://schemas.openxmlformats.org/officeDocument/2006/relationships/hyperlink" Target="https://www.runoob.com/json/json-tutoria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700F9-A068-540E-2472-A399FF4E4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nlohmann</a:t>
            </a:r>
            <a:r>
              <a:rPr lang="en-US" altLang="zh-CN" dirty="0"/>
              <a:t> </a:t>
            </a:r>
            <a:r>
              <a:rPr lang="en-US" altLang="zh-CN" dirty="0" err="1"/>
              <a:t>json</a:t>
            </a:r>
            <a:br>
              <a:rPr lang="en-US" altLang="zh-CN" dirty="0"/>
            </a:br>
            <a:r>
              <a:rPr lang="zh-CN" altLang="en-US" dirty="0"/>
              <a:t>项目阅读报告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96754A-7E4F-3831-CE5E-04B4146DF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杨楠 </a:t>
            </a:r>
            <a:r>
              <a:rPr lang="en-US" altLang="zh-CN" dirty="0"/>
              <a:t>2021010711</a:t>
            </a:r>
          </a:p>
          <a:p>
            <a:pPr algn="l"/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7736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E3CD3-17F9-DC0B-B9E2-589A941B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使用例子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BA141-C268-0E58-D750-B02E6EAD4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37634" cy="402336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zh-CN" altLang="en-US" dirty="0">
                <a:solidFill>
                  <a:schemeClr val="tx1"/>
                </a:solidFill>
              </a:rPr>
              <a:t>输出整个</a:t>
            </a:r>
            <a:r>
              <a:rPr lang="en-US" altLang="zh-CN" dirty="0" err="1">
                <a:solidFill>
                  <a:schemeClr val="tx1"/>
                </a:solidFill>
              </a:rPr>
              <a:t>json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数组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 err="1">
                <a:solidFill>
                  <a:schemeClr val="tx1"/>
                </a:solidFill>
              </a:rPr>
              <a:t>json</a:t>
            </a:r>
            <a:r>
              <a:rPr lang="zh-CN" altLang="en-US" dirty="0">
                <a:solidFill>
                  <a:schemeClr val="tx1"/>
                </a:solidFill>
              </a:rPr>
              <a:t>数据中的空格和换行等内容不影响读取与解析，默认输出时会以字符串的形式不带空格地一整行输出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zh-CN" altLang="en-US" dirty="0">
                <a:solidFill>
                  <a:schemeClr val="tx1"/>
                </a:solidFill>
              </a:rPr>
              <a:t>而</a:t>
            </a:r>
            <a:r>
              <a:rPr lang="en-US" altLang="zh-CN" dirty="0">
                <a:solidFill>
                  <a:schemeClr val="tx1"/>
                </a:solidFill>
              </a:rPr>
              <a:t>dump()</a:t>
            </a:r>
            <a:r>
              <a:rPr lang="zh-CN" altLang="en-US" dirty="0">
                <a:solidFill>
                  <a:schemeClr val="tx1"/>
                </a:solidFill>
              </a:rPr>
              <a:t>函数可以用于设置每行的缩进以及缩进所用的字符（对于对象与数组嵌套的情况则依次按照层次进行缩进）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节选自</a:t>
            </a:r>
            <a:r>
              <a:rPr lang="en-US" altLang="zh-CN" dirty="0">
                <a:solidFill>
                  <a:srgbClr val="00B050"/>
                </a:solidFill>
              </a:rPr>
              <a:t>demo1.cpp</a:t>
            </a:r>
          </a:p>
          <a:p>
            <a:pPr marL="0" indent="0">
              <a:spcBef>
                <a:spcPts val="200"/>
              </a:spcBef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D35AB7-3948-FA71-B3AB-99A1D479D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68393"/>
            <a:ext cx="5479143" cy="17505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5C33DAB-8FB8-D1E4-D45D-60604D985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02" y="5762499"/>
            <a:ext cx="8644463" cy="86973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B26430A-9F9F-01D6-D52E-874FB4CACAFF}"/>
              </a:ext>
            </a:extLst>
          </p:cNvPr>
          <p:cNvSpPr txBox="1"/>
          <p:nvPr/>
        </p:nvSpPr>
        <p:spPr>
          <a:xfrm>
            <a:off x="7090229" y="3345801"/>
            <a:ext cx="4905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dump()</a:t>
            </a:r>
            <a:r>
              <a:rPr lang="zh-CN" altLang="en-US" dirty="0"/>
              <a:t>函数的参数及默认值：</a:t>
            </a:r>
            <a:endParaRPr lang="en-US" altLang="zh-CN" dirty="0"/>
          </a:p>
          <a:p>
            <a:r>
              <a:rPr lang="en-US" altLang="zh-CN" dirty="0"/>
              <a:t>indent</a:t>
            </a:r>
            <a:r>
              <a:rPr lang="zh-CN" altLang="en-US" dirty="0"/>
              <a:t>表示每行的每层缩进值</a:t>
            </a:r>
            <a:endParaRPr lang="en-US" altLang="zh-CN" dirty="0"/>
          </a:p>
          <a:p>
            <a:r>
              <a:rPr lang="zh-CN" altLang="en-US" dirty="0"/>
              <a:t>默认为</a:t>
            </a:r>
            <a:r>
              <a:rPr lang="en-US" altLang="zh-CN" dirty="0"/>
              <a:t>-1</a:t>
            </a:r>
            <a:r>
              <a:rPr lang="zh-CN" altLang="en-US" dirty="0"/>
              <a:t>，表示不换行</a:t>
            </a:r>
            <a:endParaRPr lang="en-US" altLang="zh-CN" dirty="0"/>
          </a:p>
          <a:p>
            <a:r>
              <a:rPr lang="en-US" altLang="zh-CN" dirty="0"/>
              <a:t>indent&gt;=0</a:t>
            </a:r>
            <a:r>
              <a:rPr lang="zh-CN" altLang="en-US" dirty="0"/>
              <a:t>则换行</a:t>
            </a:r>
            <a:endParaRPr lang="en-US" altLang="zh-CN" dirty="0"/>
          </a:p>
          <a:p>
            <a:r>
              <a:rPr lang="en-US" altLang="zh-CN" dirty="0" err="1"/>
              <a:t>indent_char</a:t>
            </a:r>
            <a:r>
              <a:rPr lang="zh-CN" altLang="en-US" dirty="0"/>
              <a:t>表示缩进字符，默认为空格</a:t>
            </a:r>
            <a:endParaRPr lang="en-US" altLang="zh-CN" dirty="0"/>
          </a:p>
          <a:p>
            <a:r>
              <a:rPr lang="zh-CN" altLang="en-US" dirty="0"/>
              <a:t>可以自行设置为其他</a:t>
            </a:r>
            <a:r>
              <a:rPr lang="en-US" altLang="zh-CN" dirty="0"/>
              <a:t>ASCII</a:t>
            </a:r>
            <a:r>
              <a:rPr lang="zh-CN" altLang="en-US" dirty="0"/>
              <a:t>字符</a:t>
            </a:r>
            <a:endParaRPr lang="en-US" altLang="zh-CN" dirty="0"/>
          </a:p>
          <a:p>
            <a:r>
              <a:rPr lang="zh-CN" altLang="en-US" dirty="0">
                <a:solidFill>
                  <a:srgbClr val="00B050"/>
                </a:solidFill>
              </a:rPr>
              <a:t>函数实现的大致流程可参考</a:t>
            </a:r>
            <a:r>
              <a:rPr lang="en-US" altLang="zh-CN" dirty="0">
                <a:solidFill>
                  <a:srgbClr val="00B050"/>
                </a:solidFill>
              </a:rPr>
              <a:t>ppt</a:t>
            </a:r>
            <a:r>
              <a:rPr lang="zh-CN" altLang="en-US" dirty="0">
                <a:solidFill>
                  <a:srgbClr val="00B050"/>
                </a:solidFill>
              </a:rPr>
              <a:t>第</a:t>
            </a:r>
            <a:r>
              <a:rPr lang="en-US" altLang="zh-CN" dirty="0">
                <a:solidFill>
                  <a:srgbClr val="00B050"/>
                </a:solidFill>
              </a:rPr>
              <a:t>8</a:t>
            </a:r>
            <a:r>
              <a:rPr lang="zh-CN" altLang="en-US" dirty="0">
                <a:solidFill>
                  <a:srgbClr val="00B050"/>
                </a:solidFill>
              </a:rPr>
              <a:t>页的</a:t>
            </a:r>
            <a:r>
              <a:rPr lang="en-US" altLang="zh-CN" dirty="0">
                <a:solidFill>
                  <a:srgbClr val="00B050"/>
                </a:solidFill>
              </a:rPr>
              <a:t>UML</a:t>
            </a:r>
            <a:r>
              <a:rPr lang="zh-CN" altLang="en-US" dirty="0">
                <a:solidFill>
                  <a:srgbClr val="00B050"/>
                </a:solidFill>
              </a:rPr>
              <a:t>图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节选自</a:t>
            </a:r>
            <a:r>
              <a:rPr lang="en-US" altLang="zh-CN" dirty="0">
                <a:solidFill>
                  <a:srgbClr val="00B050"/>
                </a:solidFill>
              </a:rPr>
              <a:t>json.hpp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4EC3D3-AA02-C4F5-9784-08831839D88B}"/>
              </a:ext>
            </a:extLst>
          </p:cNvPr>
          <p:cNvSpPr txBox="1"/>
          <p:nvPr/>
        </p:nvSpPr>
        <p:spPr>
          <a:xfrm>
            <a:off x="7699829" y="849086"/>
            <a:ext cx="401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demo2.cpp</a:t>
            </a:r>
            <a:r>
              <a:rPr lang="zh-CN" altLang="en-US" dirty="0"/>
              <a:t>演示了</a:t>
            </a:r>
            <a:r>
              <a:rPr lang="en-US" altLang="zh-CN" dirty="0" err="1"/>
              <a:t>json</a:t>
            </a:r>
            <a:r>
              <a:rPr lang="zh-CN" altLang="en-US" dirty="0"/>
              <a:t>文件读取，以及数组访问等内容，在此不便详述</a:t>
            </a:r>
          </a:p>
        </p:txBody>
      </p:sp>
    </p:spTree>
    <p:extLst>
      <p:ext uri="{BB962C8B-B14F-4D97-AF65-F5344CB8AC3E}">
        <p14:creationId xmlns:p14="http://schemas.microsoft.com/office/powerpoint/2010/main" val="415922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6D43C-0A11-02D3-2F86-913FF86D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功能测试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4030E-9E13-5703-8412-64DE7EDA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 err="1"/>
              <a:t>basic_json</a:t>
            </a:r>
            <a:r>
              <a:rPr lang="zh-CN" altLang="en-US" dirty="0"/>
              <a:t>中的</a:t>
            </a:r>
            <a:r>
              <a:rPr lang="en-US" altLang="zh-CN" dirty="0" err="1"/>
              <a:t>push_back</a:t>
            </a:r>
            <a:r>
              <a:rPr lang="en-US" altLang="zh-CN" dirty="0"/>
              <a:t>()</a:t>
            </a:r>
            <a:r>
              <a:rPr lang="zh-CN" altLang="en-US" dirty="0"/>
              <a:t>函数进行测试分析</a:t>
            </a: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//test1.cpp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312620-2FEE-BD24-7EF1-12D645BB4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70" y="2737282"/>
            <a:ext cx="6400849" cy="32361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CCD373-44D1-A990-23D3-AE7A314B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129" y="5379020"/>
            <a:ext cx="4300075" cy="59437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8B65060-5FF4-DB41-FBBE-352680631907}"/>
              </a:ext>
            </a:extLst>
          </p:cNvPr>
          <p:cNvSpPr txBox="1"/>
          <p:nvPr/>
        </p:nvSpPr>
        <p:spPr>
          <a:xfrm>
            <a:off x="7498129" y="47708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输出结果为：</a:t>
            </a:r>
          </a:p>
        </p:txBody>
      </p:sp>
    </p:spTree>
    <p:extLst>
      <p:ext uri="{BB962C8B-B14F-4D97-AF65-F5344CB8AC3E}">
        <p14:creationId xmlns:p14="http://schemas.microsoft.com/office/powerpoint/2010/main" val="360009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FA579-A0B6-6E5C-50BA-FE7741CA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76" y="234648"/>
            <a:ext cx="10058400" cy="402336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json.hpp</a:t>
            </a:r>
            <a:r>
              <a:rPr lang="zh-CN" altLang="en-US" dirty="0">
                <a:solidFill>
                  <a:schemeClr val="tx1"/>
                </a:solidFill>
              </a:rPr>
              <a:t>中提供了</a:t>
            </a:r>
            <a:r>
              <a:rPr lang="en-US" altLang="zh-CN" dirty="0" err="1">
                <a:solidFill>
                  <a:schemeClr val="tx1"/>
                </a:solidFill>
              </a:rPr>
              <a:t>push_back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函数的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个重载，而</a:t>
            </a:r>
            <a:r>
              <a:rPr lang="en-US" altLang="zh-CN" dirty="0">
                <a:solidFill>
                  <a:schemeClr val="tx1"/>
                </a:solidFill>
              </a:rPr>
              <a:t>+=</a:t>
            </a:r>
            <a:r>
              <a:rPr lang="zh-CN" altLang="en-US" dirty="0">
                <a:solidFill>
                  <a:schemeClr val="tx1"/>
                </a:solidFill>
              </a:rPr>
              <a:t>运算符的重载也是通过</a:t>
            </a:r>
            <a:r>
              <a:rPr lang="en-US" altLang="zh-CN" dirty="0" err="1">
                <a:solidFill>
                  <a:schemeClr val="tx1"/>
                </a:solidFill>
              </a:rPr>
              <a:t>push_back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来实现的，相应地也有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个重载。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EB47638-1636-C34E-9CEC-A77F89FF3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68" y="867492"/>
            <a:ext cx="5189495" cy="1843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96BD1CC-60FB-6EF5-1983-BAAE05B7EA21}"/>
              </a:ext>
            </a:extLst>
          </p:cNvPr>
          <p:cNvSpPr txBox="1"/>
          <p:nvPr/>
        </p:nvSpPr>
        <p:spPr>
          <a:xfrm>
            <a:off x="6156853" y="5213456"/>
            <a:ext cx="58972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https://json.nlohmann.me/api/basic_json/push_back/</a:t>
            </a:r>
          </a:p>
          <a:p>
            <a:r>
              <a:rPr lang="en-US" altLang="zh-CN" dirty="0">
                <a:hlinkClick r:id="rId3"/>
              </a:rPr>
              <a:t>https://blog.csdn.net/fengxinlinux/article/details/72614874</a:t>
            </a:r>
            <a:endParaRPr lang="en-US" altLang="zh-CN" dirty="0"/>
          </a:p>
          <a:p>
            <a:r>
              <a:rPr lang="en-US" altLang="zh-CN" dirty="0"/>
              <a:t>https://github.com/nlohmann/json/issues/235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479CF6-F655-8EEE-53D6-0AB6E737EEB0}"/>
              </a:ext>
            </a:extLst>
          </p:cNvPr>
          <p:cNvSpPr txBox="1"/>
          <p:nvPr/>
        </p:nvSpPr>
        <p:spPr>
          <a:xfrm>
            <a:off x="137886" y="2716937"/>
            <a:ext cx="7417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）中的</a:t>
            </a:r>
            <a:r>
              <a:rPr lang="en-US" altLang="zh-CN" sz="1600" dirty="0"/>
              <a:t>2</a:t>
            </a:r>
            <a:r>
              <a:rPr lang="zh-CN" altLang="en-US" sz="1600" dirty="0"/>
              <a:t>句重载，对应移动和拷贝，用于往</a:t>
            </a:r>
            <a:r>
              <a:rPr lang="en-US" altLang="zh-CN" sz="1600" dirty="0" err="1"/>
              <a:t>json</a:t>
            </a:r>
            <a:r>
              <a:rPr lang="zh-CN" altLang="en-US" sz="1600" dirty="0"/>
              <a:t>数组中添加对象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）用于往</a:t>
            </a:r>
            <a:r>
              <a:rPr lang="en-US" altLang="zh-CN" sz="1600" dirty="0" err="1"/>
              <a:t>json</a:t>
            </a:r>
            <a:r>
              <a:rPr lang="zh-CN" altLang="en-US" sz="1600" dirty="0"/>
              <a:t>对象中添加对象（若干键值对），上述</a:t>
            </a:r>
            <a:r>
              <a:rPr lang="en-US" altLang="zh-CN" sz="1600" dirty="0">
                <a:solidFill>
                  <a:srgbClr val="00B050"/>
                </a:solidFill>
              </a:rPr>
              <a:t>test1.cpp</a:t>
            </a:r>
            <a:r>
              <a:rPr lang="zh-CN" altLang="en-US" sz="1600" dirty="0">
                <a:solidFill>
                  <a:schemeClr val="tx1"/>
                </a:solidFill>
              </a:rPr>
              <a:t>中调用的就是（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）</a:t>
            </a:r>
            <a:endParaRPr lang="en-US" altLang="zh-CN" sz="1600" dirty="0"/>
          </a:p>
          <a:p>
            <a:r>
              <a:rPr lang="zh-CN" altLang="en-US" sz="1600" dirty="0"/>
              <a:t>关于（</a:t>
            </a:r>
            <a:r>
              <a:rPr lang="en-US" altLang="zh-CN" sz="1600" dirty="0"/>
              <a:t>3</a:t>
            </a:r>
            <a:r>
              <a:rPr lang="zh-CN" altLang="en-US" sz="1600" dirty="0"/>
              <a:t>）中的</a:t>
            </a:r>
            <a:r>
              <a:rPr lang="en-US" altLang="zh-CN" sz="1600" dirty="0" err="1"/>
              <a:t>initializer_list_t</a:t>
            </a:r>
            <a:r>
              <a:rPr lang="zh-CN" altLang="en-US" sz="1600" dirty="0"/>
              <a:t>，可见下列定义：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45EE4F-843A-6A4C-9C30-117BAFB8FE72}"/>
              </a:ext>
            </a:extLst>
          </p:cNvPr>
          <p:cNvSpPr txBox="1"/>
          <p:nvPr/>
        </p:nvSpPr>
        <p:spPr>
          <a:xfrm>
            <a:off x="370578" y="355076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节选自</a:t>
            </a:r>
            <a:r>
              <a:rPr lang="en-US" altLang="zh-CN" dirty="0">
                <a:solidFill>
                  <a:srgbClr val="00B050"/>
                </a:solidFill>
              </a:rPr>
              <a:t>json.hpp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3A56BFF-4D2D-6B8A-FE97-0B7B1AC64D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25" t="4759" r="-1" b="1"/>
          <a:stretch/>
        </p:blipFill>
        <p:spPr>
          <a:xfrm>
            <a:off x="370578" y="3963641"/>
            <a:ext cx="7288417" cy="46332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54ED3820-73A2-FE34-2FC3-376054CE9684}"/>
              </a:ext>
            </a:extLst>
          </p:cNvPr>
          <p:cNvSpPr txBox="1"/>
          <p:nvPr/>
        </p:nvSpPr>
        <p:spPr>
          <a:xfrm>
            <a:off x="241576" y="4433316"/>
            <a:ext cx="55423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initializer_list</a:t>
            </a:r>
            <a:r>
              <a:rPr lang="zh-CN" altLang="en-US" dirty="0"/>
              <a:t>是</a:t>
            </a:r>
            <a:r>
              <a:rPr lang="en-US" altLang="zh-CN" dirty="0"/>
              <a:t>C++11</a:t>
            </a:r>
            <a:r>
              <a:rPr lang="zh-CN" altLang="en-US" dirty="0"/>
              <a:t>中提供的新类型，用于表示某种特定类型的值的数组，若要向此形参中传递一个值的序列，需要把序列写在大括号</a:t>
            </a:r>
            <a:r>
              <a:rPr lang="en-US" altLang="zh-CN" dirty="0"/>
              <a:t>{}</a:t>
            </a:r>
            <a:r>
              <a:rPr lang="zh-CN" altLang="en-US" dirty="0"/>
              <a:t>内</a:t>
            </a:r>
            <a:endParaRPr lang="en-US" altLang="zh-CN" dirty="0"/>
          </a:p>
          <a:p>
            <a:r>
              <a:rPr lang="en-US" altLang="zh-CN" dirty="0" err="1"/>
              <a:t>initializer_list</a:t>
            </a:r>
            <a:r>
              <a:rPr lang="zh-CN" altLang="en-US" dirty="0"/>
              <a:t>可用于</a:t>
            </a:r>
            <a:r>
              <a:rPr lang="en-US" altLang="zh-CN" dirty="0"/>
              <a:t>STL</a:t>
            </a:r>
            <a:r>
              <a:rPr lang="zh-CN" altLang="en-US" dirty="0"/>
              <a:t>的容器的初始化，比如</a:t>
            </a:r>
            <a:endParaRPr lang="en-US" altLang="zh-CN" dirty="0"/>
          </a:p>
          <a:p>
            <a:r>
              <a:rPr lang="en-US" altLang="zh-CN" dirty="0"/>
              <a:t>vector&lt;int&gt; v = {1, 3, 5};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7B5401D-0BCF-C71C-88E3-D804BA5AC949}"/>
              </a:ext>
            </a:extLst>
          </p:cNvPr>
          <p:cNvSpPr txBox="1"/>
          <p:nvPr/>
        </p:nvSpPr>
        <p:spPr>
          <a:xfrm>
            <a:off x="8117636" y="1230129"/>
            <a:ext cx="3752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nlohmann</a:t>
            </a:r>
            <a:r>
              <a:rPr lang="en-US" altLang="zh-CN" dirty="0"/>
              <a:t> </a:t>
            </a:r>
            <a:r>
              <a:rPr lang="en-US" altLang="zh-CN" dirty="0" err="1"/>
              <a:t>json</a:t>
            </a:r>
            <a:r>
              <a:rPr lang="zh-CN" altLang="en-US" dirty="0"/>
              <a:t>的早期版本中并没有重载（</a:t>
            </a:r>
            <a:r>
              <a:rPr lang="en-US" altLang="zh-CN" dirty="0"/>
              <a:t>3</a:t>
            </a:r>
            <a:r>
              <a:rPr lang="zh-CN" altLang="en-US" dirty="0"/>
              <a:t>），导致在某些编译器下，类似于</a:t>
            </a:r>
            <a:r>
              <a:rPr lang="en-US" altLang="zh-CN" dirty="0"/>
              <a:t>ppt</a:t>
            </a:r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页（也就是上述测试中的操作）出现编译报错为</a:t>
            </a:r>
            <a:r>
              <a:rPr lang="en-US" altLang="zh-CN" dirty="0"/>
              <a:t>ambiguous overload</a:t>
            </a:r>
          </a:p>
          <a:p>
            <a:r>
              <a:rPr lang="zh-CN" altLang="en-US" dirty="0"/>
              <a:t>问题在于</a:t>
            </a:r>
            <a:r>
              <a:rPr lang="en-US" altLang="zh-CN" dirty="0"/>
              <a:t>{"key", "value"}</a:t>
            </a:r>
            <a:r>
              <a:rPr lang="zh-CN" altLang="en-US" dirty="0"/>
              <a:t>可以理解为</a:t>
            </a:r>
            <a:endParaRPr lang="en-US" altLang="zh-CN" dirty="0"/>
          </a:p>
          <a:p>
            <a:r>
              <a:rPr lang="en-US" altLang="zh-CN" dirty="0" err="1"/>
              <a:t>object_t</a:t>
            </a:r>
            <a:r>
              <a:rPr lang="en-US" altLang="zh-CN" dirty="0"/>
              <a:t>::</a:t>
            </a:r>
            <a:r>
              <a:rPr lang="en-US" altLang="zh-CN" dirty="0" err="1"/>
              <a:t>value_type</a:t>
            </a:r>
            <a:r>
              <a:rPr lang="zh-CN" altLang="en-US" dirty="0"/>
              <a:t>或者</a:t>
            </a:r>
            <a:r>
              <a:rPr lang="en-US" altLang="zh-CN" dirty="0"/>
              <a:t>std::</a:t>
            </a:r>
            <a:r>
              <a:rPr lang="en-US" altLang="zh-CN" dirty="0" err="1"/>
              <a:t>initializer_list</a:t>
            </a:r>
            <a:r>
              <a:rPr lang="en-US" altLang="zh-CN" dirty="0"/>
              <a:t>&lt;</a:t>
            </a:r>
            <a:r>
              <a:rPr lang="en-US" altLang="zh-CN" dirty="0" err="1"/>
              <a:t>basic_json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为解决此问题，作者增加了重载（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9437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44BCD1-906B-EED9-F86C-230B14B4A578}"/>
              </a:ext>
            </a:extLst>
          </p:cNvPr>
          <p:cNvSpPr txBox="1"/>
          <p:nvPr/>
        </p:nvSpPr>
        <p:spPr>
          <a:xfrm>
            <a:off x="312058" y="326572"/>
            <a:ext cx="3331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重载（</a:t>
            </a:r>
            <a:r>
              <a:rPr lang="en-US" altLang="zh-CN" dirty="0"/>
              <a:t>3</a:t>
            </a:r>
            <a:r>
              <a:rPr lang="zh-CN" altLang="en-US" dirty="0"/>
              <a:t>）中，如果：原先的</a:t>
            </a:r>
            <a:r>
              <a:rPr lang="en-US" altLang="zh-CN" dirty="0" err="1"/>
              <a:t>json</a:t>
            </a:r>
            <a:r>
              <a:rPr lang="zh-CN" altLang="en-US" dirty="0"/>
              <a:t>是对象（而不是数组）（</a:t>
            </a:r>
            <a:r>
              <a:rPr lang="en-US" altLang="zh-CN" dirty="0" err="1">
                <a:solidFill>
                  <a:srgbClr val="FF0000"/>
                </a:solidFill>
              </a:rPr>
              <a:t>is_object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），列表</a:t>
            </a:r>
            <a:r>
              <a:rPr lang="en-US" altLang="zh-CN" dirty="0" err="1"/>
              <a:t>init</a:t>
            </a:r>
            <a:r>
              <a:rPr lang="zh-CN" altLang="en-US" dirty="0"/>
              <a:t>中的元素个数是</a:t>
            </a:r>
            <a:r>
              <a:rPr lang="en-US" altLang="zh-CN" dirty="0"/>
              <a:t>2</a:t>
            </a:r>
            <a:r>
              <a:rPr lang="zh-CN" altLang="en-US" dirty="0"/>
              <a:t>（</a:t>
            </a:r>
            <a:r>
              <a:rPr lang="en-US" altLang="zh-CN" dirty="0" err="1">
                <a:solidFill>
                  <a:srgbClr val="FF0000"/>
                </a:solidFill>
              </a:rPr>
              <a:t>init.size</a:t>
            </a:r>
            <a:r>
              <a:rPr lang="en-US" altLang="zh-CN" dirty="0">
                <a:solidFill>
                  <a:srgbClr val="FF0000"/>
                </a:solidFill>
              </a:rPr>
              <a:t>()==2</a:t>
            </a:r>
            <a:r>
              <a:rPr lang="zh-CN" altLang="en-US" dirty="0"/>
              <a:t>），第一个元素符合原先</a:t>
            </a:r>
            <a:r>
              <a:rPr lang="en-US" altLang="zh-CN" dirty="0" err="1"/>
              <a:t>json</a:t>
            </a:r>
            <a:r>
              <a:rPr lang="zh-CN" altLang="en-US" dirty="0"/>
              <a:t>的</a:t>
            </a:r>
            <a:r>
              <a:rPr lang="en-US" altLang="zh-CN" dirty="0"/>
              <a:t>string</a:t>
            </a:r>
            <a:r>
              <a:rPr lang="zh-CN" altLang="en-US" dirty="0"/>
              <a:t>类型（</a:t>
            </a:r>
            <a:r>
              <a:rPr lang="en-US" altLang="zh-CN" dirty="0" err="1">
                <a:solidFill>
                  <a:srgbClr val="FF0000"/>
                </a:solidFill>
              </a:rPr>
              <a:t>is_string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），那么调用重载（</a:t>
            </a:r>
            <a:r>
              <a:rPr lang="en-US" altLang="zh-CN" dirty="0"/>
              <a:t>2</a:t>
            </a:r>
            <a:r>
              <a:rPr lang="zh-CN" altLang="en-US" dirty="0"/>
              <a:t>），否则调用重载（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D6441E6-FE45-8A2B-FCF6-F69AD375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982" y="2922803"/>
            <a:ext cx="8664212" cy="37832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8D81792-CA81-B60D-74A4-E96C45A1A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72" y="151914"/>
            <a:ext cx="8196322" cy="272893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341C5F4-ED40-0F31-1066-6C7086E4188C}"/>
              </a:ext>
            </a:extLst>
          </p:cNvPr>
          <p:cNvSpPr txBox="1"/>
          <p:nvPr/>
        </p:nvSpPr>
        <p:spPr>
          <a:xfrm>
            <a:off x="140807" y="3153229"/>
            <a:ext cx="3052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重载（</a:t>
            </a:r>
            <a:r>
              <a:rPr lang="en-US" altLang="zh-CN" dirty="0"/>
              <a:t>2</a:t>
            </a:r>
            <a:r>
              <a:rPr lang="zh-CN" altLang="en-US" dirty="0"/>
              <a:t>）中，要求原先的</a:t>
            </a:r>
            <a:r>
              <a:rPr lang="en-US" altLang="zh-CN" dirty="0" err="1"/>
              <a:t>json</a:t>
            </a:r>
            <a:r>
              <a:rPr lang="zh-CN" altLang="en-US" dirty="0"/>
              <a:t>是对象或者空（而不是数组），否则报错</a:t>
            </a:r>
            <a:endParaRPr lang="en-US" altLang="zh-CN" dirty="0"/>
          </a:p>
          <a:p>
            <a:r>
              <a:rPr lang="zh-CN" altLang="en-US" dirty="0"/>
              <a:t>如果原先是</a:t>
            </a:r>
            <a:r>
              <a:rPr lang="en-US" altLang="zh-CN" dirty="0"/>
              <a:t>null</a:t>
            </a:r>
            <a:r>
              <a:rPr lang="zh-CN" altLang="en-US" dirty="0"/>
              <a:t>，那么先让其转变为对象类型</a:t>
            </a:r>
            <a:endParaRPr lang="en-US" altLang="zh-CN" dirty="0"/>
          </a:p>
          <a:p>
            <a:r>
              <a:rPr lang="zh-CN" altLang="en-US" dirty="0"/>
              <a:t>之后通过调用原</a:t>
            </a:r>
            <a:r>
              <a:rPr lang="en-US" altLang="zh-CN" dirty="0" err="1"/>
              <a:t>json</a:t>
            </a:r>
            <a:r>
              <a:rPr lang="zh-CN" altLang="en-US" dirty="0"/>
              <a:t>中处理对象用的</a:t>
            </a:r>
            <a:r>
              <a:rPr lang="en-US" altLang="zh-CN" dirty="0"/>
              <a:t>STL</a:t>
            </a:r>
            <a:r>
              <a:rPr lang="zh-CN" altLang="en-US" dirty="0"/>
              <a:t>容器（默认值一般是</a:t>
            </a:r>
            <a:r>
              <a:rPr lang="en-US" altLang="zh-CN" dirty="0"/>
              <a:t>map</a:t>
            </a:r>
            <a:r>
              <a:rPr lang="zh-CN" altLang="en-US" dirty="0"/>
              <a:t>）的</a:t>
            </a:r>
            <a:r>
              <a:rPr lang="en-US" altLang="zh-CN" dirty="0"/>
              <a:t>insert</a:t>
            </a:r>
            <a:r>
              <a:rPr lang="zh-CN" altLang="en-US" dirty="0"/>
              <a:t>函数，完成</a:t>
            </a:r>
            <a:r>
              <a:rPr lang="en-US" altLang="zh-CN" dirty="0" err="1"/>
              <a:t>push_back</a:t>
            </a:r>
            <a:r>
              <a:rPr lang="zh-CN" altLang="en-US" dirty="0"/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3371740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83F9AFC-168E-852F-4CFE-62D62B17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725" y="86843"/>
            <a:ext cx="9067866" cy="43910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446915-3439-7AB8-1030-E50F78F2EC70}"/>
              </a:ext>
            </a:extLst>
          </p:cNvPr>
          <p:cNvSpPr txBox="1"/>
          <p:nvPr/>
        </p:nvSpPr>
        <p:spPr>
          <a:xfrm>
            <a:off x="74352" y="141514"/>
            <a:ext cx="28520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重载（</a:t>
            </a:r>
            <a:r>
              <a:rPr lang="en-US" altLang="zh-CN" dirty="0"/>
              <a:t>1</a:t>
            </a:r>
            <a:r>
              <a:rPr lang="zh-CN" altLang="en-US" dirty="0"/>
              <a:t>）中的两句重载函数（左值和右值引用）的实现思路类似，区别仅在于，第</a:t>
            </a:r>
            <a:r>
              <a:rPr lang="en-US" altLang="zh-CN" dirty="0"/>
              <a:t>2</a:t>
            </a:r>
            <a:r>
              <a:rPr lang="zh-CN" altLang="en-US" dirty="0"/>
              <a:t>句重载是将第</a:t>
            </a:r>
            <a:r>
              <a:rPr lang="en-US" altLang="zh-CN" dirty="0"/>
              <a:t>3081</a:t>
            </a:r>
            <a:r>
              <a:rPr lang="zh-CN" altLang="en-US" dirty="0"/>
              <a:t>行</a:t>
            </a:r>
            <a:r>
              <a:rPr lang="en-US" altLang="zh-CN" dirty="0" err="1"/>
              <a:t>push_back</a:t>
            </a:r>
            <a:r>
              <a:rPr lang="zh-CN" altLang="en-US" dirty="0"/>
              <a:t>括号中的</a:t>
            </a:r>
            <a:endParaRPr lang="en-US" altLang="zh-CN" dirty="0"/>
          </a:p>
          <a:p>
            <a:r>
              <a:rPr lang="en-US" altLang="zh-CN" dirty="0"/>
              <a:t>std::move(</a:t>
            </a:r>
            <a:r>
              <a:rPr lang="en-US" altLang="zh-CN" dirty="0" err="1"/>
              <a:t>val</a:t>
            </a:r>
            <a:r>
              <a:rPr lang="en-US" altLang="zh-CN" dirty="0"/>
              <a:t>)</a:t>
            </a:r>
            <a:r>
              <a:rPr lang="zh-CN" altLang="en-US" dirty="0"/>
              <a:t>改为</a:t>
            </a:r>
            <a:r>
              <a:rPr lang="en-US" altLang="zh-CN" dirty="0" err="1"/>
              <a:t>val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重载（</a:t>
            </a:r>
            <a:r>
              <a:rPr lang="en-US" altLang="zh-CN" dirty="0"/>
              <a:t>1</a:t>
            </a:r>
            <a:r>
              <a:rPr lang="zh-CN" altLang="en-US" dirty="0"/>
              <a:t>）要求原先的</a:t>
            </a:r>
            <a:r>
              <a:rPr lang="en-US" altLang="zh-CN" dirty="0" err="1"/>
              <a:t>json</a:t>
            </a:r>
            <a:r>
              <a:rPr lang="zh-CN" altLang="en-US" dirty="0"/>
              <a:t>是数组类型（而不是对象）或者空，否则报错</a:t>
            </a:r>
            <a:endParaRPr lang="en-US" altLang="zh-CN" dirty="0"/>
          </a:p>
          <a:p>
            <a:r>
              <a:rPr lang="zh-CN" altLang="en-US" dirty="0"/>
              <a:t>如果原先是</a:t>
            </a:r>
            <a:r>
              <a:rPr lang="en-US" altLang="zh-CN" dirty="0"/>
              <a:t>null</a:t>
            </a:r>
            <a:r>
              <a:rPr lang="zh-CN" altLang="en-US" dirty="0"/>
              <a:t>，那么先让其转变为数组类型</a:t>
            </a:r>
            <a:endParaRPr lang="en-US" altLang="zh-CN" dirty="0"/>
          </a:p>
          <a:p>
            <a:r>
              <a:rPr lang="zh-CN" altLang="en-US" dirty="0"/>
              <a:t>之后通过调用原先</a:t>
            </a:r>
            <a:r>
              <a:rPr lang="en-US" altLang="zh-CN" dirty="0" err="1"/>
              <a:t>json</a:t>
            </a:r>
            <a:r>
              <a:rPr lang="zh-CN" altLang="en-US" dirty="0"/>
              <a:t>中处理数组用的</a:t>
            </a:r>
            <a:r>
              <a:rPr lang="en-US" altLang="zh-CN" dirty="0"/>
              <a:t>STL</a:t>
            </a:r>
            <a:r>
              <a:rPr lang="zh-CN" altLang="en-US" dirty="0"/>
              <a:t>容器（默认值一般是</a:t>
            </a:r>
            <a:r>
              <a:rPr lang="en-US" altLang="zh-CN" dirty="0"/>
              <a:t>vector</a:t>
            </a:r>
            <a:r>
              <a:rPr lang="zh-CN" altLang="en-US" dirty="0"/>
              <a:t>）的</a:t>
            </a:r>
            <a:r>
              <a:rPr lang="en-US" altLang="zh-CN" dirty="0" err="1"/>
              <a:t>push_back</a:t>
            </a:r>
            <a:r>
              <a:rPr lang="zh-CN" altLang="en-US" dirty="0"/>
              <a:t>函数，完成</a:t>
            </a:r>
            <a:r>
              <a:rPr lang="en-US" altLang="zh-CN" dirty="0" err="1"/>
              <a:t>push_back</a:t>
            </a:r>
            <a:r>
              <a:rPr lang="zh-CN" altLang="en-US" dirty="0"/>
              <a:t>操作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CC413F-7FD0-90D6-9F8D-ECE722E0A380}"/>
              </a:ext>
            </a:extLst>
          </p:cNvPr>
          <p:cNvSpPr txBox="1"/>
          <p:nvPr/>
        </p:nvSpPr>
        <p:spPr>
          <a:xfrm>
            <a:off x="4978400" y="4729747"/>
            <a:ext cx="6357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总体而言，新版本加上重载（</a:t>
            </a:r>
            <a:r>
              <a:rPr lang="en-US" altLang="zh-CN" dirty="0"/>
              <a:t>3</a:t>
            </a:r>
            <a:r>
              <a:rPr lang="zh-CN" altLang="en-US" dirty="0"/>
              <a:t>）之后，解决了编译的模糊重载问题，其他重载的思路清晰，格式简洁，</a:t>
            </a:r>
            <a:r>
              <a:rPr lang="en-US" altLang="zh-CN" dirty="0"/>
              <a:t>3</a:t>
            </a:r>
            <a:r>
              <a:rPr lang="zh-CN" altLang="en-US" dirty="0"/>
              <a:t>类重载的复杂度（左图）与相应的重载涉及的</a:t>
            </a:r>
            <a:r>
              <a:rPr lang="en-US" altLang="zh-CN" dirty="0"/>
              <a:t>STL</a:t>
            </a:r>
            <a:r>
              <a:rPr lang="zh-CN" altLang="en-US" dirty="0"/>
              <a:t>库的类型相关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ECA4F6-C2DE-A68B-2100-1CFC03948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6" y="5191412"/>
            <a:ext cx="4115158" cy="1406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FAABB3-4FF3-2C7C-BF9C-238E87B7469C}"/>
              </a:ext>
            </a:extLst>
          </p:cNvPr>
          <p:cNvSpPr txBox="1"/>
          <p:nvPr/>
        </p:nvSpPr>
        <p:spPr>
          <a:xfrm>
            <a:off x="6096000" y="58538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https://json.nlohmann.me/api/basic_json/push_back/</a:t>
            </a:r>
          </a:p>
        </p:txBody>
      </p:sp>
    </p:spTree>
    <p:extLst>
      <p:ext uri="{BB962C8B-B14F-4D97-AF65-F5344CB8AC3E}">
        <p14:creationId xmlns:p14="http://schemas.microsoft.com/office/powerpoint/2010/main" val="1767790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3B1AF-DC34-4372-F375-CB617954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项目评价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D42AF-4440-AA56-C06B-24417031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本项目主要考虑的是各种功能的整合，在完备性与使用的方便性上比较突出；相对而言，关于项目的内存效率和运行速度，用项目作者的话说，“对我们（团队）来说并非特别重要（</a:t>
            </a:r>
            <a:r>
              <a:rPr lang="en-US" altLang="zh-CN" dirty="0"/>
              <a:t>not so important to us</a:t>
            </a:r>
            <a:r>
              <a:rPr lang="zh-CN" altLang="en-US" dirty="0"/>
              <a:t>）”。尽管有其他一些运行速度更快的</a:t>
            </a:r>
            <a:r>
              <a:rPr lang="en-US" altLang="zh-CN" dirty="0" err="1"/>
              <a:t>json</a:t>
            </a:r>
            <a:r>
              <a:rPr lang="zh-CN" altLang="en-US" dirty="0"/>
              <a:t>解析库，但是在功能性上，本项目依然具有优势，且在</a:t>
            </a:r>
            <a:r>
              <a:rPr lang="en-US" altLang="zh-CN" dirty="0" err="1"/>
              <a:t>json</a:t>
            </a:r>
            <a:r>
              <a:rPr lang="zh-CN" altLang="en-US" dirty="0"/>
              <a:t>解析量并不是很大的情况下，本库的运行速度和效率在总体而言还是位于中等偏上的水平的。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</a:t>
            </a:r>
            <a:r>
              <a:rPr lang="en-US" altLang="zh-CN" dirty="0" err="1"/>
              <a:t>json</a:t>
            </a:r>
            <a:r>
              <a:rPr lang="zh-CN" altLang="en-US" dirty="0"/>
              <a:t>注释（</a:t>
            </a:r>
            <a:r>
              <a:rPr lang="en-US" altLang="zh-CN" dirty="0"/>
              <a:t>comment</a:t>
            </a:r>
            <a:r>
              <a:rPr lang="zh-CN" altLang="en-US" dirty="0"/>
              <a:t>）的处理，尽管</a:t>
            </a:r>
            <a:r>
              <a:rPr lang="en-US" altLang="zh-CN" dirty="0" err="1"/>
              <a:t>json</a:t>
            </a:r>
            <a:r>
              <a:rPr lang="zh-CN" altLang="en-US" dirty="0"/>
              <a:t>文件一般不允许在键值对的后面加</a:t>
            </a:r>
            <a:r>
              <a:rPr lang="en-US" altLang="zh-CN" dirty="0"/>
              <a:t>//</a:t>
            </a:r>
            <a:r>
              <a:rPr lang="zh-CN" altLang="en-US" dirty="0"/>
              <a:t>注释，但是在语言模式为</a:t>
            </a:r>
            <a:r>
              <a:rPr lang="en-US" altLang="zh-CN" dirty="0">
                <a:solidFill>
                  <a:srgbClr val="00B050"/>
                </a:solidFill>
              </a:rPr>
              <a:t>JSON with comments</a:t>
            </a:r>
            <a:r>
              <a:rPr lang="zh-CN" altLang="en-US" dirty="0"/>
              <a:t>的情况下，允许在其他行的后面加</a:t>
            </a:r>
            <a:r>
              <a:rPr lang="en-US" altLang="zh-CN" dirty="0"/>
              <a:t>//</a:t>
            </a:r>
            <a:r>
              <a:rPr lang="zh-CN" altLang="en-US" dirty="0"/>
              <a:t>注释，此时用文件流读取则会在输出中报错。解决方法是将原来的</a:t>
            </a:r>
            <a:r>
              <a:rPr lang="en-US" altLang="zh-CN" dirty="0" err="1"/>
              <a:t>json</a:t>
            </a:r>
            <a:r>
              <a:rPr lang="zh-CN" altLang="en-US" dirty="0"/>
              <a:t>文件中的注释删除。如果可以在读取部分加上对于注释的处理或忽略的步骤的话，那么此种环境下的</a:t>
            </a:r>
            <a:r>
              <a:rPr lang="en-US" altLang="zh-CN" dirty="0" err="1"/>
              <a:t>json</a:t>
            </a:r>
            <a:r>
              <a:rPr lang="zh-CN" altLang="en-US" dirty="0"/>
              <a:t>文件也可读取。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471279-57C7-9DF1-2D18-B17556D6C6A8}"/>
              </a:ext>
            </a:extLst>
          </p:cNvPr>
          <p:cNvSpPr txBox="1"/>
          <p:nvPr/>
        </p:nvSpPr>
        <p:spPr>
          <a:xfrm>
            <a:off x="433983" y="5792802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https://github.com/miloyip/nativejson-benchmark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87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E362F-061A-75F3-23A3-67317A88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623" y="1791547"/>
            <a:ext cx="5252720" cy="1450757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4F978-DBE6-5624-C325-A62256ED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623" y="3366105"/>
            <a:ext cx="6892834" cy="2973009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https://www.json.org/json-zh.html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https://www.runoob.com/js/js-tutorial.html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https://www.runoob.com/json/json-tutorial.html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https://github.com/nlohmann/json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https://github.com/miloyip/nativejson-benchmark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https://json.nlohmann.me/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C6C2D23-AAE6-4369-85E3-26A7F07BFD78}"/>
              </a:ext>
            </a:extLst>
          </p:cNvPr>
          <p:cNvSpPr txBox="1">
            <a:spLocks/>
          </p:cNvSpPr>
          <p:nvPr/>
        </p:nvSpPr>
        <p:spPr>
          <a:xfrm>
            <a:off x="1066800" y="27888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68774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F2784-4584-EF4E-AD4B-DDEF3B2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项目介绍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EA9BD-AC39-5066-D7D9-F79C8A38D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JSON</a:t>
            </a:r>
            <a:r>
              <a:rPr lang="zh-CN" altLang="en-US" dirty="0"/>
              <a:t>的全称是</a:t>
            </a:r>
            <a:r>
              <a:rPr lang="en-US" altLang="zh-CN" dirty="0"/>
              <a:t>JavaScript Object Notation</a:t>
            </a:r>
            <a:r>
              <a:rPr lang="zh-CN" altLang="en-US" dirty="0"/>
              <a:t>，是一种轻量级的数据交换格式，易于阅读和编写，也易于机器解析和生成。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 err="1"/>
              <a:t>vscode</a:t>
            </a:r>
            <a:r>
              <a:rPr lang="zh-CN" altLang="en-US" dirty="0"/>
              <a:t>就是用</a:t>
            </a:r>
            <a:r>
              <a:rPr lang="en-US" altLang="zh-CN" dirty="0" err="1"/>
              <a:t>json</a:t>
            </a:r>
            <a:r>
              <a:rPr lang="zh-CN" altLang="en-US" dirty="0"/>
              <a:t>为后缀（扩展名）的文件保存相关配置信息，比如编译任务的配置、调试环境的配置（</a:t>
            </a:r>
            <a:r>
              <a:rPr lang="en-US" altLang="zh-CN" dirty="0" err="1"/>
              <a:t>tasks.json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launch.json</a:t>
            </a:r>
            <a:r>
              <a:rPr lang="zh-CN" altLang="en-US" dirty="0"/>
              <a:t>等等）。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nlohmann</a:t>
            </a:r>
            <a:r>
              <a:rPr lang="en-US" altLang="zh-CN" dirty="0"/>
              <a:t> </a:t>
            </a:r>
            <a:r>
              <a:rPr lang="en-US" altLang="zh-CN" dirty="0" err="1"/>
              <a:t>json</a:t>
            </a:r>
            <a:r>
              <a:rPr lang="zh-CN" altLang="en-US" dirty="0"/>
              <a:t>又名</a:t>
            </a:r>
            <a:r>
              <a:rPr lang="en-US" altLang="zh-CN" dirty="0"/>
              <a:t>JSON for Modern C++</a:t>
            </a:r>
            <a:r>
              <a:rPr lang="zh-CN" altLang="en-US" dirty="0"/>
              <a:t>，为</a:t>
            </a:r>
            <a:r>
              <a:rPr lang="en-US" altLang="zh-CN" dirty="0"/>
              <a:t>C++</a:t>
            </a:r>
            <a:r>
              <a:rPr lang="zh-CN" altLang="en-US" dirty="0"/>
              <a:t>解析</a:t>
            </a:r>
            <a:r>
              <a:rPr lang="en-US" altLang="zh-CN" dirty="0" err="1"/>
              <a:t>json</a:t>
            </a:r>
            <a:r>
              <a:rPr lang="zh-CN" altLang="en-US" dirty="0"/>
              <a:t>提供了简便的方案。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使用此库，可以很方便地建立</a:t>
            </a:r>
            <a:r>
              <a:rPr lang="en-US" altLang="zh-CN" dirty="0" err="1"/>
              <a:t>json</a:t>
            </a:r>
            <a:r>
              <a:rPr lang="zh-CN" altLang="en-US" dirty="0"/>
              <a:t>对象</a:t>
            </a:r>
            <a:r>
              <a:rPr lang="en-US" altLang="zh-CN" dirty="0"/>
              <a:t>/</a:t>
            </a:r>
            <a:r>
              <a:rPr lang="zh-CN" altLang="en-US" dirty="0"/>
              <a:t>数组，编辑</a:t>
            </a:r>
            <a:r>
              <a:rPr lang="en-US" altLang="zh-CN" dirty="0" err="1"/>
              <a:t>json</a:t>
            </a:r>
            <a:r>
              <a:rPr lang="zh-CN" altLang="en-US" dirty="0"/>
              <a:t>中的内容，读入并解析</a:t>
            </a:r>
            <a:r>
              <a:rPr lang="en-US" altLang="zh-CN" dirty="0" err="1"/>
              <a:t>json</a:t>
            </a:r>
            <a:r>
              <a:rPr lang="zh-CN" altLang="en-US" dirty="0"/>
              <a:t>文件，将内容输出到</a:t>
            </a:r>
            <a:r>
              <a:rPr lang="en-US" altLang="zh-CN" dirty="0" err="1"/>
              <a:t>json</a:t>
            </a:r>
            <a:r>
              <a:rPr lang="zh-CN" altLang="en-US" dirty="0"/>
              <a:t>文件等等。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此库也支持中文字符串的信息的保存、读入与输出，此时要将编码设置为</a:t>
            </a:r>
            <a:r>
              <a:rPr lang="en-US" altLang="zh-CN" dirty="0"/>
              <a:t>utf-8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92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F7BD8-6E75-4747-D824-7DA3B5A9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补充内容：</a:t>
            </a:r>
            <a:r>
              <a:rPr lang="en-US" altLang="zh-CN" dirty="0"/>
              <a:t>JSON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272A4-C74D-DDA1-017B-54DE71B1B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962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JSON</a:t>
            </a:r>
            <a:r>
              <a:rPr lang="zh-CN" altLang="en-US" dirty="0"/>
              <a:t>的语法是</a:t>
            </a:r>
            <a:r>
              <a:rPr lang="en-US" altLang="zh-CN" dirty="0"/>
              <a:t>JavaScript</a:t>
            </a:r>
            <a:r>
              <a:rPr lang="zh-CN" altLang="en-US" dirty="0"/>
              <a:t>对象表示语法的子集。</a:t>
            </a:r>
            <a:r>
              <a:rPr lang="en-US" altLang="zh-CN" dirty="0"/>
              <a:t>JSON</a:t>
            </a:r>
            <a:r>
              <a:rPr lang="zh-CN" altLang="en-US" dirty="0"/>
              <a:t>建构于以下</a:t>
            </a:r>
            <a:r>
              <a:rPr lang="en-US" altLang="zh-CN" dirty="0"/>
              <a:t>2</a:t>
            </a:r>
            <a:r>
              <a:rPr lang="zh-CN" altLang="en-US" dirty="0"/>
              <a:t>种结构：对象和数组。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对象是</a:t>
            </a:r>
            <a:r>
              <a:rPr lang="en-US" altLang="zh-CN" dirty="0"/>
              <a:t>name: value</a:t>
            </a:r>
            <a:r>
              <a:rPr lang="zh-CN" altLang="en-US" dirty="0"/>
              <a:t>键值对的</a:t>
            </a:r>
            <a:r>
              <a:rPr lang="zh-CN" altLang="en-US" dirty="0">
                <a:solidFill>
                  <a:srgbClr val="FF0000"/>
                </a:solidFill>
              </a:rPr>
              <a:t>无序</a:t>
            </a:r>
            <a:r>
              <a:rPr lang="zh-CN" altLang="en-US" dirty="0"/>
              <a:t>集合，用大括号</a:t>
            </a:r>
            <a:r>
              <a:rPr lang="en-US" altLang="zh-CN" dirty="0"/>
              <a:t>{}</a:t>
            </a:r>
            <a:r>
              <a:rPr lang="zh-CN" altLang="en-US" dirty="0"/>
              <a:t>保存，键值对之间用逗号隔开。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数组是</a:t>
            </a:r>
            <a:r>
              <a:rPr lang="en-US" altLang="zh-CN" dirty="0"/>
              <a:t>value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有序</a:t>
            </a:r>
            <a:r>
              <a:rPr lang="zh-CN" altLang="en-US" dirty="0"/>
              <a:t>集合，用中括号</a:t>
            </a:r>
            <a:r>
              <a:rPr lang="en-US" altLang="zh-CN" dirty="0"/>
              <a:t>[]</a:t>
            </a:r>
            <a:r>
              <a:rPr lang="zh-CN" altLang="en-US" dirty="0"/>
              <a:t>保存，</a:t>
            </a:r>
            <a:r>
              <a:rPr lang="en-US" altLang="zh-CN" dirty="0"/>
              <a:t>value</a:t>
            </a:r>
            <a:r>
              <a:rPr lang="zh-CN" altLang="en-US" dirty="0"/>
              <a:t>之间用逗号隔开（特别地，只有一个</a:t>
            </a:r>
            <a:r>
              <a:rPr lang="en-US" altLang="zh-CN" dirty="0"/>
              <a:t>value</a:t>
            </a:r>
            <a:r>
              <a:rPr lang="zh-CN" altLang="en-US" dirty="0"/>
              <a:t>时可以不用加中括号</a:t>
            </a:r>
            <a:r>
              <a:rPr lang="en-US" altLang="zh-CN" dirty="0"/>
              <a:t>[]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name</a:t>
            </a:r>
            <a:r>
              <a:rPr lang="zh-CN" altLang="en-US" dirty="0"/>
              <a:t>只能是字符串，且要用双引号。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value</a:t>
            </a:r>
            <a:r>
              <a:rPr lang="zh-CN" altLang="en-US" dirty="0"/>
              <a:t>只能是以下类型之一：数字（整数或浮点数），字符串（要用双引号），</a:t>
            </a:r>
            <a:r>
              <a:rPr lang="en-US" altLang="zh-CN" dirty="0"/>
              <a:t>bool</a:t>
            </a:r>
            <a:r>
              <a:rPr lang="zh-CN" altLang="en-US" dirty="0"/>
              <a:t>值（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false</a:t>
            </a:r>
            <a:r>
              <a:rPr lang="zh-CN" altLang="en-US" dirty="0"/>
              <a:t>，没有双引号），</a:t>
            </a:r>
            <a:r>
              <a:rPr lang="en-US" altLang="zh-CN" dirty="0"/>
              <a:t>null</a:t>
            </a:r>
            <a:r>
              <a:rPr lang="zh-CN" altLang="en-US" dirty="0"/>
              <a:t>（没有双引号），对象，数组。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</a:t>
            </a:r>
            <a:r>
              <a:rPr lang="en-US" altLang="zh-CN" dirty="0" err="1"/>
              <a:t>json</a:t>
            </a:r>
            <a:r>
              <a:rPr lang="zh-CN" altLang="en-US" dirty="0"/>
              <a:t>文件的内容只能表示一个对象或一个数组，从而其格式只能是以下</a:t>
            </a:r>
            <a:r>
              <a:rPr lang="en-US" altLang="zh-CN" dirty="0"/>
              <a:t>2</a:t>
            </a:r>
            <a:r>
              <a:rPr lang="zh-CN" altLang="en-US" dirty="0"/>
              <a:t>种类型：对象（最外层有且只有一对大括号）或者数组（最外层有且只有一对中括号）（特别地，只有一个</a:t>
            </a:r>
            <a:r>
              <a:rPr lang="en-US" altLang="zh-CN" dirty="0"/>
              <a:t>value</a:t>
            </a:r>
            <a:r>
              <a:rPr lang="zh-CN" altLang="en-US" dirty="0"/>
              <a:t>时可以不用加中括号）（具体示例可见</a:t>
            </a:r>
            <a:r>
              <a:rPr lang="en-US" altLang="zh-CN" dirty="0" err="1"/>
              <a:t>tasks.json</a:t>
            </a:r>
            <a:r>
              <a:rPr lang="zh-CN" altLang="en-US" dirty="0"/>
              <a:t>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EF8DAE-E08E-8250-DC41-2BACE9C45CE2}"/>
              </a:ext>
            </a:extLst>
          </p:cNvPr>
          <p:cNvSpPr txBox="1"/>
          <p:nvPr/>
        </p:nvSpPr>
        <p:spPr>
          <a:xfrm>
            <a:off x="319682" y="5911096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https://www.json.org/json-zh.html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7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4C104-8088-2336-8E4D-F2D8D07EF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138" y="708660"/>
            <a:ext cx="6183748" cy="51992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altLang="en-US" dirty="0"/>
              <a:t>项目提供</a:t>
            </a:r>
            <a:r>
              <a:rPr lang="en-US" altLang="zh-CN" dirty="0"/>
              <a:t>2</a:t>
            </a:r>
            <a:r>
              <a:rPr lang="zh-CN" altLang="en-US" dirty="0"/>
              <a:t>类文件夹，代表</a:t>
            </a:r>
            <a:r>
              <a:rPr lang="en-US" altLang="zh-CN" dirty="0"/>
              <a:t>2</a:t>
            </a:r>
            <a:r>
              <a:rPr lang="zh-CN" altLang="en-US" dirty="0"/>
              <a:t>类使用方式（任选一种使用即可）：</a:t>
            </a:r>
            <a:r>
              <a:rPr lang="en-US" altLang="zh-CN" dirty="0"/>
              <a:t>include</a:t>
            </a:r>
            <a:r>
              <a:rPr lang="zh-CN" altLang="en-US" dirty="0"/>
              <a:t>和</a:t>
            </a:r>
            <a:r>
              <a:rPr lang="en-US" altLang="zh-CN" dirty="0" err="1"/>
              <a:t>single_include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altLang="en-US" dirty="0"/>
              <a:t>两者在使用时，将文件夹放到编译路径后，在</a:t>
            </a:r>
            <a:r>
              <a:rPr lang="en-US" altLang="zh-CN" dirty="0"/>
              <a:t>C++</a:t>
            </a:r>
            <a:r>
              <a:rPr lang="zh-CN" altLang="en-US" dirty="0"/>
              <a:t>文件内补充</a:t>
            </a:r>
            <a:r>
              <a:rPr lang="en-US" altLang="zh-CN" dirty="0"/>
              <a:t>#include &lt;</a:t>
            </a:r>
            <a:r>
              <a:rPr lang="en-US" altLang="zh-CN" dirty="0" err="1"/>
              <a:t>nlohmann</a:t>
            </a:r>
            <a:r>
              <a:rPr lang="en-US" altLang="zh-CN" dirty="0"/>
              <a:t>/json.hpp&gt;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具体配置方法见</a:t>
            </a:r>
            <a:r>
              <a:rPr lang="en-US" altLang="zh-CN" dirty="0">
                <a:solidFill>
                  <a:srgbClr val="FF0000"/>
                </a:solidFill>
              </a:rPr>
              <a:t>readme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altLang="en-US" dirty="0"/>
              <a:t>前者将核心代码（接口）写在</a:t>
            </a:r>
            <a:r>
              <a:rPr lang="en-US" altLang="zh-CN" dirty="0"/>
              <a:t>json.hpp</a:t>
            </a:r>
            <a:r>
              <a:rPr lang="zh-CN" altLang="en-US" dirty="0"/>
              <a:t>内，而将一些细节的处理安排在其他</a:t>
            </a:r>
            <a:r>
              <a:rPr lang="en-US" altLang="zh-CN" dirty="0" err="1"/>
              <a:t>hpp</a:t>
            </a:r>
            <a:r>
              <a:rPr lang="zh-CN" altLang="en-US" dirty="0"/>
              <a:t>文件（比如</a:t>
            </a:r>
            <a:r>
              <a:rPr lang="en-US" altLang="zh-CN" dirty="0"/>
              <a:t>detail</a:t>
            </a:r>
            <a:r>
              <a:rPr lang="zh-CN" altLang="en-US" dirty="0"/>
              <a:t>文件夹中的</a:t>
            </a:r>
            <a:r>
              <a:rPr lang="en-US" altLang="zh-CN" dirty="0" err="1"/>
              <a:t>hpp</a:t>
            </a:r>
            <a:r>
              <a:rPr lang="zh-CN" altLang="en-US" dirty="0"/>
              <a:t>）中，比较有条理，封装性比较好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altLang="en-US" dirty="0"/>
              <a:t>后者则是将所有代码写在一个头文件</a:t>
            </a:r>
            <a:r>
              <a:rPr lang="en-US" altLang="zh-CN" dirty="0"/>
              <a:t>json.hpp</a:t>
            </a:r>
            <a:r>
              <a:rPr lang="zh-CN" altLang="en-US" dirty="0"/>
              <a:t>中，使用方便简单，乃至可以直接将此文件放在工程路径中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dirty="0"/>
              <a:t>#include "json.hpp"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altLang="en-US" dirty="0"/>
              <a:t>缺点是代码比较多（</a:t>
            </a:r>
            <a:r>
              <a:rPr lang="en-US" altLang="zh-CN" dirty="0"/>
              <a:t>23762</a:t>
            </a:r>
            <a:r>
              <a:rPr lang="zh-CN" altLang="en-US" dirty="0"/>
              <a:t>行，前者的</a:t>
            </a:r>
            <a:r>
              <a:rPr lang="en-US" altLang="zh-CN" dirty="0"/>
              <a:t>json.hpp</a:t>
            </a:r>
            <a:r>
              <a:rPr lang="zh-CN" altLang="en-US" dirty="0"/>
              <a:t>为</a:t>
            </a:r>
            <a:r>
              <a:rPr lang="en-US" altLang="zh-CN" dirty="0"/>
              <a:t>5176</a:t>
            </a:r>
            <a:r>
              <a:rPr lang="zh-CN" altLang="en-US" dirty="0"/>
              <a:t>行），相对而言条理性稍差，封装隐蔽性稍差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altLang="en-US" dirty="0"/>
              <a:t>从方便性的角度，项目作者推荐使用后者方法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altLang="en-US" dirty="0"/>
              <a:t>后续内容分析主要采用</a:t>
            </a:r>
            <a:r>
              <a:rPr lang="zh-CN" altLang="en-US" dirty="0">
                <a:solidFill>
                  <a:srgbClr val="FF0000"/>
                </a:solidFill>
              </a:rPr>
              <a:t>前者</a:t>
            </a:r>
            <a:r>
              <a:rPr lang="en-US" altLang="zh-CN" dirty="0">
                <a:solidFill>
                  <a:srgbClr val="FF0000"/>
                </a:solidFill>
              </a:rPr>
              <a:t>include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DFD988-C673-F17F-414C-9FD01AC4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3620581" cy="2369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B32548-1B62-7ADA-82F1-5FD5F5E0D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07704"/>
            <a:ext cx="3620581" cy="638926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800AAD8B-900A-C23E-567B-7F70EB74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两种</a:t>
            </a:r>
            <a:r>
              <a:rPr lang="en-US" altLang="zh-CN" dirty="0"/>
              <a:t>include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39599D-8994-4E5D-AA91-EE2DEE2AF56E}"/>
              </a:ext>
            </a:extLst>
          </p:cNvPr>
          <p:cNvSpPr txBox="1"/>
          <p:nvPr/>
        </p:nvSpPr>
        <p:spPr>
          <a:xfrm>
            <a:off x="336114" y="5850374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https://github.com/nlohmann/json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52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CA66B-DF37-6F6D-6F6D-698923DC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项目特点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C8664-960E-5C84-C11C-C9FF68EF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29" y="1817159"/>
            <a:ext cx="6303646" cy="414821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zh-CN" altLang="en-US" sz="1800" dirty="0"/>
              <a:t>项目采用</a:t>
            </a:r>
            <a:r>
              <a:rPr lang="en-US" altLang="zh-CN" sz="1800" dirty="0"/>
              <a:t>C++11</a:t>
            </a:r>
            <a:r>
              <a:rPr lang="zh-CN" altLang="en-US" sz="1800" dirty="0"/>
              <a:t>语言作为编写设计和语法依据</a:t>
            </a:r>
            <a:endParaRPr lang="en-US" altLang="zh-CN" sz="1800" dirty="0"/>
          </a:p>
          <a:p>
            <a:pPr marL="0" indent="0">
              <a:spcBef>
                <a:spcPts val="200"/>
              </a:spcBef>
              <a:buNone/>
            </a:pPr>
            <a:r>
              <a:rPr lang="zh-CN" altLang="en-US" sz="1800" dirty="0"/>
              <a:t>一、使用类模板</a:t>
            </a:r>
            <a:r>
              <a:rPr lang="en-US" altLang="zh-CN" sz="1800" dirty="0" err="1"/>
              <a:t>basic_json</a:t>
            </a:r>
            <a:r>
              <a:rPr lang="zh-CN" altLang="en-US" sz="1800" dirty="0"/>
              <a:t>作为容器来储存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对象</a:t>
            </a:r>
            <a:endParaRPr lang="en-US" altLang="zh-CN" sz="1800" dirty="0"/>
          </a:p>
          <a:p>
            <a:pPr marL="0" indent="0">
              <a:spcBef>
                <a:spcPts val="200"/>
              </a:spcBef>
              <a:buNone/>
            </a:pPr>
            <a:r>
              <a:rPr lang="zh-CN" altLang="en-US" sz="1800" dirty="0"/>
              <a:t>常用的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是</a:t>
            </a:r>
            <a:r>
              <a:rPr lang="en-US" altLang="zh-CN" sz="1800" dirty="0" err="1"/>
              <a:t>basic_json</a:t>
            </a:r>
            <a:r>
              <a:rPr lang="zh-CN" altLang="en-US" sz="1800" dirty="0"/>
              <a:t>的默认（缺省）实例化</a:t>
            </a:r>
            <a:endParaRPr lang="en-US" altLang="zh-CN" sz="1800" dirty="0"/>
          </a:p>
          <a:p>
            <a:pPr marL="0" indent="0">
              <a:spcBef>
                <a:spcPts val="200"/>
              </a:spcBef>
              <a:buNone/>
            </a:pPr>
            <a:r>
              <a:rPr lang="zh-CN" altLang="en-US" sz="1800" dirty="0"/>
              <a:t>这种处理方式类似于</a:t>
            </a:r>
            <a:r>
              <a:rPr lang="en-US" altLang="zh-CN" sz="1800" dirty="0"/>
              <a:t>C++</a:t>
            </a:r>
            <a:r>
              <a:rPr lang="zh-CN" altLang="en-US" sz="1800" dirty="0"/>
              <a:t>的</a:t>
            </a:r>
            <a:r>
              <a:rPr lang="en-US" altLang="zh-CN" sz="1800" dirty="0"/>
              <a:t>STL</a:t>
            </a:r>
            <a:r>
              <a:rPr lang="zh-CN" altLang="en-US" sz="1800" dirty="0"/>
              <a:t>库</a:t>
            </a:r>
            <a:r>
              <a:rPr lang="en-US" altLang="zh-CN" sz="1800" dirty="0"/>
              <a:t>string</a:t>
            </a:r>
            <a:r>
              <a:rPr lang="zh-CN" altLang="en-US" sz="1800" dirty="0"/>
              <a:t>等等，常用的</a:t>
            </a:r>
            <a:r>
              <a:rPr lang="en-US" altLang="zh-CN" sz="1800" dirty="0"/>
              <a:t>string</a:t>
            </a:r>
            <a:r>
              <a:rPr lang="zh-CN" altLang="en-US" sz="1800" dirty="0"/>
              <a:t>其实是类模板</a:t>
            </a:r>
            <a:r>
              <a:rPr lang="en-US" altLang="zh-CN" sz="1800" dirty="0" err="1"/>
              <a:t>basic_string</a:t>
            </a:r>
            <a:r>
              <a:rPr lang="zh-CN" altLang="en-US" sz="1800" dirty="0"/>
              <a:t>的</a:t>
            </a:r>
            <a:r>
              <a:rPr lang="en-US" altLang="zh-CN" sz="1800" dirty="0"/>
              <a:t>char</a:t>
            </a:r>
            <a:r>
              <a:rPr lang="zh-CN" altLang="en-US" sz="1800" dirty="0"/>
              <a:t>实例化，其他类型的实例化还有</a:t>
            </a:r>
            <a:r>
              <a:rPr lang="en-US" altLang="zh-CN" sz="1800" dirty="0"/>
              <a:t>u16string</a:t>
            </a:r>
            <a:r>
              <a:rPr lang="zh-CN" altLang="en-US" sz="1800" dirty="0"/>
              <a:t>，</a:t>
            </a:r>
            <a:r>
              <a:rPr lang="en-US" altLang="zh-CN" sz="1800" dirty="0"/>
              <a:t>u32string</a:t>
            </a:r>
            <a:r>
              <a:rPr lang="zh-CN" altLang="en-US" sz="1800" dirty="0"/>
              <a:t>等等</a:t>
            </a:r>
            <a:endParaRPr lang="en-US" altLang="zh-CN" sz="1800" dirty="0"/>
          </a:p>
          <a:p>
            <a:pPr marL="0" indent="0">
              <a:spcBef>
                <a:spcPts val="200"/>
              </a:spcBef>
              <a:buNone/>
            </a:pPr>
            <a:endParaRPr lang="en-US" altLang="zh-CN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/>
              <a:t>// </a:t>
            </a:r>
            <a:r>
              <a:rPr lang="zh-CN" altLang="en-US" sz="1800" dirty="0"/>
              <a:t>节选自</a:t>
            </a:r>
            <a:r>
              <a:rPr lang="en-US" altLang="zh-CN" sz="1800" dirty="0">
                <a:solidFill>
                  <a:srgbClr val="FF0000"/>
                </a:solidFill>
              </a:rPr>
              <a:t>json_fwd.hpp</a:t>
            </a:r>
            <a:endParaRPr lang="en-US" altLang="zh-CN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/>
              <a:t>using </a:t>
            </a:r>
            <a:r>
              <a:rPr lang="en-US" altLang="zh-CN" sz="1800" dirty="0" err="1"/>
              <a:t>json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basic_json</a:t>
            </a:r>
            <a:r>
              <a:rPr lang="en-US" altLang="zh-CN" sz="1800" dirty="0"/>
              <a:t>&lt;&gt;;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zh-CN" altLang="en-US" sz="1800" dirty="0"/>
              <a:t>二、以</a:t>
            </a:r>
            <a:r>
              <a:rPr lang="en-US" altLang="zh-CN" sz="1800" dirty="0"/>
              <a:t>namespace </a:t>
            </a:r>
            <a:r>
              <a:rPr lang="en-US" altLang="zh-CN" sz="1800" dirty="0" err="1"/>
              <a:t>nlohmann</a:t>
            </a:r>
            <a:r>
              <a:rPr lang="zh-CN" altLang="en-US" sz="1800" dirty="0"/>
              <a:t>嵌套</a:t>
            </a:r>
            <a:r>
              <a:rPr lang="en-US" altLang="zh-CN" sz="1800" dirty="0"/>
              <a:t>namespace detail</a:t>
            </a:r>
            <a:r>
              <a:rPr lang="zh-CN" altLang="en-US" sz="1800" dirty="0"/>
              <a:t>的结构</a:t>
            </a:r>
            <a:endParaRPr lang="en-US" altLang="zh-CN" sz="1800" dirty="0"/>
          </a:p>
          <a:p>
            <a:pPr marL="0" indent="0">
              <a:spcBef>
                <a:spcPts val="200"/>
              </a:spcBef>
              <a:buNone/>
            </a:pPr>
            <a:r>
              <a:rPr lang="zh-CN" altLang="en-US" sz="1800" dirty="0"/>
              <a:t>采用上述</a:t>
            </a:r>
            <a:r>
              <a:rPr lang="en-US" altLang="zh-CN" sz="1800" dirty="0"/>
              <a:t>2</a:t>
            </a:r>
            <a:r>
              <a:rPr lang="zh-CN" altLang="en-US" sz="1800" dirty="0"/>
              <a:t>个命名空间，前者定义</a:t>
            </a:r>
            <a:r>
              <a:rPr lang="en-US" altLang="zh-CN" sz="1800" dirty="0" err="1"/>
              <a:t>basic_json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json_pointer</a:t>
            </a:r>
            <a:r>
              <a:rPr lang="zh-CN" altLang="en-US" sz="1800" dirty="0"/>
              <a:t>等主要的类，后者主要定义一些细节的函数或类，以类的公共函数作为接口，方便调用</a:t>
            </a:r>
            <a:endParaRPr lang="en-US" altLang="zh-CN" sz="1800" dirty="0"/>
          </a:p>
          <a:p>
            <a:pPr marL="0" indent="0">
              <a:spcBef>
                <a:spcPts val="200"/>
              </a:spcBef>
              <a:buNone/>
            </a:pPr>
            <a:r>
              <a:rPr lang="zh-CN" altLang="en-US" sz="1800" dirty="0"/>
              <a:t>上述命名空间的结构安排，还可以尽量减少命名冲突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68B5F4-3E71-3911-910A-48F0EC758924}"/>
              </a:ext>
            </a:extLst>
          </p:cNvPr>
          <p:cNvSpPr txBox="1"/>
          <p:nvPr/>
        </p:nvSpPr>
        <p:spPr>
          <a:xfrm>
            <a:off x="6965156" y="286603"/>
            <a:ext cx="4859536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节选自</a:t>
            </a:r>
            <a:r>
              <a:rPr lang="en-US" altLang="zh-CN" dirty="0"/>
              <a:t>STL</a:t>
            </a:r>
            <a:r>
              <a:rPr lang="zh-CN" altLang="en-US" dirty="0"/>
              <a:t>库</a:t>
            </a:r>
            <a:r>
              <a:rPr lang="en-US" altLang="zh-CN" dirty="0" err="1">
                <a:solidFill>
                  <a:srgbClr val="FF0000"/>
                </a:solidFill>
              </a:rPr>
              <a:t>stringfwd.h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_</a:t>
            </a:r>
            <a:r>
              <a:rPr lang="en-US" altLang="zh-CN" dirty="0" err="1"/>
              <a:t>CharT</a:t>
            </a:r>
            <a:r>
              <a:rPr lang="en-US" altLang="zh-CN" dirty="0"/>
              <a:t>, </a:t>
            </a:r>
            <a:r>
              <a:rPr lang="en-US" altLang="zh-CN" dirty="0" err="1"/>
              <a:t>typename</a:t>
            </a:r>
            <a:r>
              <a:rPr lang="en-US" altLang="zh-CN" dirty="0"/>
              <a:t> _Traits = </a:t>
            </a:r>
            <a:r>
              <a:rPr lang="en-US" altLang="zh-CN" dirty="0" err="1"/>
              <a:t>char_traits</a:t>
            </a:r>
            <a:r>
              <a:rPr lang="en-US" altLang="zh-CN" dirty="0"/>
              <a:t>&lt;_</a:t>
            </a:r>
            <a:r>
              <a:rPr lang="en-US" altLang="zh-CN" dirty="0" err="1"/>
              <a:t>CharT</a:t>
            </a:r>
            <a:r>
              <a:rPr lang="en-US" altLang="zh-CN" dirty="0"/>
              <a:t>&gt;,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typename</a:t>
            </a:r>
            <a:r>
              <a:rPr lang="en-US" altLang="zh-CN" dirty="0"/>
              <a:t> _</a:t>
            </a:r>
            <a:r>
              <a:rPr lang="en-US" altLang="zh-CN" dirty="0" err="1"/>
              <a:t>Alloc</a:t>
            </a:r>
            <a:r>
              <a:rPr lang="en-US" altLang="zh-CN" dirty="0"/>
              <a:t> = allocator&lt;_</a:t>
            </a:r>
            <a:r>
              <a:rPr lang="en-US" altLang="zh-CN" dirty="0" err="1"/>
              <a:t>CharT</a:t>
            </a:r>
            <a:r>
              <a:rPr lang="en-US" altLang="zh-CN" dirty="0"/>
              <a:t>&gt; &gt;</a:t>
            </a:r>
          </a:p>
          <a:p>
            <a:pPr marL="0" indent="0">
              <a:buNone/>
            </a:pPr>
            <a:r>
              <a:rPr lang="en-US" altLang="zh-CN" dirty="0"/>
              <a:t>    class </a:t>
            </a:r>
            <a:r>
              <a:rPr lang="en-US" altLang="zh-CN" dirty="0" err="1"/>
              <a:t>basic_string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/// A string of @c char</a:t>
            </a:r>
          </a:p>
          <a:p>
            <a:pPr marL="0" indent="0">
              <a:buNone/>
            </a:pPr>
            <a:r>
              <a:rPr lang="en-US" altLang="zh-CN" dirty="0"/>
              <a:t>  typedef </a:t>
            </a:r>
            <a:r>
              <a:rPr lang="en-US" altLang="zh-CN" dirty="0" err="1"/>
              <a:t>basic_string</a:t>
            </a:r>
            <a:r>
              <a:rPr lang="en-US" altLang="zh-CN" dirty="0"/>
              <a:t>&lt;char&gt;    string; </a:t>
            </a:r>
          </a:p>
          <a:p>
            <a:pPr marL="0" indent="0">
              <a:buNone/>
            </a:pPr>
            <a:r>
              <a:rPr lang="en-US" altLang="zh-CN" dirty="0"/>
              <a:t> /// A string of @c char16_t</a:t>
            </a:r>
          </a:p>
          <a:p>
            <a:pPr marL="0" indent="0">
              <a:buNone/>
            </a:pPr>
            <a:r>
              <a:rPr lang="en-US" altLang="zh-CN" dirty="0"/>
              <a:t>  typedef </a:t>
            </a:r>
            <a:r>
              <a:rPr lang="en-US" altLang="zh-CN" dirty="0" err="1"/>
              <a:t>basic_string</a:t>
            </a:r>
            <a:r>
              <a:rPr lang="en-US" altLang="zh-CN" dirty="0"/>
              <a:t>&lt;char16_t&gt; u16string; </a:t>
            </a:r>
          </a:p>
          <a:p>
            <a:pPr marL="0" indent="0">
              <a:buNone/>
            </a:pPr>
            <a:r>
              <a:rPr lang="en-US" altLang="zh-CN" dirty="0"/>
              <a:t>  /// A string of @c char32_t</a:t>
            </a:r>
          </a:p>
          <a:p>
            <a:pPr marL="0" indent="0">
              <a:buNone/>
            </a:pPr>
            <a:r>
              <a:rPr lang="en-US" altLang="zh-CN" dirty="0"/>
              <a:t>  typedef </a:t>
            </a:r>
            <a:r>
              <a:rPr lang="en-US" altLang="zh-CN" dirty="0" err="1"/>
              <a:t>basic_string</a:t>
            </a:r>
            <a:r>
              <a:rPr lang="en-US" altLang="zh-CN" dirty="0"/>
              <a:t>&lt;char32_t&gt; u32string; 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680AA5-3B86-3324-14E2-B7CC6EB6E120}"/>
              </a:ext>
            </a:extLst>
          </p:cNvPr>
          <p:cNvSpPr txBox="1"/>
          <p:nvPr/>
        </p:nvSpPr>
        <p:spPr>
          <a:xfrm>
            <a:off x="7565193" y="4446449"/>
            <a:ext cx="4259499" cy="175432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在文件中，为了使用方便，可以加上</a:t>
            </a:r>
            <a:endParaRPr lang="en-US" altLang="zh-CN" dirty="0"/>
          </a:p>
          <a:p>
            <a:r>
              <a:rPr lang="en-US" altLang="zh-CN" dirty="0"/>
              <a:t>using </a:t>
            </a:r>
            <a:r>
              <a:rPr lang="en-US" altLang="zh-CN" dirty="0" err="1"/>
              <a:t>json</a:t>
            </a:r>
            <a:r>
              <a:rPr lang="en-US" altLang="zh-CN" dirty="0"/>
              <a:t> = </a:t>
            </a:r>
            <a:r>
              <a:rPr lang="en-US" altLang="zh-CN" dirty="0" err="1"/>
              <a:t>nlohmann</a:t>
            </a:r>
            <a:r>
              <a:rPr lang="en-US" altLang="zh-CN" dirty="0"/>
              <a:t>::</a:t>
            </a:r>
            <a:r>
              <a:rPr lang="en-US" altLang="zh-CN" dirty="0" err="1"/>
              <a:t>json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也可以写为</a:t>
            </a:r>
            <a:endParaRPr lang="en-US" altLang="zh-CN" dirty="0"/>
          </a:p>
          <a:p>
            <a:r>
              <a:rPr lang="en-US" altLang="zh-CN" dirty="0"/>
              <a:t>using </a:t>
            </a:r>
            <a:r>
              <a:rPr lang="en-US" altLang="zh-CN" dirty="0" err="1"/>
              <a:t>nlohmann</a:t>
            </a:r>
            <a:r>
              <a:rPr lang="en-US" altLang="zh-CN" dirty="0"/>
              <a:t>::</a:t>
            </a:r>
            <a:r>
              <a:rPr lang="en-US" altLang="zh-CN" dirty="0" err="1"/>
              <a:t>json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这样就方便声明</a:t>
            </a:r>
            <a:r>
              <a:rPr lang="en-US" altLang="zh-CN" dirty="0" err="1"/>
              <a:t>json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nlohmann</a:t>
            </a:r>
            <a:r>
              <a:rPr lang="en-US" altLang="zh-CN" dirty="0"/>
              <a:t>; //</a:t>
            </a:r>
            <a:r>
              <a:rPr lang="zh-CN" altLang="en-US" dirty="0"/>
              <a:t>再或者这样</a:t>
            </a:r>
          </a:p>
        </p:txBody>
      </p:sp>
    </p:spTree>
    <p:extLst>
      <p:ext uri="{BB962C8B-B14F-4D97-AF65-F5344CB8AC3E}">
        <p14:creationId xmlns:p14="http://schemas.microsoft.com/office/powerpoint/2010/main" val="390831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E537B-47B4-2C74-2BDC-A15F0EEB9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856" y="370551"/>
            <a:ext cx="7550943" cy="4033572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700" dirty="0"/>
              <a:t>// </a:t>
            </a:r>
            <a:r>
              <a:rPr lang="zh-CN" altLang="en-US" sz="1700" dirty="0"/>
              <a:t>节选自</a:t>
            </a:r>
            <a:r>
              <a:rPr lang="en-US" altLang="zh-CN" sz="1700" dirty="0">
                <a:solidFill>
                  <a:srgbClr val="FF0000"/>
                </a:solidFill>
              </a:rPr>
              <a:t>json_fwd.hpp</a:t>
            </a:r>
            <a:endParaRPr lang="en-US" altLang="zh-CN" sz="17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700" dirty="0"/>
              <a:t>template&lt;template&lt;</a:t>
            </a:r>
            <a:r>
              <a:rPr lang="en-US" altLang="zh-CN" sz="1700" dirty="0" err="1"/>
              <a:t>typename</a:t>
            </a:r>
            <a:r>
              <a:rPr lang="en-US" altLang="zh-CN" sz="1700" dirty="0"/>
              <a:t> U, </a:t>
            </a:r>
            <a:r>
              <a:rPr lang="en-US" altLang="zh-CN" sz="1700" dirty="0" err="1"/>
              <a:t>typename</a:t>
            </a:r>
            <a:r>
              <a:rPr lang="en-US" altLang="zh-CN" sz="1700" dirty="0"/>
              <a:t> V, </a:t>
            </a:r>
            <a:r>
              <a:rPr lang="en-US" altLang="zh-CN" sz="1700" dirty="0" err="1"/>
              <a:t>typename</a:t>
            </a:r>
            <a:r>
              <a:rPr lang="en-US" altLang="zh-CN" sz="1700" dirty="0"/>
              <a:t>... </a:t>
            </a:r>
            <a:r>
              <a:rPr lang="en-US" altLang="zh-CN" sz="1700" dirty="0" err="1"/>
              <a:t>Args</a:t>
            </a:r>
            <a:r>
              <a:rPr lang="en-US" altLang="zh-CN" sz="1700" dirty="0"/>
              <a:t>&gt; class </a:t>
            </a:r>
            <a:r>
              <a:rPr lang="en-US" altLang="zh-CN" sz="1700" dirty="0" err="1"/>
              <a:t>ObjectType</a:t>
            </a:r>
            <a:r>
              <a:rPr lang="en-US" altLang="zh-CN" sz="1700" dirty="0"/>
              <a:t>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700" dirty="0"/>
              <a:t>         </a:t>
            </a:r>
            <a:r>
              <a:rPr lang="en-US" altLang="zh-CN" sz="1700" dirty="0">
                <a:solidFill>
                  <a:srgbClr val="FF0000"/>
                </a:solidFill>
              </a:rPr>
              <a:t>std::map</a:t>
            </a:r>
            <a:r>
              <a:rPr lang="en-US" altLang="zh-CN" sz="1700" dirty="0"/>
              <a:t>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700" dirty="0"/>
              <a:t>         template&lt;</a:t>
            </a:r>
            <a:r>
              <a:rPr lang="en-US" altLang="zh-CN" sz="1700" dirty="0" err="1"/>
              <a:t>typename</a:t>
            </a:r>
            <a:r>
              <a:rPr lang="en-US" altLang="zh-CN" sz="1700" dirty="0"/>
              <a:t> U, </a:t>
            </a:r>
            <a:r>
              <a:rPr lang="en-US" altLang="zh-CN" sz="1700" dirty="0" err="1"/>
              <a:t>typename</a:t>
            </a:r>
            <a:r>
              <a:rPr lang="en-US" altLang="zh-CN" sz="1700" dirty="0"/>
              <a:t>... </a:t>
            </a:r>
            <a:r>
              <a:rPr lang="en-US" altLang="zh-CN" sz="1700" dirty="0" err="1"/>
              <a:t>Args</a:t>
            </a:r>
            <a:r>
              <a:rPr lang="en-US" altLang="zh-CN" sz="1700" dirty="0"/>
              <a:t>&gt; class </a:t>
            </a:r>
            <a:r>
              <a:rPr lang="en-US" altLang="zh-CN" sz="1700" dirty="0" err="1"/>
              <a:t>ArrayType</a:t>
            </a:r>
            <a:r>
              <a:rPr lang="en-US" altLang="zh-CN" sz="1700" dirty="0"/>
              <a:t> = </a:t>
            </a:r>
            <a:r>
              <a:rPr lang="en-US" altLang="zh-CN" sz="1700" dirty="0">
                <a:solidFill>
                  <a:srgbClr val="FF0000"/>
                </a:solidFill>
              </a:rPr>
              <a:t>std::vector</a:t>
            </a:r>
            <a:r>
              <a:rPr lang="en-US" altLang="zh-CN" sz="1700" dirty="0"/>
              <a:t>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700" dirty="0"/>
              <a:t>         class </a:t>
            </a:r>
            <a:r>
              <a:rPr lang="en-US" altLang="zh-CN" sz="1700" dirty="0" err="1"/>
              <a:t>StringType</a:t>
            </a:r>
            <a:r>
              <a:rPr lang="en-US" altLang="zh-CN" sz="1700" dirty="0"/>
              <a:t> = </a:t>
            </a:r>
            <a:r>
              <a:rPr lang="en-US" altLang="zh-CN" sz="1700" dirty="0">
                <a:solidFill>
                  <a:srgbClr val="FF0000"/>
                </a:solidFill>
              </a:rPr>
              <a:t>std::string</a:t>
            </a:r>
            <a:r>
              <a:rPr lang="en-US" altLang="zh-CN" sz="1700" dirty="0"/>
              <a:t>, class </a:t>
            </a:r>
            <a:r>
              <a:rPr lang="en-US" altLang="zh-CN" sz="1700" dirty="0" err="1"/>
              <a:t>BooleanType</a:t>
            </a:r>
            <a:r>
              <a:rPr lang="en-US" altLang="zh-CN" sz="1700" dirty="0"/>
              <a:t> = </a:t>
            </a:r>
            <a:r>
              <a:rPr lang="en-US" altLang="zh-CN" sz="1700" dirty="0">
                <a:solidFill>
                  <a:srgbClr val="FF0000"/>
                </a:solidFill>
              </a:rPr>
              <a:t>bool</a:t>
            </a:r>
            <a:r>
              <a:rPr lang="en-US" altLang="zh-CN" sz="1700" dirty="0"/>
              <a:t>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700" dirty="0"/>
              <a:t>         class </a:t>
            </a:r>
            <a:r>
              <a:rPr lang="en-US" altLang="zh-CN" sz="1700" dirty="0" err="1"/>
              <a:t>NumberIntegerType</a:t>
            </a:r>
            <a:r>
              <a:rPr lang="en-US" altLang="zh-CN" sz="1700" dirty="0"/>
              <a:t> = </a:t>
            </a:r>
            <a:r>
              <a:rPr lang="en-US" altLang="zh-CN" sz="1700" dirty="0">
                <a:solidFill>
                  <a:srgbClr val="FF0000"/>
                </a:solidFill>
              </a:rPr>
              <a:t>std::int64_t</a:t>
            </a:r>
            <a:r>
              <a:rPr lang="en-US" altLang="zh-CN" sz="1700" dirty="0"/>
              <a:t>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700" dirty="0"/>
              <a:t>         class </a:t>
            </a:r>
            <a:r>
              <a:rPr lang="en-US" altLang="zh-CN" sz="1700" dirty="0" err="1"/>
              <a:t>NumberUnsignedType</a:t>
            </a:r>
            <a:r>
              <a:rPr lang="en-US" altLang="zh-CN" sz="1700" dirty="0"/>
              <a:t> = </a:t>
            </a:r>
            <a:r>
              <a:rPr lang="en-US" altLang="zh-CN" sz="1700" dirty="0">
                <a:solidFill>
                  <a:srgbClr val="FF0000"/>
                </a:solidFill>
              </a:rPr>
              <a:t>std::uint64_t</a:t>
            </a:r>
            <a:r>
              <a:rPr lang="en-US" altLang="zh-CN" sz="1700" dirty="0"/>
              <a:t>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700" dirty="0"/>
              <a:t>         class </a:t>
            </a:r>
            <a:r>
              <a:rPr lang="en-US" altLang="zh-CN" sz="1700" dirty="0" err="1"/>
              <a:t>NumberFloatType</a:t>
            </a:r>
            <a:r>
              <a:rPr lang="en-US" altLang="zh-CN" sz="1700" dirty="0"/>
              <a:t> = </a:t>
            </a:r>
            <a:r>
              <a:rPr lang="en-US" altLang="zh-CN" sz="1700" dirty="0">
                <a:solidFill>
                  <a:srgbClr val="FF0000"/>
                </a:solidFill>
              </a:rPr>
              <a:t>double</a:t>
            </a:r>
            <a:r>
              <a:rPr lang="en-US" altLang="zh-CN" sz="1700" dirty="0"/>
              <a:t>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700" dirty="0"/>
              <a:t>         template&lt;</a:t>
            </a:r>
            <a:r>
              <a:rPr lang="en-US" altLang="zh-CN" sz="1700" dirty="0" err="1"/>
              <a:t>typename</a:t>
            </a:r>
            <a:r>
              <a:rPr lang="en-US" altLang="zh-CN" sz="1700" dirty="0"/>
              <a:t> U&gt; class </a:t>
            </a:r>
            <a:r>
              <a:rPr lang="en-US" altLang="zh-CN" sz="1700" dirty="0" err="1"/>
              <a:t>AllocatorType</a:t>
            </a:r>
            <a:r>
              <a:rPr lang="en-US" altLang="zh-CN" sz="1700" dirty="0"/>
              <a:t> = std::allocator,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700" dirty="0"/>
              <a:t>         template&lt;</a:t>
            </a:r>
            <a:r>
              <a:rPr lang="en-US" altLang="zh-CN" sz="1700" dirty="0" err="1"/>
              <a:t>typename</a:t>
            </a:r>
            <a:r>
              <a:rPr lang="en-US" altLang="zh-CN" sz="1700" dirty="0"/>
              <a:t> T, </a:t>
            </a:r>
            <a:r>
              <a:rPr lang="en-US" altLang="zh-CN" sz="1700" dirty="0" err="1"/>
              <a:t>typename</a:t>
            </a:r>
            <a:r>
              <a:rPr lang="en-US" altLang="zh-CN" sz="1700" dirty="0"/>
              <a:t> SFINAE = void&gt; class </a:t>
            </a:r>
            <a:r>
              <a:rPr lang="en-US" altLang="zh-CN" sz="1700" dirty="0" err="1"/>
              <a:t>JSONSerializer</a:t>
            </a:r>
            <a:r>
              <a:rPr lang="en-US" altLang="zh-CN" sz="1700" dirty="0"/>
              <a:t>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700" dirty="0"/>
              <a:t>         </a:t>
            </a:r>
            <a:r>
              <a:rPr lang="en-US" altLang="zh-CN" sz="1700" dirty="0" err="1"/>
              <a:t>adl_serializer</a:t>
            </a:r>
            <a:r>
              <a:rPr lang="en-US" altLang="zh-CN" sz="1700" dirty="0"/>
              <a:t>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700" dirty="0"/>
              <a:t>         class </a:t>
            </a:r>
            <a:r>
              <a:rPr lang="en-US" altLang="zh-CN" sz="1700" dirty="0" err="1"/>
              <a:t>BinaryType</a:t>
            </a:r>
            <a:r>
              <a:rPr lang="en-US" altLang="zh-CN" sz="1700" dirty="0"/>
              <a:t> = std::vector&lt;std::uint8_t&gt;&gt;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700" dirty="0"/>
              <a:t>class </a:t>
            </a:r>
            <a:r>
              <a:rPr lang="en-US" altLang="zh-CN" sz="1700" dirty="0" err="1"/>
              <a:t>basic_json</a:t>
            </a:r>
            <a:r>
              <a:rPr lang="en-US" altLang="zh-CN" sz="1700" dirty="0"/>
              <a:t>;</a:t>
            </a:r>
            <a:endParaRPr lang="zh-CN" altLang="en-US" sz="17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963D48-CD83-79D6-2628-484DE0C2CF41}"/>
              </a:ext>
            </a:extLst>
          </p:cNvPr>
          <p:cNvSpPr txBox="1"/>
          <p:nvPr/>
        </p:nvSpPr>
        <p:spPr>
          <a:xfrm>
            <a:off x="4564856" y="4598942"/>
            <a:ext cx="7550943" cy="9746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CN" dirty="0"/>
              <a:t>// </a:t>
            </a:r>
            <a:r>
              <a:rPr lang="zh-CN" altLang="en-US" dirty="0"/>
              <a:t>节选自</a:t>
            </a:r>
            <a:r>
              <a:rPr lang="en-US" altLang="zh-CN" dirty="0">
                <a:solidFill>
                  <a:srgbClr val="FF0000"/>
                </a:solidFill>
              </a:rPr>
              <a:t>json_fwd.hpp</a:t>
            </a:r>
            <a:endParaRPr lang="en-US" altLang="zh-CN" dirty="0"/>
          </a:p>
          <a:p>
            <a:pPr>
              <a:spcBef>
                <a:spcPts val="200"/>
              </a:spcBef>
            </a:pPr>
            <a:r>
              <a:rPr lang="en-US" altLang="zh-CN" dirty="0"/>
              <a:t>using </a:t>
            </a:r>
            <a:r>
              <a:rPr lang="en-US" altLang="zh-CN" dirty="0" err="1"/>
              <a:t>json</a:t>
            </a:r>
            <a:r>
              <a:rPr lang="en-US" altLang="zh-CN" dirty="0"/>
              <a:t> = </a:t>
            </a:r>
            <a:r>
              <a:rPr lang="en-US" altLang="zh-CN" dirty="0" err="1"/>
              <a:t>basic_json</a:t>
            </a:r>
            <a:r>
              <a:rPr lang="en-US" altLang="zh-CN" dirty="0"/>
              <a:t>&lt;&gt;;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/>
              <a:t>using </a:t>
            </a:r>
            <a:r>
              <a:rPr lang="en-US" altLang="zh-CN" dirty="0" err="1"/>
              <a:t>ordered_json</a:t>
            </a:r>
            <a:r>
              <a:rPr lang="en-US" altLang="zh-CN" dirty="0"/>
              <a:t> = </a:t>
            </a:r>
            <a:r>
              <a:rPr lang="en-US" altLang="zh-CN" dirty="0" err="1"/>
              <a:t>basic_json</a:t>
            </a:r>
            <a:r>
              <a:rPr lang="en-US" altLang="zh-CN" dirty="0"/>
              <a:t>&lt;</a:t>
            </a:r>
            <a:r>
              <a:rPr lang="en-US" altLang="zh-CN" dirty="0" err="1"/>
              <a:t>nlohmann</a:t>
            </a:r>
            <a:r>
              <a:rPr lang="en-US" altLang="zh-CN" dirty="0"/>
              <a:t>::</a:t>
            </a:r>
            <a:r>
              <a:rPr lang="en-US" altLang="zh-CN" dirty="0" err="1"/>
              <a:t>ordered_map</a:t>
            </a:r>
            <a:r>
              <a:rPr lang="en-US" altLang="zh-CN" dirty="0"/>
              <a:t>&gt;;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D36B33-2FA1-87DD-52B7-909C522693AF}"/>
              </a:ext>
            </a:extLst>
          </p:cNvPr>
          <p:cNvSpPr txBox="1"/>
          <p:nvPr/>
        </p:nvSpPr>
        <p:spPr>
          <a:xfrm>
            <a:off x="147637" y="588183"/>
            <a:ext cx="4171475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zh-CN" altLang="en-US" dirty="0"/>
              <a:t>类模板</a:t>
            </a:r>
            <a:r>
              <a:rPr lang="en-US" altLang="zh-CN" dirty="0" err="1"/>
              <a:t>basic_json</a:t>
            </a:r>
            <a:r>
              <a:rPr lang="zh-CN" altLang="en-US" dirty="0"/>
              <a:t>的默认处理方式：</a:t>
            </a:r>
            <a:endParaRPr lang="en-US" altLang="zh-CN" dirty="0"/>
          </a:p>
          <a:p>
            <a:pPr marL="0" indent="0">
              <a:spcBef>
                <a:spcPts val="200"/>
              </a:spcBef>
              <a:buNone/>
            </a:pPr>
            <a:r>
              <a:rPr lang="zh-CN" altLang="en-US" dirty="0"/>
              <a:t>对象的处理是用</a:t>
            </a:r>
            <a:r>
              <a:rPr lang="en-US" altLang="zh-CN" dirty="0"/>
              <a:t>map</a:t>
            </a:r>
            <a:r>
              <a:rPr lang="zh-CN" altLang="en-US" dirty="0"/>
              <a:t>，数组的处理是用</a:t>
            </a:r>
            <a:r>
              <a:rPr lang="en-US" altLang="zh-CN" dirty="0"/>
              <a:t>vector</a:t>
            </a:r>
            <a:r>
              <a:rPr lang="zh-CN" altLang="en-US" dirty="0"/>
              <a:t>，字符串是</a:t>
            </a:r>
            <a:r>
              <a:rPr lang="en-US" altLang="zh-CN" dirty="0"/>
              <a:t>string</a:t>
            </a:r>
            <a:r>
              <a:rPr lang="zh-CN" altLang="en-US" dirty="0"/>
              <a:t>，整数是</a:t>
            </a:r>
            <a:r>
              <a:rPr lang="en-US" altLang="zh-CN" dirty="0"/>
              <a:t>int64_t</a:t>
            </a:r>
            <a:r>
              <a:rPr lang="zh-CN" altLang="en-US" dirty="0"/>
              <a:t>和</a:t>
            </a:r>
            <a:r>
              <a:rPr lang="en-US" altLang="zh-CN" dirty="0"/>
              <a:t>uint64_t</a:t>
            </a:r>
            <a:r>
              <a:rPr lang="zh-CN" altLang="en-US" dirty="0"/>
              <a:t>，浮点数是</a:t>
            </a:r>
            <a:r>
              <a:rPr lang="en-US" altLang="zh-CN" dirty="0"/>
              <a:t>double</a:t>
            </a:r>
            <a:r>
              <a:rPr lang="zh-CN" altLang="en-US" dirty="0"/>
              <a:t>，布尔值是</a:t>
            </a:r>
            <a:r>
              <a:rPr lang="en-US" altLang="zh-CN" dirty="0"/>
              <a:t>bool</a:t>
            </a:r>
            <a:r>
              <a:rPr lang="zh-CN" altLang="en-US" dirty="0"/>
              <a:t>，等等</a:t>
            </a:r>
            <a:endParaRPr lang="en-US" altLang="zh-CN" dirty="0"/>
          </a:p>
          <a:p>
            <a:pPr marL="0" indent="0">
              <a:spcBef>
                <a:spcPts val="200"/>
              </a:spcBef>
              <a:buNone/>
            </a:pPr>
            <a:r>
              <a:rPr lang="zh-CN" altLang="en-US" dirty="0"/>
              <a:t>实际构造时也可根据需要，自行设置类型</a:t>
            </a:r>
            <a:endParaRPr lang="en-US" altLang="zh-CN" dirty="0"/>
          </a:p>
          <a:p>
            <a:pPr marL="0" indent="0">
              <a:spcBef>
                <a:spcPts val="200"/>
              </a:spcBef>
              <a:buNone/>
            </a:pPr>
            <a:r>
              <a:rPr lang="zh-CN" altLang="en-US" dirty="0"/>
              <a:t>每个键值对的存储是用</a:t>
            </a:r>
            <a:r>
              <a:rPr lang="en-US" altLang="zh-CN" dirty="0"/>
              <a:t>pair</a:t>
            </a:r>
            <a:r>
              <a:rPr lang="zh-CN" altLang="en-US" dirty="0"/>
              <a:t>，根据函数的使用需求，还会涉及</a:t>
            </a:r>
            <a:r>
              <a:rPr lang="en-US" altLang="zh-CN" dirty="0"/>
              <a:t>tuple</a:t>
            </a:r>
            <a:r>
              <a:rPr lang="zh-CN" altLang="en-US" dirty="0"/>
              <a:t>，</a:t>
            </a:r>
            <a:r>
              <a:rPr lang="en-US" altLang="zh-CN" dirty="0"/>
              <a:t>map</a:t>
            </a:r>
            <a:r>
              <a:rPr lang="zh-CN" altLang="en-US" dirty="0"/>
              <a:t>，</a:t>
            </a:r>
            <a:r>
              <a:rPr lang="en-US" altLang="zh-CN" dirty="0"/>
              <a:t>tree</a:t>
            </a:r>
            <a:r>
              <a:rPr lang="zh-CN" altLang="en-US" dirty="0"/>
              <a:t>等</a:t>
            </a:r>
            <a:r>
              <a:rPr lang="en-US" altLang="zh-CN" dirty="0"/>
              <a:t>STL</a:t>
            </a:r>
            <a:r>
              <a:rPr lang="zh-CN" altLang="en-US" dirty="0"/>
              <a:t>库中的类型</a:t>
            </a:r>
            <a:endParaRPr lang="en-US" altLang="zh-CN" dirty="0"/>
          </a:p>
          <a:p>
            <a:pPr marL="0" indent="0">
              <a:spcBef>
                <a:spcPts val="200"/>
              </a:spcBef>
              <a:buNone/>
            </a:pPr>
            <a:endParaRPr lang="en-US" altLang="zh-CN" dirty="0"/>
          </a:p>
          <a:p>
            <a:pPr marL="0" indent="0">
              <a:spcBef>
                <a:spcPts val="200"/>
              </a:spcBef>
              <a:buNone/>
            </a:pPr>
            <a:r>
              <a:rPr lang="zh-CN" altLang="en-US" dirty="0"/>
              <a:t>考虑到</a:t>
            </a:r>
            <a:r>
              <a:rPr lang="en-US" altLang="zh-CN" dirty="0" err="1"/>
              <a:t>json</a:t>
            </a:r>
            <a:r>
              <a:rPr lang="zh-CN" altLang="en-US" dirty="0"/>
              <a:t>语法中对象里的键值对的无序性，</a:t>
            </a:r>
            <a:r>
              <a:rPr lang="en-US" altLang="zh-CN" dirty="0" err="1"/>
              <a:t>json</a:t>
            </a:r>
            <a:r>
              <a:rPr lang="zh-CN" altLang="en-US" dirty="0"/>
              <a:t>类是用</a:t>
            </a:r>
            <a:r>
              <a:rPr lang="en-US" altLang="zh-CN" dirty="0"/>
              <a:t>map</a:t>
            </a:r>
            <a:r>
              <a:rPr lang="zh-CN" altLang="en-US" dirty="0"/>
              <a:t>处理对象，里面的键值对是按照</a:t>
            </a:r>
            <a:r>
              <a:rPr lang="en-US" altLang="zh-CN" dirty="0"/>
              <a:t>name</a:t>
            </a:r>
            <a:r>
              <a:rPr lang="zh-CN" altLang="en-US" dirty="0"/>
              <a:t>的字典序进行储存的，如果在存储</a:t>
            </a:r>
            <a:r>
              <a:rPr lang="en-US" altLang="zh-CN" dirty="0" err="1"/>
              <a:t>json</a:t>
            </a:r>
            <a:r>
              <a:rPr lang="zh-CN" altLang="en-US" dirty="0"/>
              <a:t>时想保留原始的键值对的顺序，可以用</a:t>
            </a:r>
            <a:r>
              <a:rPr lang="en-US" altLang="zh-CN" dirty="0" err="1"/>
              <a:t>ordered_json</a:t>
            </a:r>
            <a:r>
              <a:rPr lang="zh-CN" altLang="en-US" dirty="0"/>
              <a:t>，则</a:t>
            </a:r>
            <a:r>
              <a:rPr lang="en-US" altLang="zh-CN" dirty="0" err="1"/>
              <a:t>ObjectType</a:t>
            </a:r>
            <a:r>
              <a:rPr lang="zh-CN" altLang="en-US" dirty="0"/>
              <a:t>为</a:t>
            </a:r>
            <a:r>
              <a:rPr lang="en-US" altLang="zh-CN" dirty="0" err="1"/>
              <a:t>ordered_map</a:t>
            </a:r>
            <a:endParaRPr lang="en-US" altLang="zh-CN" dirty="0"/>
          </a:p>
          <a:p>
            <a:pPr>
              <a:spcBef>
                <a:spcPts val="200"/>
              </a:spcBef>
            </a:pPr>
            <a:r>
              <a:rPr lang="en-US" altLang="zh-CN" dirty="0" err="1"/>
              <a:t>ordered_map</a:t>
            </a:r>
            <a:r>
              <a:rPr lang="zh-CN" altLang="en-US" dirty="0"/>
              <a:t>是在</a:t>
            </a:r>
            <a:r>
              <a:rPr lang="en-US" altLang="zh-CN" dirty="0"/>
              <a:t>namespace</a:t>
            </a:r>
            <a:r>
              <a:rPr lang="zh-CN" altLang="en-US" dirty="0"/>
              <a:t> </a:t>
            </a:r>
            <a:r>
              <a:rPr lang="en-US" altLang="zh-CN" dirty="0" err="1"/>
              <a:t>nlohmann</a:t>
            </a:r>
            <a:r>
              <a:rPr lang="zh-CN" altLang="en-US" dirty="0"/>
              <a:t>里的一个</a:t>
            </a:r>
            <a:r>
              <a:rPr lang="en-US" altLang="zh-CN" dirty="0"/>
              <a:t>struct</a:t>
            </a:r>
            <a:r>
              <a:rPr lang="zh-CN" altLang="en-US" dirty="0"/>
              <a:t>，结构与</a:t>
            </a:r>
            <a:r>
              <a:rPr lang="en-US" altLang="zh-CN" dirty="0"/>
              <a:t>std::map</a:t>
            </a:r>
            <a:r>
              <a:rPr lang="zh-CN" altLang="en-US" dirty="0"/>
              <a:t>类似，但是保留顺序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977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011D8D9-F4B2-3BF0-C588-C0357B463611}"/>
              </a:ext>
            </a:extLst>
          </p:cNvPr>
          <p:cNvSpPr/>
          <p:nvPr/>
        </p:nvSpPr>
        <p:spPr>
          <a:xfrm>
            <a:off x="2033120" y="1732850"/>
            <a:ext cx="5444382" cy="4566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namespace </a:t>
            </a:r>
            <a:r>
              <a:rPr lang="en-US" altLang="zh-CN" dirty="0" err="1">
                <a:solidFill>
                  <a:srgbClr val="FF0000"/>
                </a:solidFill>
              </a:rPr>
              <a:t>nlohmann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FFD4413-E0A9-E7B1-3F89-5461688F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框架分析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812F6A3-1FEF-9AFB-09E7-87659CC69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385590"/>
              </p:ext>
            </p:extLst>
          </p:nvPr>
        </p:nvGraphicFramePr>
        <p:xfrm>
          <a:off x="7767067" y="1225255"/>
          <a:ext cx="4224336" cy="31125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24336">
                  <a:extLst>
                    <a:ext uri="{9D8B030D-6E8A-4147-A177-3AD203B41FA5}">
                      <a16:colId xmlns:a16="http://schemas.microsoft.com/office/drawing/2014/main" val="2369031284"/>
                    </a:ext>
                  </a:extLst>
                </a:gridCol>
              </a:tblGrid>
              <a:tr h="460773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>
                          <a:solidFill>
                            <a:schemeClr val="tx1"/>
                          </a:solidFill>
                        </a:rPr>
                        <a:t>basic_json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576819"/>
                  </a:ext>
                </a:extLst>
              </a:tr>
              <a:tr h="460773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json_value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: union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973219"/>
                  </a:ext>
                </a:extLst>
              </a:tr>
              <a:tr h="68679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 create(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 destroy(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value_t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 begin(): iterator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 end(): iterator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 size():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size_type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82052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05BB02B-4AA2-B073-2848-CD4EACD91616}"/>
              </a:ext>
            </a:extLst>
          </p:cNvPr>
          <p:cNvSpPr/>
          <p:nvPr/>
        </p:nvSpPr>
        <p:spPr>
          <a:xfrm>
            <a:off x="8931021" y="189328"/>
            <a:ext cx="2665809" cy="132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U: </a:t>
            </a:r>
            <a:r>
              <a:rPr lang="en-US" altLang="zh-CN" sz="1600" dirty="0" err="1">
                <a:solidFill>
                  <a:schemeClr val="tx1"/>
                </a:solidFill>
              </a:rPr>
              <a:t>typename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V: </a:t>
            </a:r>
            <a:r>
              <a:rPr lang="en-US" altLang="zh-CN" sz="1600" dirty="0" err="1">
                <a:solidFill>
                  <a:schemeClr val="tx1"/>
                </a:solidFill>
              </a:rPr>
              <a:t>typename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err="1">
                <a:solidFill>
                  <a:schemeClr val="tx1"/>
                </a:solidFill>
              </a:rPr>
              <a:t>ObjectType</a:t>
            </a:r>
            <a:r>
              <a:rPr lang="en-US" altLang="zh-CN" sz="1600" dirty="0">
                <a:solidFill>
                  <a:schemeClr val="tx1"/>
                </a:solidFill>
              </a:rPr>
              <a:t>: class = std::map</a:t>
            </a:r>
          </a:p>
          <a:p>
            <a:r>
              <a:rPr lang="en-US" altLang="zh-CN" sz="1600" dirty="0" err="1">
                <a:solidFill>
                  <a:schemeClr val="tx1"/>
                </a:solidFill>
              </a:rPr>
              <a:t>StringType</a:t>
            </a:r>
            <a:r>
              <a:rPr lang="en-US" altLang="zh-CN" sz="1600" dirty="0">
                <a:solidFill>
                  <a:schemeClr val="tx1"/>
                </a:solidFill>
              </a:rPr>
              <a:t>: class = std::string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E2043C-F10D-D699-00F0-C9F3E88052D1}"/>
              </a:ext>
            </a:extLst>
          </p:cNvPr>
          <p:cNvSpPr/>
          <p:nvPr/>
        </p:nvSpPr>
        <p:spPr>
          <a:xfrm>
            <a:off x="2171363" y="2248402"/>
            <a:ext cx="3334827" cy="3978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namespace </a:t>
            </a:r>
            <a:r>
              <a:rPr lang="en-US" altLang="zh-CN" dirty="0">
                <a:solidFill>
                  <a:srgbClr val="00B050"/>
                </a:solidFill>
              </a:rPr>
              <a:t>detail</a:t>
            </a: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2B36B2AC-847A-6EC0-179C-670FFF0947FD}"/>
              </a:ext>
            </a:extLst>
          </p:cNvPr>
          <p:cNvSpPr/>
          <p:nvPr/>
        </p:nvSpPr>
        <p:spPr>
          <a:xfrm rot="5400000">
            <a:off x="1816984" y="2425142"/>
            <a:ext cx="127830" cy="805513"/>
          </a:xfrm>
          <a:prstGeom prst="downArrow">
            <a:avLst>
              <a:gd name="adj1" fmla="val 0"/>
              <a:gd name="adj2" fmla="val 85336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3E8D7DA-CAC6-F926-2B60-33B1B2802798}"/>
              </a:ext>
            </a:extLst>
          </p:cNvPr>
          <p:cNvSpPr txBox="1"/>
          <p:nvPr/>
        </p:nvSpPr>
        <p:spPr>
          <a:xfrm>
            <a:off x="6286615" y="275119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&lt;&lt;friend&gt;&gt;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0EDEE38-A281-9A15-7707-EEF4D0FDD660}"/>
              </a:ext>
            </a:extLst>
          </p:cNvPr>
          <p:cNvSpPr txBox="1"/>
          <p:nvPr/>
        </p:nvSpPr>
        <p:spPr>
          <a:xfrm>
            <a:off x="7676820" y="4483458"/>
            <a:ext cx="4377293" cy="218521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/>
              <a:t>图中的类（</a:t>
            </a:r>
            <a:r>
              <a:rPr lang="en-US" altLang="zh-CN" sz="1700" dirty="0"/>
              <a:t>class</a:t>
            </a:r>
            <a:r>
              <a:rPr lang="zh-CN" altLang="en-US" sz="1700" dirty="0"/>
              <a:t>或</a:t>
            </a:r>
            <a:r>
              <a:rPr lang="en-US" altLang="zh-CN" sz="1700" dirty="0"/>
              <a:t>struct</a:t>
            </a:r>
            <a:r>
              <a:rPr lang="zh-CN" altLang="en-US" sz="1700" dirty="0"/>
              <a:t>）一般是类模板</a:t>
            </a:r>
            <a:endParaRPr lang="en-US" altLang="zh-CN" sz="1700" dirty="0"/>
          </a:p>
          <a:p>
            <a:r>
              <a:rPr lang="zh-CN" altLang="en-US" sz="1700" dirty="0"/>
              <a:t>核心的类是</a:t>
            </a:r>
            <a:r>
              <a:rPr lang="en-US" altLang="zh-CN" sz="1700" dirty="0" err="1"/>
              <a:t>basic_json</a:t>
            </a:r>
            <a:r>
              <a:rPr lang="zh-CN" altLang="en-US" sz="1700" dirty="0"/>
              <a:t>以及</a:t>
            </a:r>
            <a:r>
              <a:rPr lang="en-US" altLang="zh-CN" sz="1700" dirty="0" err="1"/>
              <a:t>json_pointer</a:t>
            </a:r>
            <a:r>
              <a:rPr lang="zh-CN" altLang="en-US" sz="1700" dirty="0"/>
              <a:t>等，细节上的处理则在</a:t>
            </a:r>
            <a:r>
              <a:rPr lang="en-US" altLang="zh-CN" sz="1700" dirty="0"/>
              <a:t>detail</a:t>
            </a:r>
            <a:r>
              <a:rPr lang="zh-CN" altLang="en-US" sz="1700" dirty="0"/>
              <a:t>中实现（比如适配器，代理，迭代器等等）</a:t>
            </a:r>
            <a:endParaRPr lang="en-US" altLang="zh-CN" sz="1700" dirty="0"/>
          </a:p>
          <a:p>
            <a:r>
              <a:rPr lang="zh-CN" altLang="en-US" sz="1700" dirty="0"/>
              <a:t>功能不同的类之间并不是完全独立的，某个类的函数的实现往往要用到其他的类的函数作为接口，且这类接口往往可供多个函数共用（调用），从而提高使用效率</a:t>
            </a:r>
            <a:endParaRPr lang="en-US" altLang="zh-CN" sz="17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34847BE-F06A-8D3B-E7D2-EB453A8FAB03}"/>
              </a:ext>
            </a:extLst>
          </p:cNvPr>
          <p:cNvCxnSpPr>
            <a:cxnSpLocks/>
          </p:cNvCxnSpPr>
          <p:nvPr/>
        </p:nvCxnSpPr>
        <p:spPr>
          <a:xfrm flipV="1">
            <a:off x="6945086" y="1403407"/>
            <a:ext cx="821981" cy="967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820B29E-170C-94BF-CF87-616D514D86B7}"/>
              </a:ext>
            </a:extLst>
          </p:cNvPr>
          <p:cNvSpPr/>
          <p:nvPr/>
        </p:nvSpPr>
        <p:spPr>
          <a:xfrm>
            <a:off x="94720" y="2299669"/>
            <a:ext cx="1759793" cy="1941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namespace std</a:t>
            </a: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20628D55-81A6-59C5-13C3-19854739A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1558"/>
              </p:ext>
            </p:extLst>
          </p:nvPr>
        </p:nvGraphicFramePr>
        <p:xfrm>
          <a:off x="201401" y="2636475"/>
          <a:ext cx="1259685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85">
                  <a:extLst>
                    <a:ext uri="{9D8B030D-6E8A-4147-A177-3AD203B41FA5}">
                      <a16:colId xmlns:a16="http://schemas.microsoft.com/office/drawing/2014/main" val="2703021310"/>
                    </a:ext>
                  </a:extLst>
                </a:gridCol>
              </a:tblGrid>
              <a:tr h="29519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exception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64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7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43175"/>
                  </a:ext>
                </a:extLst>
              </a:tr>
            </a:tbl>
          </a:graphicData>
        </a:graphic>
      </p:graphicFrame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7AAC505-0905-D4F9-D8C8-FE34AF83F5DE}"/>
              </a:ext>
            </a:extLst>
          </p:cNvPr>
          <p:cNvCxnSpPr>
            <a:cxnSpLocks/>
          </p:cNvCxnSpPr>
          <p:nvPr/>
        </p:nvCxnSpPr>
        <p:spPr>
          <a:xfrm>
            <a:off x="6521668" y="2609361"/>
            <a:ext cx="1" cy="71114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箭头: 下 46">
            <a:extLst>
              <a:ext uri="{FF2B5EF4-FFF2-40B4-BE49-F238E27FC236}">
                <a16:creationId xmlns:a16="http://schemas.microsoft.com/office/drawing/2014/main" id="{ACBD72DA-491B-AB41-A1AC-A5CBC127C308}"/>
              </a:ext>
            </a:extLst>
          </p:cNvPr>
          <p:cNvSpPr/>
          <p:nvPr/>
        </p:nvSpPr>
        <p:spPr>
          <a:xfrm rot="10800000">
            <a:off x="2302160" y="3307133"/>
            <a:ext cx="101742" cy="2695477"/>
          </a:xfrm>
          <a:prstGeom prst="downArrow">
            <a:avLst>
              <a:gd name="adj1" fmla="val 0"/>
              <a:gd name="adj2" fmla="val 85336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12F003C-6D99-58E8-4FAF-D78F18C6E0AF}"/>
              </a:ext>
            </a:extLst>
          </p:cNvPr>
          <p:cNvCxnSpPr>
            <a:cxnSpLocks/>
          </p:cNvCxnSpPr>
          <p:nvPr/>
        </p:nvCxnSpPr>
        <p:spPr>
          <a:xfrm>
            <a:off x="2357438" y="3573251"/>
            <a:ext cx="24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30EA298-EF55-5507-A5F4-2499D0773D61}"/>
              </a:ext>
            </a:extLst>
          </p:cNvPr>
          <p:cNvCxnSpPr>
            <a:cxnSpLocks/>
          </p:cNvCxnSpPr>
          <p:nvPr/>
        </p:nvCxnSpPr>
        <p:spPr>
          <a:xfrm>
            <a:off x="2370681" y="4352175"/>
            <a:ext cx="24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A4D87951-F45D-59CE-B4EC-C15C3D505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53861"/>
              </p:ext>
            </p:extLst>
          </p:nvPr>
        </p:nvGraphicFramePr>
        <p:xfrm>
          <a:off x="5940811" y="1976771"/>
          <a:ext cx="1259685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85">
                  <a:extLst>
                    <a:ext uri="{9D8B030D-6E8A-4147-A177-3AD203B41FA5}">
                      <a16:colId xmlns:a16="http://schemas.microsoft.com/office/drawing/2014/main" val="2703021310"/>
                    </a:ext>
                  </a:extLst>
                </a:gridCol>
              </a:tblGrid>
              <a:tr h="295198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ysClr val="windowText" lastClr="000000"/>
                          </a:solidFill>
                        </a:rPr>
                        <a:t>basic_json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64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7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43175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2BF31060-8FF6-DE17-1642-4BCF15073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56852"/>
              </p:ext>
            </p:extLst>
          </p:nvPr>
        </p:nvGraphicFramePr>
        <p:xfrm>
          <a:off x="6048173" y="5504771"/>
          <a:ext cx="1259685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85">
                  <a:extLst>
                    <a:ext uri="{9D8B030D-6E8A-4147-A177-3AD203B41FA5}">
                      <a16:colId xmlns:a16="http://schemas.microsoft.com/office/drawing/2014/main" val="2703021310"/>
                    </a:ext>
                  </a:extLst>
                </a:gridCol>
              </a:tblGrid>
              <a:tr h="295198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ysClr val="windowText" lastClr="000000"/>
                          </a:solidFill>
                        </a:rPr>
                        <a:t>json_sax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64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7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43175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45FAD157-C683-1775-F485-E7D32C352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60984"/>
              </p:ext>
            </p:extLst>
          </p:nvPr>
        </p:nvGraphicFramePr>
        <p:xfrm>
          <a:off x="5836727" y="4747193"/>
          <a:ext cx="1472762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762">
                  <a:extLst>
                    <a:ext uri="{9D8B030D-6E8A-4147-A177-3AD203B41FA5}">
                      <a16:colId xmlns:a16="http://schemas.microsoft.com/office/drawing/2014/main" val="2703021310"/>
                    </a:ext>
                  </a:extLst>
                </a:gridCol>
              </a:tblGrid>
              <a:tr h="295198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ysClr val="windowText" lastClr="000000"/>
                          </a:solidFill>
                        </a:rPr>
                        <a:t>ordered_map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64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7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43175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73E2714E-738A-F4D6-0F0E-FEBD10257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42528"/>
              </p:ext>
            </p:extLst>
          </p:nvPr>
        </p:nvGraphicFramePr>
        <p:xfrm>
          <a:off x="5825802" y="4051896"/>
          <a:ext cx="1472762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762">
                  <a:extLst>
                    <a:ext uri="{9D8B030D-6E8A-4147-A177-3AD203B41FA5}">
                      <a16:colId xmlns:a16="http://schemas.microsoft.com/office/drawing/2014/main" val="2703021310"/>
                    </a:ext>
                  </a:extLst>
                </a:gridCol>
              </a:tblGrid>
              <a:tr h="295198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ysClr val="windowText" lastClr="000000"/>
                          </a:solidFill>
                        </a:rPr>
                        <a:t>adl_serializer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64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7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43175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70CC87B7-C5D3-15A3-9423-825819EA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36123"/>
              </p:ext>
            </p:extLst>
          </p:nvPr>
        </p:nvGraphicFramePr>
        <p:xfrm>
          <a:off x="5785287" y="3323875"/>
          <a:ext cx="1472762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762">
                  <a:extLst>
                    <a:ext uri="{9D8B030D-6E8A-4147-A177-3AD203B41FA5}">
                      <a16:colId xmlns:a16="http://schemas.microsoft.com/office/drawing/2014/main" val="2703021310"/>
                    </a:ext>
                  </a:extLst>
                </a:gridCol>
              </a:tblGrid>
              <a:tr h="295198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ysClr val="windowText" lastClr="000000"/>
                          </a:solidFill>
                        </a:rPr>
                        <a:t>json_pointer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64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7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43175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0CAB3EC5-F331-0689-A8DB-7A59B8A91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91470"/>
              </p:ext>
            </p:extLst>
          </p:nvPr>
        </p:nvGraphicFramePr>
        <p:xfrm>
          <a:off x="2274833" y="2683440"/>
          <a:ext cx="1259685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85">
                  <a:extLst>
                    <a:ext uri="{9D8B030D-6E8A-4147-A177-3AD203B41FA5}">
                      <a16:colId xmlns:a16="http://schemas.microsoft.com/office/drawing/2014/main" val="2703021310"/>
                    </a:ext>
                  </a:extLst>
                </a:gridCol>
              </a:tblGrid>
              <a:tr h="29519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exception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64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7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43175"/>
                  </a:ext>
                </a:extLst>
              </a:tr>
            </a:tbl>
          </a:graphicData>
        </a:graphic>
      </p:graphicFrame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76C008B-21C8-BDFD-A4D3-854BB9992703}"/>
              </a:ext>
            </a:extLst>
          </p:cNvPr>
          <p:cNvCxnSpPr>
            <a:cxnSpLocks/>
          </p:cNvCxnSpPr>
          <p:nvPr/>
        </p:nvCxnSpPr>
        <p:spPr>
          <a:xfrm>
            <a:off x="2345928" y="5083519"/>
            <a:ext cx="245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45D40A2-DB75-04A5-C30D-0C959E600771}"/>
              </a:ext>
            </a:extLst>
          </p:cNvPr>
          <p:cNvCxnSpPr>
            <a:cxnSpLocks/>
          </p:cNvCxnSpPr>
          <p:nvPr/>
        </p:nvCxnSpPr>
        <p:spPr>
          <a:xfrm>
            <a:off x="2370682" y="6002613"/>
            <a:ext cx="245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B50345F2-5511-84D2-6A08-FD2595056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08982"/>
              </p:ext>
            </p:extLst>
          </p:nvPr>
        </p:nvGraphicFramePr>
        <p:xfrm>
          <a:off x="2616081" y="3383464"/>
          <a:ext cx="1408396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96">
                  <a:extLst>
                    <a:ext uri="{9D8B030D-6E8A-4147-A177-3AD203B41FA5}">
                      <a16:colId xmlns:a16="http://schemas.microsoft.com/office/drawing/2014/main" val="2703021310"/>
                    </a:ext>
                  </a:extLst>
                </a:gridCol>
              </a:tblGrid>
              <a:tr h="295198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ysClr val="windowText" lastClr="000000"/>
                          </a:solidFill>
                        </a:rPr>
                        <a:t>parce_error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64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7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43175"/>
                  </a:ext>
                </a:extLst>
              </a:tr>
            </a:tbl>
          </a:graphicData>
        </a:graphic>
      </p:graphicFrame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E7D507AF-0B04-0766-E117-3C4E4797D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98506"/>
              </p:ext>
            </p:extLst>
          </p:nvPr>
        </p:nvGraphicFramePr>
        <p:xfrm>
          <a:off x="2623355" y="4179090"/>
          <a:ext cx="1408396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96">
                  <a:extLst>
                    <a:ext uri="{9D8B030D-6E8A-4147-A177-3AD203B41FA5}">
                      <a16:colId xmlns:a16="http://schemas.microsoft.com/office/drawing/2014/main" val="2703021310"/>
                    </a:ext>
                  </a:extLst>
                </a:gridCol>
              </a:tblGrid>
              <a:tr h="295198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ysClr val="windowText" lastClr="000000"/>
                          </a:solidFill>
                        </a:rPr>
                        <a:t>type_error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64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7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43175"/>
                  </a:ext>
                </a:extLst>
              </a:tr>
            </a:tbl>
          </a:graphicData>
        </a:graphic>
      </p:graphicFrame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FEED27D1-574C-0FA6-8DB4-683965B57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907240"/>
              </p:ext>
            </p:extLst>
          </p:nvPr>
        </p:nvGraphicFramePr>
        <p:xfrm>
          <a:off x="2616081" y="5572100"/>
          <a:ext cx="1408396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96">
                  <a:extLst>
                    <a:ext uri="{9D8B030D-6E8A-4147-A177-3AD203B41FA5}">
                      <a16:colId xmlns:a16="http://schemas.microsoft.com/office/drawing/2014/main" val="2703021310"/>
                    </a:ext>
                  </a:extLst>
                </a:gridCol>
              </a:tblGrid>
              <a:tr h="295198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ysClr val="windowText" lastClr="000000"/>
                          </a:solidFill>
                        </a:rPr>
                        <a:t>other_error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64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7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43175"/>
                  </a:ext>
                </a:extLst>
              </a:tr>
            </a:tbl>
          </a:graphicData>
        </a:graphic>
      </p:graphicFrame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5E274681-BC57-0091-AC24-3B940E05B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464428"/>
              </p:ext>
            </p:extLst>
          </p:nvPr>
        </p:nvGraphicFramePr>
        <p:xfrm>
          <a:off x="2605257" y="4875595"/>
          <a:ext cx="856384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384">
                  <a:extLst>
                    <a:ext uri="{9D8B030D-6E8A-4147-A177-3AD203B41FA5}">
                      <a16:colId xmlns:a16="http://schemas.microsoft.com/office/drawing/2014/main" val="2703021310"/>
                    </a:ext>
                  </a:extLst>
                </a:gridCol>
              </a:tblGrid>
              <a:tr h="29519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64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7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43175"/>
                  </a:ext>
                </a:extLst>
              </a:tr>
            </a:tbl>
          </a:graphicData>
        </a:graphic>
      </p:graphicFrame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119C1CDD-157C-DB86-208C-B8E00CD2B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94094"/>
              </p:ext>
            </p:extLst>
          </p:nvPr>
        </p:nvGraphicFramePr>
        <p:xfrm>
          <a:off x="4412695" y="2792965"/>
          <a:ext cx="1004401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401">
                  <a:extLst>
                    <a:ext uri="{9D8B030D-6E8A-4147-A177-3AD203B41FA5}">
                      <a16:colId xmlns:a16="http://schemas.microsoft.com/office/drawing/2014/main" val="2703021310"/>
                    </a:ext>
                  </a:extLst>
                </a:gridCol>
              </a:tblGrid>
              <a:tr h="295198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ysClr val="windowText" lastClr="000000"/>
                          </a:solidFill>
                        </a:rPr>
                        <a:t>json_ref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64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7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43175"/>
                  </a:ext>
                </a:extLst>
              </a:tr>
            </a:tbl>
          </a:graphicData>
        </a:graphic>
      </p:graphicFrame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88757617-E02C-1E5C-8C1E-06D1E12B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34754"/>
              </p:ext>
            </p:extLst>
          </p:nvPr>
        </p:nvGraphicFramePr>
        <p:xfrm>
          <a:off x="4230897" y="3535914"/>
          <a:ext cx="1188688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688">
                  <a:extLst>
                    <a:ext uri="{9D8B030D-6E8A-4147-A177-3AD203B41FA5}">
                      <a16:colId xmlns:a16="http://schemas.microsoft.com/office/drawing/2014/main" val="2703021310"/>
                    </a:ext>
                  </a:extLst>
                </a:gridCol>
              </a:tblGrid>
              <a:tr h="29519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serializer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64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7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43175"/>
                  </a:ext>
                </a:extLst>
              </a:tr>
            </a:tbl>
          </a:graphicData>
        </a:graphic>
      </p:graphicFrame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DEB58F67-3D0D-7042-8BA8-665C8E38B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056167"/>
              </p:ext>
            </p:extLst>
          </p:nvPr>
        </p:nvGraphicFramePr>
        <p:xfrm>
          <a:off x="4412695" y="4516603"/>
          <a:ext cx="979077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77">
                  <a:extLst>
                    <a:ext uri="{9D8B030D-6E8A-4147-A177-3AD203B41FA5}">
                      <a16:colId xmlns:a16="http://schemas.microsoft.com/office/drawing/2014/main" val="2703021310"/>
                    </a:ext>
                  </a:extLst>
                </a:gridCol>
              </a:tblGrid>
              <a:tr h="29519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64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7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43175"/>
                  </a:ext>
                </a:extLst>
              </a:tr>
            </a:tbl>
          </a:graphicData>
        </a:graphic>
      </p:graphicFrame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A7375E7C-3A5E-70BD-00AB-C50B7B07A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41843"/>
              </p:ext>
            </p:extLst>
          </p:nvPr>
        </p:nvGraphicFramePr>
        <p:xfrm>
          <a:off x="200050" y="3438572"/>
          <a:ext cx="1259685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85">
                  <a:extLst>
                    <a:ext uri="{9D8B030D-6E8A-4147-A177-3AD203B41FA5}">
                      <a16:colId xmlns:a16="http://schemas.microsoft.com/office/drawing/2014/main" val="2703021310"/>
                    </a:ext>
                  </a:extLst>
                </a:gridCol>
              </a:tblGrid>
              <a:tr h="29519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64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7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4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40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0929F-3E49-89E9-DA38-EB51AD6B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FC82B5-B656-0C2A-06E2-16B9740CB4E7}"/>
              </a:ext>
            </a:extLst>
          </p:cNvPr>
          <p:cNvSpPr/>
          <p:nvPr/>
        </p:nvSpPr>
        <p:spPr>
          <a:xfrm>
            <a:off x="164306" y="450057"/>
            <a:ext cx="11116152" cy="53863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namespace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nlohmann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D5FE79-3A1B-3F48-F54C-F1AFF3B4A001}"/>
              </a:ext>
            </a:extLst>
          </p:cNvPr>
          <p:cNvSpPr/>
          <p:nvPr/>
        </p:nvSpPr>
        <p:spPr>
          <a:xfrm>
            <a:off x="911542" y="2779606"/>
            <a:ext cx="10176900" cy="283964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namespace </a:t>
            </a:r>
            <a:r>
              <a:rPr lang="en-US" altLang="zh-CN" dirty="0">
                <a:solidFill>
                  <a:srgbClr val="00B050"/>
                </a:solidFill>
              </a:rPr>
              <a:t>detail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265C2AD-115B-1E6D-1A4A-783270B09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435111"/>
              </p:ext>
            </p:extLst>
          </p:nvPr>
        </p:nvGraphicFramePr>
        <p:xfrm>
          <a:off x="1103558" y="3530159"/>
          <a:ext cx="40001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102">
                  <a:extLst>
                    <a:ext uri="{9D8B030D-6E8A-4147-A177-3AD203B41FA5}">
                      <a16:colId xmlns:a16="http://schemas.microsoft.com/office/drawing/2014/main" val="3729694620"/>
                    </a:ext>
                  </a:extLst>
                </a:gridCol>
              </a:tblGrid>
              <a:tr h="28571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serializer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89350"/>
                  </a:ext>
                </a:extLst>
              </a:tr>
              <a:tr h="46911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+ dump(</a:t>
                      </a:r>
                      <a:r>
                        <a:rPr lang="en-US" altLang="zh-CN" sz="1600" dirty="0" err="1">
                          <a:solidFill>
                            <a:sysClr val="windowText" lastClr="000000"/>
                          </a:solidFill>
                        </a:rPr>
                        <a:t>BasicJsonType</a:t>
                      </a:r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&amp;, bool, bool…):void</a:t>
                      </a:r>
                    </a:p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50595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6AF18BA-650A-049C-E357-4F4628E5C6D1}"/>
              </a:ext>
            </a:extLst>
          </p:cNvPr>
          <p:cNvSpPr/>
          <p:nvPr/>
        </p:nvSpPr>
        <p:spPr>
          <a:xfrm>
            <a:off x="2160582" y="3281565"/>
            <a:ext cx="2325291" cy="429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BasicJsonType</a:t>
            </a:r>
            <a:r>
              <a:rPr lang="en-US" altLang="zh-CN" sz="1600" dirty="0">
                <a:solidFill>
                  <a:schemeClr val="tx1"/>
                </a:solidFill>
              </a:rPr>
              <a:t>: </a:t>
            </a:r>
            <a:r>
              <a:rPr lang="en-US" altLang="zh-CN" sz="1600" dirty="0" err="1">
                <a:solidFill>
                  <a:schemeClr val="tx1"/>
                </a:solidFill>
              </a:rPr>
              <a:t>typename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AD4F562E-C7A0-F534-C518-407E48D812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281095"/>
              </p:ext>
            </p:extLst>
          </p:nvPr>
        </p:nvGraphicFramePr>
        <p:xfrm>
          <a:off x="2021682" y="1505552"/>
          <a:ext cx="5014789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4789">
                  <a:extLst>
                    <a:ext uri="{9D8B030D-6E8A-4147-A177-3AD203B41FA5}">
                      <a16:colId xmlns:a16="http://schemas.microsoft.com/office/drawing/2014/main" val="2369031284"/>
                    </a:ext>
                  </a:extLst>
                </a:gridCol>
              </a:tblGrid>
              <a:tr h="31265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</a:rPr>
                        <a:t>basic_json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576819"/>
                  </a:ext>
                </a:extLst>
              </a:tr>
              <a:tr h="52901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+ dump(int, char, bool…): 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string_t</a:t>
                      </a:r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+ operator&lt;&lt;(std::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ostream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&amp;, 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basic_json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&amp;): std::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ostream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820527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FF75AEFA-8C5B-6C55-95DC-37C717CCA398}"/>
              </a:ext>
            </a:extLst>
          </p:cNvPr>
          <p:cNvSpPr/>
          <p:nvPr/>
        </p:nvSpPr>
        <p:spPr>
          <a:xfrm>
            <a:off x="4146471" y="639185"/>
            <a:ext cx="2196465" cy="1084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U: </a:t>
            </a:r>
            <a:r>
              <a:rPr lang="en-US" altLang="zh-CN" sz="1600" dirty="0" err="1">
                <a:solidFill>
                  <a:schemeClr val="tx1"/>
                </a:solidFill>
              </a:rPr>
              <a:t>typename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err="1">
                <a:solidFill>
                  <a:schemeClr val="tx1"/>
                </a:solidFill>
              </a:rPr>
              <a:t>ObjectType</a:t>
            </a:r>
            <a:r>
              <a:rPr lang="en-US" altLang="zh-CN" sz="1600" dirty="0">
                <a:solidFill>
                  <a:schemeClr val="tx1"/>
                </a:solidFill>
              </a:rPr>
              <a:t> = std::map</a:t>
            </a:r>
          </a:p>
          <a:p>
            <a:r>
              <a:rPr lang="en-US" altLang="zh-CN" sz="1600" dirty="0" err="1">
                <a:solidFill>
                  <a:schemeClr val="tx1"/>
                </a:solidFill>
              </a:rPr>
              <a:t>StringType</a:t>
            </a:r>
            <a:r>
              <a:rPr lang="en-US" altLang="zh-CN" sz="1600" dirty="0">
                <a:solidFill>
                  <a:schemeClr val="tx1"/>
                </a:solidFill>
              </a:rPr>
              <a:t> = std::string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9AFD3DDA-5FF5-715C-8A98-D212B7333DD8}"/>
              </a:ext>
            </a:extLst>
          </p:cNvPr>
          <p:cNvSpPr/>
          <p:nvPr/>
        </p:nvSpPr>
        <p:spPr>
          <a:xfrm rot="19072734">
            <a:off x="6102195" y="4153260"/>
            <a:ext cx="855811" cy="124562"/>
          </a:xfrm>
          <a:prstGeom prst="rightArrow">
            <a:avLst>
              <a:gd name="adj1" fmla="val 0"/>
              <a:gd name="adj2" fmla="val 7027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77905C24-6395-3F42-0EC8-254C34B35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30217"/>
              </p:ext>
            </p:extLst>
          </p:nvPr>
        </p:nvGraphicFramePr>
        <p:xfrm>
          <a:off x="4807114" y="4484770"/>
          <a:ext cx="228115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155">
                  <a:extLst>
                    <a:ext uri="{9D8B030D-6E8A-4147-A177-3AD203B41FA5}">
                      <a16:colId xmlns:a16="http://schemas.microsoft.com/office/drawing/2014/main" val="155349699"/>
                    </a:ext>
                  </a:extLst>
                </a:gridCol>
              </a:tblGrid>
              <a:tr h="332463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ysClr val="windowText" lastClr="000000"/>
                          </a:solidFill>
                        </a:rPr>
                        <a:t>output_vector_adapter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31010"/>
                  </a:ext>
                </a:extLst>
              </a:tr>
              <a:tr h="57425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+ </a:t>
                      </a:r>
                      <a:r>
                        <a:rPr lang="en-US" altLang="zh-CN" sz="1600" dirty="0" err="1">
                          <a:solidFill>
                            <a:sysClr val="windowText" lastClr="000000"/>
                          </a:solidFill>
                        </a:rPr>
                        <a:t>write_character</a:t>
                      </a:r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():void</a:t>
                      </a:r>
                    </a:p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+ </a:t>
                      </a:r>
                      <a:r>
                        <a:rPr lang="en-US" altLang="zh-CN" sz="1600" dirty="0" err="1">
                          <a:solidFill>
                            <a:sysClr val="windowText" lastClr="000000"/>
                          </a:solidFill>
                        </a:rPr>
                        <a:t>write_characters</a:t>
                      </a:r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():void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382274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3FF76DBD-755A-81B9-F234-DF3574E0C6C9}"/>
              </a:ext>
            </a:extLst>
          </p:cNvPr>
          <p:cNvSpPr/>
          <p:nvPr/>
        </p:nvSpPr>
        <p:spPr>
          <a:xfrm rot="16200000">
            <a:off x="7783371" y="4113632"/>
            <a:ext cx="591792" cy="129225"/>
          </a:xfrm>
          <a:prstGeom prst="rightArrow">
            <a:avLst>
              <a:gd name="adj1" fmla="val 0"/>
              <a:gd name="adj2" fmla="val 7027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7" name="表格 24">
            <a:extLst>
              <a:ext uri="{FF2B5EF4-FFF2-40B4-BE49-F238E27FC236}">
                <a16:creationId xmlns:a16="http://schemas.microsoft.com/office/drawing/2014/main" id="{68DF5C4C-4FE5-197B-CCFB-9D382EA5E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5173"/>
              </p:ext>
            </p:extLst>
          </p:nvPr>
        </p:nvGraphicFramePr>
        <p:xfrm>
          <a:off x="7242019" y="4477086"/>
          <a:ext cx="228115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155">
                  <a:extLst>
                    <a:ext uri="{9D8B030D-6E8A-4147-A177-3AD203B41FA5}">
                      <a16:colId xmlns:a16="http://schemas.microsoft.com/office/drawing/2014/main" val="155349699"/>
                    </a:ext>
                  </a:extLst>
                </a:gridCol>
              </a:tblGrid>
              <a:tr h="321865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ysClr val="windowText" lastClr="000000"/>
                          </a:solidFill>
                        </a:rPr>
                        <a:t>output_string_adapter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31010"/>
                  </a:ext>
                </a:extLst>
              </a:tr>
              <a:tr h="321865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+ </a:t>
                      </a:r>
                      <a:r>
                        <a:rPr lang="en-US" altLang="zh-CN" sz="1600" dirty="0" err="1">
                          <a:solidFill>
                            <a:sysClr val="windowText" lastClr="000000"/>
                          </a:solidFill>
                        </a:rPr>
                        <a:t>write_character</a:t>
                      </a:r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():void</a:t>
                      </a:r>
                    </a:p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+ </a:t>
                      </a:r>
                      <a:r>
                        <a:rPr lang="en-US" altLang="zh-CN" sz="1600" dirty="0" err="1">
                          <a:solidFill>
                            <a:sysClr val="windowText" lastClr="000000"/>
                          </a:solidFill>
                        </a:rPr>
                        <a:t>write_characters</a:t>
                      </a:r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():void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382274"/>
                  </a:ext>
                </a:extLst>
              </a:tr>
            </a:tbl>
          </a:graphicData>
        </a:graphic>
      </p:graphicFrame>
      <p:sp>
        <p:nvSpPr>
          <p:cNvPr id="28" name="箭头: 右 27">
            <a:extLst>
              <a:ext uri="{FF2B5EF4-FFF2-40B4-BE49-F238E27FC236}">
                <a16:creationId xmlns:a16="http://schemas.microsoft.com/office/drawing/2014/main" id="{675B3E7D-FC40-0767-F056-C56BD8A723E8}"/>
              </a:ext>
            </a:extLst>
          </p:cNvPr>
          <p:cNvSpPr/>
          <p:nvPr/>
        </p:nvSpPr>
        <p:spPr>
          <a:xfrm rot="13548973">
            <a:off x="9206697" y="4148574"/>
            <a:ext cx="759083" cy="146259"/>
          </a:xfrm>
          <a:prstGeom prst="rightArrow">
            <a:avLst>
              <a:gd name="adj1" fmla="val 0"/>
              <a:gd name="adj2" fmla="val 7027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9" name="表格 12">
            <a:extLst>
              <a:ext uri="{FF2B5EF4-FFF2-40B4-BE49-F238E27FC236}">
                <a16:creationId xmlns:a16="http://schemas.microsoft.com/office/drawing/2014/main" id="{FF0FC87D-236F-1D32-56B1-578E3269F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88186"/>
              </p:ext>
            </p:extLst>
          </p:nvPr>
        </p:nvGraphicFramePr>
        <p:xfrm>
          <a:off x="9734574" y="4479724"/>
          <a:ext cx="1016251" cy="911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251">
                  <a:extLst>
                    <a:ext uri="{9D8B030D-6E8A-4147-A177-3AD203B41FA5}">
                      <a16:colId xmlns:a16="http://schemas.microsoft.com/office/drawing/2014/main" val="1850715171"/>
                    </a:ext>
                  </a:extLst>
                </a:gridCol>
              </a:tblGrid>
              <a:tr h="38638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278336"/>
                  </a:ext>
                </a:extLst>
              </a:tr>
              <a:tr h="525373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63290"/>
                  </a:ext>
                </a:extLst>
              </a:tr>
            </a:tbl>
          </a:graphicData>
        </a:graphic>
      </p:graphicFrame>
      <p:graphicFrame>
        <p:nvGraphicFramePr>
          <p:cNvPr id="30" name="表格 24">
            <a:extLst>
              <a:ext uri="{FF2B5EF4-FFF2-40B4-BE49-F238E27FC236}">
                <a16:creationId xmlns:a16="http://schemas.microsoft.com/office/drawing/2014/main" id="{4377E48B-525E-D630-E20D-615E99722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25043"/>
              </p:ext>
            </p:extLst>
          </p:nvPr>
        </p:nvGraphicFramePr>
        <p:xfrm>
          <a:off x="6065483" y="2966476"/>
          <a:ext cx="456441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417">
                  <a:extLst>
                    <a:ext uri="{9D8B030D-6E8A-4147-A177-3AD203B41FA5}">
                      <a16:colId xmlns:a16="http://schemas.microsoft.com/office/drawing/2014/main" val="155349699"/>
                    </a:ext>
                  </a:extLst>
                </a:gridCol>
              </a:tblGrid>
              <a:tr h="321865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ysClr val="windowText" lastClr="000000"/>
                          </a:solidFill>
                        </a:rPr>
                        <a:t>output_adapter_protocol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31010"/>
                  </a:ext>
                </a:extLst>
              </a:tr>
              <a:tr h="321865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+ virtual </a:t>
                      </a:r>
                      <a:r>
                        <a:rPr lang="en-US" altLang="zh-CN" sz="1600" dirty="0" err="1">
                          <a:solidFill>
                            <a:sysClr val="windowText" lastClr="000000"/>
                          </a:solidFill>
                        </a:rPr>
                        <a:t>write_character</a:t>
                      </a:r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():void</a:t>
                      </a:r>
                    </a:p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+ virtual </a:t>
                      </a:r>
                      <a:r>
                        <a:rPr lang="en-US" altLang="zh-CN" sz="1600" dirty="0" err="1">
                          <a:solidFill>
                            <a:sysClr val="windowText" lastClr="000000"/>
                          </a:solidFill>
                        </a:rPr>
                        <a:t>write_characters</a:t>
                      </a:r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():void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382274"/>
                  </a:ext>
                </a:extLst>
              </a:tr>
            </a:tbl>
          </a:graphicData>
        </a:graphic>
      </p:graphicFrame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3FFC4E3F-0EE9-7D7E-E10C-C5433D2BD58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91599" y="2233485"/>
            <a:ext cx="918124" cy="1847683"/>
          </a:xfrm>
          <a:prstGeom prst="bentConnector3">
            <a:avLst>
              <a:gd name="adj1" fmla="val 166137"/>
            </a:avLst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1663009B-592E-BEA5-0041-68381EA88C3E}"/>
              </a:ext>
            </a:extLst>
          </p:cNvPr>
          <p:cNvSpPr/>
          <p:nvPr/>
        </p:nvSpPr>
        <p:spPr>
          <a:xfrm>
            <a:off x="6191964" y="6025574"/>
            <a:ext cx="3394274" cy="26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ysClr val="windowText" lastClr="000000"/>
                </a:solidFill>
              </a:rPr>
              <a:t>namespace std</a:t>
            </a:r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A086418D-D6C6-C832-DAFB-E9C5EB152686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4929189" y="5336381"/>
            <a:ext cx="1262775" cy="823229"/>
          </a:xfrm>
          <a:prstGeom prst="bentConnector3">
            <a:avLst>
              <a:gd name="adj1" fmla="val 217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E776773B-B553-3C88-C8FE-33372E0BAEA7}"/>
              </a:ext>
            </a:extLst>
          </p:cNvPr>
          <p:cNvCxnSpPr>
            <a:cxnSpLocks/>
          </p:cNvCxnSpPr>
          <p:nvPr/>
        </p:nvCxnSpPr>
        <p:spPr>
          <a:xfrm rot="5400000">
            <a:off x="557277" y="2610098"/>
            <a:ext cx="2010686" cy="918124"/>
          </a:xfrm>
          <a:prstGeom prst="bentConnector4">
            <a:avLst>
              <a:gd name="adj1" fmla="val -504"/>
              <a:gd name="adj2" fmla="val 146685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14BE4E1C-6D86-4278-A0BD-6748456D7257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5103660" y="3423676"/>
            <a:ext cx="961823" cy="650827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3E507289-9357-E825-F379-4F8B34BEA5BF}"/>
              </a:ext>
            </a:extLst>
          </p:cNvPr>
          <p:cNvCxnSpPr>
            <a:cxnSpLocks/>
          </p:cNvCxnSpPr>
          <p:nvPr/>
        </p:nvCxnSpPr>
        <p:spPr>
          <a:xfrm flipV="1">
            <a:off x="5115619" y="3711261"/>
            <a:ext cx="904720" cy="357429"/>
          </a:xfrm>
          <a:prstGeom prst="bentConnector3">
            <a:avLst>
              <a:gd name="adj1" fmla="val 51579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81BB6196-8FF0-7298-4191-192A4052BC9F}"/>
              </a:ext>
            </a:extLst>
          </p:cNvPr>
          <p:cNvSpPr/>
          <p:nvPr/>
        </p:nvSpPr>
        <p:spPr>
          <a:xfrm>
            <a:off x="8438484" y="2824152"/>
            <a:ext cx="1912576" cy="3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CharType</a:t>
            </a:r>
            <a:r>
              <a:rPr lang="en-US" altLang="zh-CN" sz="1600" dirty="0">
                <a:solidFill>
                  <a:schemeClr val="tx1"/>
                </a:solidFill>
              </a:rPr>
              <a:t>: </a:t>
            </a:r>
            <a:r>
              <a:rPr lang="en-US" altLang="zh-CN" sz="1600" dirty="0" err="1">
                <a:solidFill>
                  <a:schemeClr val="tx1"/>
                </a:solidFill>
              </a:rPr>
              <a:t>typename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66B2354-AAD2-3AFD-74DF-C56C37DCB50F}"/>
              </a:ext>
            </a:extLst>
          </p:cNvPr>
          <p:cNvCxnSpPr/>
          <p:nvPr/>
        </p:nvCxnSpPr>
        <p:spPr>
          <a:xfrm>
            <a:off x="7379495" y="5336381"/>
            <a:ext cx="0" cy="68919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3380352A-9BDD-359F-58CB-0B7BAA368FE7}"/>
              </a:ext>
            </a:extLst>
          </p:cNvPr>
          <p:cNvCxnSpPr>
            <a:cxnSpLocks/>
            <a:stCxn id="24" idx="1"/>
            <a:endCxn id="137" idx="1"/>
          </p:cNvCxnSpPr>
          <p:nvPr/>
        </p:nvCxnSpPr>
        <p:spPr>
          <a:xfrm rot="10800000" flipH="1" flipV="1">
            <a:off x="4807113" y="4941969"/>
            <a:ext cx="1859075" cy="1632405"/>
          </a:xfrm>
          <a:prstGeom prst="bentConnector3">
            <a:avLst>
              <a:gd name="adj1" fmla="val -12296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5FD3D844-CB6B-DB68-32FF-594377B70A79}"/>
              </a:ext>
            </a:extLst>
          </p:cNvPr>
          <p:cNvSpPr/>
          <p:nvPr/>
        </p:nvSpPr>
        <p:spPr>
          <a:xfrm>
            <a:off x="6666189" y="6440339"/>
            <a:ext cx="1789172" cy="26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ysClr val="windowText" lastClr="000000"/>
                </a:solidFill>
              </a:rPr>
              <a:t>other…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9C8C1C0-FE76-6D8B-2C61-46D99A987007}"/>
              </a:ext>
            </a:extLst>
          </p:cNvPr>
          <p:cNvSpPr txBox="1"/>
          <p:nvPr/>
        </p:nvSpPr>
        <p:spPr>
          <a:xfrm>
            <a:off x="7228486" y="597611"/>
            <a:ext cx="4860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以</a:t>
            </a:r>
            <a:r>
              <a:rPr lang="en-US" altLang="zh-CN" sz="1600" dirty="0" err="1"/>
              <a:t>basic_json</a:t>
            </a:r>
            <a:r>
              <a:rPr lang="zh-CN" altLang="en-US" sz="1600" dirty="0"/>
              <a:t>中的</a:t>
            </a:r>
            <a:r>
              <a:rPr lang="en-US" altLang="zh-CN" sz="1600" dirty="0"/>
              <a:t>dump()</a:t>
            </a:r>
            <a:r>
              <a:rPr lang="zh-CN" altLang="en-US" sz="1600" dirty="0"/>
              <a:t>和</a:t>
            </a:r>
            <a:r>
              <a:rPr lang="en-US" altLang="zh-CN" sz="1600" dirty="0"/>
              <a:t>operator&lt;&lt;</a:t>
            </a:r>
            <a:r>
              <a:rPr lang="zh-CN" altLang="en-US" sz="1600" dirty="0"/>
              <a:t>为例，展示实现的大致流程</a:t>
            </a:r>
            <a:endParaRPr lang="en-US" altLang="zh-CN" sz="1600" dirty="0"/>
          </a:p>
          <a:p>
            <a:r>
              <a:rPr lang="zh-CN" altLang="en-US" sz="1600" dirty="0"/>
              <a:t>前者用于设置每行的缩进，后者是输出流的重载</a:t>
            </a:r>
            <a:endParaRPr lang="en-US" altLang="zh-CN" sz="1600" dirty="0"/>
          </a:p>
          <a:p>
            <a:r>
              <a:rPr lang="zh-CN" altLang="en-US" sz="1600" dirty="0"/>
              <a:t>两者的实现都要用到</a:t>
            </a:r>
            <a:r>
              <a:rPr lang="en-US" altLang="zh-CN" sz="1600" dirty="0"/>
              <a:t>serializer</a:t>
            </a:r>
            <a:r>
              <a:rPr lang="zh-CN" altLang="en-US" sz="1600" dirty="0"/>
              <a:t>类中的</a:t>
            </a:r>
            <a:r>
              <a:rPr lang="en-US" altLang="zh-CN" sz="1600" dirty="0"/>
              <a:t>dump()</a:t>
            </a:r>
            <a:r>
              <a:rPr lang="zh-CN" altLang="en-US" sz="1600" dirty="0"/>
              <a:t>函数，</a:t>
            </a:r>
            <a:r>
              <a:rPr lang="en-US" altLang="zh-CN" sz="1600" dirty="0"/>
              <a:t>dump()</a:t>
            </a:r>
            <a:r>
              <a:rPr lang="zh-CN" altLang="en-US" sz="1600" dirty="0"/>
              <a:t>又会根据需要而选择适配器</a:t>
            </a:r>
            <a:r>
              <a:rPr lang="en-US" altLang="zh-CN" sz="1600" dirty="0"/>
              <a:t>adapter</a:t>
            </a:r>
            <a:r>
              <a:rPr lang="zh-CN" altLang="en-US" sz="1600" dirty="0"/>
              <a:t>中的函数</a:t>
            </a:r>
            <a:endParaRPr lang="en-US" altLang="zh-CN" sz="1600" dirty="0"/>
          </a:p>
          <a:p>
            <a:r>
              <a:rPr lang="zh-CN" altLang="en-US" sz="1600" dirty="0"/>
              <a:t>这些函数又会根据容器类型调用相应的</a:t>
            </a:r>
            <a:r>
              <a:rPr lang="en-US" altLang="zh-CN" sz="1600" dirty="0" err="1"/>
              <a:t>push_back</a:t>
            </a:r>
            <a:r>
              <a:rPr lang="zh-CN" altLang="en-US" sz="1600" dirty="0"/>
              <a:t>等函数</a:t>
            </a:r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397C642B-1AF0-B624-BA82-CFF29B2B4089}"/>
              </a:ext>
            </a:extLst>
          </p:cNvPr>
          <p:cNvCxnSpPr>
            <a:endCxn id="137" idx="3"/>
          </p:cNvCxnSpPr>
          <p:nvPr/>
        </p:nvCxnSpPr>
        <p:spPr>
          <a:xfrm rot="16200000" flipH="1">
            <a:off x="7827534" y="5946547"/>
            <a:ext cx="1182889" cy="72765"/>
          </a:xfrm>
          <a:prstGeom prst="bentConnector4">
            <a:avLst>
              <a:gd name="adj1" fmla="val 44334"/>
              <a:gd name="adj2" fmla="val 414162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4EA9319D-6988-70C6-CE48-B1B97F43132C}"/>
              </a:ext>
            </a:extLst>
          </p:cNvPr>
          <p:cNvCxnSpPr>
            <a:endCxn id="137" idx="3"/>
          </p:cNvCxnSpPr>
          <p:nvPr/>
        </p:nvCxnSpPr>
        <p:spPr>
          <a:xfrm rot="10800000" flipV="1">
            <a:off x="8455361" y="5391485"/>
            <a:ext cx="1781120" cy="1182889"/>
          </a:xfrm>
          <a:prstGeom prst="bentConnector3">
            <a:avLst>
              <a:gd name="adj1" fmla="val 666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93C15AC7-4692-2950-CE17-4E625EC5C400}"/>
              </a:ext>
            </a:extLst>
          </p:cNvPr>
          <p:cNvCxnSpPr>
            <a:endCxn id="78" idx="3"/>
          </p:cNvCxnSpPr>
          <p:nvPr/>
        </p:nvCxnSpPr>
        <p:spPr>
          <a:xfrm rot="5400000">
            <a:off x="9364503" y="5620906"/>
            <a:ext cx="760440" cy="316969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6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17506-96A8-BAF8-1F7C-56D81F01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使用例子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BBE02-18DD-48F7-9A3D-2969E432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56" y="1848380"/>
            <a:ext cx="5031582" cy="392104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/>
              <a:t>JSON</a:t>
            </a:r>
            <a:r>
              <a:rPr lang="zh-CN" altLang="en-US" sz="1800" dirty="0"/>
              <a:t>语法里，创建对象有</a:t>
            </a:r>
            <a:r>
              <a:rPr lang="en-US" altLang="zh-CN" sz="1800" dirty="0"/>
              <a:t>2</a:t>
            </a:r>
            <a:r>
              <a:rPr lang="zh-CN" altLang="en-US" sz="1800" dirty="0"/>
              <a:t>类方式</a:t>
            </a:r>
            <a:endParaRPr lang="en-US" altLang="zh-CN" sz="1800" dirty="0"/>
          </a:p>
          <a:p>
            <a:pPr marL="0" indent="0">
              <a:spcBef>
                <a:spcPts val="200"/>
              </a:spcBef>
              <a:buNone/>
            </a:pPr>
            <a:r>
              <a:rPr lang="zh-CN" altLang="en-US" sz="1800" dirty="0"/>
              <a:t>方式一：</a:t>
            </a:r>
            <a:endParaRPr lang="en-US" altLang="zh-CN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/>
              <a:t>var obj = new Object();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/>
              <a:t>obj.name = </a:t>
            </a:r>
            <a:r>
              <a:rPr lang="es-ES" altLang="zh-CN" sz="1800" dirty="0"/>
              <a:t>"yang";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s-ES" altLang="zh-CN" sz="1800" dirty="0"/>
              <a:t>obj.age = 19;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zh-CN" altLang="en-US" sz="1800" dirty="0"/>
              <a:t>方式二：</a:t>
            </a:r>
            <a:endParaRPr lang="en-US" altLang="zh-CN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/>
              <a:t>var obj = { </a:t>
            </a:r>
            <a:r>
              <a:rPr lang="es-ES" altLang="zh-CN" sz="1800" dirty="0"/>
              <a:t>"name" : "yang", "age": 19};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s-ES" altLang="zh-CN" sz="1800" dirty="0"/>
              <a:t>//</a:t>
            </a:r>
            <a:r>
              <a:rPr lang="zh-CN" altLang="en-US" sz="1800" dirty="0"/>
              <a:t>这里</a:t>
            </a:r>
            <a:r>
              <a:rPr lang="en-US" altLang="zh-CN" sz="1800" dirty="0"/>
              <a:t>name</a:t>
            </a:r>
            <a:r>
              <a:rPr lang="zh-CN" altLang="en-US" sz="1800" dirty="0"/>
              <a:t>和</a:t>
            </a:r>
            <a:r>
              <a:rPr lang="en-US" altLang="zh-CN" sz="1800" dirty="0"/>
              <a:t>age</a:t>
            </a:r>
            <a:r>
              <a:rPr lang="zh-CN" altLang="en-US" sz="1800" dirty="0"/>
              <a:t>也可以不用加双引号</a:t>
            </a:r>
            <a:endParaRPr lang="en-US" altLang="zh-CN" sz="1800" dirty="0"/>
          </a:p>
          <a:p>
            <a:pPr marL="0" indent="0">
              <a:spcBef>
                <a:spcPts val="200"/>
              </a:spcBef>
              <a:buNone/>
            </a:pPr>
            <a:r>
              <a:rPr lang="zh-CN" altLang="en-US" sz="1800" dirty="0"/>
              <a:t>访问及修改</a:t>
            </a:r>
            <a:r>
              <a:rPr lang="en-US" altLang="zh-CN" sz="1800" dirty="0"/>
              <a:t>value</a:t>
            </a:r>
            <a:r>
              <a:rPr lang="zh-CN" altLang="en-US" sz="1800" dirty="0"/>
              <a:t>有</a:t>
            </a:r>
            <a:r>
              <a:rPr lang="en-US" altLang="zh-CN" sz="1800" dirty="0"/>
              <a:t>2</a:t>
            </a:r>
            <a:r>
              <a:rPr lang="zh-CN" altLang="en-US" sz="1800" dirty="0"/>
              <a:t>类方式：点号或中括号</a:t>
            </a:r>
            <a:endParaRPr lang="en-US" altLang="zh-CN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/>
              <a:t>obj[</a:t>
            </a:r>
            <a:r>
              <a:rPr lang="es-ES" altLang="zh-CN" sz="1800" dirty="0"/>
              <a:t>"</a:t>
            </a:r>
            <a:r>
              <a:rPr lang="en-US" altLang="zh-CN" sz="1800" dirty="0"/>
              <a:t>age</a:t>
            </a:r>
            <a:r>
              <a:rPr lang="es-ES" altLang="zh-CN" sz="1800" dirty="0"/>
              <a:t>"</a:t>
            </a:r>
            <a:r>
              <a:rPr lang="en-US" altLang="zh-CN" sz="1800" dirty="0"/>
              <a:t>] = 20;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 err="1"/>
              <a:t>obj.sex</a:t>
            </a:r>
            <a:r>
              <a:rPr lang="en-US" altLang="zh-CN" sz="1800" dirty="0"/>
              <a:t> = </a:t>
            </a:r>
            <a:r>
              <a:rPr lang="es-ES" altLang="zh-CN" sz="1800" dirty="0"/>
              <a:t>"boy";</a:t>
            </a:r>
            <a:endParaRPr lang="en-US" altLang="zh-CN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/>
              <a:t>//</a:t>
            </a:r>
            <a:r>
              <a:rPr lang="zh-CN" altLang="en-US" sz="1800" dirty="0"/>
              <a:t>这</a:t>
            </a:r>
            <a:r>
              <a:rPr lang="en-US" altLang="zh-CN" sz="1800" dirty="0"/>
              <a:t>2</a:t>
            </a:r>
            <a:r>
              <a:rPr lang="zh-CN" altLang="en-US" sz="1800" dirty="0"/>
              <a:t>种方式既可以修改已有的</a:t>
            </a:r>
            <a:r>
              <a:rPr lang="en-US" altLang="zh-CN" sz="1800" dirty="0"/>
              <a:t>name</a:t>
            </a:r>
            <a:r>
              <a:rPr lang="zh-CN" altLang="en-US" sz="1800" dirty="0"/>
              <a:t>对应的</a:t>
            </a:r>
            <a:r>
              <a:rPr lang="en-US" altLang="zh-CN" sz="1800" dirty="0"/>
              <a:t>value</a:t>
            </a:r>
            <a:r>
              <a:rPr lang="zh-CN" altLang="en-US" sz="1800" dirty="0"/>
              <a:t>，也可用于新建新的键值对</a:t>
            </a:r>
            <a:endParaRPr lang="en-US" altLang="zh-CN" sz="1800" dirty="0"/>
          </a:p>
          <a:p>
            <a:pPr marL="0" indent="0">
              <a:spcBef>
                <a:spcPts val="200"/>
              </a:spcBef>
              <a:buNone/>
            </a:pPr>
            <a:endParaRPr lang="zh-CN" altLang="en-US"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75AA6CA-6A5A-090F-5A32-4B23950846C5}"/>
              </a:ext>
            </a:extLst>
          </p:cNvPr>
          <p:cNvSpPr txBox="1">
            <a:spLocks/>
          </p:cNvSpPr>
          <p:nvPr/>
        </p:nvSpPr>
        <p:spPr>
          <a:xfrm>
            <a:off x="5646057" y="2670291"/>
            <a:ext cx="5853589" cy="129487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Calibri" panose="020F0502020204030204" pitchFamily="34" charset="0"/>
              <a:buNone/>
            </a:pPr>
            <a:r>
              <a:rPr lang="zh-CN" altLang="en-US" sz="1800" dirty="0"/>
              <a:t>此外，还可以将</a:t>
            </a:r>
            <a:r>
              <a:rPr lang="en-US" altLang="zh-CN" sz="1800" dirty="0"/>
              <a:t>C++</a:t>
            </a:r>
            <a:r>
              <a:rPr lang="zh-CN" altLang="en-US" sz="1800" dirty="0"/>
              <a:t>类型的容器转为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，以及通过文件流读取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文件，等等，在此不详述</a:t>
            </a:r>
            <a:endParaRPr lang="en-US" altLang="zh-CN" sz="1800" dirty="0"/>
          </a:p>
          <a:p>
            <a:pPr marL="0" indent="0">
              <a:spcBef>
                <a:spcPts val="200"/>
              </a:spcBef>
              <a:buFont typeface="Calibri" panose="020F0502020204030204" pitchFamily="34" charset="0"/>
              <a:buNone/>
            </a:pPr>
            <a:r>
              <a:rPr lang="zh-CN" altLang="en-US" sz="1800" dirty="0"/>
              <a:t>访问和修改也有与</a:t>
            </a:r>
            <a:r>
              <a:rPr lang="en-US" altLang="zh-CN" sz="1800" dirty="0"/>
              <a:t>JSON</a:t>
            </a:r>
            <a:r>
              <a:rPr lang="zh-CN" altLang="en-US" sz="1800" dirty="0"/>
              <a:t>语法类似的</a:t>
            </a:r>
            <a:r>
              <a:rPr lang="en-US" altLang="zh-CN" sz="1800" dirty="0"/>
              <a:t>2</a:t>
            </a:r>
            <a:r>
              <a:rPr lang="zh-CN" altLang="en-US" sz="1800" dirty="0"/>
              <a:t>种方式：</a:t>
            </a:r>
            <a:r>
              <a:rPr lang="en-US" altLang="zh-CN" sz="1800" dirty="0"/>
              <a:t>.at()</a:t>
            </a:r>
            <a:r>
              <a:rPr lang="zh-CN" altLang="en-US" sz="1800" dirty="0"/>
              <a:t>或中括号</a:t>
            </a:r>
            <a:endParaRPr lang="en-US" altLang="zh-CN" sz="1800" dirty="0"/>
          </a:p>
          <a:p>
            <a:pPr marL="0" indent="0">
              <a:spcBef>
                <a:spcPts val="200"/>
              </a:spcBef>
              <a:buFont typeface="Calibri" panose="020F0502020204030204" pitchFamily="34" charset="0"/>
              <a:buNone/>
            </a:pP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节选自</a:t>
            </a:r>
            <a:r>
              <a:rPr lang="en-US" altLang="zh-CN" sz="1800" dirty="0">
                <a:solidFill>
                  <a:srgbClr val="00B050"/>
                </a:solidFill>
              </a:rPr>
              <a:t>demo1.cpp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9728AF-30C4-0836-9E05-0E28660E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385" y="997677"/>
            <a:ext cx="6093344" cy="158931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1A42E36-F9D3-2BF7-C2AD-EA52A070A4E9}"/>
              </a:ext>
            </a:extLst>
          </p:cNvPr>
          <p:cNvSpPr txBox="1"/>
          <p:nvPr/>
        </p:nvSpPr>
        <p:spPr>
          <a:xfrm>
            <a:off x="5646057" y="286603"/>
            <a:ext cx="6096000" cy="67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200"/>
              </a:spcBef>
              <a:buFont typeface="Calibri" panose="020F0502020204030204" pitchFamily="34" charset="0"/>
              <a:buNone/>
            </a:pPr>
            <a:r>
              <a:rPr lang="zh-CN" altLang="en-US" sz="1800" dirty="0"/>
              <a:t>在</a:t>
            </a:r>
            <a:r>
              <a:rPr lang="en-US" altLang="zh-CN" sz="1800" dirty="0"/>
              <a:t>C++</a:t>
            </a:r>
            <a:r>
              <a:rPr lang="zh-CN" altLang="en-US" sz="1800" dirty="0"/>
              <a:t>中使用本项目，也有类似的创建、访问和修改方式</a:t>
            </a:r>
            <a:endParaRPr lang="en-US" altLang="zh-CN" sz="1800" dirty="0"/>
          </a:p>
          <a:p>
            <a:pPr marL="0" indent="0">
              <a:spcBef>
                <a:spcPts val="200"/>
              </a:spcBef>
              <a:buFont typeface="Calibri" panose="020F0502020204030204" pitchFamily="34" charset="0"/>
              <a:buNone/>
            </a:pP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节选自</a:t>
            </a:r>
            <a:r>
              <a:rPr lang="en-US" altLang="zh-CN" dirty="0">
                <a:solidFill>
                  <a:srgbClr val="00B050"/>
                </a:solidFill>
              </a:rPr>
              <a:t>demo1.cpp</a:t>
            </a:r>
            <a:endParaRPr lang="en-US" altLang="zh-CN" sz="1800" dirty="0">
              <a:solidFill>
                <a:srgbClr val="00B05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8689B9-8B16-BAF7-7983-E14E6DC838C9}"/>
              </a:ext>
            </a:extLst>
          </p:cNvPr>
          <p:cNvSpPr txBox="1"/>
          <p:nvPr/>
        </p:nvSpPr>
        <p:spPr>
          <a:xfrm>
            <a:off x="5646057" y="5099760"/>
            <a:ext cx="6545943" cy="1225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zh-CN" altLang="en-US" sz="1800" dirty="0"/>
              <a:t>注意：中括号还可用于新建一个原先不存在的</a:t>
            </a:r>
            <a:r>
              <a:rPr lang="en-US" altLang="zh-CN" sz="1800" dirty="0"/>
              <a:t>name</a:t>
            </a:r>
            <a:r>
              <a:rPr lang="zh-CN" altLang="en-US" sz="1800" dirty="0"/>
              <a:t>，如果</a:t>
            </a:r>
            <a:r>
              <a:rPr lang="en-US" altLang="zh-CN" sz="1800" dirty="0" err="1"/>
              <a:t>cout</a:t>
            </a:r>
            <a:r>
              <a:rPr lang="zh-CN" altLang="en-US" sz="1800" dirty="0"/>
              <a:t>一个中括号下标加原先不存在的</a:t>
            </a:r>
            <a:r>
              <a:rPr lang="en-US" altLang="zh-CN" sz="1800" dirty="0"/>
              <a:t>name</a:t>
            </a:r>
            <a:r>
              <a:rPr lang="zh-CN" altLang="en-US" sz="1800" dirty="0"/>
              <a:t>则会输出</a:t>
            </a:r>
            <a:r>
              <a:rPr lang="en-US" altLang="zh-CN" sz="1800" dirty="0"/>
              <a:t>null</a:t>
            </a:r>
          </a:p>
          <a:p>
            <a:pPr marL="0" indent="0">
              <a:spcBef>
                <a:spcPts val="200"/>
              </a:spcBef>
              <a:buFont typeface="Calibri" panose="020F0502020204030204" pitchFamily="34" charset="0"/>
              <a:buNone/>
            </a:pPr>
            <a:r>
              <a:rPr lang="zh-CN" altLang="en-US" sz="1800" dirty="0"/>
              <a:t>而</a:t>
            </a:r>
            <a:r>
              <a:rPr lang="en-US" altLang="zh-CN" sz="1800" dirty="0"/>
              <a:t>at</a:t>
            </a:r>
            <a:r>
              <a:rPr lang="zh-CN" altLang="en-US" sz="1800" dirty="0"/>
              <a:t>只能访问或修改原有的</a:t>
            </a:r>
            <a:r>
              <a:rPr lang="en-US" altLang="zh-CN" sz="1800" dirty="0"/>
              <a:t>name</a:t>
            </a:r>
            <a:r>
              <a:rPr lang="zh-CN" altLang="en-US" sz="1800" dirty="0"/>
              <a:t>的</a:t>
            </a:r>
            <a:r>
              <a:rPr lang="en-US" altLang="zh-CN" sz="1800" dirty="0"/>
              <a:t>value</a:t>
            </a:r>
            <a:r>
              <a:rPr lang="zh-CN" altLang="en-US" sz="1800" dirty="0"/>
              <a:t>，否则会在输出中告知错误信息</a:t>
            </a:r>
            <a:endParaRPr lang="en-US" altLang="zh-CN" sz="18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CD0C83A-9B1D-F793-9F01-57094B087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057" y="3872289"/>
            <a:ext cx="5541922" cy="102580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4BB445A-B7CA-4B90-8C04-4AB22625B953}"/>
              </a:ext>
            </a:extLst>
          </p:cNvPr>
          <p:cNvSpPr txBox="1"/>
          <p:nvPr/>
        </p:nvSpPr>
        <p:spPr>
          <a:xfrm>
            <a:off x="304800" y="600257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https://www.runoob.com/js/js-tutorial.html</a:t>
            </a:r>
          </a:p>
          <a:p>
            <a:r>
              <a:rPr lang="en-US" altLang="zh-CN" dirty="0"/>
              <a:t>https://www.runoob.com/json/json-tutorial.html</a:t>
            </a:r>
          </a:p>
        </p:txBody>
      </p:sp>
    </p:spTree>
    <p:extLst>
      <p:ext uri="{BB962C8B-B14F-4D97-AF65-F5344CB8AC3E}">
        <p14:creationId xmlns:p14="http://schemas.microsoft.com/office/powerpoint/2010/main" val="94195974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6363</TotalTime>
  <Words>2963</Words>
  <Application>Microsoft Office PowerPoint</Application>
  <PresentationFormat>宽屏</PresentationFormat>
  <Paragraphs>277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回顾</vt:lpstr>
      <vt:lpstr>nlohmann json 项目阅读报告</vt:lpstr>
      <vt:lpstr>1 项目介绍</vt:lpstr>
      <vt:lpstr>1.1 补充内容：JSON语法</vt:lpstr>
      <vt:lpstr>1.2 两种include</vt:lpstr>
      <vt:lpstr>2 项目特点</vt:lpstr>
      <vt:lpstr>PowerPoint 演示文稿</vt:lpstr>
      <vt:lpstr>2.1 框架分析</vt:lpstr>
      <vt:lpstr>PowerPoint 演示文稿</vt:lpstr>
      <vt:lpstr>2.2 使用例子</vt:lpstr>
      <vt:lpstr>2.2 使用例子</vt:lpstr>
      <vt:lpstr>3 功能测试</vt:lpstr>
      <vt:lpstr>PowerPoint 演示文稿</vt:lpstr>
      <vt:lpstr>PowerPoint 演示文稿</vt:lpstr>
      <vt:lpstr>PowerPoint 演示文稿</vt:lpstr>
      <vt:lpstr>4 项目评价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xxx项目阅读报告</dc:title>
  <dc:creator>杨 楠</dc:creator>
  <cp:lastModifiedBy>杨 楠</cp:lastModifiedBy>
  <cp:revision>593</cp:revision>
  <dcterms:created xsi:type="dcterms:W3CDTF">2022-06-25T03:35:57Z</dcterms:created>
  <dcterms:modified xsi:type="dcterms:W3CDTF">2022-06-30T13:48:52Z</dcterms:modified>
</cp:coreProperties>
</file>