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5304"/>
  </p:normalViewPr>
  <p:slideViewPr>
    <p:cSldViewPr snapToGrid="0" snapToObjects="1">
      <p:cViewPr varScale="1">
        <p:scale>
          <a:sx n="94" d="100"/>
          <a:sy n="94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BCD46-789F-6E4B-B0D2-3FE5FE7738E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DCC6-20E5-E942-AED8-2872E81A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baike.baidu.com/item/%E5%A4%A9%E7%BA%BF/79054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0"/>
              </a:rPr>
              <a:t>以</a:t>
            </a:r>
            <a:r>
              <a:rPr lang="en-US" altLang="zh-CN">
                <a:ea typeface="宋体" charset="0"/>
              </a:rPr>
              <a:t>Impinj</a:t>
            </a:r>
            <a:r>
              <a:rPr lang="zh-CN" altLang="en-US">
                <a:ea typeface="宋体" charset="0"/>
              </a:rPr>
              <a:t> </a:t>
            </a:r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为例，探究</a:t>
            </a:r>
            <a:r>
              <a:rPr lang="en-US" altLang="zh-CN">
                <a:ea typeface="宋体" charset="0"/>
              </a:rPr>
              <a:t>multi-beam</a:t>
            </a:r>
            <a:r>
              <a:rPr lang="zh-CN" altLang="en-US">
                <a:ea typeface="宋体" charset="0"/>
              </a:rPr>
              <a:t>天线在室内定位中的应用，设计模型和定位算法，实现其在真实场景下的高精度定位，以及确定物体摆放形态。</a:t>
            </a:r>
            <a:endParaRPr lang="en-US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是一个多波束天线，它的有效覆盖区域半径和它的高度一致，</a:t>
            </a:r>
          </a:p>
          <a:p>
            <a:r>
              <a:rPr lang="zh-CN" altLang="en-US">
                <a:ea typeface="宋体" charset="0"/>
              </a:rPr>
              <a:t>它通过束波成型即</a:t>
            </a:r>
            <a:r>
              <a:rPr lang="en-US" altLang="zh-CN">
                <a:ea typeface="宋体" charset="0"/>
              </a:rPr>
              <a:t>beamforming</a:t>
            </a:r>
            <a:r>
              <a:rPr lang="zh-CN" altLang="en-US">
                <a:ea typeface="宋体" charset="0"/>
              </a:rPr>
              <a:t>的技术形成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个波束，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个波束都能单独产生信号值。另外，</a:t>
            </a:r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也对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个波束进行的区域和环的划分，我们通过图片能够看出来。</a:t>
            </a:r>
          </a:p>
          <a:p>
            <a:endParaRPr lang="zh-CN" altLang="en-US">
              <a:ea typeface="宋体" charset="0"/>
            </a:endParaRPr>
          </a:p>
          <a:p>
            <a:r>
              <a:rPr lang="zh-CN" altLang="en-US" b="1">
                <a:ea typeface="宋体" charset="0"/>
              </a:rPr>
              <a:t>波束成形</a:t>
            </a:r>
            <a:r>
              <a:rPr lang="zh-CN" altLang="en-US">
                <a:ea typeface="宋体" charset="0"/>
              </a:rPr>
              <a:t>，源于自适应</a:t>
            </a:r>
            <a:r>
              <a:rPr lang="zh-CN" altLang="en-US">
                <a:ea typeface="宋体" charset="0"/>
                <a:hlinkClick r:id="rId3"/>
              </a:rPr>
              <a:t>天线</a:t>
            </a:r>
            <a:r>
              <a:rPr lang="zh-CN" altLang="en-US">
                <a:ea typeface="宋体" charset="0"/>
              </a:rPr>
              <a:t>的一个概念。接收端的信号处理，可以通过对多天线阵元接收到的各路信号进行加权合成，形成所需的理想信号。从天线方向图</a:t>
            </a:r>
            <a:r>
              <a:rPr lang="en-US" altLang="zh-CN">
                <a:ea typeface="宋体" charset="0"/>
              </a:rPr>
              <a:t>(pattern)</a:t>
            </a:r>
            <a:r>
              <a:rPr lang="zh-CN" altLang="en-US">
                <a:ea typeface="宋体" charset="0"/>
              </a:rPr>
              <a:t>视角来看，这样做相当于形成了规定指向上的波束。 例如，将原来全方位的接收方向图转换成了有零点、有最大指向的波瓣方向图。同样原理也适用用于发射端。对天线阵元馈电进行幅度和相位调整，可形成所需形状的方向图。</a:t>
            </a:r>
            <a:endParaRPr lang="en-US" altLang="en-US">
              <a:ea typeface="宋体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8756A97D-7BCC-6E4D-AFDF-61B68B391F63}" type="slidenum">
              <a:rPr lang="en-US" altLang="zh-CN">
                <a:latin typeface="Arial" charset="0"/>
              </a:rPr>
              <a:pPr/>
              <a:t>2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7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0961-A87F-3342-9B44-F7081ACB081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5CA95C-69B5-0C4E-AF96-7BF4C7232A20}" type="datetime1">
              <a:rPr lang="zh-CN" altLang="en-US" smtClean="0"/>
              <a:pPr>
                <a:defRPr/>
              </a:pPr>
              <a:t>2018/4/28</a:t>
            </a:fld>
            <a:endParaRPr lang="en-US" altLang="zh-CN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495950D5-D549-C546-99A5-0B793BFE6210}" type="slidenum">
              <a:rPr lang="en-US" altLang="zh-CN">
                <a:latin typeface="Arial" charset="0"/>
              </a:rPr>
              <a:pPr/>
              <a:t>2</a:t>
            </a:fld>
            <a:endParaRPr lang="en-US" altLang="zh-CN">
              <a:latin typeface="Arial" charset="0"/>
            </a:endParaRPr>
          </a:p>
        </p:txBody>
      </p:sp>
      <p:grpSp>
        <p:nvGrpSpPr>
          <p:cNvPr id="21520" name="Group 21519"/>
          <p:cNvGrpSpPr>
            <a:grpSpLocks/>
          </p:cNvGrpSpPr>
          <p:nvPr/>
        </p:nvGrpSpPr>
        <p:grpSpPr bwMode="auto">
          <a:xfrm>
            <a:off x="7713663" y="1944688"/>
            <a:ext cx="1993900" cy="3198812"/>
            <a:chOff x="6190345" y="1944174"/>
            <a:chExt cx="1992853" cy="3199516"/>
          </a:xfrm>
        </p:grpSpPr>
        <p:sp>
          <p:nvSpPr>
            <p:cNvPr id="21513" name="Rounded Rectangle 21512"/>
            <p:cNvSpPr/>
            <p:nvPr/>
          </p:nvSpPr>
          <p:spPr bwMode="auto">
            <a:xfrm>
              <a:off x="6215732" y="1944174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3" name="TextBox 21513"/>
            <p:cNvSpPr txBox="1">
              <a:spLocks noChangeArrowheads="1"/>
            </p:cNvSpPr>
            <p:nvPr/>
          </p:nvSpPr>
          <p:spPr bwMode="auto">
            <a:xfrm>
              <a:off x="6190345" y="1944174"/>
              <a:ext cx="199285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/>
              <a:r>
                <a:rPr lang="en-US" altLang="zh-CN"/>
                <a:t>xArray</a:t>
              </a:r>
              <a:r>
                <a:rPr lang="zh-CN" altLang="en-US"/>
                <a:t>获得物体上</a:t>
              </a:r>
            </a:p>
            <a:p>
              <a:pPr algn="ctr"/>
              <a:r>
                <a:rPr lang="en-US" altLang="zh-CN"/>
                <a:t>RFID</a:t>
              </a:r>
              <a:r>
                <a:rPr lang="zh-CN" altLang="en-US"/>
                <a:t>的信号数据</a:t>
              </a:r>
              <a:endParaRPr lang="en-US" altLang="en-US"/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215732" y="3239859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5" name="TextBox 57"/>
            <p:cNvSpPr txBox="1">
              <a:spLocks noChangeArrowheads="1"/>
            </p:cNvSpPr>
            <p:nvPr/>
          </p:nvSpPr>
          <p:spPr bwMode="auto">
            <a:xfrm>
              <a:off x="6313661" y="3237810"/>
              <a:ext cx="180049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信号处理，建立</a:t>
              </a:r>
            </a:p>
            <a:p>
              <a:r>
                <a:rPr lang="zh-CN" altLang="en-US"/>
                <a:t>模型，后台计算</a:t>
              </a:r>
            </a:p>
          </p:txBody>
        </p:sp>
        <p:sp>
          <p:nvSpPr>
            <p:cNvPr id="21518" name="Down Arrow 21517"/>
            <p:cNvSpPr/>
            <p:nvPr/>
          </p:nvSpPr>
          <p:spPr bwMode="auto">
            <a:xfrm>
              <a:off x="6924971" y="2622185"/>
              <a:ext cx="431573" cy="617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6215732" y="4500612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8" name="TextBox 63"/>
            <p:cNvSpPr txBox="1">
              <a:spLocks noChangeArrowheads="1"/>
            </p:cNvSpPr>
            <p:nvPr/>
          </p:nvSpPr>
          <p:spPr bwMode="auto">
            <a:xfrm>
              <a:off x="6358264" y="4642712"/>
              <a:ext cx="1799548" cy="36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 dirty="0"/>
                <a:t>物体的位置</a:t>
              </a:r>
              <a:r>
                <a:rPr lang="zh-CN" altLang="en-US" dirty="0" smtClean="0"/>
                <a:t>坐标</a:t>
              </a:r>
              <a:endParaRPr lang="zh-CN" altLang="en-US" dirty="0"/>
            </a:p>
          </p:txBody>
        </p:sp>
        <p:sp>
          <p:nvSpPr>
            <p:cNvPr id="65" name="Down Arrow 64"/>
            <p:cNvSpPr/>
            <p:nvPr/>
          </p:nvSpPr>
          <p:spPr bwMode="auto">
            <a:xfrm>
              <a:off x="6924971" y="3884526"/>
              <a:ext cx="431573" cy="61608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31938" y="1182689"/>
            <a:ext cx="5294313" cy="4471987"/>
            <a:chOff x="1531938" y="1182689"/>
            <a:chExt cx="5294313" cy="4471987"/>
          </a:xfrm>
        </p:grpSpPr>
        <p:sp>
          <p:nvSpPr>
            <p:cNvPr id="21505" name="Oval 21504"/>
            <p:cNvSpPr/>
            <p:nvPr/>
          </p:nvSpPr>
          <p:spPr bwMode="auto">
            <a:xfrm>
              <a:off x="1847850" y="3390901"/>
              <a:ext cx="4978400" cy="22637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982914" y="1827213"/>
              <a:ext cx="2708275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268664" y="149383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476625" y="1490663"/>
              <a:ext cx="280988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683001" y="14843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890964" y="1495425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098925" y="1495425"/>
              <a:ext cx="280988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305301" y="14970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513264" y="14970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721226" y="149383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927601" y="1495425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135564" y="15097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343526" y="150336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060701" y="150018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549901" y="150018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3890964" y="1839914"/>
              <a:ext cx="904875" cy="1936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76" name="TextBox 21"/>
            <p:cNvSpPr txBox="1">
              <a:spLocks noChangeArrowheads="1"/>
            </p:cNvSpPr>
            <p:nvPr/>
          </p:nvSpPr>
          <p:spPr bwMode="auto">
            <a:xfrm>
              <a:off x="4048126" y="1787526"/>
              <a:ext cx="62071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zh-CN" sz="1200"/>
                <a:t>xArray</a:t>
              </a:r>
              <a:endParaRPr lang="en-US" altLang="en-US" sz="1200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1847850" y="2033588"/>
              <a:ext cx="4978400" cy="248920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337050" y="2033588"/>
              <a:ext cx="0" cy="248920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479" name="TextBox 24"/>
            <p:cNvSpPr txBox="1">
              <a:spLocks noChangeArrowheads="1"/>
            </p:cNvSpPr>
            <p:nvPr/>
          </p:nvSpPr>
          <p:spPr bwMode="auto">
            <a:xfrm>
              <a:off x="3744085" y="3056384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en-US" sz="2400" dirty="0"/>
                <a:t>H</a:t>
              </a:r>
            </a:p>
          </p:txBody>
        </p:sp>
        <p:sp>
          <p:nvSpPr>
            <p:cNvPr id="26" name="Left Brace 25"/>
            <p:cNvSpPr/>
            <p:nvPr/>
          </p:nvSpPr>
          <p:spPr>
            <a:xfrm rot="5400000">
              <a:off x="5442744" y="3139282"/>
              <a:ext cx="277813" cy="24892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4064001" y="2039938"/>
              <a:ext cx="277813" cy="24892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2" name="TextBox 27"/>
            <p:cNvSpPr txBox="1">
              <a:spLocks noChangeArrowheads="1"/>
            </p:cNvSpPr>
            <p:nvPr/>
          </p:nvSpPr>
          <p:spPr bwMode="auto">
            <a:xfrm>
              <a:off x="5426984" y="3908496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en-US" sz="2400" dirty="0"/>
                <a:t>R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4197350" y="2179638"/>
              <a:ext cx="279400" cy="49784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4" name="TextBox 29"/>
            <p:cNvSpPr txBox="1">
              <a:spLocks noChangeArrowheads="1"/>
            </p:cNvSpPr>
            <p:nvPr/>
          </p:nvSpPr>
          <p:spPr bwMode="auto">
            <a:xfrm>
              <a:off x="3321050" y="4808538"/>
              <a:ext cx="20320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 sz="2400" dirty="0"/>
                <a:t>有效可视区域</a:t>
              </a:r>
              <a:endParaRPr lang="en-US" altLang="en-US" sz="2400" dirty="0"/>
            </a:p>
          </p:txBody>
        </p:sp>
        <p:sp>
          <p:nvSpPr>
            <p:cNvPr id="31" name="Arc 30"/>
            <p:cNvSpPr/>
            <p:nvPr/>
          </p:nvSpPr>
          <p:spPr>
            <a:xfrm rot="5981639">
              <a:off x="4237038" y="1995488"/>
              <a:ext cx="341312" cy="252412"/>
            </a:xfrm>
            <a:prstGeom prst="arc">
              <a:avLst>
                <a:gd name="adj1" fmla="val 18083278"/>
                <a:gd name="adj2" fmla="val 7023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90" name="TextBox 21521"/>
            <p:cNvSpPr txBox="1">
              <a:spLocks noChangeArrowheads="1"/>
            </p:cNvSpPr>
            <p:nvPr/>
          </p:nvSpPr>
          <p:spPr bwMode="auto">
            <a:xfrm>
              <a:off x="3997325" y="1182689"/>
              <a:ext cx="8778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天花板</a:t>
              </a:r>
              <a:endParaRPr lang="en-US" altLang="en-US"/>
            </a:p>
          </p:txBody>
        </p:sp>
        <p:sp>
          <p:nvSpPr>
            <p:cNvPr id="19491" name="TextBox 21522"/>
            <p:cNvSpPr txBox="1">
              <a:spLocks noChangeArrowheads="1"/>
            </p:cNvSpPr>
            <p:nvPr/>
          </p:nvSpPr>
          <p:spPr bwMode="auto">
            <a:xfrm>
              <a:off x="1531938" y="4968875"/>
              <a:ext cx="6461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地面</a:t>
              </a:r>
              <a:endParaRPr lang="en-US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19719" y="234412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45º</a:t>
              </a:r>
              <a:endParaRPr lang="en-US"/>
            </a:p>
          </p:txBody>
        </p:sp>
        <p:grpSp>
          <p:nvGrpSpPr>
            <p:cNvPr id="19487" name="Group 21520"/>
            <p:cNvGrpSpPr>
              <a:grpSpLocks/>
            </p:cNvGrpSpPr>
            <p:nvPr/>
          </p:nvGrpSpPr>
          <p:grpSpPr bwMode="auto">
            <a:xfrm>
              <a:off x="2822576" y="3748312"/>
              <a:ext cx="860425" cy="595312"/>
              <a:chOff x="1260973" y="3757564"/>
              <a:chExt cx="859309" cy="595559"/>
            </a:xfrm>
            <a:solidFill>
              <a:srgbClr val="FFFF00"/>
            </a:solidFill>
          </p:grpSpPr>
          <p:grpSp>
            <p:nvGrpSpPr>
              <p:cNvPr id="19500" name="Group 21510"/>
              <p:cNvGrpSpPr>
                <a:grpSpLocks/>
              </p:cNvGrpSpPr>
              <p:nvPr/>
            </p:nvGrpSpPr>
            <p:grpSpPr bwMode="auto">
              <a:xfrm>
                <a:off x="1260973" y="3757564"/>
                <a:ext cx="859309" cy="595559"/>
                <a:chOff x="6448995" y="3788448"/>
                <a:chExt cx="859309" cy="595559"/>
              </a:xfrm>
              <a:grpFill/>
            </p:grpSpPr>
            <p:sp>
              <p:nvSpPr>
                <p:cNvPr id="21504" name="Parallelogram 21503"/>
                <p:cNvSpPr/>
                <p:nvPr/>
              </p:nvSpPr>
              <p:spPr bwMode="auto">
                <a:xfrm>
                  <a:off x="6515584" y="3932970"/>
                  <a:ext cx="792720" cy="451037"/>
                </a:xfrm>
                <a:prstGeom prst="parallelogram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" name="Parallelogram 35"/>
                <p:cNvSpPr/>
                <p:nvPr/>
              </p:nvSpPr>
              <p:spPr bwMode="auto">
                <a:xfrm>
                  <a:off x="6448995" y="3793212"/>
                  <a:ext cx="792720" cy="451037"/>
                </a:xfrm>
                <a:prstGeom prst="parallelogram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cxnSp>
              <p:nvCxnSpPr>
                <p:cNvPr id="21507" name="Straight Connector 21506"/>
                <p:cNvCxnSpPr/>
                <p:nvPr/>
              </p:nvCxnSpPr>
              <p:spPr bwMode="auto">
                <a:xfrm>
                  <a:off x="6448995" y="4244249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Straight Connector 38"/>
                <p:cNvCxnSpPr/>
                <p:nvPr/>
              </p:nvCxnSpPr>
              <p:spPr bwMode="auto">
                <a:xfrm>
                  <a:off x="7092684" y="4244249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Straight Connector 39"/>
                <p:cNvCxnSpPr/>
                <p:nvPr/>
              </p:nvCxnSpPr>
              <p:spPr bwMode="auto">
                <a:xfrm>
                  <a:off x="7241715" y="3788448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10" name="Parallelogram 45"/>
                <p:cNvSpPr>
                  <a:spLocks noChangeArrowheads="1"/>
                </p:cNvSpPr>
                <p:nvPr/>
              </p:nvSpPr>
              <p:spPr bwMode="auto">
                <a:xfrm>
                  <a:off x="6731117" y="3934893"/>
                  <a:ext cx="275954" cy="163247"/>
                </a:xfrm>
                <a:prstGeom prst="parallelogram">
                  <a:avLst>
                    <a:gd name="adj" fmla="val 2499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</p:grpSp>
          <p:sp>
            <p:nvSpPr>
              <p:cNvPr id="19501" name="TextBox 21511"/>
              <p:cNvSpPr txBox="1">
                <a:spLocks noChangeArrowheads="1"/>
              </p:cNvSpPr>
              <p:nvPr/>
            </p:nvSpPr>
            <p:spPr bwMode="auto">
              <a:xfrm>
                <a:off x="1479952" y="3850321"/>
                <a:ext cx="385042" cy="2462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r>
                  <a:rPr lang="en-US" altLang="zh-CN" sz="1000"/>
                  <a:t>Tag</a:t>
                </a:r>
                <a:endParaRPr lang="en-US" altLang="en-US" sz="100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615171" y="39283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物体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850900"/>
            <a:ext cx="5892800" cy="51562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811294" y="3401704"/>
            <a:ext cx="393890" cy="364713"/>
            <a:chOff x="4993220" y="1828538"/>
            <a:chExt cx="393890" cy="364713"/>
          </a:xfrm>
        </p:grpSpPr>
        <p:sp>
          <p:nvSpPr>
            <p:cNvPr id="6" name="Rectangle 5"/>
            <p:cNvSpPr/>
            <p:nvPr/>
          </p:nvSpPr>
          <p:spPr>
            <a:xfrm>
              <a:off x="5067662" y="1828538"/>
              <a:ext cx="217295" cy="364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93220" y="1865145"/>
              <a:ext cx="393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</a:t>
              </a:r>
              <a:endParaRPr lang="en-US" sz="1200" dirty="0"/>
            </a:p>
          </p:txBody>
        </p:sp>
      </p:grpSp>
      <p:sp>
        <p:nvSpPr>
          <p:cNvPr id="8" name="Curved Down Arrow 7"/>
          <p:cNvSpPr/>
          <p:nvPr/>
        </p:nvSpPr>
        <p:spPr>
          <a:xfrm>
            <a:off x="5361582" y="2837272"/>
            <a:ext cx="1293313" cy="739538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1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247</Words>
  <Application>Microsoft Macintosh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Times New Roman</vt:lpstr>
      <vt:lpstr>宋体</vt:lpstr>
      <vt:lpstr>Arial</vt:lpstr>
      <vt:lpstr>Office Theme</vt:lpstr>
      <vt:lpstr>Pictures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王小鬼</dc:creator>
  <cp:lastModifiedBy>王小鬼</cp:lastModifiedBy>
  <cp:revision>20</cp:revision>
  <dcterms:created xsi:type="dcterms:W3CDTF">2018-04-28T06:19:35Z</dcterms:created>
  <dcterms:modified xsi:type="dcterms:W3CDTF">2018-04-28T07:34:35Z</dcterms:modified>
</cp:coreProperties>
</file>