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5304"/>
  </p:normalViewPr>
  <p:slideViewPr>
    <p:cSldViewPr snapToGrid="0" snapToObjects="1">
      <p:cViewPr varScale="1">
        <p:scale>
          <a:sx n="94" d="100"/>
          <a:sy n="94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BCD46-789F-6E4B-B0D2-3FE5FE7738E2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4DCC6-20E5-E942-AED8-2872E81AE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7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s://baike.baidu.com/item/%E5%A4%A9%E7%BA%BF/79054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charset="0"/>
              </a:rPr>
              <a:t>以</a:t>
            </a:r>
            <a:r>
              <a:rPr lang="en-US" altLang="zh-CN">
                <a:ea typeface="宋体" charset="0"/>
              </a:rPr>
              <a:t>Impinj</a:t>
            </a:r>
            <a:r>
              <a:rPr lang="zh-CN" altLang="en-US">
                <a:ea typeface="宋体" charset="0"/>
              </a:rPr>
              <a:t> </a:t>
            </a:r>
            <a:r>
              <a:rPr lang="en-US" altLang="zh-CN">
                <a:ea typeface="宋体" charset="0"/>
              </a:rPr>
              <a:t>xArray</a:t>
            </a:r>
            <a:r>
              <a:rPr lang="zh-CN" altLang="en-US">
                <a:ea typeface="宋体" charset="0"/>
              </a:rPr>
              <a:t>为例，探究</a:t>
            </a:r>
            <a:r>
              <a:rPr lang="en-US" altLang="zh-CN">
                <a:ea typeface="宋体" charset="0"/>
              </a:rPr>
              <a:t>multi-beam</a:t>
            </a:r>
            <a:r>
              <a:rPr lang="zh-CN" altLang="en-US">
                <a:ea typeface="宋体" charset="0"/>
              </a:rPr>
              <a:t>天线在室内定位中的应用，设计模型和定位算法，实现其在真实场景下的高精度定位，以及确定物体摆放形态。</a:t>
            </a:r>
            <a:endParaRPr lang="en-US" altLang="en-US">
              <a:ea typeface="宋体" charset="0"/>
            </a:endParaRPr>
          </a:p>
          <a:p>
            <a:endParaRPr lang="zh-CN" altLang="en-US">
              <a:ea typeface="宋体" charset="0"/>
            </a:endParaRPr>
          </a:p>
          <a:p>
            <a:r>
              <a:rPr lang="en-US" altLang="zh-CN">
                <a:ea typeface="宋体" charset="0"/>
              </a:rPr>
              <a:t>xArray</a:t>
            </a:r>
            <a:r>
              <a:rPr lang="zh-CN" altLang="en-US">
                <a:ea typeface="宋体" charset="0"/>
              </a:rPr>
              <a:t>是一个多波束天线，它的有效覆盖区域半径和它的高度一致，</a:t>
            </a:r>
          </a:p>
          <a:p>
            <a:r>
              <a:rPr lang="zh-CN" altLang="en-US">
                <a:ea typeface="宋体" charset="0"/>
              </a:rPr>
              <a:t>它通过束波成型即</a:t>
            </a:r>
            <a:r>
              <a:rPr lang="en-US" altLang="zh-CN">
                <a:ea typeface="宋体" charset="0"/>
              </a:rPr>
              <a:t>beamforming</a:t>
            </a:r>
            <a:r>
              <a:rPr lang="zh-CN" altLang="en-US">
                <a:ea typeface="宋体" charset="0"/>
              </a:rPr>
              <a:t>的技术形成</a:t>
            </a:r>
            <a:r>
              <a:rPr lang="en-US" altLang="zh-CN">
                <a:ea typeface="宋体" charset="0"/>
              </a:rPr>
              <a:t>52</a:t>
            </a:r>
            <a:r>
              <a:rPr lang="zh-CN" altLang="en-US">
                <a:ea typeface="宋体" charset="0"/>
              </a:rPr>
              <a:t>个波束，</a:t>
            </a:r>
            <a:r>
              <a:rPr lang="en-US" altLang="zh-CN">
                <a:ea typeface="宋体" charset="0"/>
              </a:rPr>
              <a:t>52</a:t>
            </a:r>
            <a:r>
              <a:rPr lang="zh-CN" altLang="en-US">
                <a:ea typeface="宋体" charset="0"/>
              </a:rPr>
              <a:t>个波束都能单独产生信号值。另外，</a:t>
            </a:r>
            <a:r>
              <a:rPr lang="en-US" altLang="zh-CN">
                <a:ea typeface="宋体" charset="0"/>
              </a:rPr>
              <a:t>xArray</a:t>
            </a:r>
            <a:r>
              <a:rPr lang="zh-CN" altLang="en-US">
                <a:ea typeface="宋体" charset="0"/>
              </a:rPr>
              <a:t>也对</a:t>
            </a:r>
            <a:r>
              <a:rPr lang="en-US" altLang="zh-CN">
                <a:ea typeface="宋体" charset="0"/>
              </a:rPr>
              <a:t>52</a:t>
            </a:r>
            <a:r>
              <a:rPr lang="zh-CN" altLang="en-US">
                <a:ea typeface="宋体" charset="0"/>
              </a:rPr>
              <a:t>个波束进行的区域和环的划分，我们通过图片能够看出来。</a:t>
            </a:r>
          </a:p>
          <a:p>
            <a:endParaRPr lang="zh-CN" altLang="en-US">
              <a:ea typeface="宋体" charset="0"/>
            </a:endParaRPr>
          </a:p>
          <a:p>
            <a:r>
              <a:rPr lang="zh-CN" altLang="en-US" b="1">
                <a:ea typeface="宋体" charset="0"/>
              </a:rPr>
              <a:t>波束成形</a:t>
            </a:r>
            <a:r>
              <a:rPr lang="zh-CN" altLang="en-US">
                <a:ea typeface="宋体" charset="0"/>
              </a:rPr>
              <a:t>，源于自适应</a:t>
            </a:r>
            <a:r>
              <a:rPr lang="zh-CN" altLang="en-US">
                <a:ea typeface="宋体" charset="0"/>
                <a:hlinkClick r:id="rId3"/>
              </a:rPr>
              <a:t>天线</a:t>
            </a:r>
            <a:r>
              <a:rPr lang="zh-CN" altLang="en-US">
                <a:ea typeface="宋体" charset="0"/>
              </a:rPr>
              <a:t>的一个概念。接收端的信号处理，可以通过对多天线阵元接收到的各路信号进行加权合成，形成所需的理想信号。从天线方向图</a:t>
            </a:r>
            <a:r>
              <a:rPr lang="en-US" altLang="zh-CN">
                <a:ea typeface="宋体" charset="0"/>
              </a:rPr>
              <a:t>(pattern)</a:t>
            </a:r>
            <a:r>
              <a:rPr lang="zh-CN" altLang="en-US">
                <a:ea typeface="宋体" charset="0"/>
              </a:rPr>
              <a:t>视角来看，这样做相当于形成了规定指向上的波束。 例如，将原来全方位的接收方向图转换成了有零点、有最大指向的波瓣方向图。同样原理也适用用于发射端。对天线阵元馈电进行幅度和相位调整，可形成所需形状的方向图。</a:t>
            </a:r>
            <a:endParaRPr lang="en-US" altLang="en-US">
              <a:ea typeface="宋体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8756A97D-7BCC-6E4D-AFDF-61B68B391F63}" type="slidenum">
              <a:rPr lang="en-US" altLang="zh-CN">
                <a:latin typeface="Arial" charset="0"/>
              </a:rPr>
              <a:pPr/>
              <a:t>2</a:t>
            </a:fld>
            <a:endParaRPr lang="en-US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7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1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3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1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7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3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0961-A87F-3342-9B44-F7081ACB0812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0961-A87F-3342-9B44-F7081ACB0812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1C30-587F-5A43-A8AF-78DA66CD6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Pictures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8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5CA95C-69B5-0C4E-AF96-7BF4C7232A20}" type="datetime1">
              <a:rPr lang="zh-CN" altLang="en-US" smtClean="0"/>
              <a:pPr>
                <a:defRPr/>
              </a:pPr>
              <a:t>2018/5/2</a:t>
            </a:fld>
            <a:endParaRPr lang="en-US" altLang="zh-CN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fld id="{495950D5-D549-C546-99A5-0B793BFE6210}" type="slidenum">
              <a:rPr lang="en-US" altLang="zh-CN">
                <a:latin typeface="Arial" charset="0"/>
              </a:rPr>
              <a:pPr/>
              <a:t>2</a:t>
            </a:fld>
            <a:endParaRPr lang="en-US" altLang="zh-CN">
              <a:latin typeface="Arial" charset="0"/>
            </a:endParaRPr>
          </a:p>
        </p:txBody>
      </p:sp>
      <p:grpSp>
        <p:nvGrpSpPr>
          <p:cNvPr id="21520" name="Group 21519"/>
          <p:cNvGrpSpPr>
            <a:grpSpLocks/>
          </p:cNvGrpSpPr>
          <p:nvPr/>
        </p:nvGrpSpPr>
        <p:grpSpPr bwMode="auto">
          <a:xfrm>
            <a:off x="7713663" y="1944688"/>
            <a:ext cx="1993900" cy="3198812"/>
            <a:chOff x="6190345" y="1944174"/>
            <a:chExt cx="1992853" cy="3199516"/>
          </a:xfrm>
        </p:grpSpPr>
        <p:sp>
          <p:nvSpPr>
            <p:cNvPr id="21513" name="Rounded Rectangle 21512"/>
            <p:cNvSpPr/>
            <p:nvPr/>
          </p:nvSpPr>
          <p:spPr bwMode="auto">
            <a:xfrm>
              <a:off x="6215732" y="1944174"/>
              <a:ext cx="1942080" cy="6430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493" name="TextBox 21513"/>
            <p:cNvSpPr txBox="1">
              <a:spLocks noChangeArrowheads="1"/>
            </p:cNvSpPr>
            <p:nvPr/>
          </p:nvSpPr>
          <p:spPr bwMode="auto">
            <a:xfrm>
              <a:off x="6190345" y="1944174"/>
              <a:ext cx="199285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algn="ctr"/>
              <a:r>
                <a:rPr lang="en-US" altLang="zh-CN"/>
                <a:t>xArray</a:t>
              </a:r>
              <a:r>
                <a:rPr lang="zh-CN" altLang="en-US"/>
                <a:t>获得物体上</a:t>
              </a:r>
            </a:p>
            <a:p>
              <a:pPr algn="ctr"/>
              <a:r>
                <a:rPr lang="en-US" altLang="zh-CN"/>
                <a:t>RFID</a:t>
              </a:r>
              <a:r>
                <a:rPr lang="zh-CN" altLang="en-US"/>
                <a:t>的信号数据</a:t>
              </a:r>
              <a:endParaRPr lang="en-US" altLang="en-US"/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6215732" y="3239859"/>
              <a:ext cx="1942080" cy="6430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495" name="TextBox 57"/>
            <p:cNvSpPr txBox="1">
              <a:spLocks noChangeArrowheads="1"/>
            </p:cNvSpPr>
            <p:nvPr/>
          </p:nvSpPr>
          <p:spPr bwMode="auto">
            <a:xfrm>
              <a:off x="6313661" y="3237810"/>
              <a:ext cx="180049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/>
                <a:t>信号处理，建立</a:t>
              </a:r>
            </a:p>
            <a:p>
              <a:r>
                <a:rPr lang="zh-CN" altLang="en-US"/>
                <a:t>模型，后台计算</a:t>
              </a:r>
            </a:p>
          </p:txBody>
        </p:sp>
        <p:sp>
          <p:nvSpPr>
            <p:cNvPr id="21518" name="Down Arrow 21517"/>
            <p:cNvSpPr/>
            <p:nvPr/>
          </p:nvSpPr>
          <p:spPr bwMode="auto">
            <a:xfrm>
              <a:off x="6924971" y="2622185"/>
              <a:ext cx="431573" cy="617674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6215732" y="4500612"/>
              <a:ext cx="1942080" cy="64307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498" name="TextBox 63"/>
            <p:cNvSpPr txBox="1">
              <a:spLocks noChangeArrowheads="1"/>
            </p:cNvSpPr>
            <p:nvPr/>
          </p:nvSpPr>
          <p:spPr bwMode="auto">
            <a:xfrm>
              <a:off x="6358264" y="4642712"/>
              <a:ext cx="1799548" cy="36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 dirty="0"/>
                <a:t>物体的位置</a:t>
              </a:r>
              <a:r>
                <a:rPr lang="zh-CN" altLang="en-US" dirty="0" smtClean="0"/>
                <a:t>坐标</a:t>
              </a:r>
              <a:endParaRPr lang="zh-CN" altLang="en-US" dirty="0"/>
            </a:p>
          </p:txBody>
        </p:sp>
        <p:sp>
          <p:nvSpPr>
            <p:cNvPr id="65" name="Down Arrow 64"/>
            <p:cNvSpPr/>
            <p:nvPr/>
          </p:nvSpPr>
          <p:spPr bwMode="auto">
            <a:xfrm>
              <a:off x="6924971" y="3884526"/>
              <a:ext cx="431573" cy="61608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31938" y="1182689"/>
            <a:ext cx="5294313" cy="4471987"/>
            <a:chOff x="1531938" y="1182689"/>
            <a:chExt cx="5294313" cy="4471987"/>
          </a:xfrm>
        </p:grpSpPr>
        <p:sp>
          <p:nvSpPr>
            <p:cNvPr id="21505" name="Oval 21504"/>
            <p:cNvSpPr/>
            <p:nvPr/>
          </p:nvSpPr>
          <p:spPr bwMode="auto">
            <a:xfrm>
              <a:off x="1847850" y="3390901"/>
              <a:ext cx="4978400" cy="226377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982914" y="1827213"/>
              <a:ext cx="2708275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268664" y="1493838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476625" y="1490663"/>
              <a:ext cx="280988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683001" y="148431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890964" y="1495425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4098925" y="1495425"/>
              <a:ext cx="280988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305301" y="149701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513264" y="149701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721226" y="1493838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927601" y="1495425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135564" y="150971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343526" y="1503363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060701" y="1500188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549901" y="1500188"/>
              <a:ext cx="282575" cy="3302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3890964" y="1839914"/>
              <a:ext cx="904875" cy="1936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76" name="TextBox 21"/>
            <p:cNvSpPr txBox="1">
              <a:spLocks noChangeArrowheads="1"/>
            </p:cNvSpPr>
            <p:nvPr/>
          </p:nvSpPr>
          <p:spPr bwMode="auto">
            <a:xfrm>
              <a:off x="4048126" y="1787526"/>
              <a:ext cx="62071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en-US" altLang="zh-CN" sz="1200"/>
                <a:t>xArray</a:t>
              </a:r>
              <a:endParaRPr lang="en-US" altLang="en-US" sz="1200"/>
            </a:p>
          </p:txBody>
        </p:sp>
        <p:sp>
          <p:nvSpPr>
            <p:cNvPr id="23" name="Triangle 22"/>
            <p:cNvSpPr/>
            <p:nvPr/>
          </p:nvSpPr>
          <p:spPr>
            <a:xfrm>
              <a:off x="1847850" y="2033588"/>
              <a:ext cx="4978400" cy="2489200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337050" y="2033588"/>
              <a:ext cx="0" cy="248920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479" name="TextBox 24"/>
            <p:cNvSpPr txBox="1">
              <a:spLocks noChangeArrowheads="1"/>
            </p:cNvSpPr>
            <p:nvPr/>
          </p:nvSpPr>
          <p:spPr bwMode="auto">
            <a:xfrm>
              <a:off x="3744085" y="3056384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en-US" altLang="en-US" sz="2400" dirty="0"/>
                <a:t>H</a:t>
              </a:r>
            </a:p>
          </p:txBody>
        </p:sp>
        <p:sp>
          <p:nvSpPr>
            <p:cNvPr id="26" name="Left Brace 25"/>
            <p:cNvSpPr/>
            <p:nvPr/>
          </p:nvSpPr>
          <p:spPr>
            <a:xfrm rot="5400000">
              <a:off x="5442744" y="3139282"/>
              <a:ext cx="277813" cy="2489200"/>
            </a:xfrm>
            <a:prstGeom prst="leftBrace">
              <a:avLst>
                <a:gd name="adj1" fmla="val 120565"/>
                <a:gd name="adj2" fmla="val 49622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Left Brace 26"/>
            <p:cNvSpPr/>
            <p:nvPr/>
          </p:nvSpPr>
          <p:spPr>
            <a:xfrm>
              <a:off x="4064001" y="2039938"/>
              <a:ext cx="277813" cy="2489200"/>
            </a:xfrm>
            <a:prstGeom prst="leftBrace">
              <a:avLst>
                <a:gd name="adj1" fmla="val 120565"/>
                <a:gd name="adj2" fmla="val 49622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82" name="TextBox 27"/>
            <p:cNvSpPr txBox="1">
              <a:spLocks noChangeArrowheads="1"/>
            </p:cNvSpPr>
            <p:nvPr/>
          </p:nvSpPr>
          <p:spPr bwMode="auto">
            <a:xfrm>
              <a:off x="5426984" y="3908496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en-US" altLang="en-US" sz="2400" dirty="0"/>
                <a:t>R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4197350" y="2179638"/>
              <a:ext cx="279400" cy="4978400"/>
            </a:xfrm>
            <a:prstGeom prst="leftBrace">
              <a:avLst>
                <a:gd name="adj1" fmla="val 120565"/>
                <a:gd name="adj2" fmla="val 49622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84" name="TextBox 29"/>
            <p:cNvSpPr txBox="1">
              <a:spLocks noChangeArrowheads="1"/>
            </p:cNvSpPr>
            <p:nvPr/>
          </p:nvSpPr>
          <p:spPr bwMode="auto">
            <a:xfrm>
              <a:off x="3321050" y="4808538"/>
              <a:ext cx="20320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 sz="2400" dirty="0"/>
                <a:t>有效可视区域</a:t>
              </a:r>
              <a:endParaRPr lang="en-US" altLang="en-US" sz="2400" dirty="0"/>
            </a:p>
          </p:txBody>
        </p:sp>
        <p:sp>
          <p:nvSpPr>
            <p:cNvPr id="31" name="Arc 30"/>
            <p:cNvSpPr/>
            <p:nvPr/>
          </p:nvSpPr>
          <p:spPr>
            <a:xfrm rot="5981639">
              <a:off x="4237038" y="1995488"/>
              <a:ext cx="341312" cy="252412"/>
            </a:xfrm>
            <a:prstGeom prst="arc">
              <a:avLst>
                <a:gd name="adj1" fmla="val 18083278"/>
                <a:gd name="adj2" fmla="val 7023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490" name="TextBox 21521"/>
            <p:cNvSpPr txBox="1">
              <a:spLocks noChangeArrowheads="1"/>
            </p:cNvSpPr>
            <p:nvPr/>
          </p:nvSpPr>
          <p:spPr bwMode="auto">
            <a:xfrm>
              <a:off x="3997325" y="1182689"/>
              <a:ext cx="8778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/>
                <a:t>天花板</a:t>
              </a:r>
              <a:endParaRPr lang="en-US" altLang="en-US"/>
            </a:p>
          </p:txBody>
        </p:sp>
        <p:sp>
          <p:nvSpPr>
            <p:cNvPr id="19491" name="TextBox 21522"/>
            <p:cNvSpPr txBox="1">
              <a:spLocks noChangeArrowheads="1"/>
            </p:cNvSpPr>
            <p:nvPr/>
          </p:nvSpPr>
          <p:spPr bwMode="auto">
            <a:xfrm>
              <a:off x="1531938" y="4968875"/>
              <a:ext cx="6461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r>
                <a:rPr lang="zh-CN" altLang="en-US"/>
                <a:t>地面</a:t>
              </a:r>
              <a:endParaRPr lang="en-US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19719" y="2344122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45º</a:t>
              </a:r>
              <a:endParaRPr lang="en-US"/>
            </a:p>
          </p:txBody>
        </p:sp>
        <p:grpSp>
          <p:nvGrpSpPr>
            <p:cNvPr id="19487" name="Group 21520"/>
            <p:cNvGrpSpPr>
              <a:grpSpLocks/>
            </p:cNvGrpSpPr>
            <p:nvPr/>
          </p:nvGrpSpPr>
          <p:grpSpPr bwMode="auto">
            <a:xfrm>
              <a:off x="2822576" y="3748312"/>
              <a:ext cx="860425" cy="595312"/>
              <a:chOff x="1260973" y="3757564"/>
              <a:chExt cx="859309" cy="595559"/>
            </a:xfrm>
            <a:solidFill>
              <a:srgbClr val="FFFF00"/>
            </a:solidFill>
          </p:grpSpPr>
          <p:grpSp>
            <p:nvGrpSpPr>
              <p:cNvPr id="19500" name="Group 21510"/>
              <p:cNvGrpSpPr>
                <a:grpSpLocks/>
              </p:cNvGrpSpPr>
              <p:nvPr/>
            </p:nvGrpSpPr>
            <p:grpSpPr bwMode="auto">
              <a:xfrm>
                <a:off x="1260973" y="3757564"/>
                <a:ext cx="859309" cy="595559"/>
                <a:chOff x="6448995" y="3788448"/>
                <a:chExt cx="859309" cy="595559"/>
              </a:xfrm>
              <a:grpFill/>
            </p:grpSpPr>
            <p:sp>
              <p:nvSpPr>
                <p:cNvPr id="21504" name="Parallelogram 21503"/>
                <p:cNvSpPr/>
                <p:nvPr/>
              </p:nvSpPr>
              <p:spPr bwMode="auto">
                <a:xfrm>
                  <a:off x="6515584" y="3932970"/>
                  <a:ext cx="792720" cy="451037"/>
                </a:xfrm>
                <a:prstGeom prst="parallelogram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6" name="Parallelogram 35"/>
                <p:cNvSpPr/>
                <p:nvPr/>
              </p:nvSpPr>
              <p:spPr bwMode="auto">
                <a:xfrm>
                  <a:off x="6448995" y="3793212"/>
                  <a:ext cx="792720" cy="451037"/>
                </a:xfrm>
                <a:prstGeom prst="parallelogram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en-US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cxnSp>
              <p:nvCxnSpPr>
                <p:cNvPr id="21507" name="Straight Connector 21506"/>
                <p:cNvCxnSpPr/>
                <p:nvPr/>
              </p:nvCxnSpPr>
              <p:spPr bwMode="auto">
                <a:xfrm>
                  <a:off x="6448995" y="4244249"/>
                  <a:ext cx="66589" cy="1397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Straight Connector 38"/>
                <p:cNvCxnSpPr/>
                <p:nvPr/>
              </p:nvCxnSpPr>
              <p:spPr bwMode="auto">
                <a:xfrm>
                  <a:off x="7092684" y="4244249"/>
                  <a:ext cx="66589" cy="1397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Straight Connector 39"/>
                <p:cNvCxnSpPr/>
                <p:nvPr/>
              </p:nvCxnSpPr>
              <p:spPr bwMode="auto">
                <a:xfrm>
                  <a:off x="7241715" y="3788448"/>
                  <a:ext cx="66589" cy="139758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9510" name="Parallelogram 45"/>
                <p:cNvSpPr>
                  <a:spLocks noChangeArrowheads="1"/>
                </p:cNvSpPr>
                <p:nvPr/>
              </p:nvSpPr>
              <p:spPr bwMode="auto">
                <a:xfrm>
                  <a:off x="6731117" y="3934893"/>
                  <a:ext cx="275954" cy="163247"/>
                </a:xfrm>
                <a:prstGeom prst="parallelogram">
                  <a:avLst>
                    <a:gd name="adj" fmla="val 24998"/>
                  </a:avLst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charset="0"/>
                      <a:ea typeface="宋体" charset="0"/>
                    </a:defRPr>
                  </a:lvl9pPr>
                </a:lstStyle>
                <a:p>
                  <a:pPr algn="ctr" eaLnBrk="1" hangingPunct="1"/>
                  <a:endParaRPr lang="en-US" altLang="en-US"/>
                </a:p>
              </p:txBody>
            </p:sp>
          </p:grpSp>
          <p:sp>
            <p:nvSpPr>
              <p:cNvPr id="19501" name="TextBox 21511"/>
              <p:cNvSpPr txBox="1">
                <a:spLocks noChangeArrowheads="1"/>
              </p:cNvSpPr>
              <p:nvPr/>
            </p:nvSpPr>
            <p:spPr bwMode="auto">
              <a:xfrm>
                <a:off x="1479952" y="3850321"/>
                <a:ext cx="385042" cy="24622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charset="0"/>
                    <a:ea typeface="宋体" charset="0"/>
                  </a:defRPr>
                </a:lvl9pPr>
              </a:lstStyle>
              <a:p>
                <a:r>
                  <a:rPr lang="en-US" altLang="zh-CN" sz="1000"/>
                  <a:t>Tag</a:t>
                </a:r>
                <a:endParaRPr lang="en-US" altLang="en-US" sz="100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3615171" y="392830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物体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6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850900"/>
            <a:ext cx="5892800" cy="51562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811294" y="3401704"/>
            <a:ext cx="393890" cy="364713"/>
            <a:chOff x="4993220" y="1828538"/>
            <a:chExt cx="393890" cy="364713"/>
          </a:xfrm>
        </p:grpSpPr>
        <p:sp>
          <p:nvSpPr>
            <p:cNvPr id="6" name="Rectangle 5"/>
            <p:cNvSpPr/>
            <p:nvPr/>
          </p:nvSpPr>
          <p:spPr>
            <a:xfrm>
              <a:off x="5067662" y="1828538"/>
              <a:ext cx="217295" cy="364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93220" y="1865145"/>
              <a:ext cx="393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Tag</a:t>
              </a:r>
              <a:endParaRPr lang="en-US" sz="1200" dirty="0"/>
            </a:p>
          </p:txBody>
        </p:sp>
      </p:grpSp>
      <p:sp>
        <p:nvSpPr>
          <p:cNvPr id="8" name="Curved Down Arrow 7"/>
          <p:cNvSpPr/>
          <p:nvPr/>
        </p:nvSpPr>
        <p:spPr>
          <a:xfrm>
            <a:off x="5361582" y="2837272"/>
            <a:ext cx="1293313" cy="739538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21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50369" y="776489"/>
            <a:ext cx="4353481" cy="4307302"/>
            <a:chOff x="705470" y="776489"/>
            <a:chExt cx="4353481" cy="4307302"/>
          </a:xfrm>
        </p:grpSpPr>
        <p:sp>
          <p:nvSpPr>
            <p:cNvPr id="5" name="Donut 4"/>
            <p:cNvSpPr/>
            <p:nvPr/>
          </p:nvSpPr>
          <p:spPr>
            <a:xfrm>
              <a:off x="1005521" y="1073168"/>
              <a:ext cx="3699164" cy="3699164"/>
            </a:xfrm>
            <a:prstGeom prst="donut">
              <a:avLst>
                <a:gd name="adj" fmla="val 6964"/>
              </a:avLst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Donut 5"/>
            <p:cNvSpPr/>
            <p:nvPr/>
          </p:nvSpPr>
          <p:spPr>
            <a:xfrm>
              <a:off x="1516160" y="1583807"/>
              <a:ext cx="2677886" cy="2677886"/>
            </a:xfrm>
            <a:prstGeom prst="donut">
              <a:avLst>
                <a:gd name="adj" fmla="val 10361"/>
              </a:avLst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/>
            <p:cNvSpPr>
              <a:spLocks/>
            </p:cNvSpPr>
            <p:nvPr/>
          </p:nvSpPr>
          <p:spPr>
            <a:xfrm>
              <a:off x="2090877" y="2177078"/>
              <a:ext cx="1525237" cy="1493569"/>
            </a:xfrm>
            <a:prstGeom prst="donut">
              <a:avLst>
                <a:gd name="adj" fmla="val 20627"/>
              </a:avLst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30781" y="789151"/>
              <a:ext cx="4256314" cy="4256314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320000" flipH="1">
              <a:off x="3246042" y="882786"/>
              <a:ext cx="5446" cy="21335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320000" flipV="1">
              <a:off x="3079967" y="1749596"/>
              <a:ext cx="1510280" cy="1502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320000">
              <a:off x="2773156" y="3308111"/>
              <a:ext cx="2133603" cy="21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320000">
              <a:off x="2522030" y="3142032"/>
              <a:ext cx="1510280" cy="15080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320000">
              <a:off x="2454914" y="2832270"/>
              <a:ext cx="5446" cy="21303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320000" flipH="1">
              <a:off x="1123163" y="2570695"/>
              <a:ext cx="1499388" cy="15080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320000" flipH="1" flipV="1">
              <a:off x="1679730" y="1198782"/>
              <a:ext cx="1514768" cy="15015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320000">
              <a:off x="787067" y="2497680"/>
              <a:ext cx="2133603" cy="21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352094" y="2776103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74247" y="2505241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27426" y="219793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5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13837" y="235450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6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89478" y="276841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7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50056" y="318350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8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31639" y="337696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9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22218" y="318803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10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76402" y="277549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11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51286" y="235426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12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83119" y="187160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13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84689" y="211983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14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84992" y="276279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15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83571" y="340384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16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81741" y="365182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17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09008" y="340383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18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52600" y="278107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19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8538" y="211583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20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21737" y="3111119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90007" y="1590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21</a:t>
              </a:r>
              <a:endParaRPr 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23318" y="190635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22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92385" y="277102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23</a:t>
              </a:r>
              <a:endParaRPr 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37672" y="360882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24</a:t>
              </a:r>
              <a:endParaRPr 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69790" y="397793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25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808467" y="36327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26</a:t>
              </a:r>
              <a:endParaRPr 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80429" y="276975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27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34190" y="193122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28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79332" y="129869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29</a:t>
              </a:r>
              <a:endParaRPr 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728124" y="171614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30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46034" y="276975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31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51026" y="380043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32</a:t>
              </a:r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56166" y="382404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34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75003" y="425653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33</a:t>
              </a:r>
              <a:endParaRPr 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25972" y="276812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35</a:t>
              </a:r>
              <a:endParaRPr 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656166" y="174028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36</a:t>
              </a:r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85954" y="104266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37</a:t>
              </a:r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05513" y="155098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38</a:t>
              </a:r>
              <a:endParaRPr 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02228" y="277161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39</a:t>
              </a:r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42193" y="397793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40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73254" y="448367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41</a:t>
              </a:r>
              <a:endParaRPr 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90835" y="400362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42</a:t>
              </a:r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69790" y="275804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43</a:t>
              </a:r>
              <a:endParaRPr lang="en-US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66782" y="155098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44</a:t>
              </a:r>
              <a:endParaRPr lang="en-US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69790" y="77648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45</a:t>
              </a:r>
              <a:endParaRPr 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120580" y="134985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46</a:t>
              </a:r>
              <a:endParaRPr 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91543" y="276975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47</a:t>
              </a:r>
              <a:endParaRPr lang="en-US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16826" y="417018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48</a:t>
              </a:r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69790" y="477601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49</a:t>
              </a:r>
              <a:endParaRPr 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28793" y="423059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50</a:t>
              </a:r>
              <a:endParaRPr 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5470" y="275699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51</a:t>
              </a:r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65213" y="138541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52</a:t>
              </a:r>
              <a:endParaRPr lang="en-US" sz="1400" dirty="0"/>
            </a:p>
          </p:txBody>
        </p:sp>
      </p:grpSp>
      <p:sp>
        <p:nvSpPr>
          <p:cNvPr id="78" name="Right Arrow 77"/>
          <p:cNvSpPr/>
          <p:nvPr/>
        </p:nvSpPr>
        <p:spPr>
          <a:xfrm>
            <a:off x="4520409" y="2536204"/>
            <a:ext cx="878580" cy="7447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03893"/>
              </p:ext>
            </p:extLst>
          </p:nvPr>
        </p:nvGraphicFramePr>
        <p:xfrm>
          <a:off x="5517710" y="666013"/>
          <a:ext cx="6633341" cy="4257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3810"/>
                <a:gridCol w="473810"/>
                <a:gridCol w="473810"/>
                <a:gridCol w="479263"/>
                <a:gridCol w="468358"/>
                <a:gridCol w="473810"/>
                <a:gridCol w="473810"/>
                <a:gridCol w="473810"/>
                <a:gridCol w="473810"/>
                <a:gridCol w="473810"/>
                <a:gridCol w="473810"/>
                <a:gridCol w="473810"/>
                <a:gridCol w="473810"/>
                <a:gridCol w="473810"/>
              </a:tblGrid>
              <a:tr h="30414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#52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#51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#16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#25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#24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#33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#32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#42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041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#50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#49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NaN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#48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0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9513" y="1586181"/>
            <a:ext cx="12294658" cy="2530433"/>
            <a:chOff x="99513" y="1586181"/>
            <a:chExt cx="12294658" cy="2530433"/>
          </a:xfrm>
        </p:grpSpPr>
        <p:pic>
          <p:nvPicPr>
            <p:cNvPr id="4" name="Picture 3" descr="p9.png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13" y="1719571"/>
              <a:ext cx="6289479" cy="232011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307105" y="3158005"/>
                  <a:ext cx="2973763" cy="488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800" i="1">
                            <a:latin typeface="Cambria Math" charset="0"/>
                          </a:rPr>
                          <m:t>z</m:t>
                        </m:r>
                        <m:r>
                          <a:rPr lang="en-US" altLang="zh-CN" sz="800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sz="800" i="1">
                            <a:latin typeface="Cambria Math" charset="0"/>
                          </a:rPr>
                          <m:t>𝐴</m:t>
                        </m:r>
                        <m:r>
                          <a:rPr lang="zh-CN" altLang="en-US" sz="800" i="1">
                            <a:latin typeface="Cambria Math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altLang="zh-CN" sz="800" i="1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800">
                                <a:latin typeface="Cambria Math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800" i="1">
                                    <a:latin typeface="Cambria Math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CN" sz="8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800" i="1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.</m:t>
                                        </m:r>
                                        <m:r>
                                          <a:rPr lang="zh-CN" altLang="en-US" sz="800" i="1">
                                            <a:latin typeface="Cambria Math" charset="0"/>
                                          </a:rPr>
                                          <m:t>∗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zh-CN" sz="800" i="1">
                                            <a:latin typeface="Cambria Math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  <m:r>
                                      <a:rPr lang="en-US" altLang="zh-CN" sz="800" i="1">
                                        <a:latin typeface="Cambria Math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altLang="zh-CN" sz="8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ctrlPr>
                                                  <a:rPr lang="en-US" altLang="zh-CN" sz="800" i="1">
                                                    <a:latin typeface="Cambria Math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800" i="1">
                                                    <a:latin typeface="Cambria Math" charset="0"/>
                                                  </a:rPr>
                                                  <m:t>𝑦</m:t>
                                                </m:r>
                                                <m:r>
                                                  <a:rPr lang="en-US" altLang="zh-CN" sz="800" i="1">
                                                    <a:latin typeface="Cambria Math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sz="800" i="1">
                                                    <a:latin typeface="Cambria Math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zh-CN" altLang="en-US" sz="800" i="1">
                                                <a:latin typeface="Cambria Math" charset="0"/>
                                              </a:rPr>
                                              <m:t>∗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)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800" i="1">
                                                <a:latin typeface="Cambria Math" charset="0"/>
                                              </a:rPr>
                                              <m:t>𝑑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zh-CN" sz="800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sz="800" i="1">
                            <a:latin typeface="Cambria Math" charset="0"/>
                          </a:rPr>
                          <m:t>𝑒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105" y="3158005"/>
                  <a:ext cx="2973763" cy="4886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20261" y="1586181"/>
              <a:ext cx="3373910" cy="2530433"/>
            </a:xfrm>
            <a:prstGeom prst="rect">
              <a:avLst/>
            </a:prstGeom>
          </p:spPr>
        </p:pic>
        <p:sp>
          <p:nvSpPr>
            <p:cNvPr id="9" name="Right Arrow 8"/>
            <p:cNvSpPr/>
            <p:nvPr/>
          </p:nvSpPr>
          <p:spPr>
            <a:xfrm>
              <a:off x="6492058" y="2652533"/>
              <a:ext cx="2679237" cy="45419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503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516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554</Words>
  <Application>Microsoft Macintosh PowerPoint</Application>
  <PresentationFormat>Widescreen</PresentationFormat>
  <Paragraphs>269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Cambria Math</vt:lpstr>
      <vt:lpstr>Times New Roman</vt:lpstr>
      <vt:lpstr>宋体</vt:lpstr>
      <vt:lpstr>Arial</vt:lpstr>
      <vt:lpstr>Office Theme</vt:lpstr>
      <vt:lpstr>Pictures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王小鬼</dc:creator>
  <cp:lastModifiedBy>王小鬼</cp:lastModifiedBy>
  <cp:revision>52</cp:revision>
  <dcterms:created xsi:type="dcterms:W3CDTF">2018-04-28T06:19:35Z</dcterms:created>
  <dcterms:modified xsi:type="dcterms:W3CDTF">2018-05-02T08:56:01Z</dcterms:modified>
</cp:coreProperties>
</file>