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6" r:id="rId5"/>
    <p:sldId id="267" r:id="rId6"/>
    <p:sldId id="27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2BFDC70-6AAD-49CB-B4F0-A7D271D267EA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6D11EF1E-A4E7-4C1C-9074-DD6B2DBF4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53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42F88466-F776-4664-B314-CC8FE058DE3B}" type="datetimeFigureOut">
              <a:rPr lang="en-US" smtClean="0"/>
              <a:pPr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9165C5D-0DD7-4929-B323-1B2CC09702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65C5D-0DD7-4929-B323-1B2CC09702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/>
          <a:lstStyle>
            <a:lvl1pPr marL="0" algn="r">
              <a:defRPr sz="5000"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819400"/>
            <a:ext cx="82366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ctr">
              <a:buNone/>
              <a:defRPr sz="4000" b="0" cap="none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88392" y="3248406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7F6DC4D5-FF39-4DD1-9B66-D3AFAF540384}" type="datetime1">
              <a:rPr lang="en-US" sz="1000" smtClean="0">
                <a:solidFill>
                  <a:schemeClr val="tx1"/>
                </a:solidFill>
              </a:rPr>
              <a:pPr/>
              <a:t>4/16/2015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C455C284-B64A-41C5-BF51-0401EE5856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7F6DC4D5-FF39-4DD1-9B66-D3AFAF540384}" type="datetime1">
              <a:rPr lang="en-US" sz="1000" smtClean="0">
                <a:solidFill>
                  <a:schemeClr val="tx1"/>
                </a:solidFill>
              </a:rPr>
              <a:pPr/>
              <a:t>4/16/2015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</p:spPr>
        <p:txBody>
          <a:bodyPr/>
          <a:lstStyle>
            <a:extLst/>
          </a:lstStyle>
          <a:p>
            <a:fld id="{C455C284-B64A-41C5-BF51-0401EE5856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84378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/>
            <a:r>
              <a:rPr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C4D5-FF39-4DD1-9B66-D3AFAF540384}" type="datetime1">
              <a:rPr lang="en-US" smtClean="0"/>
              <a:pPr/>
              <a:t>4/16/2015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ln>
            <a:noFill/>
          </a:ln>
        </p:spPr>
        <p:txBody>
          <a:bodyPr rIns="91440" anchor="b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11" name="Shape 9"/>
          <p:cNvSpPr>
            <a:spLocks noGrp="1"/>
          </p:cNvSpPr>
          <p:nvPr>
            <p:ph type="dt" sz="half" idx="2"/>
          </p:nvPr>
        </p:nvSpPr>
        <p:spPr>
          <a:xfrm>
            <a:off x="7010400" y="6509004"/>
            <a:ext cx="1676400" cy="274320"/>
          </a:xfrm>
          <a:prstGeom prst="rect">
            <a:avLst/>
          </a:prstGeom>
        </p:spPr>
        <p:txBody>
          <a:bodyPr vert="horz" rtlCol="0" anchor="ctr" anchorCtr="0"/>
          <a:lstStyle>
            <a:lvl1pPr algn="r">
              <a:defRPr sz="1200"/>
            </a:lvl1pPr>
            <a:extLst/>
          </a:lstStyle>
          <a:p>
            <a:pPr algn="r"/>
            <a:fld id="{7F6DC4D5-FF39-4DD1-9B66-D3AFAF540384}" type="datetime1">
              <a:rPr lang="en-US" smtClean="0"/>
              <a:pPr algn="r"/>
              <a:t>4/16/2015</a:t>
            </a:fld>
            <a:endParaRPr lang="en-US"/>
          </a:p>
        </p:txBody>
      </p:sp>
      <p:sp>
        <p:nvSpPr>
          <p:cNvPr id="12" name="Shape 10"/>
          <p:cNvSpPr>
            <a:spLocks noGrp="1"/>
          </p:cNvSpPr>
          <p:nvPr>
            <p:ph type="sldNum" sz="quarter" idx="4"/>
          </p:nvPr>
        </p:nvSpPr>
        <p:spPr>
          <a:xfrm>
            <a:off x="8724900" y="6509004"/>
            <a:ext cx="378340" cy="274320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 sz="120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C455C284-B64A-41C5-BF51-0401EE58565B}" type="slidenum">
              <a:rPr lang="en-US" smtClean="0"/>
              <a:pPr algn="r"/>
              <a:t>‹#›</a:t>
            </a:fld>
            <a:endParaRPr lang="en-US" sz="1200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5" name="Shape 11"/>
          <p:cNvSpPr>
            <a:spLocks noGrp="1"/>
          </p:cNvSpPr>
          <p:nvPr>
            <p:ph type="ftr" sz="quarter" idx="3"/>
          </p:nvPr>
        </p:nvSpPr>
        <p:spPr>
          <a:xfrm>
            <a:off x="457200" y="6509004"/>
            <a:ext cx="6496050" cy="274320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 sz="1200"/>
            </a:lvl1pPr>
            <a:extLst/>
          </a:lstStyle>
          <a:p>
            <a:endParaRPr lang="en-US" sz="12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marL="54864" algn="l" rtl="0" eaLnBrk="1" latinLnBrk="0" hangingPunct="1">
        <a:spcBef>
          <a:spcPct val="0"/>
        </a:spcBef>
        <a:buNone/>
        <a:defRPr sz="4000" b="0" kern="1200">
          <a:ln>
            <a:noFill/>
          </a:ln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4350" indent="-514350" algn="l" rtl="0" eaLnBrk="1" latinLnBrk="0" hangingPunct="1">
        <a:spcBef>
          <a:spcPts val="0"/>
        </a:spcBef>
        <a:buClr>
          <a:schemeClr val="tx2"/>
        </a:buClr>
        <a:buSzPct val="70000"/>
        <a:buFont typeface="+mj-lt"/>
        <a:buAutoNum type="alphaUcPeriod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514350" algn="l" rtl="0" eaLnBrk="1" latinLnBrk="0" hangingPunct="1">
        <a:spcBef>
          <a:spcPts val="400"/>
        </a:spcBef>
        <a:buClr>
          <a:schemeClr val="tx2"/>
        </a:buClr>
        <a:buSzPct val="90000"/>
        <a:buFont typeface="+mj-lt"/>
        <a:buAutoNum type="alphaUcPeriod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36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457200" algn="l" rtl="0" eaLnBrk="1" latinLnBrk="0" hangingPunct="1">
        <a:spcBef>
          <a:spcPts val="400"/>
        </a:spcBef>
        <a:buClr>
          <a:schemeClr val="tx2"/>
        </a:buClr>
        <a:buSzPct val="100000"/>
        <a:buFont typeface="+mj-lt"/>
        <a:buAutoNum type="alphaUcPeriod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54076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2364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0652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89404" indent="-342900" algn="l" rtl="0" eaLnBrk="1" latinLnBrk="0" hangingPunct="1">
        <a:spcBef>
          <a:spcPts val="400"/>
        </a:spcBef>
        <a:buClr>
          <a:schemeClr val="tx2"/>
        </a:buClr>
        <a:buFont typeface="+mj-lt"/>
        <a:buAutoNum type="alphaU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MORTGAGE CALCULATOR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Wu</a:t>
            </a:r>
          </a:p>
          <a:p>
            <a:r>
              <a:rPr lang="en-US" dirty="0" smtClean="0"/>
              <a:t>Daniel 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7010400" y="6509004"/>
            <a:ext cx="1676400" cy="274320"/>
          </a:xfrm>
        </p:spPr>
        <p:txBody>
          <a:bodyPr/>
          <a:lstStyle/>
          <a:p>
            <a:fld id="{56DB7B69-FFE4-40BB-B3FF-3221349674E4}" type="datetime4">
              <a:rPr lang="en-US" smtClean="0"/>
              <a:pPr/>
              <a:t>April 16, 2015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User_roles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2591"/>
            <a:ext cx="4040188" cy="144292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372591"/>
            <a:ext cx="4041775" cy="939091"/>
          </a:xfrm>
        </p:spPr>
      </p:pic>
    </p:spTree>
    <p:extLst>
      <p:ext uri="{BB962C8B-B14F-4D97-AF65-F5344CB8AC3E}">
        <p14:creationId xmlns:p14="http://schemas.microsoft.com/office/powerpoint/2010/main" val="6981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 Details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Application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</a:t>
            </a:r>
          </a:p>
        </p:txBody>
      </p:sp>
    </p:spTree>
    <p:extLst>
      <p:ext uri="{BB962C8B-B14F-4D97-AF65-F5344CB8AC3E}">
        <p14:creationId xmlns:p14="http://schemas.microsoft.com/office/powerpoint/2010/main" val="16906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572000" cy="4977320"/>
          </a:xfrm>
        </p:spPr>
      </p:pic>
    </p:spTree>
    <p:extLst>
      <p:ext uri="{BB962C8B-B14F-4D97-AF65-F5344CB8AC3E}">
        <p14:creationId xmlns:p14="http://schemas.microsoft.com/office/powerpoint/2010/main" val="17214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667000"/>
            <a:ext cx="4114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FF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64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Background</a:t>
            </a:r>
          </a:p>
          <a:p>
            <a:pPr>
              <a:buAutoNum type="arabicPeriod"/>
            </a:pPr>
            <a:r>
              <a:rPr lang="en-US" dirty="0" smtClean="0"/>
              <a:t>System Requirements</a:t>
            </a:r>
          </a:p>
          <a:p>
            <a:pPr>
              <a:buAutoNum type="arabicPeriod"/>
            </a:pPr>
            <a:r>
              <a:rPr lang="en-US" dirty="0" smtClean="0"/>
              <a:t>Technologies</a:t>
            </a:r>
          </a:p>
          <a:p>
            <a:pPr>
              <a:buAutoNum type="arabicPeriod"/>
            </a:pPr>
            <a:r>
              <a:rPr lang="en-US" dirty="0" smtClean="0"/>
              <a:t>Database Tables</a:t>
            </a:r>
          </a:p>
          <a:p>
            <a:pPr>
              <a:buAutoNum type="arabicPeriod"/>
            </a:pPr>
            <a:r>
              <a:rPr lang="en-US" dirty="0" smtClean="0"/>
              <a:t>Front-end Details</a:t>
            </a:r>
          </a:p>
          <a:p>
            <a:pPr>
              <a:buAutoNum type="arabicPeriod"/>
            </a:pPr>
            <a:r>
              <a:rPr lang="en-US" dirty="0" smtClean="0"/>
              <a:t>System Workflow</a:t>
            </a:r>
          </a:p>
          <a:p>
            <a:pPr>
              <a:buAutoNum type="arabicPeriod"/>
            </a:pPr>
            <a:r>
              <a:rPr lang="en-US" dirty="0" smtClean="0"/>
              <a:t>Demo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loan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loan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referred to as a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mortgage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used by purchasers of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property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raise money to buy the property to be purchased or by existing property owners to raise funds for any purpose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(Wikipedia)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Mortgage Calculator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mortgage calculator is an automated tool that enables the user to quickly determine the financial implications of changes in one or more variables in a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mortgage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financing arrangement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(Wikipedia)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Fixed-rate mortgage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years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years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years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Adjustable-rate mortgage(ARM)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5/1 ARM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7/1 ARM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10/1 ARM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Formula Applied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payment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,where c: monthly payment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r: monthly interest rate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N: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P: loan’s principal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659130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gathered from users: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Payment Plan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provided to users: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Information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Plan Details</a:t>
            </a:r>
          </a:p>
          <a:p>
            <a:pPr marL="868680" lvl="1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HTML5/CSS3/Bootstrap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JavaScript/jQuery/AngularJS/AJAX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Oracle 10g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MVC/Spring Security/Spring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/Spring Dao Support/Spring Cache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Mail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Persistent_logins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Tables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4040188" cy="207594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438400"/>
            <a:ext cx="4041775" cy="1261911"/>
          </a:xfr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140000" t="120000" r="105000" b="15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86968D-2444-471C-AECA-70E1FE94FC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Multiple-choice test or survey (4-answer)</Template>
  <TotalTime>0</TotalTime>
  <Words>152</Words>
  <Application>Microsoft Office PowerPoint</Application>
  <PresentationFormat>全屏显示(4:3)</PresentationFormat>
  <Paragraphs>75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Times New Roman</vt:lpstr>
      <vt:lpstr>Wingdings</vt:lpstr>
      <vt:lpstr>Foundry</vt:lpstr>
      <vt:lpstr>MORTGAGE CALCULATOR</vt:lpstr>
      <vt:lpstr>Outline</vt:lpstr>
      <vt:lpstr>Background </vt:lpstr>
      <vt:lpstr>Background</vt:lpstr>
      <vt:lpstr>Mortgage Types</vt:lpstr>
      <vt:lpstr>Basic Formula Applied In The Project</vt:lpstr>
      <vt:lpstr>System Requirements</vt:lpstr>
      <vt:lpstr>Technologies</vt:lpstr>
      <vt:lpstr>Database Tables</vt:lpstr>
      <vt:lpstr>Database Tables</vt:lpstr>
      <vt:lpstr>Front-end Details</vt:lpstr>
      <vt:lpstr>System Workflow</vt:lpstr>
      <vt:lpstr>PowerPoint 演示文稿</vt:lpstr>
      <vt:lpstr>Thank you for listening!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2015-04-15T18:17:13Z</dcterms:created>
  <dcterms:modified xsi:type="dcterms:W3CDTF">2015-04-16T14:49:44Z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TC101659539990</vt:lpwstr>
  </property>
</Properties>
</file>