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257" r:id="rId4"/>
    <p:sldId id="258" r:id="rId5"/>
    <p:sldId id="259" r:id="rId6"/>
    <p:sldId id="260" r:id="rId7"/>
    <p:sldId id="261" r:id="rId8"/>
    <p:sldId id="263" r:id="rId9"/>
    <p:sldId id="264" r:id="rId10"/>
    <p:sldId id="265" r:id="rId11"/>
    <p:sldId id="266" r:id="rId12"/>
    <p:sldId id="267"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scene3d>
              <a:camera prst="orthographicFront"/>
              <a:lightRig rig="threePt" dir="t"/>
            </a:scene3d>
          </a:bodyPr>
          <a:lstStyle/>
          <a:p>
            <a:r>
              <a:rPr lang="en-US" altLang="zh-CN" sz="8000">
                <a:ln w="10160">
                  <a:solidFill>
                    <a:schemeClr val="accent5"/>
                  </a:solidFill>
                  <a:prstDash val="solid"/>
                </a:ln>
                <a:solidFill>
                  <a:srgbClr val="FFFFFF"/>
                </a:solidFill>
                <a:effectLst>
                  <a:outerShdw blurRad="38100" dist="22860" dir="5400000" algn="tl" rotWithShape="0">
                    <a:srgbClr val="000000">
                      <a:alpha val="30000"/>
                    </a:srgbClr>
                  </a:outerShdw>
                </a:effectLst>
              </a:rPr>
              <a:t>Svelte</a:t>
            </a:r>
            <a:endParaRPr lang="en-US" altLang="zh-CN" sz="8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副标题 4"/>
          <p:cNvSpPr>
            <a:spLocks noGrp="1"/>
          </p:cNvSpPr>
          <p:nvPr>
            <p:ph type="subTitle" idx="1"/>
          </p:nvPr>
        </p:nvSpPr>
        <p:spPr/>
        <p:txBody>
          <a:bodyPr/>
          <a:lstStyle/>
          <a:p>
            <a:r>
              <a:rPr lang="en-US" altLang="zh-CN" sz="3200">
                <a:solidFill>
                  <a:schemeClr val="accent1"/>
                </a:solidFill>
                <a:effectLst>
                  <a:outerShdw blurRad="38100" dist="25400" dir="5400000" algn="ctr" rotWithShape="0">
                    <a:srgbClr val="6E747A">
                      <a:alpha val="43000"/>
                    </a:srgbClr>
                  </a:outerShdw>
                </a:effectLst>
              </a:rPr>
              <a:t>Rethinking Reactivity</a:t>
            </a:r>
            <a:endParaRPr lang="en-US" altLang="zh-CN" sz="32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lnSpc>
                <a:spcPct val="110000"/>
              </a:lnSpc>
            </a:pPr>
            <a:r>
              <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rPr>
              <a:t>Rethinking reactivity</a:t>
            </a:r>
            <a:endPar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5" name="Content Placeholder 4" descr="IMG_20211225_193414_264_edit_363724902462206"/>
          <p:cNvPicPr>
            <a:picLocks noChangeAspect="1"/>
          </p:cNvPicPr>
          <p:nvPr>
            <p:ph idx="1"/>
          </p:nvPr>
        </p:nvPicPr>
        <p:blipFill>
          <a:blip r:embed="rId1"/>
          <a:stretch>
            <a:fillRect/>
          </a:stretch>
        </p:blipFill>
        <p:spPr>
          <a:xfrm>
            <a:off x="1112520" y="1508760"/>
            <a:ext cx="9585960" cy="51073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rPr>
              <a:t>CodeSandBox</a:t>
            </a:r>
            <a:endPar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4" name="Content Placeholder 3" descr="2021-12-25 19-39-35 的屏幕截图"/>
          <p:cNvPicPr>
            <a:picLocks noChangeAspect="1"/>
          </p:cNvPicPr>
          <p:nvPr>
            <p:ph idx="1"/>
          </p:nvPr>
        </p:nvPicPr>
        <p:blipFill>
          <a:blip r:embed="rId1"/>
          <a:stretch>
            <a:fillRect/>
          </a:stretch>
        </p:blipFill>
        <p:spPr>
          <a:xfrm>
            <a:off x="0" y="0"/>
            <a:ext cx="12192000" cy="68592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pPr algn="ctr"/>
            <a:r>
              <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rPr>
              <a:t>Overview</a:t>
            </a:r>
            <a:endPar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1"/>
          </p:nvPr>
        </p:nvSpPr>
        <p:spPr/>
        <p:txBody>
          <a:bodyPr/>
          <a:p>
            <a:pPr marL="0" indent="0">
              <a:buNone/>
            </a:pPr>
            <a:r>
              <a:rPr lang="en-US">
                <a:solidFill>
                  <a:schemeClr val="accent1"/>
                </a:solidFill>
                <a:effectLst>
                  <a:outerShdw blurRad="38100" dist="25400" dir="5400000" algn="ctr" rotWithShape="0">
                    <a:srgbClr val="6E747A">
                      <a:alpha val="43000"/>
                    </a:srgbClr>
                  </a:outerShdw>
                </a:effectLst>
              </a:rPr>
              <a:t>Svelte is a new framework for front-end. You write your components using HTML, CSS and JavaScript (plus a few extra bits you can learn in under 5 minutes), and during your build process Svelte compiles them into tiny standalone JavaScript modules. By statically analysing the component template, we can make sure that the browser does as little work as possible.</a:t>
            </a:r>
            <a:endParaRPr lang="en-US">
              <a:solidFill>
                <a:schemeClr val="accent1"/>
              </a:solidFill>
              <a:effectLst>
                <a:outerShdw blurRad="38100" dist="25400" dir="5400000" algn="ctr" rotWithShape="0">
                  <a:srgbClr val="6E747A">
                    <a:alpha val="43000"/>
                  </a:srgbClr>
                </a:outerShdw>
              </a:effectLst>
            </a:endParaRPr>
          </a:p>
          <a:p>
            <a:pPr marL="0" indent="0">
              <a:buNone/>
            </a:pPr>
            <a:endParaRPr lang="en-US">
              <a:solidFill>
                <a:schemeClr val="accent1"/>
              </a:solidFill>
              <a:effectLst>
                <a:outerShdw blurRad="38100" dist="25400" dir="5400000" algn="ctr" rotWithShape="0">
                  <a:srgbClr val="6E747A">
                    <a:alpha val="43000"/>
                  </a:srgbClr>
                </a:outerShdw>
              </a:effectLst>
            </a:endParaRPr>
          </a:p>
          <a:p>
            <a:pPr marL="0" indent="0">
              <a:buNone/>
            </a:pPr>
            <a:r>
              <a:rPr lang="en-US">
                <a:solidFill>
                  <a:schemeClr val="accent1"/>
                </a:solidFill>
                <a:effectLst>
                  <a:outerShdw blurRad="38100" dist="25400" dir="5400000" algn="ctr" rotWithShape="0">
                    <a:srgbClr val="6E747A">
                      <a:alpha val="43000"/>
                    </a:srgbClr>
                  </a:outerShdw>
                </a:effectLst>
                <a:sym typeface="+mn-ea"/>
              </a:rPr>
              <a:t>Instead of using techniques like virtual DOM diffing, Svelte writes code that surgically updates the DOM when the state of your app changes. </a:t>
            </a:r>
            <a:endParaRPr lang="en-US">
              <a:solidFill>
                <a:schemeClr val="accent1"/>
              </a:solidFill>
              <a:effectLst>
                <a:outerShdw blurRad="38100" dist="25400" dir="5400000" algn="ctr" rotWithShape="0">
                  <a:srgbClr val="6E747A">
                    <a:alpha val="43000"/>
                  </a:srgbClr>
                </a:outerShdw>
              </a:effectLst>
              <a:sym typeface="+mn-ea"/>
            </a:endParaRPr>
          </a:p>
          <a:p>
            <a:pPr marL="0" indent="0">
              <a:buNone/>
            </a:pPr>
            <a:endParaRPr lang="en-US">
              <a:solidFill>
                <a:schemeClr val="accent1"/>
              </a:solidFill>
              <a:effectLst>
                <a:outerShdw blurRad="38100" dist="25400" dir="5400000" algn="ctr" rotWithShape="0">
                  <a:srgbClr val="6E747A">
                    <a:alpha val="43000"/>
                  </a:srgbClr>
                </a:outerShdw>
              </a:effectLst>
              <a:sym typeface="+mn-ea"/>
            </a:endParaRPr>
          </a:p>
          <a:p>
            <a:pPr marL="0" indent="0">
              <a:buNone/>
            </a:pPr>
            <a:r>
              <a:rPr lang="en-US">
                <a:solidFill>
                  <a:schemeClr val="accent1"/>
                </a:solidFill>
                <a:effectLst>
                  <a:outerShdw blurRad="38100" dist="25400" dir="5400000" algn="ctr" rotWithShape="0">
                    <a:srgbClr val="6E747A">
                      <a:alpha val="43000"/>
                    </a:srgbClr>
                  </a:outerShdw>
                </a:effectLst>
                <a:sym typeface="+mn-ea"/>
              </a:rPr>
              <a:t>Svelte is a radical new approach to building user interfaces. Whereas traditional frameworks like React and Vue do the bulk of their work in the browser, Svelte shifts that work into a compile step that happens when you build your app.</a:t>
            </a:r>
            <a:endParaRPr lang="en-US">
              <a:solidFill>
                <a:schemeClr val="accent1"/>
              </a:solidFill>
              <a:effectLst>
                <a:outerShdw blurRad="38100" dist="25400" dir="5400000" algn="ctr" rotWithShape="0">
                  <a:srgbClr val="6E747A">
                    <a:alpha val="43000"/>
                  </a:srgbClr>
                </a:outerShdw>
              </a:effectLst>
            </a:endParaRPr>
          </a:p>
          <a:p>
            <a:pPr marL="0" indent="0">
              <a:buNone/>
            </a:pPr>
            <a:endParaRPr lang="en-US">
              <a:solidFill>
                <a:schemeClr val="accent1"/>
              </a:solidFill>
              <a:effectLst>
                <a:outerShdw blurRad="38100" dist="25400" dir="5400000" algn="ctr" rotWithShape="0">
                  <a:srgbClr val="6E747A">
                    <a:alpha val="43000"/>
                  </a:srgbClr>
                </a:outerShdw>
              </a:effectLst>
            </a:endParaRPr>
          </a:p>
          <a:p>
            <a:pPr marL="0" indent="0">
              <a:buNone/>
            </a:pPr>
            <a:endParaRPr lang="en-US">
              <a:solidFill>
                <a:schemeClr val="accent1"/>
              </a:solidFill>
              <a:effectLst>
                <a:outerShdw blurRad="38100" dist="25400" dir="5400000" algn="ctr" rotWithShape="0">
                  <a:srgbClr val="6E747A">
                    <a:alpha val="43000"/>
                  </a:srgbClr>
                </a:outerShdw>
              </a:effectLst>
            </a:endParaRPr>
          </a:p>
          <a:p>
            <a:pPr marL="0" indent="0">
              <a:buNone/>
            </a:pPr>
            <a:endParaRPr lang="en-US">
              <a:solidFill>
                <a:schemeClr val="accent1"/>
              </a:solidFill>
              <a:effectLst>
                <a:outerShdw blurRad="38100" dist="25400" dir="5400000" algn="ctr" rotWithShape="0">
                  <a:srgbClr val="6E747A">
                    <a:alpha val="43000"/>
                  </a:srgbClr>
                </a:outerShdw>
              </a:effectLst>
            </a:endParaRPr>
          </a:p>
          <a:p>
            <a:pPr marL="0" indent="0">
              <a:buNone/>
            </a:pP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scene3d>
              <a:camera prst="orthographicFront"/>
              <a:lightRig rig="threePt" dir="t"/>
            </a:scene3d>
          </a:bodyPr>
          <a:p>
            <a:pPr algn="ctr"/>
            <a:r>
              <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rPr>
              <a:t>What problem do frameworks really solve?</a:t>
            </a:r>
            <a:endPar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1"/>
          </p:nvPr>
        </p:nvSpPr>
        <p:spPr>
          <a:xfrm>
            <a:off x="647700" y="1815465"/>
            <a:ext cx="10515600" cy="4351338"/>
          </a:xfrm>
        </p:spPr>
        <p:txBody>
          <a:bodyPr>
            <a:normAutofit lnSpcReduction="10000"/>
          </a:bodyPr>
          <a:p>
            <a:pPr marL="0" indent="0">
              <a:buNone/>
            </a:pPr>
            <a:r>
              <a:rPr lang="en-US">
                <a:solidFill>
                  <a:schemeClr val="accent1"/>
                </a:solidFill>
                <a:effectLst>
                  <a:outerShdw blurRad="38100" dist="25400" dir="5400000" algn="ctr" rotWithShape="0">
                    <a:srgbClr val="6E747A">
                      <a:alpha val="43000"/>
                    </a:srgbClr>
                  </a:outerShdw>
                </a:effectLst>
              </a:rPr>
              <a:t>The common view is that frameworks make it easier to manage the complexity of your code: the framework abstracts away all the fussy implementation details with techniques like virtual DOM diffing. But that's not really true. At best, frameworks move the complexity around, away from code that you had to write and into code you didn't.</a:t>
            </a:r>
            <a:endParaRPr lang="en-US">
              <a:solidFill>
                <a:schemeClr val="accent1"/>
              </a:solidFill>
              <a:effectLst>
                <a:outerShdw blurRad="38100" dist="25400" dir="5400000" algn="ctr" rotWithShape="0">
                  <a:srgbClr val="6E747A">
                    <a:alpha val="43000"/>
                  </a:srgbClr>
                </a:outerShdw>
              </a:effectLst>
            </a:endParaRPr>
          </a:p>
          <a:p>
            <a:pPr marL="0" indent="0">
              <a:buNone/>
            </a:pPr>
            <a:endParaRPr lang="en-US">
              <a:solidFill>
                <a:schemeClr val="accent1"/>
              </a:solidFill>
              <a:effectLst>
                <a:outerShdw blurRad="38100" dist="25400" dir="5400000" algn="ctr" rotWithShape="0">
                  <a:srgbClr val="6E747A">
                    <a:alpha val="43000"/>
                  </a:srgbClr>
                </a:outerShdw>
              </a:effectLst>
            </a:endParaRPr>
          </a:p>
          <a:p>
            <a:pPr marL="0" indent="0">
              <a:buNone/>
            </a:pPr>
            <a:r>
              <a:rPr lang="en-US">
                <a:solidFill>
                  <a:schemeClr val="accent1"/>
                </a:solidFill>
                <a:effectLst>
                  <a:outerShdw blurRad="38100" dist="25400" dir="5400000" algn="ctr" rotWithShape="0">
                    <a:srgbClr val="6E747A">
                      <a:alpha val="43000"/>
                    </a:srgbClr>
                  </a:outerShdw>
                </a:effectLst>
              </a:rPr>
              <a:t>Instead, the reason that ideas like React are so wildly and deservedly successful is that they make it easier to manage the complexity of your concepts. Frameworks are primarily a tool for structuring your thoughts, not your code.</a:t>
            </a:r>
            <a:endParaRPr lang="en-US">
              <a:solidFill>
                <a:schemeClr val="accent1"/>
              </a:solidFill>
              <a:effectLst>
                <a:outerShdw blurRad="38100" dist="25400" dir="5400000" algn="ctr" rotWithShape="0">
                  <a:srgbClr val="6E747A">
                    <a:alpha val="43000"/>
                  </a:srgbClr>
                </a:outerShdw>
              </a:effectLst>
            </a:endParaRPr>
          </a:p>
          <a:p>
            <a:pPr marL="0" indent="0">
              <a:buNone/>
            </a:pPr>
            <a:endParaRPr lang="en-US">
              <a:solidFill>
                <a:schemeClr val="accent1"/>
              </a:solidFill>
              <a:effectLst>
                <a:outerShdw blurRad="38100" dist="25400" dir="5400000" algn="ctr" rotWithShape="0">
                  <a:srgbClr val="6E747A">
                    <a:alpha val="43000"/>
                  </a:srgbClr>
                </a:outerShdw>
              </a:effectLst>
            </a:endParaRPr>
          </a:p>
          <a:p>
            <a:pPr marL="0" indent="0">
              <a:buNone/>
            </a:pPr>
            <a:r>
              <a:rPr lang="en-US">
                <a:solidFill>
                  <a:schemeClr val="accent1"/>
                </a:solidFill>
                <a:effectLst>
                  <a:outerShdw blurRad="38100" dist="25400" dir="5400000" algn="ctr" rotWithShape="0">
                    <a:srgbClr val="6E747A">
                      <a:alpha val="43000"/>
                    </a:srgbClr>
                  </a:outerShdw>
                </a:effectLst>
              </a:rPr>
              <a:t>Given that, what if the framework didn't actually run in the browser? What if, instead, it converted your application into pure vanilla JavaScript, just like Babel converts ES2016+ to ES5? You'd pay no upfront cost of shipping a hefty runtime, and your app would get seriously fast, because there'd be no layers of abstraction between your app and the browser.</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rPr>
              <a:t>Yes, I'm talking about Svelte</a:t>
            </a:r>
            <a:endPar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1"/>
          </p:nvPr>
        </p:nvSpPr>
        <p:spPr/>
        <p:txBody>
          <a:bodyPr/>
          <a:p>
            <a:pPr marL="0" indent="0">
              <a:buNone/>
            </a:pPr>
            <a:r>
              <a:rPr lang="en-US">
                <a:solidFill>
                  <a:schemeClr val="accent1"/>
                </a:solidFill>
                <a:effectLst>
                  <a:outerShdw blurRad="38100" dist="25400" dir="5400000" algn="ctr" rotWithShape="0">
                    <a:srgbClr val="6E747A">
                      <a:alpha val="43000"/>
                    </a:srgbClr>
                  </a:outerShdw>
                </a:effectLst>
              </a:rPr>
              <a:t>Reducing the amount of code you have to write is an explicit goal of Svelte. To illustrate, let's look at a very simple component implemented in React, Vue and Svelte. </a:t>
            </a:r>
            <a:endParaRPr lang="en-US">
              <a:solidFill>
                <a:schemeClr val="accent1"/>
              </a:solidFill>
              <a:effectLst>
                <a:outerShdw blurRad="38100" dist="25400" dir="5400000" algn="ctr" rotWithShape="0">
                  <a:srgbClr val="6E747A">
                    <a:alpha val="43000"/>
                  </a:srgbClr>
                </a:outerShdw>
              </a:effectLst>
            </a:endParaRPr>
          </a:p>
          <a:p>
            <a:pPr marL="0" indent="0">
              <a:buNone/>
            </a:pPr>
            <a:endParaRPr lang="en-US">
              <a:solidFill>
                <a:schemeClr val="accent1"/>
              </a:solidFill>
              <a:effectLst>
                <a:outerShdw blurRad="38100" dist="25400" dir="5400000" algn="ctr" rotWithShape="0">
                  <a:srgbClr val="6E747A">
                    <a:alpha val="43000"/>
                  </a:srgbClr>
                </a:outerShdw>
              </a:effectLst>
            </a:endParaRPr>
          </a:p>
          <a:p>
            <a:pPr marL="0" indent="0">
              <a:buNone/>
            </a:pPr>
            <a:r>
              <a:rPr lang="en-US">
                <a:solidFill>
                  <a:schemeClr val="accent1"/>
                </a:solidFill>
                <a:effectLst>
                  <a:outerShdw blurRad="38100" dist="25400" dir="5400000" algn="ctr" rotWithShape="0">
                    <a:srgbClr val="6E747A">
                      <a:alpha val="43000"/>
                    </a:srgbClr>
                  </a:outerShdw>
                </a:effectLst>
              </a:rPr>
              <a:t>In other words, it takes 442 characters in React, and 263 characters in Vue, to achieve something that takes 145 characters in Svelte. The React version is literally three times larger!</a:t>
            </a:r>
            <a:endParaRPr lang="en-US">
              <a:solidFill>
                <a:schemeClr val="accent1"/>
              </a:solidFill>
              <a:effectLst>
                <a:outerShdw blurRad="38100" dist="25400" dir="5400000" algn="ctr" rotWithShape="0">
                  <a:srgbClr val="6E747A">
                    <a:alpha val="43000"/>
                  </a:srgbClr>
                </a:outerShdw>
              </a:effectLst>
            </a:endParaRPr>
          </a:p>
          <a:p>
            <a:pPr marL="0" indent="0">
              <a:buNone/>
            </a:pPr>
            <a:endParaRPr lang="en-US">
              <a:solidFill>
                <a:schemeClr val="accent1"/>
              </a:solidFill>
              <a:effectLst>
                <a:outerShdw blurRad="38100" dist="25400" dir="5400000" algn="ctr" rotWithShape="0">
                  <a:srgbClr val="6E747A">
                    <a:alpha val="43000"/>
                  </a:srgbClr>
                </a:outerShdw>
              </a:effectLst>
            </a:endParaRPr>
          </a:p>
          <a:p>
            <a:pPr marL="0" indent="0">
              <a:buNone/>
            </a:pPr>
            <a:r>
              <a:rPr lang="en-US">
                <a:solidFill>
                  <a:schemeClr val="accent1"/>
                </a:solidFill>
                <a:effectLst>
                  <a:outerShdw blurRad="38100" dist="25400" dir="5400000" algn="ctr" rotWithShape="0">
                    <a:srgbClr val="6E747A">
                      <a:alpha val="43000"/>
                    </a:srgbClr>
                  </a:outerShdw>
                </a:effectLst>
              </a:rPr>
              <a:t>It's unusual for the difference to be quite so obvious — in my experience, a React component is typically around 40% larger than its Svelte equivalent. Let's look at the features of Svelte's design that enable you to express ideas more concisely:</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rPr>
              <a:t>Write Less Code</a:t>
            </a:r>
            <a:endPar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1"/>
          </p:nvPr>
        </p:nvSpPr>
        <p:spPr/>
        <p:txBody>
          <a:bodyPr>
            <a:normAutofit/>
          </a:bodyPr>
          <a:p>
            <a:r>
              <a:rPr lang="en-US">
                <a:solidFill>
                  <a:schemeClr val="accent1"/>
                </a:solidFill>
                <a:effectLst>
                  <a:outerShdw blurRad="38100" dist="25400" dir="5400000" algn="ctr" rotWithShape="0">
                    <a:srgbClr val="6E747A">
                      <a:alpha val="43000"/>
                    </a:srgbClr>
                  </a:outerShdw>
                </a:effectLst>
              </a:rPr>
              <a:t>All code is buggy. It stands to reason, therefore, that the more code you have to write the buggier your apps will be.</a:t>
            </a:r>
            <a:endParaRPr lang="en-US">
              <a:solidFill>
                <a:schemeClr val="accent1"/>
              </a:solidFill>
              <a:effectLst>
                <a:outerShdw blurRad="38100" dist="25400" dir="5400000" algn="ctr" rotWithShape="0">
                  <a:srgbClr val="6E747A">
                    <a:alpha val="43000"/>
                  </a:srgbClr>
                </a:outerShdw>
              </a:effectLst>
            </a:endParaRPr>
          </a:p>
          <a:p>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Writing more code also takes more time, leaving less time for other things like optimisation, nice-to-have features, or being outdoors instead of hunched over a laptop.</a:t>
            </a:r>
            <a:endParaRPr lang="en-US">
              <a:solidFill>
                <a:schemeClr val="accent1"/>
              </a:solidFill>
              <a:effectLst>
                <a:outerShdw blurRad="38100" dist="25400" dir="5400000" algn="ctr" rotWithShape="0">
                  <a:srgbClr val="6E747A">
                    <a:alpha val="43000"/>
                  </a:srgbClr>
                </a:outerShdw>
              </a:effectLst>
            </a:endParaRPr>
          </a:p>
          <a:p>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Yet while we obsess — rightly! — over performance numbers, bundle size and anything else we can measure, we rarely pay attention to the amount of code we're writing.</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rPr>
              <a:t>Readability is important</a:t>
            </a:r>
            <a:endPar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1"/>
          </p:nvPr>
        </p:nvSpPr>
        <p:spPr/>
        <p:txBody>
          <a:bodyPr/>
          <a:p>
            <a:pPr marL="0" indent="0">
              <a:buNone/>
            </a:pPr>
            <a:endParaRPr lang="en-US">
              <a:solidFill>
                <a:schemeClr val="accent1"/>
              </a:solidFill>
              <a:effectLst>
                <a:outerShdw blurRad="38100" dist="25400" dir="5400000" algn="ctr" rotWithShape="0">
                  <a:srgbClr val="6E747A">
                    <a:alpha val="43000"/>
                  </a:srgbClr>
                </a:outerShdw>
              </a:effectLst>
            </a:endParaRPr>
          </a:p>
          <a:p>
            <a:pPr marL="0" indent="0">
              <a:buNone/>
            </a:pPr>
            <a:endParaRPr lang="en-US">
              <a:solidFill>
                <a:schemeClr val="accent1"/>
              </a:solidFill>
              <a:effectLst>
                <a:outerShdw blurRad="38100" dist="25400" dir="5400000" algn="ctr" rotWithShape="0">
                  <a:srgbClr val="6E747A">
                    <a:alpha val="43000"/>
                  </a:srgbClr>
                </a:outerShdw>
              </a:effectLst>
            </a:endParaRPr>
          </a:p>
          <a:p>
            <a:pPr marL="0" indent="0">
              <a:buNone/>
            </a:pPr>
            <a:r>
              <a:rPr lang="en-US">
                <a:solidFill>
                  <a:schemeClr val="accent1"/>
                </a:solidFill>
                <a:effectLst>
                  <a:outerShdw blurRad="38100" dist="25400" dir="5400000" algn="ctr" rotWithShape="0">
                    <a:srgbClr val="6E747A">
                      <a:alpha val="43000"/>
                    </a:srgbClr>
                  </a:outerShdw>
                </a:effectLst>
              </a:rPr>
              <a:t>I'm certainly not claiming that we should use clever tricks to scrunch our code into the most compact form possible at the expense of readability. Nor am I claiming that reducing lines of code is necessarily a worthwhile goal.</a:t>
            </a:r>
            <a:endParaRPr lang="en-US">
              <a:solidFill>
                <a:schemeClr val="accent1"/>
              </a:solidFill>
              <a:effectLst>
                <a:outerShdw blurRad="38100" dist="25400" dir="5400000" algn="ctr" rotWithShape="0">
                  <a:srgbClr val="6E747A">
                    <a:alpha val="43000"/>
                  </a:srgbClr>
                </a:outerShdw>
              </a:effectLst>
            </a:endParaRPr>
          </a:p>
          <a:p>
            <a:pPr marL="0" indent="0">
              <a:buNone/>
            </a:pPr>
            <a:endParaRPr lang="en-US">
              <a:solidFill>
                <a:schemeClr val="accent1"/>
              </a:solidFill>
              <a:effectLst>
                <a:outerShdw blurRad="38100" dist="25400" dir="5400000" algn="ctr" rotWithShape="0">
                  <a:srgbClr val="6E747A">
                    <a:alpha val="43000"/>
                  </a:srgbClr>
                </a:outerShdw>
              </a:effectLst>
            </a:endParaRPr>
          </a:p>
          <a:p>
            <a:pPr marL="0" indent="0">
              <a:buNone/>
            </a:pPr>
            <a:r>
              <a:rPr lang="en-US">
                <a:solidFill>
                  <a:schemeClr val="accent1"/>
                </a:solidFill>
                <a:effectLst>
                  <a:outerShdw blurRad="38100" dist="25400" dir="5400000" algn="ctr" rotWithShape="0">
                    <a:srgbClr val="6E747A">
                      <a:alpha val="43000"/>
                    </a:srgbClr>
                  </a:outerShdw>
                </a:effectLst>
              </a:rPr>
              <a:t>Instead, I'm claiming that we should favour languages and patterns that allow us to naturally write less code.</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rPr>
              <a:t>Svelte is a compiler!</a:t>
            </a:r>
            <a:endPar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1"/>
          </p:nvPr>
        </p:nvSpPr>
        <p:spPr/>
        <p:txBody>
          <a:bodyPr>
            <a:normAutofit lnSpcReduction="20000"/>
          </a:bodyPr>
          <a:p>
            <a:pPr marL="0" indent="0">
              <a:buNone/>
            </a:pPr>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Being a compiler, Svelte can extend HTML, CSS, and JavaScript, generating optimal JavaScript code without any runtime overhead. To achieve this, Svelte extends vanilla web technologies in the following ways:</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    It extends HTML by allowing JavaScript expressions in markup and providing directives to use conditions and loops, in a fashion similar to handlebars.</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    It extends CSS by adding a scoping mechanism, allowing each component to define their own styles without the risk of clashing with other component's styles.</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    It extends JavaScript by reinterpreting specific directives of the language to achieve true reactivity and ease component state management.</a:t>
            </a:r>
            <a:endParaRPr lang="en-US">
              <a:solidFill>
                <a:schemeClr val="accent1"/>
              </a:solidFill>
              <a:effectLst>
                <a:outerShdw blurRad="38100" dist="25400" dir="5400000" algn="ctr" rotWithShape="0">
                  <a:srgbClr val="6E747A">
                    <a:alpha val="43000"/>
                  </a:srgbClr>
                </a:outerShdw>
              </a:effectLst>
            </a:endParaRPr>
          </a:p>
          <a:p>
            <a:endParaRPr lang="en-US">
              <a:solidFill>
                <a:schemeClr val="accent1"/>
              </a:solidFill>
              <a:effectLst>
                <a:outerShdw blurRad="38100" dist="25400" dir="5400000" algn="ctr" rotWithShape="0">
                  <a:srgbClr val="6E747A">
                    <a:alpha val="43000"/>
                  </a:srgbClr>
                </a:outerShdw>
              </a:effectLst>
            </a:endParaRPr>
          </a:p>
          <a:p>
            <a:pPr marL="0" indent="0">
              <a:buNone/>
            </a:pPr>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The compiler only intervenes in very specific situations and only in the context of Svelte components. Extensions to the JavaScript language are minimal and carefully picked in order to not break JavaScript syntax nor alienate developers. In fact, you will be mostly working with vanilla JavaScript.</a:t>
            </a: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pPr algn="ctr"/>
            <a:r>
              <a:rPr lang="en-US" sz="4800">
                <a:ln w="9525" cmpd="sng">
                  <a:solidFill>
                    <a:schemeClr val="accent1"/>
                  </a:solidFill>
                  <a:prstDash val="solid"/>
                </a:ln>
                <a:solidFill>
                  <a:srgbClr val="70AD47">
                    <a:tint val="1000"/>
                  </a:srgbClr>
                </a:solidFill>
                <a:effectLst>
                  <a:glow rad="38100">
                    <a:schemeClr val="accent1">
                      <a:alpha val="40000"/>
                    </a:schemeClr>
                  </a:glow>
                </a:effectLst>
              </a:rPr>
              <a:t>Virtual DOM is pure overhead</a:t>
            </a:r>
            <a:endParaRPr lang="en-US" sz="480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ontent Placeholder 2"/>
          <p:cNvSpPr>
            <a:spLocks noGrp="1"/>
          </p:cNvSpPr>
          <p:nvPr>
            <p:ph idx="1"/>
          </p:nvPr>
        </p:nvSpPr>
        <p:spPr/>
        <p:txBody>
          <a:bodyPr>
            <a:normAutofit lnSpcReduction="10000"/>
          </a:bodyPr>
          <a:p>
            <a:pPr marL="0" indent="0">
              <a:buNone/>
            </a:pPr>
            <a:r>
              <a:rPr lang="en-US">
                <a:solidFill>
                  <a:schemeClr val="accent1"/>
                </a:solidFill>
                <a:effectLst>
                  <a:outerShdw blurRad="38100" dist="25400" dir="5400000" algn="ctr" rotWithShape="0">
                    <a:srgbClr val="6E747A">
                      <a:alpha val="43000"/>
                    </a:srgbClr>
                  </a:outerShdw>
                </a:effectLst>
              </a:rPr>
              <a:t>In many frameworks, you build an app by creating render() functions.</a:t>
            </a:r>
            <a:endParaRPr lang="en-US">
              <a:solidFill>
                <a:schemeClr val="accent1"/>
              </a:solidFill>
              <a:effectLst>
                <a:outerShdw blurRad="38100" dist="25400" dir="5400000" algn="ctr" rotWithShape="0">
                  <a:srgbClr val="6E747A">
                    <a:alpha val="43000"/>
                  </a:srgbClr>
                </a:outerShdw>
              </a:effectLst>
            </a:endParaRPr>
          </a:p>
          <a:p>
            <a:endParaRPr lang="en-US">
              <a:solidFill>
                <a:schemeClr val="accent1"/>
              </a:solidFill>
              <a:effectLst>
                <a:outerShdw blurRad="38100" dist="25400" dir="5400000" algn="ctr" rotWithShape="0">
                  <a:srgbClr val="6E747A">
                    <a:alpha val="43000"/>
                  </a:srgbClr>
                </a:outerShdw>
              </a:effectLst>
            </a:endParaRPr>
          </a:p>
          <a:p>
            <a:pPr marL="0" indent="0">
              <a:buNone/>
            </a:pPr>
            <a:r>
              <a:rPr lang="en-US">
                <a:solidFill>
                  <a:schemeClr val="accent1"/>
                </a:solidFill>
                <a:effectLst>
                  <a:outerShdw blurRad="38100" dist="25400" dir="5400000" algn="ctr" rotWithShape="0">
                    <a:srgbClr val="6E747A">
                      <a:alpha val="43000"/>
                    </a:srgbClr>
                  </a:outerShdw>
                </a:effectLst>
              </a:rPr>
              <a:t>An object represents how the page should now look. That object is the virtual DOM. Every time your app's state updates, you create a new one. The framework's job is to reconcile the new one against the old one, to figure out what changes are necessary and apply them to the real DOM.</a:t>
            </a:r>
            <a:endParaRPr lang="en-US">
              <a:solidFill>
                <a:schemeClr val="accent1"/>
              </a:solidFill>
              <a:effectLst>
                <a:outerShdw blurRad="38100" dist="25400" dir="5400000" algn="ctr" rotWithShape="0">
                  <a:srgbClr val="6E747A">
                    <a:alpha val="43000"/>
                  </a:srgbClr>
                </a:outerShdw>
              </a:effectLst>
            </a:endParaRPr>
          </a:p>
          <a:p>
            <a:endParaRPr lang="en-US">
              <a:solidFill>
                <a:schemeClr val="accent1"/>
              </a:solidFill>
              <a:effectLst>
                <a:outerShdw blurRad="38100" dist="25400" dir="5400000" algn="ctr" rotWithShape="0">
                  <a:srgbClr val="6E747A">
                    <a:alpha val="43000"/>
                  </a:srgbClr>
                </a:outerShdw>
              </a:effectLst>
            </a:endParaRPr>
          </a:p>
          <a:p>
            <a:pPr marL="0" indent="0">
              <a:buNone/>
            </a:pPr>
            <a:r>
              <a:rPr lang="en-US">
                <a:solidFill>
                  <a:schemeClr val="accent1"/>
                </a:solidFill>
                <a:effectLst>
                  <a:outerShdw blurRad="38100" dist="25400" dir="5400000" algn="ctr" rotWithShape="0">
                    <a:srgbClr val="6E747A">
                      <a:alpha val="43000"/>
                    </a:srgbClr>
                  </a:outerShdw>
                </a:effectLst>
              </a:rPr>
              <a:t>You can't apply changes to the real DOM without first comparing the new virtual DOM with the previous snapshot. </a:t>
            </a:r>
            <a:endParaRPr lang="en-US">
              <a:solidFill>
                <a:schemeClr val="accent1"/>
              </a:solidFill>
              <a:effectLst>
                <a:outerShdw blurRad="38100" dist="25400" dir="5400000" algn="ctr" rotWithShape="0">
                  <a:srgbClr val="6E747A">
                    <a:alpha val="43000"/>
                  </a:srgbClr>
                </a:outerShdw>
              </a:effectLst>
            </a:endParaRPr>
          </a:p>
          <a:p>
            <a:endParaRPr lang="en-US">
              <a:solidFill>
                <a:schemeClr val="accent1"/>
              </a:solidFill>
              <a:effectLst>
                <a:outerShdw blurRad="38100" dist="25400" dir="5400000" algn="ctr" rotWithShape="0">
                  <a:srgbClr val="6E747A">
                    <a:alpha val="43000"/>
                  </a:srgbClr>
                </a:outerShdw>
              </a:effectLst>
            </a:endParaRPr>
          </a:p>
          <a:p>
            <a:pPr marL="0" indent="0">
              <a:buNone/>
            </a:pPr>
            <a:r>
              <a:rPr lang="en-US">
                <a:solidFill>
                  <a:schemeClr val="accent1"/>
                </a:solidFill>
                <a:effectLst>
                  <a:outerShdw blurRad="38100" dist="25400" dir="5400000" algn="ctr" rotWithShape="0">
                    <a:srgbClr val="6E747A">
                      <a:alpha val="43000"/>
                    </a:srgbClr>
                  </a:outerShdw>
                </a:effectLst>
              </a:rPr>
              <a:t>Unlike traditional UI frameworks, Svelte is a compiler that knows at build time how things could change in your app, rather than waiting to do the work at run time.</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ctr"/>
            <a:r>
              <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rPr>
              <a:t>Why do frameworks use the virtual DOM then?</a:t>
            </a:r>
            <a:endParaRPr lang="en-US" sz="4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1"/>
          </p:nvPr>
        </p:nvSpPr>
        <p:spPr/>
        <p:txBody>
          <a:bodyPr>
            <a:scene3d>
              <a:camera prst="orthographicFront"/>
              <a:lightRig rig="threePt" dir="t"/>
            </a:scene3d>
          </a:bodyPr>
          <a:p>
            <a:pPr marL="0" indent="0">
              <a:buNone/>
            </a:pPr>
            <a:endParaRPr lang="en-US"/>
          </a:p>
          <a:p>
            <a:pPr marL="0" indent="0">
              <a:buNone/>
            </a:pPr>
            <a:r>
              <a:rPr lang="en-US">
                <a:solidFill>
                  <a:schemeClr val="accent1"/>
                </a:solidFill>
                <a:effectLst>
                  <a:outerShdw blurRad="38100" dist="25400" dir="5400000" algn="ctr" rotWithShape="0">
                    <a:srgbClr val="6E747A">
                      <a:alpha val="43000"/>
                    </a:srgbClr>
                  </a:outerShdw>
                </a:effectLst>
              </a:rPr>
              <a:t>It's important to understand that virtual DOM isn't a feature. It's a means to an end, the end being declarative, state-driven UI development. </a:t>
            </a:r>
            <a:endParaRPr lang="en-US">
              <a:solidFill>
                <a:schemeClr val="accent1"/>
              </a:solidFill>
              <a:effectLst>
                <a:outerShdw blurRad="38100" dist="25400" dir="5400000" algn="ctr" rotWithShape="0">
                  <a:srgbClr val="6E747A">
                    <a:alpha val="43000"/>
                  </a:srgbClr>
                </a:outerShdw>
              </a:effectLst>
            </a:endParaRPr>
          </a:p>
          <a:p>
            <a:pPr marL="0" indent="0">
              <a:buNone/>
            </a:pPr>
            <a:endParaRPr lang="en-US">
              <a:solidFill>
                <a:schemeClr val="accent1"/>
              </a:solidFill>
              <a:effectLst>
                <a:outerShdw blurRad="38100" dist="25400" dir="5400000" algn="ctr" rotWithShape="0">
                  <a:srgbClr val="6E747A">
                    <a:alpha val="43000"/>
                  </a:srgbClr>
                </a:outerShdw>
              </a:effectLst>
            </a:endParaRPr>
          </a:p>
          <a:p>
            <a:pPr marL="0" indent="0">
              <a:buNone/>
            </a:pPr>
            <a:r>
              <a:rPr lang="en-US">
                <a:solidFill>
                  <a:schemeClr val="accent1"/>
                </a:solidFill>
                <a:effectLst>
                  <a:outerShdw blurRad="38100" dist="25400" dir="5400000" algn="ctr" rotWithShape="0">
                    <a:srgbClr val="6E747A">
                      <a:alpha val="43000"/>
                    </a:srgbClr>
                  </a:outerShdw>
                </a:effectLst>
              </a:rPr>
              <a:t>Virtual DOM is valuable because it allows you to build apps without thinking about state transitions, with performance that is generally good enough. That means less buggy code, and more time spent on creative tasks instead of tedious ones.</a:t>
            </a:r>
            <a:endParaRPr lang="en-US">
              <a:solidFill>
                <a:schemeClr val="accent1"/>
              </a:solidFill>
              <a:effectLst>
                <a:outerShdw blurRad="38100" dist="25400" dir="5400000" algn="ctr" rotWithShape="0">
                  <a:srgbClr val="6E747A">
                    <a:alpha val="43000"/>
                  </a:srgbClr>
                </a:outerShdw>
              </a:effectLst>
            </a:endParaRPr>
          </a:p>
          <a:p>
            <a:pPr marL="0" indent="0">
              <a:buNone/>
            </a:pPr>
            <a:endParaRPr lang="en-US">
              <a:solidFill>
                <a:schemeClr val="accent1"/>
              </a:solidFill>
              <a:effectLst>
                <a:outerShdw blurRad="38100" dist="25400" dir="5400000" algn="ctr" rotWithShape="0">
                  <a:srgbClr val="6E747A">
                    <a:alpha val="43000"/>
                  </a:srgbClr>
                </a:outerShdw>
              </a:effectLst>
            </a:endParaRPr>
          </a:p>
          <a:p>
            <a:pPr marL="0" indent="0">
              <a:buNone/>
            </a:pPr>
            <a:r>
              <a:rPr lang="en-US">
                <a:solidFill>
                  <a:schemeClr val="accent1"/>
                </a:solidFill>
                <a:effectLst>
                  <a:outerShdw blurRad="38100" dist="25400" dir="5400000" algn="ctr" rotWithShape="0">
                    <a:srgbClr val="6E747A">
                      <a:alpha val="43000"/>
                    </a:srgbClr>
                  </a:outerShdw>
                </a:effectLst>
              </a:rPr>
              <a:t>But it turns out that we can achieve a similar programming model without using virtual DOM — and that's where Svelte comes in.</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5417</Words>
  <Application>WPS Presentation</Application>
  <PresentationFormat>宽屏</PresentationFormat>
  <Paragraphs>78</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DejaVu Sans</vt:lpstr>
      <vt:lpstr>Arial Black</vt:lpstr>
      <vt:lpstr>微软雅黑</vt:lpstr>
      <vt:lpstr>Droid Sans Fallback</vt:lpstr>
      <vt:lpstr>宋体</vt:lpstr>
      <vt:lpstr>Arial Unicode MS</vt:lpstr>
      <vt:lpstr>Office Theme</vt:lpstr>
      <vt:lpstr>Svelte</vt:lpstr>
      <vt:lpstr>Overview</vt:lpstr>
      <vt:lpstr>What problem do frameworks really solve?</vt:lpstr>
      <vt:lpstr>Yes, I'm talking about Svelte</vt:lpstr>
      <vt:lpstr>Write Less Code</vt:lpstr>
      <vt:lpstr>Readability is important</vt:lpstr>
      <vt:lpstr>Svelte is a compiler!</vt:lpstr>
      <vt:lpstr>Virtual DOM is pure overhead</vt:lpstr>
      <vt:lpstr>Why do frameworks use the virtual DOM then?</vt:lpstr>
      <vt:lpstr>Rethinking reactivity</vt:lpstr>
      <vt:lpstr>CodeSandBox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minakami-yuki</cp:lastModifiedBy>
  <cp:revision>8</cp:revision>
  <dcterms:created xsi:type="dcterms:W3CDTF">2022-01-15T13:58:28Z</dcterms:created>
  <dcterms:modified xsi:type="dcterms:W3CDTF">2022-01-15T13:58:28Z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