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2996E7-1C9A-CB7A-7AFD-9BF2070D3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42A2DA8-D8B2-545F-F4FD-77FB8FDC3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D0A38D-D979-E175-91A6-3222EA18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F477-0A65-48AB-937D-ED42217D2BDA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1437CE-C39D-205B-1CE2-CABB7ECA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FE31EC-AA7C-2CAC-0AF9-D1A96EDF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2BC4-2CF9-4060-8118-BBF4144FD9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358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28C71A-3C2C-2097-683B-7C8C76FF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FEB9A99-E76E-B9E8-F279-0FF90E6CC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754720-4996-0F4E-74B2-C8A54811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F477-0A65-48AB-937D-ED42217D2BDA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E4DC01-4BA3-5B05-8B4D-56676761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461655-B40B-C307-D0CB-3D9BC04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2BC4-2CF9-4060-8118-BBF4144FD9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432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7148167-94D6-A394-7233-6DAB01B06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EE50A30-3EE1-1E46-6450-CC4288FBE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C6473E-866F-618C-D4AE-0AA8B55E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F477-0A65-48AB-937D-ED42217D2BDA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4EF5F5-7842-C1E2-104F-77C5641F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20F595-7631-0ECB-369A-92A59477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2BC4-2CF9-4060-8118-BBF4144FD9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514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97F7F4-BDF6-23C7-9981-B7F7FE448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A67D35-FA4D-1FBB-8960-0DB5FA32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7BA667-43C0-AD1D-6C95-FD4308C0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F477-0A65-48AB-937D-ED42217D2BDA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699848-5762-D145-7FEC-A4C45201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C160B9-F973-C384-F093-A4A52D45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2BC4-2CF9-4060-8118-BBF4144FD9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629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8AE9C-4844-E07D-9FE8-8AFF4F6DC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333BF20-384E-B7D4-3F83-2EE089BC5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4246BA-FBD9-EB4D-6D47-0EA59EEE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F477-0A65-48AB-937D-ED42217D2BDA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CBE7F1-E12C-3F44-608A-7057E97E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F567D4-3A4A-A362-B0AF-2977AF1C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2BC4-2CF9-4060-8118-BBF4144FD9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220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BAF66F-1DC7-C0A1-434E-4D4A1076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8EC414-14F7-1EF6-73D9-CB41F60DD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77D39BE-D2E2-E13B-05A4-5A6D54BC4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7EDB9DF-B9DF-5C97-45DA-9DB4CC48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F477-0A65-48AB-937D-ED42217D2BDA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0C0038-28C4-349F-E39D-2E927AD8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F143F82-E6B3-D8DE-8491-599EF545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2BC4-2CF9-4060-8118-BBF4144FD9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635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F9DC5-E213-5BD8-F46D-3309C1A7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011FD11-71A8-0006-29C3-14F2D6827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609C022-8A7F-10F4-5779-803B12E15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9A62FE9-A709-B295-B8BE-BA1125ABC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8FBBAE1-D5BC-D44E-B33C-2D76022B8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1D921DB-1EA8-AAD7-D145-C21A33FC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F477-0A65-48AB-937D-ED42217D2BDA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E25AE12-8060-95AB-7787-81D36375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A7AB935-32AE-B239-911C-C24FAC03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2BC4-2CF9-4060-8118-BBF4144FD9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323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33428E-916C-78F0-D109-771D69BF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79B6568-96E5-62A7-5C15-64464220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F477-0A65-48AB-937D-ED42217D2BDA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D63E80-1525-3371-390F-543870BF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7FE295-60DC-BAC3-3118-C36C356D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2BC4-2CF9-4060-8118-BBF4144FD9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66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2103152-7DF6-F9E0-0E2F-E9779EEE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F477-0A65-48AB-937D-ED42217D2BDA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92111C4-BA75-E54A-E7C4-B0628352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000F79-E18B-739F-DF38-65D47356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2BC4-2CF9-4060-8118-BBF4144FD9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09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28E116-06DB-6C8B-2C0A-6CF788C37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43BF6D-178A-D38E-30B2-668A0B1AC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3E6CE2B-0BC3-7F49-824B-6FBD750A9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0BFDE2-4E48-D918-3718-0A2374C1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F477-0A65-48AB-937D-ED42217D2BDA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5515D2-4B69-7B12-41BD-1C724FD1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9732725-6E8A-663B-6654-E3AD55B8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2BC4-2CF9-4060-8118-BBF4144FD9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251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6FE354-AE72-DFED-663C-21D63477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B34DC70-04AB-A834-573D-8DB8E73DB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9057C3E-CD69-C790-4CAD-7495AEFDF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3EE13C-F89A-037F-C7B2-9D3C684C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F477-0A65-48AB-937D-ED42217D2BDA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0790439-2C8C-A63E-5B7D-8A0BB1A8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981D7CC-C184-89F8-BD87-596027BC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2BC4-2CF9-4060-8118-BBF4144FD9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86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4D59058-D361-1223-CE80-0FA43AF5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B28AC24-8FE6-AD5D-363F-F3773E075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D2901B-33D6-BBB8-0A51-EAD9A0CD8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EF477-0A65-48AB-937D-ED42217D2BDA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8032DD-8834-0EDA-3D93-44FDA30FD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7BCF3D-C878-5C29-8F1A-5007D29F9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B2BC4-2CF9-4060-8118-BBF4144FD9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42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>
            <a:extLst>
              <a:ext uri="{FF2B5EF4-FFF2-40B4-BE49-F238E27FC236}">
                <a16:creationId xmlns:a16="http://schemas.microsoft.com/office/drawing/2014/main" id="{203EB3C7-CB5E-6DF7-9251-7FB5E400E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193" y="766762"/>
            <a:ext cx="5145087" cy="96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CA6AADA-CE71-9128-D017-F537B33FFF79}"/>
              </a:ext>
            </a:extLst>
          </p:cNvPr>
          <p:cNvSpPr txBox="1"/>
          <p:nvPr/>
        </p:nvSpPr>
        <p:spPr>
          <a:xfrm>
            <a:off x="2409825" y="2457450"/>
            <a:ext cx="6981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CORSO DI INGEGNERIA GESTIONE ED EVOLUZIONE DEL SOFTWARE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ECB414E-6144-C9AD-2F71-A11245A3EF24}"/>
              </a:ext>
            </a:extLst>
          </p:cNvPr>
          <p:cNvSpPr txBox="1"/>
          <p:nvPr/>
        </p:nvSpPr>
        <p:spPr>
          <a:xfrm>
            <a:off x="4371973" y="3793273"/>
            <a:ext cx="305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/>
              <a:t>SecureD</a:t>
            </a:r>
            <a:endParaRPr lang="it-IT" sz="2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7E57A61-0C0C-D452-2F19-E75489E3D531}"/>
              </a:ext>
            </a:extLst>
          </p:cNvPr>
          <p:cNvSpPr txBox="1"/>
          <p:nvPr/>
        </p:nvSpPr>
        <p:spPr>
          <a:xfrm>
            <a:off x="3000372" y="4924425"/>
            <a:ext cx="580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84828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EBD11280-93FB-BDDC-249A-C90855E73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943570"/>
              </p:ext>
            </p:extLst>
          </p:nvPr>
        </p:nvGraphicFramePr>
        <p:xfrm>
          <a:off x="203200" y="266659"/>
          <a:ext cx="3974517" cy="2148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4517">
                  <a:extLst>
                    <a:ext uri="{9D8B030D-6E8A-4147-A177-3AD203B41FA5}">
                      <a16:colId xmlns:a16="http://schemas.microsoft.com/office/drawing/2014/main" val="4282389046"/>
                    </a:ext>
                  </a:extLst>
                </a:gridCol>
              </a:tblGrid>
              <a:tr h="398432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CircularProgressBar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45146"/>
                  </a:ext>
                </a:extLst>
              </a:tr>
              <a:tr h="643592">
                <a:tc>
                  <a:txBody>
                    <a:bodyPr/>
                    <a:lstStyle/>
                    <a:p>
                      <a:r>
                        <a:rPr lang="it-IT" sz="1400" dirty="0"/>
                        <a:t>Attributi:</a:t>
                      </a:r>
                    </a:p>
                    <a:p>
                      <a:r>
                        <a:rPr lang="it-IT" sz="1400" dirty="0"/>
                        <a:t>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808623"/>
                  </a:ext>
                </a:extLst>
              </a:tr>
              <a:tr h="1106809">
                <a:tc>
                  <a:txBody>
                    <a:bodyPr/>
                    <a:lstStyle/>
                    <a:p>
                      <a:r>
                        <a:rPr lang="it-IT" sz="1400" dirty="0"/>
                        <a:t>Metodi:</a:t>
                      </a:r>
                    </a:p>
                    <a:p>
                      <a:r>
                        <a:rPr lang="it-IT" sz="1400" dirty="0"/>
                        <a:t>- </a:t>
                      </a:r>
                      <a:r>
                        <a:rPr lang="it-IT" sz="1400" dirty="0" err="1"/>
                        <a:t>getPreferredSize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JComponent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Dimension</a:t>
                      </a:r>
                      <a:endParaRPr lang="it-IT" sz="1400" dirty="0"/>
                    </a:p>
                    <a:p>
                      <a:r>
                        <a:rPr lang="fr-FR" sz="1400" dirty="0"/>
                        <a:t>- </a:t>
                      </a:r>
                      <a:r>
                        <a:rPr lang="fr-FR" sz="1400" dirty="0" err="1"/>
                        <a:t>paint</a:t>
                      </a:r>
                      <a:r>
                        <a:rPr lang="fr-FR" sz="1400" dirty="0"/>
                        <a:t>(Graphics, </a:t>
                      </a:r>
                      <a:r>
                        <a:rPr lang="fr-FR" sz="1400" dirty="0" err="1"/>
                        <a:t>JComponent</a:t>
                      </a:r>
                      <a:r>
                        <a:rPr lang="fr-FR" sz="1400" dirty="0"/>
                        <a:t>): return</a:t>
                      </a:r>
                    </a:p>
                    <a:p>
                      <a:r>
                        <a:rPr lang="it-IT" sz="1400" dirty="0"/>
                        <a:t>- </a:t>
                      </a:r>
                      <a:r>
                        <a:rPr lang="it-IT" sz="1400" dirty="0" err="1"/>
                        <a:t>makeProgressBar</a:t>
                      </a:r>
                      <a:r>
                        <a:rPr lang="it-IT" sz="1400" dirty="0"/>
                        <a:t>(Color):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JProgressBar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876848"/>
                  </a:ext>
                </a:extLst>
              </a:tr>
            </a:tbl>
          </a:graphicData>
        </a:graphic>
      </p:graphicFrame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CE8F0E81-01EB-9E45-4F90-54F655645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756222"/>
              </p:ext>
            </p:extLst>
          </p:nvPr>
        </p:nvGraphicFramePr>
        <p:xfrm>
          <a:off x="203200" y="2868679"/>
          <a:ext cx="5294385" cy="314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385">
                  <a:extLst>
                    <a:ext uri="{9D8B030D-6E8A-4147-A177-3AD203B41FA5}">
                      <a16:colId xmlns:a16="http://schemas.microsoft.com/office/drawing/2014/main" val="2159279747"/>
                    </a:ext>
                  </a:extLst>
                </a:gridCol>
              </a:tblGrid>
              <a:tr h="40446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CryptoUtils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89724"/>
                  </a:ext>
                </a:extLst>
              </a:tr>
              <a:tr h="716278">
                <a:tc>
                  <a:txBody>
                    <a:bodyPr/>
                    <a:lstStyle/>
                    <a:p>
                      <a:r>
                        <a:rPr lang="it-IT" sz="1400" dirty="0"/>
                        <a:t>Attributi: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Ivsize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int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saltSize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int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passwordSize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int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parameterSize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int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cipherByte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int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852925"/>
                  </a:ext>
                </a:extLst>
              </a:tr>
              <a:tr h="716278">
                <a:tc>
                  <a:txBody>
                    <a:bodyPr/>
                    <a:lstStyle/>
                    <a:p>
                      <a:r>
                        <a:rPr lang="it-IT" sz="1400" dirty="0"/>
                        <a:t>Metodi: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cryptedFileSize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int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int</a:t>
                      </a:r>
                      <a:r>
                        <a:rPr lang="it-IT" sz="1400" dirty="0"/>
                        <a:t>, File)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decryptedFileSize</a:t>
                      </a:r>
                      <a:r>
                        <a:rPr lang="it-IT" sz="1400" dirty="0"/>
                        <a:t>(File)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removeStringGarbage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unclosedParentesis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getFileParameters</a:t>
                      </a:r>
                      <a:r>
                        <a:rPr lang="it-IT" sz="1400" dirty="0"/>
                        <a:t>(File)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837839"/>
                  </a:ext>
                </a:extLst>
              </a:tr>
            </a:tbl>
          </a:graphicData>
        </a:graphic>
      </p:graphicFrame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A7153026-BEB8-432D-C180-A96AB1708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975968"/>
              </p:ext>
            </p:extLst>
          </p:nvPr>
        </p:nvGraphicFramePr>
        <p:xfrm>
          <a:off x="6096000" y="266659"/>
          <a:ext cx="4662415" cy="4120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415">
                  <a:extLst>
                    <a:ext uri="{9D8B030D-6E8A-4147-A177-3AD203B41FA5}">
                      <a16:colId xmlns:a16="http://schemas.microsoft.com/office/drawing/2014/main" val="3778643103"/>
                    </a:ext>
                  </a:extLst>
                </a:gridCol>
              </a:tblGrid>
              <a:tr h="385234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DecryptMain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388813"/>
                  </a:ext>
                </a:extLst>
              </a:tr>
              <a:tr h="1296811">
                <a:tc>
                  <a:txBody>
                    <a:bodyPr/>
                    <a:lstStyle/>
                    <a:p>
                      <a:r>
                        <a:rPr lang="it-IT" sz="1400" dirty="0"/>
                        <a:t>Attributi: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pBar1: </a:t>
                      </a:r>
                      <a:r>
                        <a:rPr lang="it-IT" sz="1400" dirty="0" err="1"/>
                        <a:t>JProgressBar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pBar2: </a:t>
                      </a:r>
                      <a:r>
                        <a:rPr lang="it-IT" sz="1400" dirty="0" err="1"/>
                        <a:t>JProgressBar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INPUT_PATH: </a:t>
                      </a:r>
                      <a:r>
                        <a:rPr lang="it-IT" sz="1400" dirty="0" err="1"/>
                        <a:t>String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OUTPUT_PATH: </a:t>
                      </a:r>
                      <a:r>
                        <a:rPr lang="it-IT" sz="1400" dirty="0" err="1"/>
                        <a:t>String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firstTime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boolean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Decrypt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boolean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unzip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boolean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callback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boolean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buffer_size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int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secretKey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String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89715"/>
                  </a:ext>
                </a:extLst>
              </a:tr>
              <a:tr h="1296811">
                <a:tc>
                  <a:txBody>
                    <a:bodyPr/>
                    <a:lstStyle/>
                    <a:p>
                      <a:r>
                        <a:rPr lang="it-IT" sz="1400" dirty="0"/>
                        <a:t>Metodi: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it-IT" sz="1400" dirty="0"/>
                        <a:t>starter(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JProgressBar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JProgressBar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DecryptDriver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removeExtension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String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19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86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6">
            <a:extLst>
              <a:ext uri="{FF2B5EF4-FFF2-40B4-BE49-F238E27FC236}">
                <a16:creationId xmlns:a16="http://schemas.microsoft.com/office/drawing/2014/main" id="{242B09A3-55FB-8238-8A78-B9DE3ED42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379564"/>
              </p:ext>
            </p:extLst>
          </p:nvPr>
        </p:nvGraphicFramePr>
        <p:xfrm>
          <a:off x="317500" y="215858"/>
          <a:ext cx="4662415" cy="3998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415">
                  <a:extLst>
                    <a:ext uri="{9D8B030D-6E8A-4147-A177-3AD203B41FA5}">
                      <a16:colId xmlns:a16="http://schemas.microsoft.com/office/drawing/2014/main" val="3778643103"/>
                    </a:ext>
                  </a:extLst>
                </a:gridCol>
              </a:tblGrid>
              <a:tr h="377144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EncryptMain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388813"/>
                  </a:ext>
                </a:extLst>
              </a:tr>
              <a:tr h="2514293">
                <a:tc>
                  <a:txBody>
                    <a:bodyPr/>
                    <a:lstStyle/>
                    <a:p>
                      <a:r>
                        <a:rPr lang="it-IT" sz="1400" dirty="0"/>
                        <a:t>Attributi:</a:t>
                      </a:r>
                    </a:p>
                    <a:p>
                      <a:r>
                        <a:rPr lang="it-IT" sz="1400" dirty="0"/>
                        <a:t>-      </a:t>
                      </a:r>
                      <a:r>
                        <a:rPr lang="it-IT" sz="1400" dirty="0" err="1"/>
                        <a:t>Instance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pBar1: </a:t>
                      </a:r>
                      <a:r>
                        <a:rPr lang="it-IT" sz="1400" dirty="0" err="1"/>
                        <a:t>JProgressBar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pBar2: </a:t>
                      </a:r>
                      <a:r>
                        <a:rPr lang="it-IT" sz="1400" dirty="0" err="1"/>
                        <a:t>JProgressBar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INPUT_PATH: </a:t>
                      </a:r>
                      <a:r>
                        <a:rPr lang="it-IT" sz="1400" dirty="0" err="1"/>
                        <a:t>String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OUTPUT_PATH: </a:t>
                      </a:r>
                      <a:r>
                        <a:rPr lang="it-IT" sz="1400" dirty="0" err="1"/>
                        <a:t>String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firstTime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boolean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Decrypt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boolean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unzip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boolean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callback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boolean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buffer_size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int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secretKey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String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89715"/>
                  </a:ext>
                </a:extLst>
              </a:tr>
              <a:tr h="969405">
                <a:tc>
                  <a:txBody>
                    <a:bodyPr/>
                    <a:lstStyle/>
                    <a:p>
                      <a:r>
                        <a:rPr lang="it-IT" sz="1400" dirty="0"/>
                        <a:t>Metodi: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starter(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JProgressBar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JProgressBar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EncryptDriver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19130"/>
                  </a:ext>
                </a:extLst>
              </a:tr>
            </a:tbl>
          </a:graphicData>
        </a:graphic>
      </p:graphicFrame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9A4CCC53-C34A-18FB-FCDC-B64498D5B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170013"/>
              </p:ext>
            </p:extLst>
          </p:nvPr>
        </p:nvGraphicFramePr>
        <p:xfrm>
          <a:off x="317500" y="4542367"/>
          <a:ext cx="4662414" cy="2010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414">
                  <a:extLst>
                    <a:ext uri="{9D8B030D-6E8A-4147-A177-3AD203B41FA5}">
                      <a16:colId xmlns:a16="http://schemas.microsoft.com/office/drawing/2014/main" val="180599402"/>
                    </a:ext>
                  </a:extLst>
                </a:gridCol>
              </a:tblGrid>
              <a:tr h="353861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err="1"/>
                        <a:t>ErrorPopUp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430541"/>
                  </a:ext>
                </a:extLst>
              </a:tr>
              <a:tr h="822137">
                <a:tc>
                  <a:txBody>
                    <a:bodyPr/>
                    <a:lstStyle/>
                    <a:p>
                      <a:r>
                        <a:rPr lang="it-IT" sz="1400" dirty="0"/>
                        <a:t>Attributi:</a:t>
                      </a:r>
                    </a:p>
                    <a:p>
                      <a:r>
                        <a:rPr lang="it-IT" sz="1400" dirty="0"/>
                        <a:t>-      </a:t>
                      </a:r>
                      <a:r>
                        <a:rPr lang="it-IT" sz="1400" dirty="0" err="1"/>
                        <a:t>Instance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MainFrame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JFrame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788967"/>
                  </a:ext>
                </a:extLst>
              </a:tr>
              <a:tr h="822137">
                <a:tc>
                  <a:txBody>
                    <a:bodyPr/>
                    <a:lstStyle/>
                    <a:p>
                      <a:r>
                        <a:rPr lang="it-IT" sz="1400" dirty="0"/>
                        <a:t>Metodi: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setMainFrame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JFrame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showPopUp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42213"/>
                  </a:ext>
                </a:extLst>
              </a:tr>
            </a:tbl>
          </a:graphicData>
        </a:graphic>
      </p:graphicFrame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22D7BD4A-88F3-28EF-B167-9525B5600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23308"/>
              </p:ext>
            </p:extLst>
          </p:nvPr>
        </p:nvGraphicFramePr>
        <p:xfrm>
          <a:off x="5969000" y="215858"/>
          <a:ext cx="4662415" cy="2489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415">
                  <a:extLst>
                    <a:ext uri="{9D8B030D-6E8A-4147-A177-3AD203B41FA5}">
                      <a16:colId xmlns:a16="http://schemas.microsoft.com/office/drawing/2014/main" val="3778643103"/>
                    </a:ext>
                  </a:extLst>
                </a:gridCol>
              </a:tblGrid>
              <a:tr h="361697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JFileChooserAParams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388813"/>
                  </a:ext>
                </a:extLst>
              </a:tr>
              <a:tr h="965945">
                <a:tc>
                  <a:txBody>
                    <a:bodyPr/>
                    <a:lstStyle/>
                    <a:p>
                      <a:r>
                        <a:rPr lang="it-IT" sz="1400" dirty="0"/>
                        <a:t>Attributi:</a:t>
                      </a:r>
                    </a:p>
                    <a:p>
                      <a:r>
                        <a:rPr lang="it-IT" sz="1400" dirty="0"/>
                        <a:t>-      font: Font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fileName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String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fc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JFileChooser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89715"/>
                  </a:ext>
                </a:extLst>
              </a:tr>
              <a:tr h="1110800">
                <a:tc>
                  <a:txBody>
                    <a:bodyPr/>
                    <a:lstStyle/>
                    <a:p>
                      <a:r>
                        <a:rPr lang="it-IT" sz="1400" dirty="0"/>
                        <a:t>Metodi: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/>
                        <a:t>JFileChooserAParams</a:t>
                      </a:r>
                      <a:r>
                        <a:rPr lang="en-US" sz="1400" dirty="0"/>
                        <a:t>(int, int, String);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showFileExplorer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setFileChooserFont</a:t>
                      </a:r>
                      <a:r>
                        <a:rPr lang="it-IT" sz="1400" dirty="0"/>
                        <a:t>(Component[])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obtainElementName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19130"/>
                  </a:ext>
                </a:extLst>
              </a:tr>
            </a:tbl>
          </a:graphicData>
        </a:graphic>
      </p:graphicFrame>
      <p:graphicFrame>
        <p:nvGraphicFramePr>
          <p:cNvPr id="2" name="Tabella 6">
            <a:extLst>
              <a:ext uri="{FF2B5EF4-FFF2-40B4-BE49-F238E27FC236}">
                <a16:creationId xmlns:a16="http://schemas.microsoft.com/office/drawing/2014/main" id="{3F9CDE22-8FA1-F060-17F4-5D25CFAE6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454315"/>
              </p:ext>
            </p:extLst>
          </p:nvPr>
        </p:nvGraphicFramePr>
        <p:xfrm>
          <a:off x="5969000" y="3297394"/>
          <a:ext cx="4662415" cy="3130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415">
                  <a:extLst>
                    <a:ext uri="{9D8B030D-6E8A-4147-A177-3AD203B41FA5}">
                      <a16:colId xmlns:a16="http://schemas.microsoft.com/office/drawing/2014/main" val="3778643103"/>
                    </a:ext>
                  </a:extLst>
                </a:gridCol>
              </a:tblGrid>
              <a:tr h="361697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EventDriver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388813"/>
                  </a:ext>
                </a:extLst>
              </a:tr>
              <a:tr h="965945">
                <a:tc>
                  <a:txBody>
                    <a:bodyPr/>
                    <a:lstStyle/>
                    <a:p>
                      <a:r>
                        <a:rPr lang="it-IT" sz="1400" dirty="0"/>
                        <a:t>Attributi:</a:t>
                      </a:r>
                    </a:p>
                    <a:p>
                      <a:r>
                        <a:rPr lang="it-IT" sz="1400" dirty="0"/>
                        <a:t>-      font: Font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fileName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String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fc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JFileChooser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89715"/>
                  </a:ext>
                </a:extLst>
              </a:tr>
              <a:tr h="1110800">
                <a:tc>
                  <a:txBody>
                    <a:bodyPr/>
                    <a:lstStyle/>
                    <a:p>
                      <a:r>
                        <a:rPr lang="it-IT" sz="1400" dirty="0"/>
                        <a:t>Metodi: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/>
                        <a:t>EventDriver</a:t>
                      </a:r>
                      <a:r>
                        <a:rPr lang="en-US" sz="1400" dirty="0"/>
                        <a:t>();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newInstance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EventDriver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setCryptoBar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JProgressBar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it-IT" sz="1400" dirty="0" err="1"/>
                        <a:t>setZipBar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JProgressBar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initializer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boolean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encrEvent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decrEvent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19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52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19AD8173-A5E4-8D5D-E2FE-3B42639D3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628701"/>
              </p:ext>
            </p:extLst>
          </p:nvPr>
        </p:nvGraphicFramePr>
        <p:xfrm>
          <a:off x="457199" y="244194"/>
          <a:ext cx="4662415" cy="5061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415">
                  <a:extLst>
                    <a:ext uri="{9D8B030D-6E8A-4147-A177-3AD203B41FA5}">
                      <a16:colId xmlns:a16="http://schemas.microsoft.com/office/drawing/2014/main" val="3778643103"/>
                    </a:ext>
                  </a:extLst>
                </a:gridCol>
              </a:tblGrid>
              <a:tr h="377144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LeftSide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388813"/>
                  </a:ext>
                </a:extLst>
              </a:tr>
              <a:tr h="2032962">
                <a:tc>
                  <a:txBody>
                    <a:bodyPr/>
                    <a:lstStyle/>
                    <a:p>
                      <a:r>
                        <a:rPr lang="it-IT" sz="1400" dirty="0"/>
                        <a:t>Attributi: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self: </a:t>
                      </a:r>
                      <a:r>
                        <a:rPr lang="it-IT" sz="1400" dirty="0" err="1"/>
                        <a:t>LeftSide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rightInstance: </a:t>
                      </a:r>
                      <a:r>
                        <a:rPr lang="it-IT" sz="1400" dirty="0" err="1"/>
                        <a:t>RightSide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gbc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GridBagConstraints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pathNameField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JTextArea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pswField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JPasswordField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cfrmField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JPasswordField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doEncrypt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boolean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pathName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String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89715"/>
                  </a:ext>
                </a:extLst>
              </a:tr>
              <a:tr h="969405">
                <a:tc>
                  <a:txBody>
                    <a:bodyPr/>
                    <a:lstStyle/>
                    <a:p>
                      <a:r>
                        <a:rPr lang="it-IT" sz="1400" dirty="0"/>
                        <a:t>Metodi: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firstRow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secondRow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openFileExplorer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encryptPanel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decryptPanel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thirdRow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fourthRow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fifthRow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executeButtonPressed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sixthRow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LeftSide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19130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BDC553B-C23A-DE57-FC30-108BDCBA8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998672"/>
              </p:ext>
            </p:extLst>
          </p:nvPr>
        </p:nvGraphicFramePr>
        <p:xfrm>
          <a:off x="6096000" y="244195"/>
          <a:ext cx="4662415" cy="1753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415">
                  <a:extLst>
                    <a:ext uri="{9D8B030D-6E8A-4147-A177-3AD203B41FA5}">
                      <a16:colId xmlns:a16="http://schemas.microsoft.com/office/drawing/2014/main" val="3778643103"/>
                    </a:ext>
                  </a:extLst>
                </a:gridCol>
              </a:tblGrid>
              <a:tr h="338365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Main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388813"/>
                  </a:ext>
                </a:extLst>
              </a:tr>
              <a:tr h="490812">
                <a:tc>
                  <a:txBody>
                    <a:bodyPr/>
                    <a:lstStyle/>
                    <a:p>
                      <a:r>
                        <a:rPr lang="it-IT" sz="1400" dirty="0"/>
                        <a:t>Attributi:</a:t>
                      </a:r>
                    </a:p>
                    <a:p>
                      <a:r>
                        <a:rPr lang="it-IT" sz="1400" dirty="0"/>
                        <a:t>-      </a:t>
                      </a:r>
                      <a:r>
                        <a:rPr lang="it-IT" sz="1400" dirty="0" err="1"/>
                        <a:t>jframe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JFrame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89715"/>
                  </a:ext>
                </a:extLst>
              </a:tr>
              <a:tr h="869729">
                <a:tc>
                  <a:txBody>
                    <a:bodyPr/>
                    <a:lstStyle/>
                    <a:p>
                      <a:r>
                        <a:rPr lang="it-IT" sz="1400" dirty="0"/>
                        <a:t>Metodi: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setUpUI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it-IT" sz="1400" dirty="0"/>
                        <a:t>-      </a:t>
                      </a:r>
                      <a:r>
                        <a:rPr lang="it-IT" sz="1400" dirty="0" err="1"/>
                        <a:t>main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[]);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19130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92421230-5EF9-AE5B-7501-43F040A15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721410"/>
              </p:ext>
            </p:extLst>
          </p:nvPr>
        </p:nvGraphicFramePr>
        <p:xfrm>
          <a:off x="6096000" y="2213301"/>
          <a:ext cx="4662415" cy="2693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415">
                  <a:extLst>
                    <a:ext uri="{9D8B030D-6E8A-4147-A177-3AD203B41FA5}">
                      <a16:colId xmlns:a16="http://schemas.microsoft.com/office/drawing/2014/main" val="3778643103"/>
                    </a:ext>
                  </a:extLst>
                </a:gridCol>
              </a:tblGrid>
              <a:tr h="377144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RightSide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388813"/>
                  </a:ext>
                </a:extLst>
              </a:tr>
              <a:tr h="1141777">
                <a:tc>
                  <a:txBody>
                    <a:bodyPr/>
                    <a:lstStyle/>
                    <a:p>
                      <a:r>
                        <a:rPr lang="it-IT" sz="1400" dirty="0"/>
                        <a:t>Attributi: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self: </a:t>
                      </a:r>
                      <a:r>
                        <a:rPr lang="it-IT" sz="1400" dirty="0" err="1"/>
                        <a:t>RightSide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progressCrypto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JProgressBar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progressZip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JProgressBar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gbc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GridBagConstraints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89715"/>
                  </a:ext>
                </a:extLst>
              </a:tr>
              <a:tr h="969405">
                <a:tc>
                  <a:txBody>
                    <a:bodyPr/>
                    <a:lstStyle/>
                    <a:p>
                      <a:r>
                        <a:rPr lang="it-IT" sz="1400" dirty="0"/>
                        <a:t>Metodi: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resetPbars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circPBarZip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circPBarCrypto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RightSide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19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33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6">
            <a:extLst>
              <a:ext uri="{FF2B5EF4-FFF2-40B4-BE49-F238E27FC236}">
                <a16:creationId xmlns:a16="http://schemas.microsoft.com/office/drawing/2014/main" id="{5384892D-D133-1E39-9689-D21203B5F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11217"/>
              </p:ext>
            </p:extLst>
          </p:nvPr>
        </p:nvGraphicFramePr>
        <p:xfrm>
          <a:off x="457200" y="342858"/>
          <a:ext cx="4662415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415">
                  <a:extLst>
                    <a:ext uri="{9D8B030D-6E8A-4147-A177-3AD203B41FA5}">
                      <a16:colId xmlns:a16="http://schemas.microsoft.com/office/drawing/2014/main" val="3778643103"/>
                    </a:ext>
                  </a:extLst>
                </a:gridCol>
              </a:tblGrid>
              <a:tr h="361697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PasswordChecker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388813"/>
                  </a:ext>
                </a:extLst>
              </a:tr>
              <a:tr h="688382">
                <a:tc>
                  <a:txBody>
                    <a:bodyPr/>
                    <a:lstStyle/>
                    <a:p>
                      <a:r>
                        <a:rPr lang="it-IT" sz="1400" dirty="0"/>
                        <a:t>Attributi:</a:t>
                      </a:r>
                    </a:p>
                    <a:p>
                      <a:r>
                        <a:rPr lang="it-IT" sz="1400" dirty="0"/>
                        <a:t>-      Alphabet: </a:t>
                      </a:r>
                      <a:r>
                        <a:rPr lang="it-IT" sz="1400" dirty="0" err="1"/>
                        <a:t>String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Numbers: </a:t>
                      </a:r>
                      <a:r>
                        <a:rPr lang="it-IT" sz="1400" dirty="0" err="1"/>
                        <a:t>String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89715"/>
                  </a:ext>
                </a:extLst>
              </a:tr>
              <a:tr h="1110800">
                <a:tc>
                  <a:txBody>
                    <a:bodyPr/>
                    <a:lstStyle/>
                    <a:p>
                      <a:r>
                        <a:rPr lang="it-IT" sz="1400" dirty="0"/>
                        <a:t>Metodi: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/>
                        <a:t>PasswordChecker</a:t>
                      </a:r>
                      <a:r>
                        <a:rPr lang="en-US" sz="1400" dirty="0"/>
                        <a:t>();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initializeArrays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check(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boolean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a-DK" sz="1400" dirty="0"/>
                        <a:t>checkAlphabet(String, int) return boolean;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a-DK" sz="1400"/>
                        <a:t>checkCapitalAlphabet(String, int) return boolean;</a:t>
                      </a:r>
                      <a:endParaRPr lang="da-DK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/>
                        <a:t>checkNumbers</a:t>
                      </a:r>
                      <a:r>
                        <a:rPr lang="en-US" sz="1400" dirty="0"/>
                        <a:t>(String, int) return Boolean;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19130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C941FD07-5A96-F02B-4FEC-9F4227916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871538"/>
              </p:ext>
            </p:extLst>
          </p:nvPr>
        </p:nvGraphicFramePr>
        <p:xfrm>
          <a:off x="457200" y="3012794"/>
          <a:ext cx="6337300" cy="3680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300">
                  <a:extLst>
                    <a:ext uri="{9D8B030D-6E8A-4147-A177-3AD203B41FA5}">
                      <a16:colId xmlns:a16="http://schemas.microsoft.com/office/drawing/2014/main" val="3778643103"/>
                    </a:ext>
                  </a:extLst>
                </a:gridCol>
              </a:tblGrid>
              <a:tr h="380002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MultiThreadAES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388813"/>
                  </a:ext>
                </a:extLst>
              </a:tr>
              <a:tr h="1382963">
                <a:tc>
                  <a:txBody>
                    <a:bodyPr/>
                    <a:lstStyle/>
                    <a:p>
                      <a:r>
                        <a:rPr lang="it-IT" sz="1400" dirty="0"/>
                        <a:t>Attributi: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parallel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boolean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excludedSize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int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totalProgress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int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threads_number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int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computational_result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int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89715"/>
                  </a:ext>
                </a:extLst>
              </a:tr>
              <a:tr h="1381994">
                <a:tc>
                  <a:txBody>
                    <a:bodyPr/>
                    <a:lstStyle/>
                    <a:p>
                      <a:r>
                        <a:rPr lang="it-IT" sz="1400" dirty="0"/>
                        <a:t>Metodi: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/>
                        <a:t>setFileSize</a:t>
                      </a:r>
                      <a:r>
                        <a:rPr lang="en-US" sz="1400" dirty="0"/>
                        <a:t>(File, long) return Boolean;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getArrayItemSize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[])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int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AesEncryption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int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int</a:t>
                      </a:r>
                      <a:r>
                        <a:rPr lang="it-IT" sz="1400" dirty="0"/>
                        <a:t>, File, 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JProgressBar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boolean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boolean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AesDecryption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, File, File, </a:t>
                      </a:r>
                      <a:r>
                        <a:rPr lang="it-IT" sz="1400" dirty="0" err="1"/>
                        <a:t>int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JProgressBar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boolean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join(</a:t>
                      </a:r>
                      <a:r>
                        <a:rPr lang="it-IT" sz="1400" dirty="0" err="1"/>
                        <a:t>Thread</a:t>
                      </a:r>
                      <a:r>
                        <a:rPr lang="it-IT" sz="1400" dirty="0"/>
                        <a:t>[])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19130"/>
                  </a:ext>
                </a:extLst>
              </a:tr>
              <a:tr h="53514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it-IT" sz="1400" dirty="0"/>
                        <a:t>Classi: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it-IT" sz="1400" dirty="0"/>
                        <a:t>-      </a:t>
                      </a:r>
                      <a:r>
                        <a:rPr lang="it-IT" sz="1400" dirty="0" err="1"/>
                        <a:t>Crypto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591122"/>
                  </a:ext>
                </a:extLst>
              </a:tr>
            </a:tbl>
          </a:graphicData>
        </a:graphic>
      </p:graphicFrame>
      <p:graphicFrame>
        <p:nvGraphicFramePr>
          <p:cNvPr id="4" name="Tabella 6">
            <a:extLst>
              <a:ext uri="{FF2B5EF4-FFF2-40B4-BE49-F238E27FC236}">
                <a16:creationId xmlns:a16="http://schemas.microsoft.com/office/drawing/2014/main" id="{047BDD84-6CC5-84DA-4115-DD578579A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363258"/>
              </p:ext>
            </p:extLst>
          </p:nvPr>
        </p:nvGraphicFramePr>
        <p:xfrm>
          <a:off x="7066035" y="342858"/>
          <a:ext cx="4662415" cy="4697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415">
                  <a:extLst>
                    <a:ext uri="{9D8B030D-6E8A-4147-A177-3AD203B41FA5}">
                      <a16:colId xmlns:a16="http://schemas.microsoft.com/office/drawing/2014/main" val="3778643103"/>
                    </a:ext>
                  </a:extLst>
                </a:gridCol>
              </a:tblGrid>
              <a:tr h="355642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ZipUtils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388813"/>
                  </a:ext>
                </a:extLst>
              </a:tr>
              <a:tr h="1350916">
                <a:tc>
                  <a:txBody>
                    <a:bodyPr/>
                    <a:lstStyle/>
                    <a:p>
                      <a:r>
                        <a:rPr lang="it-IT" sz="1400" dirty="0"/>
                        <a:t>Attributi:</a:t>
                      </a:r>
                    </a:p>
                    <a:p>
                      <a:r>
                        <a:rPr lang="it-IT" sz="1400" dirty="0"/>
                        <a:t>-      SOURCE_FOLDER: </a:t>
                      </a:r>
                      <a:r>
                        <a:rPr lang="it-IT" sz="1400" dirty="0" err="1"/>
                        <a:t>String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OUTPUT_ZIP_FILE: </a:t>
                      </a:r>
                      <a:r>
                        <a:rPr lang="it-IT" sz="1400" dirty="0" err="1"/>
                        <a:t>String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filePath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String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mode: </a:t>
                      </a:r>
                      <a:r>
                        <a:rPr lang="it-IT" sz="1400" dirty="0" err="1"/>
                        <a:t>int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fileList</a:t>
                      </a:r>
                      <a:r>
                        <a:rPr lang="it-IT" sz="1400" dirty="0"/>
                        <a:t>: List&lt;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&gt;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pBar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JProgressBar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buffer_size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int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89715"/>
                  </a:ext>
                </a:extLst>
              </a:tr>
              <a:tr h="2532968">
                <a:tc>
                  <a:txBody>
                    <a:bodyPr/>
                    <a:lstStyle/>
                    <a:p>
                      <a:r>
                        <a:rPr lang="it-IT" sz="1400" dirty="0"/>
                        <a:t>Metodi: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ZipUtils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int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JProgressBar</a:t>
                      </a:r>
                      <a:r>
                        <a:rPr lang="it-IT" sz="1400" dirty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run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executeZipping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callBack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publishProgress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int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folderSize</a:t>
                      </a:r>
                      <a:r>
                        <a:rPr lang="it-IT" sz="1400" dirty="0"/>
                        <a:t>(File)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long;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listSize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int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generateFileList</a:t>
                      </a:r>
                      <a:r>
                        <a:rPr lang="it-IT" sz="1400" dirty="0"/>
                        <a:t>(File)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generateZipEntry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19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04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D249075-5F99-00BF-11CE-7479E188BBBC}"/>
              </a:ext>
            </a:extLst>
          </p:cNvPr>
          <p:cNvSpPr txBox="1"/>
          <p:nvPr/>
        </p:nvSpPr>
        <p:spPr>
          <a:xfrm>
            <a:off x="796954" y="511728"/>
            <a:ext cx="390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Legenda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105C1FD4-C368-2895-EE75-6A6829718C04}"/>
              </a:ext>
            </a:extLst>
          </p:cNvPr>
          <p:cNvSpPr/>
          <p:nvPr/>
        </p:nvSpPr>
        <p:spPr>
          <a:xfrm>
            <a:off x="847288" y="1585519"/>
            <a:ext cx="2541864" cy="98990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Classe utilizzatrice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BB1C1CB8-9096-4E2D-7EB9-3017F436F7C4}"/>
              </a:ext>
            </a:extLst>
          </p:cNvPr>
          <p:cNvSpPr/>
          <p:nvPr/>
        </p:nvSpPr>
        <p:spPr>
          <a:xfrm>
            <a:off x="6606330" y="3584678"/>
            <a:ext cx="2541864" cy="98990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Classe utilizzatrice/classe utilizzata</a:t>
            </a:r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DDC350FD-223C-1F7C-6619-08A23EED2407}"/>
              </a:ext>
            </a:extLst>
          </p:cNvPr>
          <p:cNvSpPr/>
          <p:nvPr/>
        </p:nvSpPr>
        <p:spPr>
          <a:xfrm>
            <a:off x="847288" y="3584678"/>
            <a:ext cx="2541864" cy="98990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Classe utilizzatrice/classe utilizzata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22D5068C-B283-DDD6-B863-6A5B5A0367CC}"/>
              </a:ext>
            </a:extLst>
          </p:cNvPr>
          <p:cNvSpPr/>
          <p:nvPr/>
        </p:nvSpPr>
        <p:spPr>
          <a:xfrm>
            <a:off x="6606330" y="1585519"/>
            <a:ext cx="2541864" cy="98990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Classe utilizzata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88E44BB5-E5C6-A66B-75A4-1B8D2C4A93DF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389152" y="2080470"/>
            <a:ext cx="3217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04D5876-30C1-3163-5E82-27824EE10625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389152" y="4079629"/>
            <a:ext cx="32171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9D5F1CF-45F2-8616-BD88-3BAF3ACBB9B5}"/>
              </a:ext>
            </a:extLst>
          </p:cNvPr>
          <p:cNvSpPr txBox="1"/>
          <p:nvPr/>
        </p:nvSpPr>
        <p:spPr>
          <a:xfrm>
            <a:off x="847288" y="1090569"/>
            <a:ext cx="276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1° caso: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78B0858-6E19-E41D-2B16-95AC2BA7609B}"/>
              </a:ext>
            </a:extLst>
          </p:cNvPr>
          <p:cNvSpPr txBox="1"/>
          <p:nvPr/>
        </p:nvSpPr>
        <p:spPr>
          <a:xfrm>
            <a:off x="847288" y="3088656"/>
            <a:ext cx="276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2° caso: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4F4A9D9-3BDF-057B-22F9-D82B22E2692C}"/>
              </a:ext>
            </a:extLst>
          </p:cNvPr>
          <p:cNvSpPr txBox="1"/>
          <p:nvPr/>
        </p:nvSpPr>
        <p:spPr>
          <a:xfrm>
            <a:off x="847288" y="5178587"/>
            <a:ext cx="830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*Le classi si scambiano il ruolo di utilizzatrice/utilizzata in punti diversi dell’esecuzione </a:t>
            </a:r>
          </a:p>
        </p:txBody>
      </p:sp>
    </p:spTree>
    <p:extLst>
      <p:ext uri="{BB962C8B-B14F-4D97-AF65-F5344CB8AC3E}">
        <p14:creationId xmlns:p14="http://schemas.microsoft.com/office/powerpoint/2010/main" val="283981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7F5CAFB0-59C2-D34C-9E7F-29358E8BDC09}"/>
              </a:ext>
            </a:extLst>
          </p:cNvPr>
          <p:cNvSpPr/>
          <p:nvPr/>
        </p:nvSpPr>
        <p:spPr>
          <a:xfrm>
            <a:off x="162070" y="3079750"/>
            <a:ext cx="1879600" cy="6985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MAIN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E0F37653-346E-0EFB-8475-CC31F78A79F5}"/>
              </a:ext>
            </a:extLst>
          </p:cNvPr>
          <p:cNvSpPr/>
          <p:nvPr/>
        </p:nvSpPr>
        <p:spPr>
          <a:xfrm>
            <a:off x="1595191" y="4469236"/>
            <a:ext cx="1879600" cy="6985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LeftSide</a:t>
            </a:r>
            <a:endParaRPr lang="it-IT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0B9AE597-2409-920D-C727-EB9025D05B2D}"/>
              </a:ext>
            </a:extLst>
          </p:cNvPr>
          <p:cNvSpPr/>
          <p:nvPr/>
        </p:nvSpPr>
        <p:spPr>
          <a:xfrm>
            <a:off x="1595191" y="1690264"/>
            <a:ext cx="1879600" cy="6985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RightSide</a:t>
            </a:r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A466F4A8-28C1-3C8B-D184-622FD03E58FC}"/>
              </a:ext>
            </a:extLst>
          </p:cNvPr>
          <p:cNvSpPr/>
          <p:nvPr/>
        </p:nvSpPr>
        <p:spPr>
          <a:xfrm>
            <a:off x="502175" y="5858722"/>
            <a:ext cx="1879600" cy="6985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JFileChooserAParams</a:t>
            </a:r>
            <a:endParaRPr lang="it-IT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2683A099-1D31-CE26-28B9-04930154D736}"/>
              </a:ext>
            </a:extLst>
          </p:cNvPr>
          <p:cNvSpPr/>
          <p:nvPr/>
        </p:nvSpPr>
        <p:spPr>
          <a:xfrm>
            <a:off x="4746305" y="4465479"/>
            <a:ext cx="1879600" cy="6985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ErrorPopUp</a:t>
            </a:r>
            <a:endParaRPr lang="it-IT" dirty="0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6C0553A5-0F37-D4BA-7910-03D676E257AF}"/>
              </a:ext>
            </a:extLst>
          </p:cNvPr>
          <p:cNvSpPr/>
          <p:nvPr/>
        </p:nvSpPr>
        <p:spPr>
          <a:xfrm>
            <a:off x="9777019" y="5119790"/>
            <a:ext cx="1879600" cy="6985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CryptoUtils</a:t>
            </a:r>
            <a:endParaRPr lang="it-IT" dirty="0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7DB57D5F-25CC-EAED-89D4-14C4FB160CA7}"/>
              </a:ext>
            </a:extLst>
          </p:cNvPr>
          <p:cNvSpPr/>
          <p:nvPr/>
        </p:nvSpPr>
        <p:spPr>
          <a:xfrm>
            <a:off x="7194142" y="1388960"/>
            <a:ext cx="1879600" cy="6985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DecryptMain</a:t>
            </a:r>
            <a:endParaRPr lang="it-IT" dirty="0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1D7FD1DB-A30A-3063-992D-04C26807DDF4}"/>
              </a:ext>
            </a:extLst>
          </p:cNvPr>
          <p:cNvSpPr/>
          <p:nvPr/>
        </p:nvSpPr>
        <p:spPr>
          <a:xfrm>
            <a:off x="7194142" y="3178203"/>
            <a:ext cx="1879600" cy="6985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EncryptMain</a:t>
            </a:r>
            <a:endParaRPr lang="it-IT" dirty="0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35A2A90B-1505-3D66-385F-499E658CC7F0}"/>
              </a:ext>
            </a:extLst>
          </p:cNvPr>
          <p:cNvSpPr/>
          <p:nvPr/>
        </p:nvSpPr>
        <p:spPr>
          <a:xfrm>
            <a:off x="9777019" y="3178203"/>
            <a:ext cx="1879600" cy="6985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MultiThreadAES</a:t>
            </a:r>
            <a:endParaRPr lang="it-IT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1465F817-F22E-C913-B8A3-893949DE1F13}"/>
              </a:ext>
            </a:extLst>
          </p:cNvPr>
          <p:cNvSpPr/>
          <p:nvPr/>
        </p:nvSpPr>
        <p:spPr>
          <a:xfrm>
            <a:off x="9777019" y="1388960"/>
            <a:ext cx="1879600" cy="6985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ZipUtils</a:t>
            </a:r>
            <a:endParaRPr lang="it-IT" dirty="0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9D7F2C02-CA4B-F9DD-6C6B-B435D8A8CAE1}"/>
              </a:ext>
            </a:extLst>
          </p:cNvPr>
          <p:cNvSpPr/>
          <p:nvPr/>
        </p:nvSpPr>
        <p:spPr>
          <a:xfrm>
            <a:off x="4156978" y="166945"/>
            <a:ext cx="1879600" cy="6985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CircularProgressBar</a:t>
            </a:r>
            <a:endParaRPr lang="it-IT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A9329462-C83B-4301-8901-7A57717D744B}"/>
              </a:ext>
            </a:extLst>
          </p:cNvPr>
          <p:cNvSpPr/>
          <p:nvPr/>
        </p:nvSpPr>
        <p:spPr>
          <a:xfrm>
            <a:off x="5932181" y="5858722"/>
            <a:ext cx="1879600" cy="6985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PasswordChecker</a:t>
            </a:r>
            <a:endParaRPr lang="it-IT" dirty="0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35967FD1-2174-352B-FDD1-866759FC849A}"/>
              </a:ext>
            </a:extLst>
          </p:cNvPr>
          <p:cNvSpPr/>
          <p:nvPr/>
        </p:nvSpPr>
        <p:spPr>
          <a:xfrm>
            <a:off x="3217178" y="5858722"/>
            <a:ext cx="1879600" cy="6985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EventDriver</a:t>
            </a:r>
            <a:endParaRPr lang="it-IT" dirty="0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EED9721-8566-C418-B02D-5743D3027BEA}"/>
              </a:ext>
            </a:extLst>
          </p:cNvPr>
          <p:cNvCxnSpPr>
            <a:stCxn id="2" idx="0"/>
            <a:endCxn id="4" idx="2"/>
          </p:cNvCxnSpPr>
          <p:nvPr/>
        </p:nvCxnSpPr>
        <p:spPr>
          <a:xfrm flipV="1">
            <a:off x="1101870" y="2388764"/>
            <a:ext cx="1433121" cy="69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B98D8FA2-1427-8BDF-083B-38F7406A4C48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101870" y="3778250"/>
            <a:ext cx="1433121" cy="69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F7FA3B91-60FE-6B47-AB0B-45307A1B8EBB}"/>
              </a:ext>
            </a:extLst>
          </p:cNvPr>
          <p:cNvCxnSpPr>
            <a:stCxn id="4" idx="0"/>
            <a:endCxn id="12" idx="2"/>
          </p:cNvCxnSpPr>
          <p:nvPr/>
        </p:nvCxnSpPr>
        <p:spPr>
          <a:xfrm flipV="1">
            <a:off x="2534991" y="865445"/>
            <a:ext cx="2561787" cy="82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4B3E75EE-D4E2-B799-DD8F-A7188974AEC4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1441975" y="5167736"/>
            <a:ext cx="1093016" cy="69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698A391-AC71-1E40-88D7-BB40488E65F6}"/>
              </a:ext>
            </a:extLst>
          </p:cNvPr>
          <p:cNvCxnSpPr>
            <a:stCxn id="3" idx="2"/>
            <a:endCxn id="18" idx="0"/>
          </p:cNvCxnSpPr>
          <p:nvPr/>
        </p:nvCxnSpPr>
        <p:spPr>
          <a:xfrm>
            <a:off x="2534991" y="5167736"/>
            <a:ext cx="1621987" cy="69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6BFF3D04-C730-0AC2-6733-1A7C66567FDD}"/>
              </a:ext>
            </a:extLst>
          </p:cNvPr>
          <p:cNvCxnSpPr>
            <a:cxnSpLocks/>
          </p:cNvCxnSpPr>
          <p:nvPr/>
        </p:nvCxnSpPr>
        <p:spPr>
          <a:xfrm>
            <a:off x="3028312" y="2388764"/>
            <a:ext cx="1539495" cy="346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D3B730C8-1318-7EA8-18B6-8EA4BA0ACB68}"/>
              </a:ext>
            </a:extLst>
          </p:cNvPr>
          <p:cNvCxnSpPr>
            <a:endCxn id="6" idx="2"/>
          </p:cNvCxnSpPr>
          <p:nvPr/>
        </p:nvCxnSpPr>
        <p:spPr>
          <a:xfrm flipV="1">
            <a:off x="4838700" y="5163979"/>
            <a:ext cx="847405" cy="69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756379D4-ECD4-2889-BE49-0CBC02155824}"/>
              </a:ext>
            </a:extLst>
          </p:cNvPr>
          <p:cNvCxnSpPr>
            <a:stCxn id="18" idx="3"/>
            <a:endCxn id="13" idx="1"/>
          </p:cNvCxnSpPr>
          <p:nvPr/>
        </p:nvCxnSpPr>
        <p:spPr>
          <a:xfrm>
            <a:off x="5096778" y="6207972"/>
            <a:ext cx="835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88930D5C-EBDB-3119-5EC5-56263A28C4CB}"/>
              </a:ext>
            </a:extLst>
          </p:cNvPr>
          <p:cNvCxnSpPr>
            <a:stCxn id="10" idx="2"/>
            <a:endCxn id="7" idx="0"/>
          </p:cNvCxnSpPr>
          <p:nvPr/>
        </p:nvCxnSpPr>
        <p:spPr>
          <a:xfrm>
            <a:off x="10716819" y="3876703"/>
            <a:ext cx="0" cy="124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A4A5C4CE-8657-9A55-7FE9-68029163922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9073742" y="1738210"/>
            <a:ext cx="703277" cy="1789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606596A-1242-04B7-2C6A-6D91EF2794BC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9073742" y="1738210"/>
            <a:ext cx="703277" cy="1789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4BE82A39-2C6D-F9D0-AB3F-32EB0219F7E0}"/>
              </a:ext>
            </a:extLst>
          </p:cNvPr>
          <p:cNvCxnSpPr/>
          <p:nvPr/>
        </p:nvCxnSpPr>
        <p:spPr>
          <a:xfrm>
            <a:off x="9073742" y="1536700"/>
            <a:ext cx="7032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35C00ADA-6E1B-95D9-4ED4-2F1255CF30C1}"/>
              </a:ext>
            </a:extLst>
          </p:cNvPr>
          <p:cNvCxnSpPr/>
          <p:nvPr/>
        </p:nvCxnSpPr>
        <p:spPr>
          <a:xfrm>
            <a:off x="9073742" y="3778250"/>
            <a:ext cx="7032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a gomito 55">
            <a:extLst>
              <a:ext uri="{FF2B5EF4-FFF2-40B4-BE49-F238E27FC236}">
                <a16:creationId xmlns:a16="http://schemas.microsoft.com/office/drawing/2014/main" id="{F01315B4-1EBD-42DD-C693-8F97858C1079}"/>
              </a:ext>
            </a:extLst>
          </p:cNvPr>
          <p:cNvCxnSpPr>
            <a:endCxn id="8" idx="1"/>
          </p:cNvCxnSpPr>
          <p:nvPr/>
        </p:nvCxnSpPr>
        <p:spPr>
          <a:xfrm rot="5400000" flipH="1" flipV="1">
            <a:off x="3713758" y="2378338"/>
            <a:ext cx="4120512" cy="2840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3712B361-9243-E1AB-2660-9404587C4592}"/>
              </a:ext>
            </a:extLst>
          </p:cNvPr>
          <p:cNvCxnSpPr>
            <a:endCxn id="9" idx="1"/>
          </p:cNvCxnSpPr>
          <p:nvPr/>
        </p:nvCxnSpPr>
        <p:spPr>
          <a:xfrm>
            <a:off x="4353886" y="3527453"/>
            <a:ext cx="2840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4744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746</Words>
  <Application>Microsoft Office PowerPoint</Application>
  <PresentationFormat>Widescreen</PresentationFormat>
  <Paragraphs>190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Giangi Bianchi</dc:creator>
  <cp:lastModifiedBy>Giangi Bianchi</cp:lastModifiedBy>
  <cp:revision>12</cp:revision>
  <dcterms:created xsi:type="dcterms:W3CDTF">2022-07-17T17:19:22Z</dcterms:created>
  <dcterms:modified xsi:type="dcterms:W3CDTF">2022-08-30T01:01:06Z</dcterms:modified>
</cp:coreProperties>
</file>