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Cifratura</a:t>
            </a:r>
            <a:r>
              <a:rPr lang="it-IT" baseline="0" dirty="0"/>
              <a:t> single </a:t>
            </a:r>
            <a:r>
              <a:rPr lang="it-IT" baseline="0" dirty="0" err="1"/>
              <a:t>thread</a:t>
            </a:r>
            <a:r>
              <a:rPr lang="it-IT" baseline="0" dirty="0"/>
              <a:t> vs multi </a:t>
            </a:r>
            <a:r>
              <a:rPr lang="it-IT" baseline="0" dirty="0" err="1"/>
              <a:t>thread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 Thread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Cifratura I/O Sync</c:v>
                </c:pt>
                <c:pt idx="1">
                  <c:v>Cifratura I/O Async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38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0-47FF-9FE0-0D7826574D7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4 Thread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Cifratura I/O Sync</c:v>
                </c:pt>
                <c:pt idx="1">
                  <c:v>Cifratura I/O Async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105</c:v>
                </c:pt>
                <c:pt idx="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0-47FF-9FE0-0D7826574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309072"/>
        <c:axId val="901308240"/>
      </c:barChart>
      <c:catAx>
        <c:axId val="90130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1308240"/>
        <c:crosses val="autoZero"/>
        <c:auto val="1"/>
        <c:lblAlgn val="ctr"/>
        <c:lblOffset val="100"/>
        <c:noMultiLvlLbl val="0"/>
      </c:catAx>
      <c:valAx>
        <c:axId val="9013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130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1F50E-0535-4A1D-B677-C36DCEFD622F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BC0FF0-B38B-4076-935E-F4F2AB9E9D00}" type="pres">
      <dgm:prSet presAssocID="{5C01F50E-0535-4A1D-B677-C36DCEFD622F}" presName="cycle" presStyleCnt="0">
        <dgm:presLayoutVars>
          <dgm:dir/>
          <dgm:resizeHandles val="exact"/>
        </dgm:presLayoutVars>
      </dgm:prSet>
      <dgm:spPr/>
    </dgm:pt>
  </dgm:ptLst>
  <dgm:cxnLst>
    <dgm:cxn modelId="{86FCCDBD-FBA5-4CED-80DE-23E78683EA05}" type="presOf" srcId="{5C01F50E-0535-4A1D-B677-C36DCEFD622F}" destId="{9BBC0FF0-B38B-4076-935E-F4F2AB9E9D00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1AC01-2C65-BFF7-5580-36041678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2FD93A-E5F5-3407-C942-4127017B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58901-F161-61DE-7D37-DB8B1E63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4C3308-71E0-7BC7-F1F8-1E63CBF0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31F3B7-261A-988D-12C1-6D5ACCF6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5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A70B1-9FCA-5B3A-3B3F-5A9F60F6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169C23-0862-3B0C-7ADB-263B629E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D38AF3-EBAC-A443-6F81-AB287FC8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DB22EA-56E0-3B79-CDA2-640F2D32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96207-1D22-DEDD-1E89-0055746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6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824E42-CE79-2E66-297E-BCBE497CF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8F36C2-B213-90A6-2BF2-F17B8E46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C0758-0500-46AB-3A91-B62671C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C3972-E98E-C789-CC16-D419C24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8EE36-4CF1-B2DD-91C1-717E942A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27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8E497-568E-7B43-D8B9-1008013F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B5D1AC-8FD1-B655-20DF-28AC25C7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D5395-BCB3-0A77-575E-3297254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612AE7-929B-FEAF-719C-DCA6D3F3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21B75-BBC5-228E-B78A-6F2A7A0F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0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AD8E4-CBCC-A490-B283-FA881D8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468E42-0351-99A0-BEB8-1365E137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51AC2-91C2-9449-651B-5484C081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615B2E-A0E2-D266-00E2-CB6FC39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A25F2-BFC5-2DA4-3BD7-E64078C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E4D79-5631-80C0-673A-EDAAB63A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873ABA-AC08-D427-FFA5-91D5EE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7AB008-B574-1056-3F1B-36C08A08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7E06D1-88B4-CB36-F2A8-0D7E4CB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D02A1-D664-62BF-1F85-F9513123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9FD285-A274-4CA1-97D9-B96FC18E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7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B6965-3E3C-312B-98F4-72632CF7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49271A-3330-4527-328D-E93E4724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C78B04-04D4-9A3B-D2DA-9B780CAA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CAB196-B5F7-6BA1-3F08-C21FA1824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4C40DB-9831-98E1-80B9-384D7CA9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B394D-B102-1227-A705-F8D24E23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F1F82E-EC08-4123-6B29-B648CD0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9780B7-C82B-4CE3-23A7-1B7ECB77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4C20B-3084-E227-121C-F28B76A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8B5E6F-7FF3-92DF-C177-B1DB1BC0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3EFF-3D63-1C23-6679-D667D46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2C2223-8B19-F66C-03AE-39A578A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C7E4D9-63D7-8347-83E4-44DB608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11A9CA-F334-43C7-4F6C-2ED0805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C44ED-A4F7-BDFD-DDE6-36F9CB51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5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13634-8545-EB0B-9BA7-A7677264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A37A96-DE29-17DC-09C1-965C25DC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B23A47-79D5-9EE7-D5F0-490A5C30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BB8401-FF67-97B2-AFDA-015657F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13904A-5E0C-0563-C196-ECA6621C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C7F8-EA36-DD4F-7BE8-B3F6BD1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68CA8-69AD-6650-D5C0-1D96C06C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5D5475-8403-A6E8-ECC8-90B2C876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6A5D93-7D06-CE24-099D-42EE815A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152828-58BC-8AA9-A90F-D5959961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98EB07-E523-2A33-C583-5AB25872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C34D2-3521-8E89-FC70-412C2D3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E21E7E-410E-52B9-B1B2-B9A6396D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D5C4A4-3AAC-21B7-BAA6-D0A02DA4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A42D3-1F3F-DFA4-FDD4-1DE70958B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CF71C5-8238-8A8B-C0CE-E33F1E5E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BD18C-B806-134E-024B-D620B5CA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8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0DEE24-0C61-FE00-E876-D03D8250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2BEB2-ED74-6DA4-A512-10F7572B1064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251EDD-4977-C3B5-A818-2AD84DEC22D3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SecureD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C8646F-7134-14AE-D3CB-FE654B52041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PERFORMANCE REPORT</a:t>
            </a:r>
          </a:p>
        </p:txBody>
      </p:sp>
    </p:spTree>
    <p:extLst>
      <p:ext uri="{BB962C8B-B14F-4D97-AF65-F5344CB8AC3E}">
        <p14:creationId xmlns:p14="http://schemas.microsoft.com/office/powerpoint/2010/main" val="24191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E103F5-8F3F-4293-CB2B-E593DD83EF46}"/>
              </a:ext>
            </a:extLst>
          </p:cNvPr>
          <p:cNvSpPr/>
          <p:nvPr/>
        </p:nvSpPr>
        <p:spPr>
          <a:xfrm>
            <a:off x="772357" y="1704512"/>
            <a:ext cx="1597980" cy="4270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 in chiaro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546921E-E11A-13FA-CC81-746A9161A21C}"/>
              </a:ext>
            </a:extLst>
          </p:cNvPr>
          <p:cNvSpPr/>
          <p:nvPr/>
        </p:nvSpPr>
        <p:spPr>
          <a:xfrm>
            <a:off x="3036163" y="3484484"/>
            <a:ext cx="1358284" cy="7102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92131F-5672-3484-549F-FF23CD44FF7C}"/>
              </a:ext>
            </a:extLst>
          </p:cNvPr>
          <p:cNvSpPr/>
          <p:nvPr/>
        </p:nvSpPr>
        <p:spPr>
          <a:xfrm>
            <a:off x="4924136" y="1704512"/>
            <a:ext cx="1597980" cy="4270159"/>
          </a:xfrm>
          <a:prstGeom prst="rect">
            <a:avLst/>
          </a:prstGeom>
          <a:pattFill prst="dashHorz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File cifrato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2F41376-7937-1F14-E52B-6FD55C7A3AA5}"/>
              </a:ext>
            </a:extLst>
          </p:cNvPr>
          <p:cNvSpPr txBox="1"/>
          <p:nvPr/>
        </p:nvSpPr>
        <p:spPr>
          <a:xfrm>
            <a:off x="7504584" y="1710013"/>
            <a:ext cx="3915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File elaborato su un singolo thread</a:t>
            </a:r>
          </a:p>
          <a:p>
            <a:endParaRPr lang="it-IT" sz="2000" dirty="0"/>
          </a:p>
          <a:p>
            <a:r>
              <a:rPr lang="it-IT" sz="2000" dirty="0"/>
              <a:t>• Non in grado di sfruttare vantaggi derivanti da architetture multi-core</a:t>
            </a:r>
          </a:p>
          <a:p>
            <a:endParaRPr lang="it-IT" sz="2000" dirty="0"/>
          </a:p>
          <a:p>
            <a:r>
              <a:rPr lang="it-IT" sz="2000" dirty="0"/>
              <a:t>• Soggetto a limiti di taglia massima del testo in chiaro in alcune modalità di AES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98E41D-904C-B7EF-277C-5045592ACEBA}"/>
              </a:ext>
            </a:extLst>
          </p:cNvPr>
          <p:cNvSpPr txBox="1">
            <a:spLocks/>
          </p:cNvSpPr>
          <p:nvPr/>
        </p:nvSpPr>
        <p:spPr>
          <a:xfrm>
            <a:off x="919119" y="183472"/>
            <a:ext cx="10353762" cy="1257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Algoritmo di cifratura standard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0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1F3-D3B3-E24C-6992-FCA9E25AE267}"/>
              </a:ext>
            </a:extLst>
          </p:cNvPr>
          <p:cNvSpPr txBox="1">
            <a:spLocks/>
          </p:cNvSpPr>
          <p:nvPr/>
        </p:nvSpPr>
        <p:spPr>
          <a:xfrm>
            <a:off x="913795" y="210105"/>
            <a:ext cx="10353762" cy="1257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Algoritmo di cifratura ad alte prestazioni</a:t>
            </a:r>
            <a:endParaRPr lang="it-IT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82C316B-0624-1D4A-5511-BE165D539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603090"/>
              </p:ext>
            </p:extLst>
          </p:nvPr>
        </p:nvGraphicFramePr>
        <p:xfrm>
          <a:off x="355107" y="1467405"/>
          <a:ext cx="6516210" cy="473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5">
            <a:extLst>
              <a:ext uri="{FF2B5EF4-FFF2-40B4-BE49-F238E27FC236}">
                <a16:creationId xmlns:a16="http://schemas.microsoft.com/office/drawing/2014/main" id="{4377825F-8F09-DAFB-F1A2-AD53D9B32380}"/>
              </a:ext>
            </a:extLst>
          </p:cNvPr>
          <p:cNvSpPr/>
          <p:nvPr/>
        </p:nvSpPr>
        <p:spPr>
          <a:xfrm>
            <a:off x="2994729" y="2005013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1</a:t>
            </a:r>
          </a:p>
        </p:txBody>
      </p:sp>
      <p:sp>
        <p:nvSpPr>
          <p:cNvPr id="5" name="Arrow: Right 6">
            <a:extLst>
              <a:ext uri="{FF2B5EF4-FFF2-40B4-BE49-F238E27FC236}">
                <a16:creationId xmlns:a16="http://schemas.microsoft.com/office/drawing/2014/main" id="{CD9B8013-9D1A-1B5B-8C22-A4E4D46BE59D}"/>
              </a:ext>
            </a:extLst>
          </p:cNvPr>
          <p:cNvSpPr/>
          <p:nvPr/>
        </p:nvSpPr>
        <p:spPr>
          <a:xfrm>
            <a:off x="2994728" y="3023909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2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4DFC6DB7-1989-6E1F-848B-0D3E47EF4772}"/>
              </a:ext>
            </a:extLst>
          </p:cNvPr>
          <p:cNvSpPr/>
          <p:nvPr/>
        </p:nvSpPr>
        <p:spPr>
          <a:xfrm>
            <a:off x="2994730" y="4021031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3</a:t>
            </a:r>
          </a:p>
        </p:txBody>
      </p:sp>
      <p:sp>
        <p:nvSpPr>
          <p:cNvPr id="7" name="Arrow: Right 8">
            <a:extLst>
              <a:ext uri="{FF2B5EF4-FFF2-40B4-BE49-F238E27FC236}">
                <a16:creationId xmlns:a16="http://schemas.microsoft.com/office/drawing/2014/main" id="{B8318018-6D5F-E98A-49D3-78E73603374B}"/>
              </a:ext>
            </a:extLst>
          </p:cNvPr>
          <p:cNvSpPr/>
          <p:nvPr/>
        </p:nvSpPr>
        <p:spPr>
          <a:xfrm>
            <a:off x="2994730" y="5039927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4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23CBDDE-DB9C-BAC3-9DA0-E2C7D74DA862}"/>
              </a:ext>
            </a:extLst>
          </p:cNvPr>
          <p:cNvSpPr/>
          <p:nvPr/>
        </p:nvSpPr>
        <p:spPr>
          <a:xfrm>
            <a:off x="772357" y="1704512"/>
            <a:ext cx="1597980" cy="4270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 in chiaro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0EB920A-4050-BC5A-D0E9-EB5BAAC560F2}"/>
              </a:ext>
            </a:extLst>
          </p:cNvPr>
          <p:cNvSpPr/>
          <p:nvPr/>
        </p:nvSpPr>
        <p:spPr>
          <a:xfrm>
            <a:off x="4924136" y="1704512"/>
            <a:ext cx="1597980" cy="4270159"/>
          </a:xfrm>
          <a:prstGeom prst="rect">
            <a:avLst/>
          </a:prstGeom>
          <a:pattFill prst="dashHorz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File cifrato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D3FD7B5-8F20-1A31-8132-6997810B4613}"/>
              </a:ext>
            </a:extLst>
          </p:cNvPr>
          <p:cNvSpPr txBox="1"/>
          <p:nvPr/>
        </p:nvSpPr>
        <p:spPr>
          <a:xfrm>
            <a:off x="7504584" y="1710013"/>
            <a:ext cx="3923937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• Divide virtualmente il file in N sezioni, 4 nell’esempio di fianco</a:t>
            </a:r>
          </a:p>
          <a:p>
            <a:endParaRPr lang="it-IT" sz="2000" dirty="0"/>
          </a:p>
          <a:p>
            <a:r>
              <a:rPr lang="it-IT" sz="2000" dirty="0"/>
              <a:t>• Ogni sezione è processata in un thread dedicato e scritta in modalità concorrente sul file di output</a:t>
            </a:r>
          </a:p>
          <a:p>
            <a:endParaRPr lang="it-IT" sz="2000" dirty="0"/>
          </a:p>
          <a:p>
            <a:r>
              <a:rPr lang="it-IT" sz="2000" dirty="0"/>
              <a:t>• Grazie alla struttura generata da questo sistema di cifratura il file non può essere decodificato da un algoritmo diverso da quello da cui è stato prodotto</a:t>
            </a:r>
          </a:p>
        </p:txBody>
      </p:sp>
    </p:spTree>
    <p:extLst>
      <p:ext uri="{BB962C8B-B14F-4D97-AF65-F5344CB8AC3E}">
        <p14:creationId xmlns:p14="http://schemas.microsoft.com/office/powerpoint/2010/main" val="1546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9AE66025-95D8-9865-D92C-7A05B94C6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783531"/>
              </p:ext>
            </p:extLst>
          </p:nvPr>
        </p:nvGraphicFramePr>
        <p:xfrm>
          <a:off x="2032000" y="719666"/>
          <a:ext cx="542524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F31559-17E1-4A23-12C2-A2279ABE744B}"/>
              </a:ext>
            </a:extLst>
          </p:cNvPr>
          <p:cNvSpPr txBox="1"/>
          <p:nvPr/>
        </p:nvSpPr>
        <p:spPr>
          <a:xfrm>
            <a:off x="7661429" y="1597981"/>
            <a:ext cx="3923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Caratteristiche:</a:t>
            </a:r>
          </a:p>
          <a:p>
            <a:r>
              <a:rPr lang="it-IT" sz="1800" dirty="0"/>
              <a:t>• 4 </a:t>
            </a:r>
            <a:r>
              <a:rPr lang="it-IT" sz="1800" dirty="0" err="1"/>
              <a:t>thread</a:t>
            </a:r>
            <a:r>
              <a:rPr lang="it-IT" sz="1800" dirty="0"/>
              <a:t> eseguiti in parallelo</a:t>
            </a:r>
          </a:p>
          <a:p>
            <a:r>
              <a:rPr lang="it-IT" sz="1800" dirty="0"/>
              <a:t>• +90% velocità di elaborazione dati</a:t>
            </a:r>
          </a:p>
          <a:p>
            <a:endParaRPr lang="it-IT" sz="1800" dirty="0"/>
          </a:p>
          <a:p>
            <a:r>
              <a:rPr lang="it-IT" sz="1800" dirty="0"/>
              <a:t>Il miglioramento prestazionale garantito da </a:t>
            </a:r>
            <a:r>
              <a:rPr lang="it-IT" sz="1800" dirty="0" err="1"/>
              <a:t>secureD</a:t>
            </a:r>
            <a:r>
              <a:rPr lang="it-IT" sz="1800" dirty="0"/>
              <a:t> è comparabile a quello ottenuto da Secure.</a:t>
            </a:r>
          </a:p>
          <a:p>
            <a:endParaRPr lang="it-IT" dirty="0"/>
          </a:p>
          <a:p>
            <a:r>
              <a:rPr lang="it-IT" sz="1800" dirty="0"/>
              <a:t>I test sono stati eseguiti tutti con dispositivi collegati alla rete elettrica per escludere </a:t>
            </a:r>
            <a:r>
              <a:rPr lang="it-IT" sz="1800" dirty="0" err="1"/>
              <a:t>throttling</a:t>
            </a:r>
            <a:r>
              <a:rPr lang="it-IT" sz="1800" dirty="0"/>
              <a:t> derivanti da modalità di risparmio energetico</a:t>
            </a:r>
          </a:p>
        </p:txBody>
      </p:sp>
    </p:spTree>
    <p:extLst>
      <p:ext uri="{BB962C8B-B14F-4D97-AF65-F5344CB8AC3E}">
        <p14:creationId xmlns:p14="http://schemas.microsoft.com/office/powerpoint/2010/main" val="47871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1</cp:revision>
  <dcterms:created xsi:type="dcterms:W3CDTF">2022-07-18T00:10:40Z</dcterms:created>
  <dcterms:modified xsi:type="dcterms:W3CDTF">2022-07-18T00:47:02Z</dcterms:modified>
</cp:coreProperties>
</file>