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5ad2ab35_1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95ad2ab35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96131dfa9_8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96131dfa9_8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95ad2ab35_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95ad2ab35_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5ad2ab35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95ad2ab35_1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5ad2ab35_1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95ad2ab35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5e80410f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95e80410f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5e80410f_5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495e80410f_5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5ad2ab35_1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495ad2ab35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95e80410f_5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495e80410f_5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96131dfa9_8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96131dfa9_8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96131dfa9_8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96131dfa9_8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rgbClr val="E9EDE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pic>
        <p:nvPicPr>
          <p:cNvPr descr="Google Shape;87;p13"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80" y="20"/>
            <a:ext cx="697008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121" name="Google Shape;121;p20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0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1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28" name="Google Shape;128;p21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1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bg>
      <p:bgPr>
        <a:solidFill>
          <a:srgbClr val="1A998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3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rgbClr val="E9EDE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pic>
        <p:nvPicPr>
          <p:cNvPr descr="Google Shape;87;p13" id="163" name="Google Shape;16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80" y="20"/>
            <a:ext cx="697008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8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67" name="Google Shape;167;p28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8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chemeClr val="accent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2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185" name="Google Shape;185;p32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2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33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92" name="Google Shape;192;p33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33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</a:lstStyle>
          <a:p/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bg>
      <p:bgPr>
        <a:solidFill>
          <a:srgbClr val="1A9988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5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203" name="Google Shape;203;p35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rgbClr val="E9EDEE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2E455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pic>
        <p:nvPicPr>
          <p:cNvPr descr="Google Shape;87;p13" id="227" name="Google Shape;22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80" y="20"/>
            <a:ext cx="697008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0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231" name="Google Shape;231;p40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0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0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38" name="Google Shape;238;p41"/>
          <p:cNvSpPr txBox="1"/>
          <p:nvPr>
            <p:ph idx="2" type="body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chemeClr val="accent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4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249" name="Google Shape;249;p44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4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45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256" name="Google Shape;256;p45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5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45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2" type="body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bg>
      <p:bgPr>
        <a:solidFill>
          <a:srgbClr val="1A998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47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267" name="Google Shape;267;p4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47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85" name="Google Shape;85;p13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5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49" name="Google Shape;149;p25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5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37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213" name="Google Shape;213;p3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A99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37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2T9bxa3zaH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idx="4294967295" type="subTitle"/>
          </p:nvPr>
        </p:nvSpPr>
        <p:spPr>
          <a:xfrm>
            <a:off x="727952" y="4113500"/>
            <a:ext cx="7688099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B60"/>
              </a:buClr>
              <a:buSzPts val="1424"/>
              <a:buFont typeface="Helvetica Neue"/>
              <a:buNone/>
            </a:pPr>
            <a:r>
              <a:rPr b="0" i="0" lang="en" sz="1424" u="none" cap="none" strike="noStrike">
                <a:solidFill>
                  <a:srgbClr val="162B60"/>
                </a:solidFill>
                <a:latin typeface="Lato"/>
                <a:ea typeface="Lato"/>
                <a:cs typeface="Lato"/>
                <a:sym typeface="Lato"/>
              </a:rPr>
              <a:t>Creators: Flornaldine Pierre, Chris Bicknese, Robbie Darrow, Allen Telson, Alejandro Sanchez</a:t>
            </a:r>
            <a:endParaRPr/>
          </a:p>
        </p:txBody>
      </p:sp>
      <p:pic>
        <p:nvPicPr>
          <p:cNvPr descr="Google Shape;87;p13" id="279" name="Google Shape;2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412" y="1137700"/>
            <a:ext cx="4099176" cy="2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3489349" y="52451"/>
            <a:ext cx="20045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rgbClr val="DA9E27"/>
                </a:solidFill>
                <a:latin typeface="Raleway"/>
                <a:ea typeface="Raleway"/>
                <a:cs typeface="Raleway"/>
                <a:sym typeface="Raleway"/>
              </a:rPr>
              <a:t>Preview</a:t>
            </a:r>
            <a:endParaRPr b="1" i="0" sz="2600" u="none" cap="none" strike="noStrike">
              <a:solidFill>
                <a:srgbClr val="DA9E2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 Shot 2018-11-26 at 10.32.11 PM.png" id="336" name="Google Shape;33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22" y="1509751"/>
            <a:ext cx="3847239" cy="2123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11-26 at 10.32.47 PM.png" id="337" name="Google Shape;33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459" y="1509751"/>
            <a:ext cx="3835994" cy="212399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8"/>
          <p:cNvSpPr txBox="1"/>
          <p:nvPr/>
        </p:nvSpPr>
        <p:spPr>
          <a:xfrm>
            <a:off x="1152682" y="1179692"/>
            <a:ext cx="2245520" cy="230832"/>
          </a:xfrm>
          <a:prstGeom prst="rect">
            <a:avLst/>
          </a:prstGeom>
          <a:solidFill>
            <a:srgbClr val="274558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DA9E27"/>
                </a:solidFill>
                <a:latin typeface="Arial"/>
                <a:ea typeface="Arial"/>
                <a:cs typeface="Arial"/>
                <a:sym typeface="Arial"/>
              </a:rPr>
              <a:t>     Dashboard Scene</a:t>
            </a:r>
            <a:endParaRPr b="1" i="0" sz="1500" u="none" cap="none" strike="noStrike">
              <a:solidFill>
                <a:srgbClr val="DA9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5680696" y="1179692"/>
            <a:ext cx="2245520" cy="230832"/>
          </a:xfrm>
          <a:prstGeom prst="rect">
            <a:avLst/>
          </a:prstGeom>
          <a:solidFill>
            <a:srgbClr val="274558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DA9E27"/>
                </a:solidFill>
                <a:latin typeface="Arial"/>
                <a:ea typeface="Arial"/>
                <a:cs typeface="Arial"/>
                <a:sym typeface="Arial"/>
              </a:rPr>
              <a:t>        Search Scene</a:t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90876" y="0"/>
            <a:ext cx="226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2200"/>
              <a:buFont typeface="Raleway"/>
              <a:buNone/>
            </a:pPr>
            <a:r>
              <a:rPr lang="en">
                <a:solidFill>
                  <a:srgbClr val="E59B00"/>
                </a:solidFill>
              </a:rPr>
              <a:t>Thank You!</a:t>
            </a:r>
            <a:endParaRPr/>
          </a:p>
        </p:txBody>
      </p: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985143" y="1224499"/>
            <a:ext cx="7173714" cy="3533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257500"/>
              </a:lnSpc>
              <a:spcBef>
                <a:spcPts val="0"/>
              </a:spcBef>
              <a:spcAft>
                <a:spcPts val="0"/>
              </a:spcAft>
              <a:buClr>
                <a:srgbClr val="2E4556"/>
              </a:buClr>
              <a:buSzPts val="8000"/>
              <a:buFont typeface="Times"/>
              <a:buNone/>
            </a:pPr>
            <a:r>
              <a:rPr b="0" i="0" lang="en" sz="8000" u="none" cap="none" strike="noStrike">
                <a:solidFill>
                  <a:srgbClr val="2E4556"/>
                </a:solidFill>
                <a:latin typeface="Times"/>
                <a:ea typeface="Times"/>
                <a:cs typeface="Times"/>
                <a:sym typeface="Times"/>
              </a:rPr>
              <a:t>Any Questions?</a:t>
            </a:r>
            <a:endParaRPr b="0" i="0" sz="1200" u="none" cap="none" strike="noStrike">
              <a:solidFill>
                <a:srgbClr val="2E4556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225308" y="-23700"/>
            <a:ext cx="269338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Project Summary</a:t>
            </a:r>
            <a:endParaRPr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73848" y="806774"/>
            <a:ext cx="8741262" cy="40276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8962" lvl="0" marL="4434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Java-based application that provides the user with a built-in search engine that meets the user’s need to find the ideal hotel for their next trip.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5"/>
              <a:buFont typeface="Lato"/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800"/>
          </a:p>
          <a:p>
            <a:pPr indent="-338962" lvl="0" marL="4434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Users can sort results by price (high to low or low to high)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6"/>
              <a:buFont typeface="Lato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38962" lvl="0" marL="4434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Map feature where users will be able to interact with the map to explore hotel options.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6"/>
              <a:buFont typeface="Lato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38962" lvl="0" marL="4434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Application will include features such as accounts to help differentiate between consumers and hotel owners or representatives that want to look and respond to reviews and feedback from consumers.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6"/>
              <a:buFont typeface="Lato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38962" lvl="0" marL="4434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user will be able to reserve their hotel, choose the dates of the trip and pay for the total price of the trip.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456637" y="-23700"/>
            <a:ext cx="2230726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Functionalities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85059" y="511498"/>
            <a:ext cx="89739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Create account: allow user to create account.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Login: allow the user to enter their username and password to login.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Search hotels: allow user to enter location information to search for hotels in that area.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View reviews: allow user to view reviews of hotels on the hotel information page.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Write reviews: allow user to write a review for a hotel.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View reservations: allows hotel owners to view all reservations for their hotel and hotel users to view their reservations.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Cancel reservation: allows users to cancel a reservation up to 24 hours after booking.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Save hotel: allow user to add hotel to a list of saved hotels.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2206754" y="-23700"/>
            <a:ext cx="473049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Roles in Prototype Development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045816" y="683038"/>
            <a:ext cx="681420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 u="sng">
                <a:solidFill>
                  <a:srgbClr val="000000"/>
                </a:solidFill>
              </a:rPr>
              <a:t>Back</a:t>
            </a:r>
            <a:r>
              <a:rPr lang="en" sz="1600" u="sng">
                <a:solidFill>
                  <a:srgbClr val="000000"/>
                </a:solidFill>
              </a:rPr>
              <a:t> </a:t>
            </a:r>
            <a:r>
              <a:rPr b="1" lang="en" sz="1600" u="sng">
                <a:solidFill>
                  <a:srgbClr val="000000"/>
                </a:solidFill>
              </a:rPr>
              <a:t>End</a:t>
            </a:r>
            <a:endParaRPr sz="1600" u="sng">
              <a:solidFill>
                <a:srgbClr val="000000"/>
              </a:solidFill>
            </a:endParaRPr>
          </a:p>
          <a:p>
            <a:pPr indent="-371762" lvl="2" marL="14258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1600"/>
              <a:buFont typeface="Courier New"/>
              <a:buChar char="o"/>
            </a:pPr>
            <a:r>
              <a:rPr b="1" lang="en" sz="1600">
                <a:solidFill>
                  <a:srgbClr val="292929"/>
                </a:solidFill>
              </a:rPr>
              <a:t>Robbie</a:t>
            </a:r>
            <a:r>
              <a:rPr lang="en" sz="1600"/>
              <a:t>: </a:t>
            </a:r>
            <a:r>
              <a:rPr lang="en" sz="1600">
                <a:solidFill>
                  <a:srgbClr val="292929"/>
                </a:solidFill>
              </a:rPr>
              <a:t>JMaps API integration, Hotel text file database, Search functionality</a:t>
            </a:r>
            <a:endParaRPr sz="1600"/>
          </a:p>
          <a:p>
            <a:pPr indent="-371762" lvl="2" marL="14258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1600"/>
              <a:buFont typeface="Courier New"/>
              <a:buChar char="o"/>
            </a:pPr>
            <a:r>
              <a:rPr b="1" lang="en" sz="1600">
                <a:solidFill>
                  <a:srgbClr val="292929"/>
                </a:solidFill>
              </a:rPr>
              <a:t>Allen</a:t>
            </a:r>
            <a:r>
              <a:rPr lang="en" sz="1600"/>
              <a:t>: </a:t>
            </a:r>
            <a:r>
              <a:rPr lang="en" sz="1600">
                <a:solidFill>
                  <a:srgbClr val="292929"/>
                </a:solidFill>
              </a:rPr>
              <a:t>Derby database integration, button mapping, My Account</a:t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 u="sng">
                <a:solidFill>
                  <a:srgbClr val="000000"/>
                </a:solidFill>
              </a:rPr>
              <a:t>Front End</a:t>
            </a:r>
            <a:endParaRPr sz="1600">
              <a:solidFill>
                <a:srgbClr val="000000"/>
              </a:solidFill>
            </a:endParaRPr>
          </a:p>
          <a:p>
            <a:pPr indent="-371762" lvl="2" marL="14258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1600"/>
              <a:buFont typeface="Courier New"/>
              <a:buChar char="o"/>
            </a:pPr>
            <a:r>
              <a:rPr b="1" lang="en" sz="1600">
                <a:solidFill>
                  <a:srgbClr val="292929"/>
                </a:solidFill>
              </a:rPr>
              <a:t>Flora</a:t>
            </a:r>
            <a:r>
              <a:rPr lang="en" sz="1600"/>
              <a:t>: </a:t>
            </a:r>
            <a:r>
              <a:rPr lang="en" sz="1600">
                <a:solidFill>
                  <a:srgbClr val="292929"/>
                </a:solidFill>
              </a:rPr>
              <a:t>Color scheme and style for all scenes, SOS Logo</a:t>
            </a:r>
            <a:endParaRPr sz="1600"/>
          </a:p>
          <a:p>
            <a:pPr indent="-371762" lvl="2" marL="14258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1600"/>
              <a:buFont typeface="Courier New"/>
              <a:buChar char="o"/>
            </a:pPr>
            <a:r>
              <a:rPr b="1" lang="en" sz="1600">
                <a:solidFill>
                  <a:srgbClr val="292929"/>
                </a:solidFill>
              </a:rPr>
              <a:t>Alex</a:t>
            </a:r>
            <a:r>
              <a:rPr lang="en" sz="1600"/>
              <a:t>:</a:t>
            </a:r>
            <a:r>
              <a:rPr lang="en" sz="1600"/>
              <a:t> </a:t>
            </a:r>
            <a:r>
              <a:rPr lang="en" sz="1600">
                <a:solidFill>
                  <a:srgbClr val="292929"/>
                </a:solidFill>
              </a:rPr>
              <a:t>GUI design and layout </a:t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			</a:t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 u="sng">
                <a:solidFill>
                  <a:srgbClr val="000000"/>
                </a:solidFill>
              </a:rPr>
              <a:t>SQA and Documentation</a:t>
            </a:r>
            <a:endParaRPr sz="1600" u="sng">
              <a:solidFill>
                <a:srgbClr val="000000"/>
              </a:solidFill>
            </a:endParaRPr>
          </a:p>
          <a:p>
            <a:pPr indent="-371762" lvl="2" marL="14258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9B00"/>
              </a:buClr>
              <a:buSzPts val="1600"/>
              <a:buFont typeface="Courier New"/>
              <a:buChar char="o"/>
            </a:pPr>
            <a:r>
              <a:rPr b="1" lang="en" sz="1600">
                <a:solidFill>
                  <a:srgbClr val="292929"/>
                </a:solidFill>
              </a:rPr>
              <a:t>Chris</a:t>
            </a:r>
            <a:r>
              <a:rPr lang="en" sz="1600"/>
              <a:t>: </a:t>
            </a:r>
            <a:r>
              <a:rPr lang="en" sz="1600">
                <a:solidFill>
                  <a:srgbClr val="292929"/>
                </a:solidFill>
              </a:rPr>
              <a:t>Oversees quality of code and documentation</a:t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 u="sng">
                <a:solidFill>
                  <a:srgbClr val="000000"/>
                </a:solidFill>
              </a:rPr>
              <a:t>Line of Code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292929"/>
                </a:solidFill>
              </a:rPr>
              <a:t>		Total: 600,000+	Written: ~3800</a:t>
            </a:r>
            <a:endParaRPr sz="160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289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3881913" y="-23700"/>
            <a:ext cx="1380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Legacy</a:t>
            </a:r>
            <a:endParaRPr/>
          </a:p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227204" y="803525"/>
            <a:ext cx="84165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2733" lvl="0" marL="41147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Dependencies</a:t>
            </a:r>
            <a:endParaRPr b="1"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Derby Embedded library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JMaps API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JAVA 8</a:t>
            </a:r>
            <a:endParaRPr sz="1800">
              <a:solidFill>
                <a:srgbClr val="000000"/>
              </a:solidFill>
            </a:endParaRPr>
          </a:p>
          <a:p>
            <a:pPr indent="411478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92733" lvl="0" marL="41147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Challenges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GitHub utilization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Database Integration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Google Maps Integration</a:t>
            </a:r>
            <a:endParaRPr sz="1800">
              <a:solidFill>
                <a:srgbClr val="000000"/>
              </a:solidFill>
            </a:endParaRPr>
          </a:p>
          <a:p>
            <a:pPr indent="-2813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Software portability</a:t>
            </a:r>
            <a:endParaRPr sz="1800">
              <a:solidFill>
                <a:srgbClr val="000000"/>
              </a:solidFill>
            </a:endParaRPr>
          </a:p>
          <a:p>
            <a:pPr indent="-167003" lvl="1" marL="82295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3881913" y="-23700"/>
            <a:ext cx="138017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Legacy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227204" y="803525"/>
            <a:ext cx="8416619" cy="3875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80034" lvl="0" marL="41147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●"/>
            </a:pPr>
            <a:r>
              <a:rPr b="1" lang="en" sz="1619">
                <a:solidFill>
                  <a:srgbClr val="000000"/>
                </a:solidFill>
              </a:rPr>
              <a:t>Issues</a:t>
            </a:r>
            <a:endParaRPr/>
          </a:p>
          <a:p>
            <a:pPr indent="-268603" lvl="1" marL="82295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○"/>
            </a:pPr>
            <a:r>
              <a:rPr lang="en" sz="1619">
                <a:solidFill>
                  <a:srgbClr val="000000"/>
                </a:solidFill>
              </a:rPr>
              <a:t>Hotel data is static and not completely accurate</a:t>
            </a:r>
            <a:endParaRPr/>
          </a:p>
          <a:p>
            <a:pPr indent="-2686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■"/>
            </a:pPr>
            <a:r>
              <a:rPr lang="en" sz="1619">
                <a:solidFill>
                  <a:srgbClr val="000000"/>
                </a:solidFill>
              </a:rPr>
              <a:t>Using a static text file</a:t>
            </a:r>
            <a:endParaRPr/>
          </a:p>
          <a:p>
            <a:pPr indent="411479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Lato"/>
              <a:buNone/>
            </a:pPr>
            <a:r>
              <a:t/>
            </a:r>
            <a:endParaRPr sz="1619">
              <a:solidFill>
                <a:srgbClr val="000000"/>
              </a:solidFill>
            </a:endParaRPr>
          </a:p>
          <a:p>
            <a:pPr indent="-268603" lvl="1" marL="82295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○"/>
            </a:pPr>
            <a:r>
              <a:rPr lang="en" sz="1619">
                <a:solidFill>
                  <a:srgbClr val="000000"/>
                </a:solidFill>
              </a:rPr>
              <a:t>Software is not Mac compatible</a:t>
            </a:r>
            <a:endParaRPr/>
          </a:p>
          <a:p>
            <a:pPr indent="-2686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■"/>
            </a:pPr>
            <a:r>
              <a:rPr lang="en" sz="1619">
                <a:solidFill>
                  <a:srgbClr val="000000"/>
                </a:solidFill>
              </a:rPr>
              <a:t>JxMaps API should work with Mac but does not</a:t>
            </a:r>
            <a:endParaRPr/>
          </a:p>
          <a:p>
            <a:pPr indent="-1670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None/>
            </a:pPr>
            <a:r>
              <a:t/>
            </a:r>
            <a:endParaRPr sz="1619">
              <a:solidFill>
                <a:srgbClr val="000000"/>
              </a:solidFill>
            </a:endParaRPr>
          </a:p>
          <a:p>
            <a:pPr indent="411479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9"/>
              <a:buFont typeface="Lato"/>
              <a:buNone/>
            </a:pPr>
            <a:r>
              <a:t/>
            </a:r>
            <a:endParaRPr sz="1619">
              <a:solidFill>
                <a:srgbClr val="000000"/>
              </a:solidFill>
            </a:endParaRPr>
          </a:p>
          <a:p>
            <a:pPr indent="-280034" lvl="0" marL="41147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●"/>
            </a:pPr>
            <a:r>
              <a:rPr b="1" lang="en" sz="1619">
                <a:solidFill>
                  <a:srgbClr val="000000"/>
                </a:solidFill>
              </a:rPr>
              <a:t>Requirements</a:t>
            </a:r>
            <a:endParaRPr/>
          </a:p>
          <a:p>
            <a:pPr indent="-268603" lvl="1" marL="82295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○"/>
            </a:pPr>
            <a:r>
              <a:rPr lang="en" sz="1619">
                <a:solidFill>
                  <a:srgbClr val="000000"/>
                </a:solidFill>
              </a:rPr>
              <a:t>Not all original requirements made into final product</a:t>
            </a:r>
            <a:endParaRPr/>
          </a:p>
          <a:p>
            <a:pPr indent="-2686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■"/>
            </a:pPr>
            <a:r>
              <a:rPr lang="en" sz="1619">
                <a:solidFill>
                  <a:srgbClr val="000000"/>
                </a:solidFill>
              </a:rPr>
              <a:t>No rental cars or activities</a:t>
            </a:r>
            <a:endParaRPr/>
          </a:p>
          <a:p>
            <a:pPr indent="-2686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■"/>
            </a:pPr>
            <a:r>
              <a:rPr lang="en" sz="1619">
                <a:solidFill>
                  <a:srgbClr val="000000"/>
                </a:solidFill>
              </a:rPr>
              <a:t>Hotel owner can view reservations but not edit information</a:t>
            </a:r>
            <a:endParaRPr/>
          </a:p>
          <a:p>
            <a:pPr indent="-268603" lvl="2" marL="12344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Char char="■"/>
            </a:pPr>
            <a:r>
              <a:rPr lang="en" sz="1619">
                <a:solidFill>
                  <a:srgbClr val="000000"/>
                </a:solidFill>
              </a:rPr>
              <a:t>Photos cannot be added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3881913" y="-23700"/>
            <a:ext cx="138017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262"/>
              <a:buFont typeface="Raleway"/>
              <a:buNone/>
            </a:pPr>
            <a:r>
              <a:rPr lang="en" sz="2262">
                <a:solidFill>
                  <a:srgbClr val="DA9E27"/>
                </a:solidFill>
              </a:rPr>
              <a:t>Legacy</a:t>
            </a:r>
            <a:endParaRPr/>
          </a:p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227204" y="803525"/>
            <a:ext cx="8416619" cy="3875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2734" lvl="0" marL="41147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Lessons Learned</a:t>
            </a:r>
            <a:endParaRPr sz="1800">
              <a:solidFill>
                <a:srgbClr val="000000"/>
              </a:solidFill>
            </a:endParaRPr>
          </a:p>
          <a:p>
            <a:pPr indent="-292734" lvl="1" marL="9229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Communication is key</a:t>
            </a:r>
            <a:endParaRPr sz="1800">
              <a:solidFill>
                <a:srgbClr val="000000"/>
              </a:solidFill>
            </a:endParaRPr>
          </a:p>
          <a:p>
            <a:pPr indent="-292734" lvl="1" marL="9229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Teamwork and cohesiveness was vital to our productivity</a:t>
            </a:r>
            <a:endParaRPr sz="1800">
              <a:solidFill>
                <a:srgbClr val="000000"/>
              </a:solidFill>
            </a:endParaRPr>
          </a:p>
          <a:p>
            <a:pPr indent="-292734" lvl="1" marL="9229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Test as much as possible</a:t>
            </a:r>
            <a:endParaRPr sz="1800">
              <a:solidFill>
                <a:srgbClr val="000000"/>
              </a:solidFill>
            </a:endParaRPr>
          </a:p>
          <a:p>
            <a:pPr indent="-178434" lvl="1" marL="9229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3762350" y="76305"/>
            <a:ext cx="1619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rgbClr val="DA9E27"/>
                </a:solidFill>
                <a:latin typeface="Raleway"/>
                <a:ea typeface="Raleway"/>
                <a:cs typeface="Raleway"/>
                <a:sym typeface="Raleway"/>
              </a:rPr>
              <a:t>Preview</a:t>
            </a:r>
            <a:endParaRPr b="1" i="0" sz="2600" u="none" cap="none" strike="noStrike">
              <a:solidFill>
                <a:srgbClr val="DA9E2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3681982" y="2571750"/>
            <a:ext cx="1619300" cy="230832"/>
          </a:xfrm>
          <a:prstGeom prst="rect">
            <a:avLst/>
          </a:prstGeom>
          <a:solidFill>
            <a:srgbClr val="E59B00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01600" rotWithShape="0" dir="5400000" dist="25400">
              <a:srgbClr val="000000">
                <a:alpha val="7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556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E455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VIDEO LINK</a:t>
            </a:r>
            <a:endParaRPr b="1" i="0" sz="1500" u="none" cap="none" strike="noStrike">
              <a:solidFill>
                <a:srgbClr val="2E455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4829F"/>
            </a:gs>
            <a:gs pos="100000">
              <a:srgbClr val="B9FFED"/>
            </a:gs>
          </a:gsLst>
          <a:lin ang="12729170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/>
        </p:nvSpPr>
        <p:spPr>
          <a:xfrm>
            <a:off x="3489349" y="52451"/>
            <a:ext cx="20045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2600"/>
              <a:buFont typeface="Raleway"/>
              <a:buNone/>
            </a:pPr>
            <a:r>
              <a:rPr b="1" i="0" lang="en" sz="2600" u="none" cap="none" strike="noStrike">
                <a:solidFill>
                  <a:srgbClr val="DA9E27"/>
                </a:solidFill>
                <a:latin typeface="Raleway"/>
                <a:ea typeface="Raleway"/>
                <a:cs typeface="Raleway"/>
                <a:sym typeface="Raleway"/>
              </a:rPr>
              <a:t>Preview</a:t>
            </a:r>
            <a:endParaRPr b="1" i="0" sz="2600" u="none" cap="none" strike="noStrike">
              <a:solidFill>
                <a:srgbClr val="DA9E2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57"/>
          <p:cNvSpPr txBox="1"/>
          <p:nvPr/>
        </p:nvSpPr>
        <p:spPr>
          <a:xfrm>
            <a:off x="1579574" y="1171228"/>
            <a:ext cx="1306750" cy="230832"/>
          </a:xfrm>
          <a:prstGeom prst="rect">
            <a:avLst/>
          </a:prstGeom>
          <a:solidFill>
            <a:srgbClr val="274558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DA9E27"/>
                </a:solidFill>
                <a:latin typeface="Arial"/>
                <a:ea typeface="Arial"/>
                <a:cs typeface="Arial"/>
                <a:sym typeface="Arial"/>
              </a:rPr>
              <a:t>  Login Scene</a:t>
            </a:r>
            <a:endParaRPr b="1" i="0" sz="1500" u="none" cap="none" strike="noStrike">
              <a:solidFill>
                <a:srgbClr val="DA9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6104851" y="1171228"/>
            <a:ext cx="1459575" cy="230832"/>
          </a:xfrm>
          <a:prstGeom prst="rect">
            <a:avLst/>
          </a:prstGeom>
          <a:solidFill>
            <a:srgbClr val="274558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9E27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DA9E27"/>
                </a:solidFill>
                <a:latin typeface="Arial"/>
                <a:ea typeface="Arial"/>
                <a:cs typeface="Arial"/>
                <a:sym typeface="Arial"/>
              </a:rPr>
              <a:t> Account Scene</a:t>
            </a:r>
            <a:endParaRPr b="0" i="0" sz="1400" u="none" cap="none" strike="noStrike">
              <a:solidFill>
                <a:srgbClr val="1A99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 &#10; &#10;Description automatically generated" id="329" name="Google Shape;32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9" y="1729137"/>
            <a:ext cx="3456125" cy="2651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 &#10; &#10;Description automatically generated" id="330" name="Google Shape;33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8714" y="1729137"/>
            <a:ext cx="4659495" cy="257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