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719" r:id="rId2"/>
    <p:sldId id="1200" r:id="rId3"/>
    <p:sldId id="1201" r:id="rId4"/>
    <p:sldId id="1202" r:id="rId5"/>
    <p:sldId id="1203" r:id="rId6"/>
    <p:sldId id="1204" r:id="rId7"/>
    <p:sldId id="1205" r:id="rId8"/>
    <p:sldId id="1206" r:id="rId9"/>
    <p:sldId id="1207" r:id="rId10"/>
    <p:sldId id="1209" r:id="rId11"/>
    <p:sldId id="1210" r:id="rId12"/>
    <p:sldId id="1211" r:id="rId13"/>
    <p:sldId id="1212" r:id="rId14"/>
    <p:sldId id="1213" r:id="rId15"/>
    <p:sldId id="1214" r:id="rId16"/>
    <p:sldId id="119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Ding Ning (IRIM)" initials="DDN(" lastIdx="1" clrIdx="0">
    <p:extLst>
      <p:ext uri="{19B8F6BF-5375-455C-9EA6-DF929625EA0E}">
        <p15:presenceInfo xmlns:p15="http://schemas.microsoft.com/office/powerpoint/2012/main" userId="S::dingning@CUHK.EDU.CN::874f7539-4773-4e13-9722-92a92a8fa1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9F9F9F"/>
    <a:srgbClr val="632E62"/>
    <a:srgbClr val="0000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8" autoAdjust="0"/>
    <p:restoredTop sz="85209" autoAdjust="0"/>
  </p:normalViewPr>
  <p:slideViewPr>
    <p:cSldViewPr snapToGrid="0" snapToObjects="1">
      <p:cViewPr varScale="1">
        <p:scale>
          <a:sx n="52" d="100"/>
          <a:sy n="52" d="100"/>
        </p:scale>
        <p:origin x="120" y="48"/>
      </p:cViewPr>
      <p:guideLst>
        <p:guide orient="horz" pos="2160"/>
        <p:guide pos="3840"/>
      </p:guideLst>
    </p:cSldViewPr>
  </p:slideViewPr>
  <p:notesTextViewPr>
    <p:cViewPr>
      <p:scale>
        <a:sx n="1" d="1"/>
        <a:sy n="1" d="1"/>
      </p:scale>
      <p:origin x="0" y="0"/>
    </p:cViewPr>
  </p:notesTextViewPr>
  <p:sorterViewPr>
    <p:cViewPr>
      <p:scale>
        <a:sx n="200" d="100"/>
        <a:sy n="200" d="100"/>
      </p:scale>
      <p:origin x="0" y="-118340"/>
    </p:cViewPr>
  </p:sorterViewPr>
  <p:notesViewPr>
    <p:cSldViewPr snapToGrid="0" snapToObject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79E657-5512-41EB-9F4E-2A6135FBD972}" type="datetimeFigureOut">
              <a:rPr lang="en-US" smtClean="0"/>
              <a:t>7/16/2020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40497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919F7-3BE7-8746-8796-EE404D9FBE6A}" type="datetimeFigureOut">
              <a:rPr kumimoji="1" lang="zh-CN" altLang="en-US" smtClean="0"/>
              <a:t>2020/7/16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1266F-39BA-0A4B-91B7-41F55E5A698E}" type="slidenum">
              <a:rPr kumimoji="1" lang="zh-CN" altLang="en-US" smtClean="0"/>
              <a:t>‹#›</a:t>
            </a:fld>
            <a:endParaRPr kumimoji="1" lang="zh-CN" altLang="en-US"/>
          </a:p>
        </p:txBody>
      </p:sp>
    </p:spTree>
    <p:extLst>
      <p:ext uri="{BB962C8B-B14F-4D97-AF65-F5344CB8AC3E}">
        <p14:creationId xmlns:p14="http://schemas.microsoft.com/office/powerpoint/2010/main" val="25951980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E1266F-39BA-0A4B-91B7-41F55E5A698E}" type="slidenum">
              <a:rPr kumimoji="1" lang="zh-CN" altLang="en-US" smtClean="0"/>
              <a:t>1</a:t>
            </a:fld>
            <a:endParaRPr kumimoji="1" lang="zh-CN" altLang="en-US" dirty="0"/>
          </a:p>
        </p:txBody>
      </p:sp>
    </p:spTree>
    <p:extLst>
      <p:ext uri="{BB962C8B-B14F-4D97-AF65-F5344CB8AC3E}">
        <p14:creationId xmlns:p14="http://schemas.microsoft.com/office/powerpoint/2010/main" val="198413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r="2593" b="1375"/>
          <a:stretch/>
        </p:blipFill>
        <p:spPr>
          <a:xfrm>
            <a:off x="5" y="1"/>
            <a:ext cx="12191996" cy="6858000"/>
          </a:xfrm>
          <a:prstGeom prst="rect">
            <a:avLst/>
          </a:prstGeom>
        </p:spPr>
      </p:pic>
      <p:sp>
        <p:nvSpPr>
          <p:cNvPr id="14" name="矩形 16"/>
          <p:cNvSpPr/>
          <p:nvPr userDrawn="1"/>
        </p:nvSpPr>
        <p:spPr>
          <a:xfrm>
            <a:off x="4" y="2235199"/>
            <a:ext cx="8302166" cy="1571190"/>
          </a:xfrm>
          <a:prstGeom prst="rect">
            <a:avLst/>
          </a:prstGeom>
          <a:solidFill>
            <a:srgbClr val="632E62">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lt"/>
              <a:ea typeface="等线" panose="02010600030101010101" pitchFamily="2" charset="-122"/>
              <a:cs typeface="+mn-cs"/>
            </a:endParaRPr>
          </a:p>
        </p:txBody>
      </p:sp>
      <p:sp>
        <p:nvSpPr>
          <p:cNvPr id="3" name="副标题 2"/>
          <p:cNvSpPr>
            <a:spLocks noGrp="1"/>
          </p:cNvSpPr>
          <p:nvPr>
            <p:ph type="subTitle" idx="1"/>
          </p:nvPr>
        </p:nvSpPr>
        <p:spPr>
          <a:xfrm>
            <a:off x="846670" y="4986867"/>
            <a:ext cx="5757334" cy="1364266"/>
          </a:xfrm>
        </p:spPr>
        <p:txBody>
          <a:bodyPr>
            <a:normAutofit/>
          </a:bodyPr>
          <a:lstStyle>
            <a:lvl1pPr marL="0" indent="0" algn="l">
              <a:buNone/>
              <a:defRPr lang="zh-CN" altLang="en-US" sz="2400" kern="1200">
                <a:solidFill>
                  <a:schemeClr val="tx1"/>
                </a:solidFill>
                <a:latin typeface="+mn-lt"/>
                <a:ea typeface="楷体" panose="02010609060101010101" pitchFamily="49"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p:cNvSpPr>
            <a:spLocks noGrp="1"/>
          </p:cNvSpPr>
          <p:nvPr>
            <p:ph type="dt" sz="half" idx="10"/>
          </p:nvPr>
        </p:nvSpPr>
        <p:spPr/>
        <p:txBody>
          <a:bodyPr/>
          <a:lstStyle>
            <a:lvl1pPr>
              <a:defRPr>
                <a:latin typeface="+mn-lt"/>
              </a:defRPr>
            </a:lvl1pPr>
          </a:lstStyle>
          <a:p>
            <a:endParaRPr kumimoji="1" lang="zh-CN" altLang="en-US"/>
          </a:p>
        </p:txBody>
      </p:sp>
      <p:sp>
        <p:nvSpPr>
          <p:cNvPr id="5" name="页脚占位符 4"/>
          <p:cNvSpPr>
            <a:spLocks noGrp="1"/>
          </p:cNvSpPr>
          <p:nvPr>
            <p:ph type="ftr" sz="quarter" idx="11"/>
          </p:nvPr>
        </p:nvSpPr>
        <p:spPr>
          <a:xfrm>
            <a:off x="4038600" y="6356350"/>
            <a:ext cx="2584575" cy="365125"/>
          </a:xfrm>
        </p:spPr>
        <p:txBody>
          <a:bodyPr/>
          <a:lstStyle>
            <a:lvl1pPr>
              <a:defRPr>
                <a:latin typeface="+mn-lt"/>
              </a:defRPr>
            </a:lvl1pPr>
          </a:lstStyle>
          <a:p>
            <a:r>
              <a:rPr kumimoji="1" lang="en-US" altLang="zh-CN"/>
              <a:t>Exciting Projects in RAIL CUHK-SZ</a:t>
            </a:r>
            <a:endParaRPr kumimoji="1" lang="zh-CN" altLang="en-US" dirty="0"/>
          </a:p>
        </p:txBody>
      </p:sp>
      <p:sp>
        <p:nvSpPr>
          <p:cNvPr id="6" name="幻灯片编号占位符 5"/>
          <p:cNvSpPr>
            <a:spLocks noGrp="1"/>
          </p:cNvSpPr>
          <p:nvPr>
            <p:ph type="sldNum" sz="quarter" idx="12"/>
          </p:nvPr>
        </p:nvSpPr>
        <p:spPr/>
        <p:txBody>
          <a:bodyPr/>
          <a:lstStyle>
            <a:lvl1pPr>
              <a:defRPr>
                <a:latin typeface="+mn-lt"/>
              </a:defRPr>
            </a:lvl1pPr>
          </a:lstStyle>
          <a:p>
            <a:fld id="{EB8F4B19-15CE-6447-8B5B-203C99CD9CD4}" type="slidenum">
              <a:rPr kumimoji="1" lang="zh-CN" altLang="en-US" smtClean="0"/>
              <a:pPr/>
              <a:t>‹#›</a:t>
            </a:fld>
            <a:endParaRPr kumimoji="1" lang="zh-CN" altLang="en-US"/>
          </a:p>
        </p:txBody>
      </p:sp>
      <p:pic>
        <p:nvPicPr>
          <p:cNvPr id="9"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6961" t="35708" b="36372"/>
          <a:stretch/>
        </p:blipFill>
        <p:spPr bwMode="auto">
          <a:xfrm>
            <a:off x="174170" y="309796"/>
            <a:ext cx="5821347" cy="120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595085" y="2336800"/>
            <a:ext cx="7707085" cy="1365198"/>
          </a:xfrm>
        </p:spPr>
        <p:txBody>
          <a:bodyPr anchor="ctr">
            <a:normAutofit/>
          </a:bodyPr>
          <a:lstStyle>
            <a:lvl1pPr algn="l">
              <a:defRPr lang="zh-CN" altLang="en-US" sz="4800" b="1" kern="1200" dirty="0">
                <a:solidFill>
                  <a:schemeClr val="bg1"/>
                </a:solidFill>
                <a:latin typeface="楷体" panose="02010609060101010101" pitchFamily="49" charset="-122"/>
                <a:ea typeface="楷体" panose="02010609060101010101" pitchFamily="49" charset="-122"/>
                <a:cs typeface="Times New Roman" panose="02020603050405020304" pitchFamily="18" charset="0"/>
              </a:defRPr>
            </a:lvl1pPr>
          </a:lstStyle>
          <a:p>
            <a:r>
              <a:rPr kumimoji="1" lang="zh-CN" altLang="en-US" dirty="0"/>
              <a:t>单击此处编辑母版标题样式</a:t>
            </a:r>
          </a:p>
        </p:txBody>
      </p:sp>
    </p:spTree>
    <p:extLst>
      <p:ext uri="{BB962C8B-B14F-4D97-AF65-F5344CB8AC3E}">
        <p14:creationId xmlns:p14="http://schemas.microsoft.com/office/powerpoint/2010/main" val="1911165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479" t="45070" r="4189" b="45659"/>
          <a:stretch/>
        </p:blipFill>
        <p:spPr>
          <a:xfrm>
            <a:off x="0" y="1"/>
            <a:ext cx="12179299" cy="927100"/>
          </a:xfrm>
          <a:prstGeom prst="rect">
            <a:avLst/>
          </a:prstGeom>
        </p:spPr>
      </p:pic>
      <p:sp>
        <p:nvSpPr>
          <p:cNvPr id="12" name="Content Placeholder 2"/>
          <p:cNvSpPr>
            <a:spLocks noGrp="1"/>
          </p:cNvSpPr>
          <p:nvPr>
            <p:ph idx="1"/>
          </p:nvPr>
        </p:nvSpPr>
        <p:spPr>
          <a:xfrm>
            <a:off x="724328" y="1320803"/>
            <a:ext cx="10720469" cy="4930769"/>
          </a:xfrm>
        </p:spPr>
        <p:txBody>
          <a:bodyPr>
            <a:normAutofit/>
          </a:bodyPr>
          <a:lstStyle>
            <a:lvl1pPr marL="342900" indent="-342900">
              <a:lnSpc>
                <a:spcPct val="150000"/>
              </a:lnSpc>
              <a:buClr>
                <a:srgbClr val="7030A0"/>
              </a:buClr>
              <a:buSzPct val="8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1pPr>
            <a:lvl2pPr marL="742950" indent="-285750">
              <a:lnSpc>
                <a:spcPct val="150000"/>
              </a:lnSpc>
              <a:buClr>
                <a:srgbClr val="7030A0"/>
              </a:buClr>
              <a:buSzPct val="80000"/>
              <a:buFont typeface="Wingdings" panose="05000000000000000000" pitchFamily="2" charset="2"/>
              <a:buChar char="u"/>
              <a:defRPr sz="2000">
                <a:solidFill>
                  <a:schemeClr val="tx1"/>
                </a:solidFill>
                <a:latin typeface="微软雅黑" panose="020B0503020204020204" pitchFamily="34" charset="-122"/>
                <a:ea typeface="微软雅黑" panose="020B0503020204020204" pitchFamily="34" charset="-122"/>
              </a:defRPr>
            </a:lvl2pPr>
            <a:lvl3pPr marL="1143000" indent="-228600">
              <a:lnSpc>
                <a:spcPct val="150000"/>
              </a:lnSpc>
              <a:buClr>
                <a:srgbClr val="7030A0"/>
              </a:buClr>
              <a:buSzPct val="80000"/>
              <a:buFont typeface="Wingdings" panose="05000000000000000000" pitchFamily="2" charset="2"/>
              <a:buChar char="u"/>
              <a:defRPr sz="1800">
                <a:solidFill>
                  <a:schemeClr val="tx1"/>
                </a:solidFill>
                <a:latin typeface="微软雅黑" panose="020B0503020204020204" pitchFamily="34" charset="-122"/>
                <a:ea typeface="微软雅黑" panose="020B0503020204020204" pitchFamily="34" charset="-122"/>
              </a:defRPr>
            </a:lvl3pPr>
            <a:lvl4pPr marL="1600200"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pitchFamily="34" charset="-122"/>
                <a:ea typeface="微软雅黑" panose="020B0503020204020204" pitchFamily="34" charset="-122"/>
              </a:defRPr>
            </a:lvl4pPr>
            <a:lvl5pPr marL="2057400"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pitchFamily="34" charset="-122"/>
                <a:ea typeface="微软雅黑" panose="020B0503020204020204" pitchFamily="34" charset="-122"/>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3" name="Date Placeholder 3"/>
          <p:cNvSpPr>
            <a:spLocks noGrp="1"/>
          </p:cNvSpPr>
          <p:nvPr>
            <p:ph type="dt" sz="half" idx="10"/>
          </p:nvPr>
        </p:nvSpPr>
        <p:spPr>
          <a:xfrm>
            <a:off x="9712412" y="6479316"/>
            <a:ext cx="1502332" cy="365125"/>
          </a:xfrm>
        </p:spPr>
        <p:txBody>
          <a:bodyPr/>
          <a:lstStyle>
            <a:lvl1pPr algn="r">
              <a:defRPr sz="1100">
                <a:latin typeface="Microsoft YaHei" panose="020B0503020204020204" pitchFamily="34" charset="-122"/>
                <a:ea typeface="Microsoft YaHei" panose="020B0503020204020204" pitchFamily="34" charset="-122"/>
              </a:defRPr>
            </a:lvl1pPr>
          </a:lstStyle>
          <a:p>
            <a:endParaRPr lang="zh-HK" altLang="en-US" dirty="0"/>
          </a:p>
        </p:txBody>
      </p:sp>
      <p:sp>
        <p:nvSpPr>
          <p:cNvPr id="14" name="Footer Placeholder 4"/>
          <p:cNvSpPr>
            <a:spLocks noGrp="1"/>
          </p:cNvSpPr>
          <p:nvPr>
            <p:ph type="ftr" sz="quarter" idx="11"/>
          </p:nvPr>
        </p:nvSpPr>
        <p:spPr>
          <a:xfrm>
            <a:off x="197708" y="6479316"/>
            <a:ext cx="3575691" cy="365125"/>
          </a:xfrm>
        </p:spPr>
        <p:txBody>
          <a:bodyPr/>
          <a:lstStyle>
            <a:lvl1pPr algn="l">
              <a:defRPr sz="1100">
                <a:latin typeface="微软雅黑" panose="020B0503020204020204" pitchFamily="34" charset="-122"/>
                <a:ea typeface="微软雅黑" panose="020B0503020204020204" pitchFamily="34" charset="-122"/>
              </a:defRPr>
            </a:lvl1pPr>
          </a:lstStyle>
          <a:p>
            <a:r>
              <a:rPr lang="en-US" altLang="zh-CN" b="1"/>
              <a:t>Exciting Projects in RAIL CUHK-SZ</a:t>
            </a:r>
            <a:endParaRPr lang="zh-HK" altLang="en-US" dirty="0"/>
          </a:p>
        </p:txBody>
      </p:sp>
      <p:sp>
        <p:nvSpPr>
          <p:cNvPr id="15" name="Slide Number Placeholder 5"/>
          <p:cNvSpPr>
            <a:spLocks noGrp="1"/>
          </p:cNvSpPr>
          <p:nvPr>
            <p:ph type="sldNum" sz="quarter" idx="12"/>
          </p:nvPr>
        </p:nvSpPr>
        <p:spPr>
          <a:xfrm>
            <a:off x="11335757" y="6479316"/>
            <a:ext cx="683339" cy="365125"/>
          </a:xfrm>
        </p:spPr>
        <p:txBody>
          <a:bodyPr/>
          <a:lstStyle>
            <a:lvl1pPr>
              <a:defRPr lang="zh-HK" altLang="en-US" sz="1100" kern="1200" smtClean="0">
                <a:solidFill>
                  <a:srgbClr val="9F9F9F"/>
                </a:solidFill>
                <a:latin typeface="Microsoft YaHei" panose="020B0503020204020204" pitchFamily="34" charset="-122"/>
                <a:ea typeface="Microsoft YaHei" panose="020B0503020204020204" pitchFamily="34" charset="-122"/>
                <a:cs typeface="+mn-cs"/>
              </a:defRPr>
            </a:lvl1pPr>
          </a:lstStyle>
          <a:p>
            <a:fld id="{A1882B6D-F4EF-467E-B0D5-6F92A8C1D7D9}" type="slidenum">
              <a:rPr lang="en-US" smtClean="0"/>
              <a:pPr/>
              <a:t>‹#›</a:t>
            </a:fld>
            <a:endParaRPr lang="en-US" dirty="0"/>
          </a:p>
        </p:txBody>
      </p:sp>
      <p:sp>
        <p:nvSpPr>
          <p:cNvPr id="10" name="矩形 16"/>
          <p:cNvSpPr/>
          <p:nvPr userDrawn="1"/>
        </p:nvSpPr>
        <p:spPr>
          <a:xfrm>
            <a:off x="0" y="932"/>
            <a:ext cx="12192000" cy="949360"/>
          </a:xfrm>
          <a:prstGeom prst="rect">
            <a:avLst/>
          </a:prstGeom>
          <a:solidFill>
            <a:srgbClr val="632E62">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19" name="图片 1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18320" y="84549"/>
            <a:ext cx="3432584" cy="770458"/>
          </a:xfrm>
          <a:prstGeom prst="rect">
            <a:avLst/>
          </a:prstGeom>
        </p:spPr>
      </p:pic>
      <p:sp>
        <p:nvSpPr>
          <p:cNvPr id="11" name="Title 1"/>
          <p:cNvSpPr>
            <a:spLocks noGrp="1"/>
          </p:cNvSpPr>
          <p:nvPr>
            <p:ph type="title"/>
          </p:nvPr>
        </p:nvSpPr>
        <p:spPr>
          <a:xfrm>
            <a:off x="724328" y="51841"/>
            <a:ext cx="7884064" cy="835874"/>
          </a:xfrm>
        </p:spPr>
        <p:txBody>
          <a:bodyPr anchor="ctr">
            <a:norm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TW" altLang="en-US" dirty="0"/>
              <a:t>按一下以編輯母片標題樣式</a:t>
            </a:r>
            <a:endParaRPr lang="en-US" dirty="0"/>
          </a:p>
        </p:txBody>
      </p:sp>
    </p:spTree>
    <p:extLst>
      <p:ext uri="{BB962C8B-B14F-4D97-AF65-F5344CB8AC3E}">
        <p14:creationId xmlns:p14="http://schemas.microsoft.com/office/powerpoint/2010/main" val="1869470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a:t>Exciting Projects in RAIL CUHK-SZ</a:t>
            </a:r>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438792350"/>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pPr>
              <a:lnSpc>
                <a:spcPct val="100000"/>
              </a:lnSpc>
            </a:pPr>
            <a:r>
              <a:rPr lang="zh-TW" altLang="en-US" sz="3600" dirty="0">
                <a:effectLst>
                  <a:outerShdw blurRad="38100" dist="38100" dir="2700000" algn="tl">
                    <a:srgbClr val="000000">
                      <a:alpha val="43137"/>
                    </a:srgbClr>
                  </a:outerShdw>
                </a:effectLst>
                <a:latin typeface="+mn-lt"/>
              </a:rPr>
              <a:t>机器人与人工智能实验室</a:t>
            </a:r>
            <a:br>
              <a:rPr lang="en-US" altLang="zh-TW" sz="3600" dirty="0">
                <a:effectLst>
                  <a:outerShdw blurRad="38100" dist="38100" dir="2700000" algn="tl">
                    <a:srgbClr val="000000">
                      <a:alpha val="43137"/>
                    </a:srgbClr>
                  </a:outerShdw>
                </a:effectLst>
                <a:latin typeface="+mn-lt"/>
              </a:rPr>
            </a:br>
            <a:r>
              <a:rPr lang="en-US" altLang="zh-TW" sz="2800" dirty="0">
                <a:effectLst>
                  <a:outerShdw blurRad="38100" dist="38100" dir="2700000" algn="tl">
                    <a:srgbClr val="000000">
                      <a:alpha val="43137"/>
                    </a:srgbClr>
                  </a:outerShdw>
                </a:effectLst>
                <a:latin typeface="+mn-lt"/>
              </a:rPr>
              <a:t>Robotics and Artificial Intelligence Laboratory</a:t>
            </a:r>
            <a:endParaRPr lang="en-US" sz="4000" dirty="0">
              <a:effectLst>
                <a:outerShdw blurRad="38100" dist="38100" dir="2700000" algn="tl">
                  <a:srgbClr val="000000">
                    <a:alpha val="43137"/>
                  </a:srgbClr>
                </a:outerShdw>
              </a:effectLst>
              <a:latin typeface="+mn-lt"/>
            </a:endParaRPr>
          </a:p>
        </p:txBody>
      </p:sp>
      <p:sp>
        <p:nvSpPr>
          <p:cNvPr id="4" name="Title 6">
            <a:extLst>
              <a:ext uri="{FF2B5EF4-FFF2-40B4-BE49-F238E27FC236}">
                <a16:creationId xmlns:a16="http://schemas.microsoft.com/office/drawing/2014/main" id="{EFD86E7D-F71F-4A59-A494-BF6D94D65ABC}"/>
              </a:ext>
            </a:extLst>
          </p:cNvPr>
          <p:cNvSpPr txBox="1">
            <a:spLocks/>
          </p:cNvSpPr>
          <p:nvPr/>
        </p:nvSpPr>
        <p:spPr>
          <a:xfrm>
            <a:off x="568581" y="1563757"/>
            <a:ext cx="3063619" cy="653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4800" b="1" kern="1200" dirty="0">
                <a:solidFill>
                  <a:schemeClr val="bg1"/>
                </a:solidFill>
                <a:latin typeface="黑体" panose="02010609060101010101" pitchFamily="49" charset="-122"/>
                <a:ea typeface="黑体" panose="02010609060101010101" pitchFamily="49" charset="-122"/>
                <a:cs typeface="Times New Roman" panose="02020603050405020304" pitchFamily="18" charset="0"/>
              </a:defRPr>
            </a:lvl1pPr>
          </a:lstStyle>
          <a:p>
            <a:r>
              <a:rPr lang="en-US" altLang="zh-TW" sz="4000" dirty="0">
                <a:effectLst>
                  <a:outerShdw blurRad="38100" dist="38100" dir="2700000" algn="tl">
                    <a:srgbClr val="000000">
                      <a:alpha val="43137"/>
                    </a:srgbClr>
                  </a:outerShdw>
                </a:effectLst>
                <a:latin typeface="+mn-lt"/>
              </a:rPr>
              <a:t>W</a:t>
            </a:r>
            <a:r>
              <a:rPr lang="en-US" altLang="zh-TW" sz="3200" dirty="0">
                <a:effectLst>
                  <a:outerShdw blurRad="38100" dist="38100" dir="2700000" algn="tl">
                    <a:srgbClr val="000000">
                      <a:alpha val="43137"/>
                    </a:srgbClr>
                  </a:outerShdw>
                </a:effectLst>
                <a:latin typeface="+mn-lt"/>
              </a:rPr>
              <a:t>ELCOME</a:t>
            </a:r>
            <a:r>
              <a:rPr lang="en-US" altLang="zh-TW" sz="4000" dirty="0">
                <a:effectLst>
                  <a:outerShdw blurRad="38100" dist="38100" dir="2700000" algn="tl">
                    <a:srgbClr val="000000">
                      <a:alpha val="43137"/>
                    </a:srgbClr>
                  </a:outerShdw>
                </a:effectLst>
                <a:latin typeface="+mn-lt"/>
              </a:rPr>
              <a:t> T</a:t>
            </a:r>
            <a:r>
              <a:rPr lang="en-US" altLang="zh-TW" sz="3200" dirty="0">
                <a:effectLst>
                  <a:outerShdw blurRad="38100" dist="38100" dir="2700000" algn="tl">
                    <a:srgbClr val="000000">
                      <a:alpha val="43137"/>
                    </a:srgbClr>
                  </a:outerShdw>
                </a:effectLst>
                <a:latin typeface="+mn-lt"/>
              </a:rPr>
              <a:t>O</a:t>
            </a:r>
            <a:endParaRPr lang="en-US" sz="4000" dirty="0">
              <a:effectLst>
                <a:outerShdw blurRad="38100" dist="38100" dir="2700000" algn="tl">
                  <a:srgbClr val="000000">
                    <a:alpha val="43137"/>
                  </a:srgbClr>
                </a:outerShdw>
              </a:effectLst>
              <a:latin typeface="+mn-lt"/>
            </a:endParaRPr>
          </a:p>
        </p:txBody>
      </p:sp>
      <p:sp>
        <p:nvSpPr>
          <p:cNvPr id="2" name="頁尾版面配置區 1">
            <a:extLst>
              <a:ext uri="{FF2B5EF4-FFF2-40B4-BE49-F238E27FC236}">
                <a16:creationId xmlns:a16="http://schemas.microsoft.com/office/drawing/2014/main" id="{D64547EC-2E49-4926-90A3-6AF64FDC5E6C}"/>
              </a:ext>
            </a:extLst>
          </p:cNvPr>
          <p:cNvSpPr>
            <a:spLocks noGrp="1"/>
          </p:cNvSpPr>
          <p:nvPr>
            <p:ph type="ftr" sz="quarter" idx="11"/>
          </p:nvPr>
        </p:nvSpPr>
        <p:spPr/>
        <p:txBody>
          <a:bodyPr/>
          <a:lstStyle/>
          <a:p>
            <a:r>
              <a:rPr kumimoji="1" lang="en-US" altLang="zh-CN" dirty="0"/>
              <a:t>Exciting Projects in RAIL CUHK-SZ</a:t>
            </a:r>
            <a:endParaRPr kumimoji="1" lang="zh-CN" altLang="en-US" dirty="0"/>
          </a:p>
        </p:txBody>
      </p:sp>
      <p:sp>
        <p:nvSpPr>
          <p:cNvPr id="5" name="Slide Number Placeholder 4"/>
          <p:cNvSpPr>
            <a:spLocks noGrp="1"/>
          </p:cNvSpPr>
          <p:nvPr>
            <p:ph type="sldNum" sz="quarter" idx="12"/>
          </p:nvPr>
        </p:nvSpPr>
        <p:spPr/>
        <p:txBody>
          <a:bodyPr/>
          <a:lstStyle/>
          <a:p>
            <a:fld id="{EB8F4B19-15CE-6447-8B5B-203C99CD9CD4}" type="slidenum">
              <a:rPr kumimoji="1" lang="zh-CN" altLang="en-US" smtClean="0"/>
              <a:pPr/>
              <a:t>1</a:t>
            </a:fld>
            <a:endParaRPr kumimoji="1" lang="zh-CN" altLang="en-US"/>
          </a:p>
        </p:txBody>
      </p:sp>
    </p:spTree>
    <p:extLst>
      <p:ext uri="{BB962C8B-B14F-4D97-AF65-F5344CB8AC3E}">
        <p14:creationId xmlns:p14="http://schemas.microsoft.com/office/powerpoint/2010/main" val="936213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7D280C71-7015-4417-B7A2-F55D0680D6FE}"/>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ADAD1FB8-2FA6-4848-86C9-3768F1CD977F}"/>
              </a:ext>
            </a:extLst>
          </p:cNvPr>
          <p:cNvSpPr>
            <a:spLocks noGrp="1"/>
          </p:cNvSpPr>
          <p:nvPr>
            <p:ph type="sldNum" sz="quarter" idx="12"/>
          </p:nvPr>
        </p:nvSpPr>
        <p:spPr/>
        <p:txBody>
          <a:bodyPr/>
          <a:lstStyle/>
          <a:p>
            <a:fld id="{A1882B6D-F4EF-467E-B0D5-6F92A8C1D7D9}" type="slidenum">
              <a:rPr lang="en-US" smtClean="0"/>
              <a:pPr/>
              <a:t>10</a:t>
            </a:fld>
            <a:endParaRPr lang="en-US" dirty="0"/>
          </a:p>
        </p:txBody>
      </p:sp>
      <p:sp>
        <p:nvSpPr>
          <p:cNvPr id="5" name="标题 4">
            <a:extLst>
              <a:ext uri="{FF2B5EF4-FFF2-40B4-BE49-F238E27FC236}">
                <a16:creationId xmlns:a16="http://schemas.microsoft.com/office/drawing/2014/main" id="{BC97AC32-2DB5-411C-8CF7-F2C6952F2BD7}"/>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pic>
        <p:nvPicPr>
          <p:cNvPr id="7" name="Picture 2">
            <a:extLst>
              <a:ext uri="{FF2B5EF4-FFF2-40B4-BE49-F238E27FC236}">
                <a16:creationId xmlns:a16="http://schemas.microsoft.com/office/drawing/2014/main" id="{3CDB7EC3-0157-4B5D-9186-9613691C41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33" r="4079"/>
          <a:stretch/>
        </p:blipFill>
        <p:spPr bwMode="auto">
          <a:xfrm>
            <a:off x="724328" y="1270000"/>
            <a:ext cx="7795492" cy="495275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6C98EAF5-22A3-4586-865E-3A46E7A09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012" y="5235544"/>
            <a:ext cx="4038600" cy="523875"/>
          </a:xfrm>
          <a:prstGeom prst="rect">
            <a:avLst/>
          </a:prstGeom>
          <a:noFill/>
          <a:extLst>
            <a:ext uri="{909E8E84-426E-40DD-AFC4-6F175D3DCCD1}">
              <a14:hiddenFill xmlns:a14="http://schemas.microsoft.com/office/drawing/2010/main">
                <a:solidFill>
                  <a:srgbClr val="FFFFFF"/>
                </a:solidFill>
              </a14:hiddenFill>
            </a:ext>
          </a:extLst>
        </p:spPr>
      </p:pic>
      <p:sp>
        <p:nvSpPr>
          <p:cNvPr id="2" name="内容占位符 1">
            <a:extLst>
              <a:ext uri="{FF2B5EF4-FFF2-40B4-BE49-F238E27FC236}">
                <a16:creationId xmlns:a16="http://schemas.microsoft.com/office/drawing/2014/main" id="{16FD26C3-911D-4494-B2B6-511A3B80E144}"/>
              </a:ext>
            </a:extLst>
          </p:cNvPr>
          <p:cNvSpPr>
            <a:spLocks noGrp="1"/>
          </p:cNvSpPr>
          <p:nvPr>
            <p:ph idx="1"/>
          </p:nvPr>
        </p:nvSpPr>
        <p:spPr>
          <a:xfrm>
            <a:off x="7651602" y="4279322"/>
            <a:ext cx="2360617" cy="835875"/>
          </a:xfrm>
        </p:spPr>
        <p:txBody>
          <a:bodyPr/>
          <a:lstStyle/>
          <a:p>
            <a:r>
              <a:rPr lang="en-GB" b="1" dirty="0">
                <a:solidFill>
                  <a:srgbClr val="FF0000"/>
                </a:solidFill>
              </a:rPr>
              <a:t>Calculation:</a:t>
            </a:r>
          </a:p>
        </p:txBody>
      </p:sp>
    </p:spTree>
    <p:extLst>
      <p:ext uri="{BB962C8B-B14F-4D97-AF65-F5344CB8AC3E}">
        <p14:creationId xmlns:p14="http://schemas.microsoft.com/office/powerpoint/2010/main" val="3030879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FD26C3-911D-4494-B2B6-511A3B80E144}"/>
              </a:ext>
            </a:extLst>
          </p:cNvPr>
          <p:cNvSpPr>
            <a:spLocks noGrp="1"/>
          </p:cNvSpPr>
          <p:nvPr>
            <p:ph idx="1"/>
          </p:nvPr>
        </p:nvSpPr>
        <p:spPr/>
        <p:txBody>
          <a:bodyPr/>
          <a:lstStyle/>
          <a:p>
            <a:r>
              <a:rPr lang="en-GB" b="1" dirty="0"/>
              <a:t>5. Coding</a:t>
            </a:r>
          </a:p>
          <a:p>
            <a:endParaRPr lang="en-GB" dirty="0"/>
          </a:p>
        </p:txBody>
      </p:sp>
      <p:sp>
        <p:nvSpPr>
          <p:cNvPr id="3" name="页脚占位符 2">
            <a:extLst>
              <a:ext uri="{FF2B5EF4-FFF2-40B4-BE49-F238E27FC236}">
                <a16:creationId xmlns:a16="http://schemas.microsoft.com/office/drawing/2014/main" id="{7D280C71-7015-4417-B7A2-F55D0680D6FE}"/>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ADAD1FB8-2FA6-4848-86C9-3768F1CD977F}"/>
              </a:ext>
            </a:extLst>
          </p:cNvPr>
          <p:cNvSpPr>
            <a:spLocks noGrp="1"/>
          </p:cNvSpPr>
          <p:nvPr>
            <p:ph type="sldNum" sz="quarter" idx="12"/>
          </p:nvPr>
        </p:nvSpPr>
        <p:spPr/>
        <p:txBody>
          <a:bodyPr/>
          <a:lstStyle/>
          <a:p>
            <a:fld id="{A1882B6D-F4EF-467E-B0D5-6F92A8C1D7D9}" type="slidenum">
              <a:rPr lang="en-US" smtClean="0"/>
              <a:pPr/>
              <a:t>11</a:t>
            </a:fld>
            <a:endParaRPr lang="en-US" dirty="0"/>
          </a:p>
        </p:txBody>
      </p:sp>
      <p:sp>
        <p:nvSpPr>
          <p:cNvPr id="5" name="标题 4">
            <a:extLst>
              <a:ext uri="{FF2B5EF4-FFF2-40B4-BE49-F238E27FC236}">
                <a16:creationId xmlns:a16="http://schemas.microsoft.com/office/drawing/2014/main" id="{BC97AC32-2DB5-411C-8CF7-F2C6952F2BD7}"/>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pic>
        <p:nvPicPr>
          <p:cNvPr id="6146" name="Picture 2">
            <a:extLst>
              <a:ext uri="{FF2B5EF4-FFF2-40B4-BE49-F238E27FC236}">
                <a16:creationId xmlns:a16="http://schemas.microsoft.com/office/drawing/2014/main" id="{573A5B02-5D32-489F-A1D6-B7059270E6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42" b="50000"/>
          <a:stretch/>
        </p:blipFill>
        <p:spPr bwMode="auto">
          <a:xfrm>
            <a:off x="2937451" y="984912"/>
            <a:ext cx="8321675" cy="580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365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FD26C3-911D-4494-B2B6-511A3B80E144}"/>
              </a:ext>
            </a:extLst>
          </p:cNvPr>
          <p:cNvSpPr>
            <a:spLocks noGrp="1"/>
          </p:cNvSpPr>
          <p:nvPr>
            <p:ph idx="1"/>
          </p:nvPr>
        </p:nvSpPr>
        <p:spPr/>
        <p:txBody>
          <a:bodyPr/>
          <a:lstStyle/>
          <a:p>
            <a:r>
              <a:rPr lang="en-GB" dirty="0"/>
              <a:t>Next:</a:t>
            </a:r>
          </a:p>
        </p:txBody>
      </p:sp>
      <p:sp>
        <p:nvSpPr>
          <p:cNvPr id="3" name="页脚占位符 2">
            <a:extLst>
              <a:ext uri="{FF2B5EF4-FFF2-40B4-BE49-F238E27FC236}">
                <a16:creationId xmlns:a16="http://schemas.microsoft.com/office/drawing/2014/main" id="{7D280C71-7015-4417-B7A2-F55D0680D6FE}"/>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ADAD1FB8-2FA6-4848-86C9-3768F1CD977F}"/>
              </a:ext>
            </a:extLst>
          </p:cNvPr>
          <p:cNvSpPr>
            <a:spLocks noGrp="1"/>
          </p:cNvSpPr>
          <p:nvPr>
            <p:ph type="sldNum" sz="quarter" idx="12"/>
          </p:nvPr>
        </p:nvSpPr>
        <p:spPr/>
        <p:txBody>
          <a:bodyPr/>
          <a:lstStyle/>
          <a:p>
            <a:fld id="{A1882B6D-F4EF-467E-B0D5-6F92A8C1D7D9}" type="slidenum">
              <a:rPr lang="en-US" smtClean="0"/>
              <a:pPr/>
              <a:t>12</a:t>
            </a:fld>
            <a:endParaRPr lang="en-US" dirty="0"/>
          </a:p>
        </p:txBody>
      </p:sp>
      <p:sp>
        <p:nvSpPr>
          <p:cNvPr id="5" name="标题 4">
            <a:extLst>
              <a:ext uri="{FF2B5EF4-FFF2-40B4-BE49-F238E27FC236}">
                <a16:creationId xmlns:a16="http://schemas.microsoft.com/office/drawing/2014/main" id="{BC97AC32-2DB5-411C-8CF7-F2C6952F2BD7}"/>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pic>
        <p:nvPicPr>
          <p:cNvPr id="7172" name="Picture 4">
            <a:extLst>
              <a:ext uri="{FF2B5EF4-FFF2-40B4-BE49-F238E27FC236}">
                <a16:creationId xmlns:a16="http://schemas.microsoft.com/office/drawing/2014/main" id="{C47DF53D-A79C-4492-9683-0EB9931E9B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390" b="12458"/>
          <a:stretch/>
        </p:blipFill>
        <p:spPr bwMode="auto">
          <a:xfrm>
            <a:off x="2468107" y="1115459"/>
            <a:ext cx="9132766" cy="544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64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75E941-A555-4ED9-95CB-D368ECCF824E}"/>
              </a:ext>
            </a:extLst>
          </p:cNvPr>
          <p:cNvSpPr>
            <a:spLocks noGrp="1"/>
          </p:cNvSpPr>
          <p:nvPr>
            <p:ph idx="1"/>
          </p:nvPr>
        </p:nvSpPr>
        <p:spPr/>
        <p:txBody>
          <a:bodyPr>
            <a:normAutofit/>
          </a:bodyPr>
          <a:lstStyle/>
          <a:p>
            <a:r>
              <a:rPr lang="en-GB" dirty="0"/>
              <a:t>The dip angle obtained in this way has </a:t>
            </a:r>
            <a:r>
              <a:rPr lang="en-GB" b="1" dirty="0">
                <a:solidFill>
                  <a:srgbClr val="FF0000"/>
                </a:solidFill>
              </a:rPr>
              <a:t>error</a:t>
            </a:r>
            <a:r>
              <a:rPr lang="en-GB" dirty="0"/>
              <a:t>. When the cat moves, it has an acceleration and deceleration process, so it will produce an acceleration </a:t>
            </a:r>
            <a:r>
              <a:rPr lang="en-GB" b="1" dirty="0">
                <a:solidFill>
                  <a:srgbClr val="FF0000"/>
                </a:solidFill>
              </a:rPr>
              <a:t>in addition to </a:t>
            </a:r>
            <a:r>
              <a:rPr lang="en-GB" dirty="0"/>
              <a:t>the gravity acceleration g.</a:t>
            </a:r>
          </a:p>
          <a:p>
            <a:r>
              <a:rPr lang="en-GB" dirty="0"/>
              <a:t>At the same time, there are many errors when the sensor is </a:t>
            </a:r>
            <a:r>
              <a:rPr lang="en-GB" b="1" dirty="0">
                <a:solidFill>
                  <a:srgbClr val="FF0000"/>
                </a:solidFill>
              </a:rPr>
              <a:t>manufactured</a:t>
            </a:r>
            <a:r>
              <a:rPr lang="en-GB" dirty="0"/>
              <a:t>. This requires calibration when we use it.</a:t>
            </a:r>
          </a:p>
          <a:p>
            <a:r>
              <a:rPr lang="en-GB" dirty="0"/>
              <a:t>We need to carry out </a:t>
            </a:r>
            <a:r>
              <a:rPr lang="en-GB" b="1" dirty="0">
                <a:solidFill>
                  <a:srgbClr val="FF0000"/>
                </a:solidFill>
              </a:rPr>
              <a:t>a variety of filtering algorithms </a:t>
            </a:r>
            <a:r>
              <a:rPr lang="en-GB" dirty="0"/>
              <a:t>to improve the accuracy of the data.</a:t>
            </a:r>
          </a:p>
        </p:txBody>
      </p:sp>
      <p:sp>
        <p:nvSpPr>
          <p:cNvPr id="3" name="页脚占位符 2">
            <a:extLst>
              <a:ext uri="{FF2B5EF4-FFF2-40B4-BE49-F238E27FC236}">
                <a16:creationId xmlns:a16="http://schemas.microsoft.com/office/drawing/2014/main" id="{83173045-DDEE-4951-9AE7-898C53CD3BAA}"/>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8537802F-95F0-49AF-B290-A30B37E02333}"/>
              </a:ext>
            </a:extLst>
          </p:cNvPr>
          <p:cNvSpPr>
            <a:spLocks noGrp="1"/>
          </p:cNvSpPr>
          <p:nvPr>
            <p:ph type="sldNum" sz="quarter" idx="12"/>
          </p:nvPr>
        </p:nvSpPr>
        <p:spPr/>
        <p:txBody>
          <a:bodyPr/>
          <a:lstStyle/>
          <a:p>
            <a:fld id="{A1882B6D-F4EF-467E-B0D5-6F92A8C1D7D9}" type="slidenum">
              <a:rPr lang="en-US" smtClean="0"/>
              <a:pPr/>
              <a:t>13</a:t>
            </a:fld>
            <a:endParaRPr lang="en-US" dirty="0"/>
          </a:p>
        </p:txBody>
      </p:sp>
      <p:sp>
        <p:nvSpPr>
          <p:cNvPr id="5" name="标题 4">
            <a:extLst>
              <a:ext uri="{FF2B5EF4-FFF2-40B4-BE49-F238E27FC236}">
                <a16:creationId xmlns:a16="http://schemas.microsoft.com/office/drawing/2014/main" id="{3CF8F765-92C7-40AC-8ACC-1F1F3473B958}"/>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spTree>
    <p:extLst>
      <p:ext uri="{BB962C8B-B14F-4D97-AF65-F5344CB8AC3E}">
        <p14:creationId xmlns:p14="http://schemas.microsoft.com/office/powerpoint/2010/main" val="2067052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75E941-A555-4ED9-95CB-D368ECCF824E}"/>
              </a:ext>
            </a:extLst>
          </p:cNvPr>
          <p:cNvSpPr>
            <a:spLocks noGrp="1"/>
          </p:cNvSpPr>
          <p:nvPr>
            <p:ph idx="1"/>
          </p:nvPr>
        </p:nvSpPr>
        <p:spPr/>
        <p:txBody>
          <a:bodyPr/>
          <a:lstStyle/>
          <a:p>
            <a:r>
              <a:rPr lang="en-GB" b="1" dirty="0"/>
              <a:t>6. Remarks</a:t>
            </a:r>
          </a:p>
          <a:p>
            <a:r>
              <a:rPr lang="en-GB" dirty="0"/>
              <a:t>Because the data output from the serial monitor can only show the change of angle data, the </a:t>
            </a:r>
            <a:r>
              <a:rPr lang="en-GB" b="1" dirty="0">
                <a:solidFill>
                  <a:srgbClr val="FF0000"/>
                </a:solidFill>
              </a:rPr>
              <a:t>intuition</a:t>
            </a:r>
            <a:r>
              <a:rPr lang="en-GB" dirty="0"/>
              <a:t> is not strong enough. </a:t>
            </a:r>
          </a:p>
          <a:p>
            <a:r>
              <a:rPr lang="en-GB" dirty="0"/>
              <a:t>Through </a:t>
            </a:r>
            <a:r>
              <a:rPr lang="en-GB" b="1" dirty="0">
                <a:solidFill>
                  <a:srgbClr val="FF0000"/>
                </a:solidFill>
              </a:rPr>
              <a:t>data visualization</a:t>
            </a:r>
            <a:r>
              <a:rPr lang="en-GB" dirty="0"/>
              <a:t>, we can dock the cat's </a:t>
            </a:r>
            <a:r>
              <a:rPr lang="en-GB" b="1" dirty="0">
                <a:solidFill>
                  <a:srgbClr val="FF0000"/>
                </a:solidFill>
              </a:rPr>
              <a:t>dip angle </a:t>
            </a:r>
            <a:r>
              <a:rPr lang="en-GB" dirty="0"/>
              <a:t>with the </a:t>
            </a:r>
            <a:r>
              <a:rPr lang="en-GB" b="1" dirty="0">
                <a:solidFill>
                  <a:srgbClr val="FF0000"/>
                </a:solidFill>
              </a:rPr>
              <a:t>3D model </a:t>
            </a:r>
            <a:r>
              <a:rPr lang="en-GB" dirty="0"/>
              <a:t>in the processing software in real time, which makes it intuitive.</a:t>
            </a:r>
          </a:p>
        </p:txBody>
      </p:sp>
      <p:sp>
        <p:nvSpPr>
          <p:cNvPr id="3" name="页脚占位符 2">
            <a:extLst>
              <a:ext uri="{FF2B5EF4-FFF2-40B4-BE49-F238E27FC236}">
                <a16:creationId xmlns:a16="http://schemas.microsoft.com/office/drawing/2014/main" id="{83173045-DDEE-4951-9AE7-898C53CD3BAA}"/>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8537802F-95F0-49AF-B290-A30B37E02333}"/>
              </a:ext>
            </a:extLst>
          </p:cNvPr>
          <p:cNvSpPr>
            <a:spLocks noGrp="1"/>
          </p:cNvSpPr>
          <p:nvPr>
            <p:ph type="sldNum" sz="quarter" idx="12"/>
          </p:nvPr>
        </p:nvSpPr>
        <p:spPr/>
        <p:txBody>
          <a:bodyPr/>
          <a:lstStyle/>
          <a:p>
            <a:fld id="{A1882B6D-F4EF-467E-B0D5-6F92A8C1D7D9}" type="slidenum">
              <a:rPr lang="en-US" smtClean="0"/>
              <a:pPr/>
              <a:t>14</a:t>
            </a:fld>
            <a:endParaRPr lang="en-US" dirty="0"/>
          </a:p>
        </p:txBody>
      </p:sp>
      <p:sp>
        <p:nvSpPr>
          <p:cNvPr id="5" name="标题 4">
            <a:extLst>
              <a:ext uri="{FF2B5EF4-FFF2-40B4-BE49-F238E27FC236}">
                <a16:creationId xmlns:a16="http://schemas.microsoft.com/office/drawing/2014/main" id="{3CF8F765-92C7-40AC-8ACC-1F1F3473B958}"/>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spTree>
    <p:extLst>
      <p:ext uri="{BB962C8B-B14F-4D97-AF65-F5344CB8AC3E}">
        <p14:creationId xmlns:p14="http://schemas.microsoft.com/office/powerpoint/2010/main" val="178681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172A41D3-1EAB-46CE-BF31-8C0E00EF417A}"/>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ACA842BD-0FA2-4BAD-AFEC-C8ECD51D5023}"/>
              </a:ext>
            </a:extLst>
          </p:cNvPr>
          <p:cNvSpPr>
            <a:spLocks noGrp="1"/>
          </p:cNvSpPr>
          <p:nvPr>
            <p:ph type="sldNum" sz="quarter" idx="12"/>
          </p:nvPr>
        </p:nvSpPr>
        <p:spPr/>
        <p:txBody>
          <a:bodyPr/>
          <a:lstStyle/>
          <a:p>
            <a:fld id="{A1882B6D-F4EF-467E-B0D5-6F92A8C1D7D9}" type="slidenum">
              <a:rPr lang="en-US" smtClean="0"/>
              <a:pPr/>
              <a:t>15</a:t>
            </a:fld>
            <a:endParaRPr lang="en-US" dirty="0"/>
          </a:p>
        </p:txBody>
      </p:sp>
      <p:sp>
        <p:nvSpPr>
          <p:cNvPr id="5" name="标题 4">
            <a:extLst>
              <a:ext uri="{FF2B5EF4-FFF2-40B4-BE49-F238E27FC236}">
                <a16:creationId xmlns:a16="http://schemas.microsoft.com/office/drawing/2014/main" id="{D8D8EF36-D4AA-48B9-89AA-E45D559166F2}"/>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pic>
        <p:nvPicPr>
          <p:cNvPr id="8194" name="Picture 2">
            <a:extLst>
              <a:ext uri="{FF2B5EF4-FFF2-40B4-BE49-F238E27FC236}">
                <a16:creationId xmlns:a16="http://schemas.microsoft.com/office/drawing/2014/main" id="{8EBD03F3-3C99-4441-92B1-D4F4E3171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483" y="1320802"/>
            <a:ext cx="6872187" cy="5209561"/>
          </a:xfrm>
          <a:prstGeom prst="rect">
            <a:avLst/>
          </a:prstGeom>
          <a:noFill/>
          <a:extLst>
            <a:ext uri="{909E8E84-426E-40DD-AFC4-6F175D3DCCD1}">
              <a14:hiddenFill xmlns:a14="http://schemas.microsoft.com/office/drawing/2010/main">
                <a:solidFill>
                  <a:srgbClr val="FFFFFF"/>
                </a:solidFill>
              </a14:hiddenFill>
            </a:ext>
          </a:extLst>
        </p:spPr>
      </p:pic>
      <p:sp>
        <p:nvSpPr>
          <p:cNvPr id="2" name="内容占位符 1">
            <a:extLst>
              <a:ext uri="{FF2B5EF4-FFF2-40B4-BE49-F238E27FC236}">
                <a16:creationId xmlns:a16="http://schemas.microsoft.com/office/drawing/2014/main" id="{32500BC5-C8C6-4AFA-A6AA-7D18C523E7D6}"/>
              </a:ext>
            </a:extLst>
          </p:cNvPr>
          <p:cNvSpPr>
            <a:spLocks noGrp="1"/>
          </p:cNvSpPr>
          <p:nvPr>
            <p:ph idx="1"/>
          </p:nvPr>
        </p:nvSpPr>
        <p:spPr>
          <a:xfrm>
            <a:off x="724329" y="1320803"/>
            <a:ext cx="3575691" cy="4930769"/>
          </a:xfrm>
        </p:spPr>
        <p:txBody>
          <a:bodyPr/>
          <a:lstStyle/>
          <a:p>
            <a:r>
              <a:rPr lang="en-GB" b="1" dirty="0"/>
              <a:t>7. Appendix</a:t>
            </a:r>
          </a:p>
          <a:p>
            <a:r>
              <a:rPr lang="en-GB" dirty="0"/>
              <a:t>Specific </a:t>
            </a:r>
            <a:r>
              <a:rPr lang="en-GB" b="1" dirty="0">
                <a:solidFill>
                  <a:srgbClr val="FF0000"/>
                </a:solidFill>
              </a:rPr>
              <a:t>settings</a:t>
            </a:r>
            <a:r>
              <a:rPr lang="en-GB" dirty="0"/>
              <a:t> can be made through the articles searched in the figure.</a:t>
            </a:r>
          </a:p>
        </p:txBody>
      </p:sp>
    </p:spTree>
    <p:extLst>
      <p:ext uri="{BB962C8B-B14F-4D97-AF65-F5344CB8AC3E}">
        <p14:creationId xmlns:p14="http://schemas.microsoft.com/office/powerpoint/2010/main" val="3031379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14"/>
          <p:cNvSpPr>
            <a:spLocks noGrp="1"/>
          </p:cNvSpPr>
          <p:nvPr>
            <p:ph idx="1"/>
          </p:nvPr>
        </p:nvSpPr>
        <p:spPr/>
        <p:txBody>
          <a:bodyPr>
            <a:normAutofit/>
          </a:bodyPr>
          <a:lstStyle/>
          <a:p>
            <a:r>
              <a:rPr lang="zh-TW" altLang="en-US" sz="2800" b="1" dirty="0"/>
              <a:t>林天麟 教授</a:t>
            </a:r>
            <a:endParaRPr lang="en-US" altLang="zh-TW" sz="2800" b="1" dirty="0"/>
          </a:p>
          <a:p>
            <a:r>
              <a:rPr lang="zh-CN" altLang="en-US" dirty="0"/>
              <a:t>香港中文大学（深圳）</a:t>
            </a:r>
            <a:endParaRPr lang="en-US" altLang="zh-CN" dirty="0"/>
          </a:p>
          <a:p>
            <a:r>
              <a:rPr lang="zh-CN" altLang="en-US" dirty="0"/>
              <a:t>机器人与</a:t>
            </a:r>
            <a:r>
              <a:rPr lang="zh-TW" altLang="en-US" dirty="0"/>
              <a:t>人工智能实验室</a:t>
            </a:r>
            <a:endParaRPr lang="en-US" altLang="zh-TW" dirty="0"/>
          </a:p>
          <a:p>
            <a:r>
              <a:rPr lang="en-US" altLang="zh-CN" dirty="0"/>
              <a:t>WeChat: </a:t>
            </a:r>
            <a:r>
              <a:rPr lang="en-US" altLang="zh-CN" dirty="0" err="1"/>
              <a:t>tinlunlam</a:t>
            </a:r>
            <a:endParaRPr lang="zh-CN" altLang="en-US" dirty="0"/>
          </a:p>
        </p:txBody>
      </p:sp>
      <p:sp>
        <p:nvSpPr>
          <p:cNvPr id="21" name="AutoShape 2" descr="http://www.iso.cuhk.edu.hk/images/publication/CUHKUPDates/original/nsl520-CUHK(SZ)08.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Teaching Bui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3443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8"/>
          <p:cNvSpPr>
            <a:spLocks noGrp="1"/>
          </p:cNvSpPr>
          <p:nvPr>
            <p:ph type="title"/>
          </p:nvPr>
        </p:nvSpPr>
        <p:spPr>
          <a:xfrm>
            <a:off x="3552037" y="2894570"/>
            <a:ext cx="5087926" cy="1783234"/>
          </a:xfrm>
        </p:spPr>
        <p:txBody>
          <a:bodyPr>
            <a:noAutofit/>
          </a:bodyPr>
          <a:lstStyle/>
          <a:p>
            <a:pPr algn="ctr"/>
            <a:r>
              <a:rPr lang="en-US" altLang="zh-TW" sz="6000" dirty="0">
                <a:effectLst>
                  <a:outerShdw blurRad="38100" dist="38100" dir="2700000" algn="tl">
                    <a:srgbClr val="000000">
                      <a:alpha val="43137"/>
                    </a:srgbClr>
                  </a:outerShdw>
                </a:effectLst>
              </a:rPr>
              <a:t>T</a:t>
            </a:r>
            <a:r>
              <a:rPr lang="en-US" altLang="zh-TW" sz="4800" dirty="0">
                <a:effectLst>
                  <a:outerShdw blurRad="38100" dist="38100" dir="2700000" algn="tl">
                    <a:srgbClr val="000000">
                      <a:alpha val="43137"/>
                    </a:srgbClr>
                  </a:outerShdw>
                </a:effectLst>
              </a:rPr>
              <a:t>HANK </a:t>
            </a:r>
            <a:r>
              <a:rPr lang="en-US" altLang="zh-TW" sz="6000" dirty="0">
                <a:effectLst>
                  <a:outerShdw blurRad="38100" dist="38100" dir="2700000" algn="tl">
                    <a:srgbClr val="000000">
                      <a:alpha val="43137"/>
                    </a:srgbClr>
                  </a:outerShdw>
                </a:effectLst>
              </a:rPr>
              <a:t>Y</a:t>
            </a:r>
            <a:r>
              <a:rPr lang="en-US" altLang="zh-TW" sz="4800" dirty="0">
                <a:effectLst>
                  <a:outerShdw blurRad="38100" dist="38100" dir="2700000" algn="tl">
                    <a:srgbClr val="000000">
                      <a:alpha val="43137"/>
                    </a:srgbClr>
                  </a:outerShdw>
                </a:effectLst>
              </a:rPr>
              <a:t>OU</a:t>
            </a:r>
            <a:endParaRPr lang="en-US" sz="4800" dirty="0">
              <a:effectLst>
                <a:outerShdw blurRad="38100" dist="38100" dir="2700000" algn="tl">
                  <a:srgbClr val="000000">
                    <a:alpha val="43137"/>
                  </a:srgbClr>
                </a:outerShdw>
              </a:effectLst>
            </a:endParaRPr>
          </a:p>
        </p:txBody>
      </p:sp>
      <p:sp>
        <p:nvSpPr>
          <p:cNvPr id="3" name="Footer Placeholder 2"/>
          <p:cNvSpPr>
            <a:spLocks noGrp="1"/>
          </p:cNvSpPr>
          <p:nvPr>
            <p:ph type="ftr" sz="quarter" idx="11"/>
          </p:nvPr>
        </p:nvSpPr>
        <p:spPr/>
        <p:txBody>
          <a:bodyPr/>
          <a:lstStyle/>
          <a:p>
            <a:r>
              <a:rPr lang="en-US" altLang="zh-CN" b="1"/>
              <a:t>Exciting Projects in RAIL CUHK-SZ</a:t>
            </a:r>
            <a:endParaRPr lang="zh-HK" altLang="en-US" dirty="0"/>
          </a:p>
        </p:txBody>
      </p:sp>
      <p:sp>
        <p:nvSpPr>
          <p:cNvPr id="4" name="Slide Number Placeholder 3"/>
          <p:cNvSpPr>
            <a:spLocks noGrp="1"/>
          </p:cNvSpPr>
          <p:nvPr>
            <p:ph type="sldNum" sz="quarter" idx="12"/>
          </p:nvPr>
        </p:nvSpPr>
        <p:spPr/>
        <p:txBody>
          <a:bodyPr/>
          <a:lstStyle/>
          <a:p>
            <a:fld id="{A1882B6D-F4EF-467E-B0D5-6F92A8C1D7D9}" type="slidenum">
              <a:rPr lang="en-US" smtClean="0"/>
              <a:pPr/>
              <a:t>16</a:t>
            </a:fld>
            <a:endParaRPr lang="en-US" dirty="0"/>
          </a:p>
        </p:txBody>
      </p:sp>
    </p:spTree>
    <p:extLst>
      <p:ext uri="{BB962C8B-B14F-4D97-AF65-F5344CB8AC3E}">
        <p14:creationId xmlns:p14="http://schemas.microsoft.com/office/powerpoint/2010/main" val="1751196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b="1" dirty="0"/>
              <a:t>1. Introduction</a:t>
            </a:r>
          </a:p>
          <a:p>
            <a:r>
              <a:rPr lang="en-GB" altLang="zh-CN" dirty="0"/>
              <a:t>The model of </a:t>
            </a:r>
            <a:r>
              <a:rPr lang="en-GB" altLang="zh-CN" b="1" dirty="0">
                <a:solidFill>
                  <a:srgbClr val="FF0000"/>
                </a:solidFill>
              </a:rPr>
              <a:t>IMU unit</a:t>
            </a:r>
            <a:r>
              <a:rPr lang="en-GB" altLang="zh-CN" dirty="0"/>
              <a:t> for cat is </a:t>
            </a:r>
            <a:r>
              <a:rPr lang="en-GB" altLang="zh-CN" b="1" dirty="0">
                <a:solidFill>
                  <a:srgbClr val="FF0000"/>
                </a:solidFill>
              </a:rPr>
              <a:t>MPU6050</a:t>
            </a:r>
            <a:r>
              <a:rPr lang="en-GB" altLang="zh-CN" dirty="0"/>
              <a:t>. The </a:t>
            </a:r>
            <a:r>
              <a:rPr lang="en-GB" altLang="zh-CN" b="1" dirty="0">
                <a:solidFill>
                  <a:srgbClr val="FF0000"/>
                </a:solidFill>
              </a:rPr>
              <a:t>accelerometer</a:t>
            </a:r>
            <a:r>
              <a:rPr lang="en-GB" altLang="zh-CN" dirty="0"/>
              <a:t> is mainly used to measure the acceleration of movement, while the </a:t>
            </a:r>
            <a:r>
              <a:rPr lang="en-GB" altLang="zh-CN" b="1" dirty="0">
                <a:solidFill>
                  <a:srgbClr val="FF0000"/>
                </a:solidFill>
              </a:rPr>
              <a:t>gyroscope</a:t>
            </a:r>
            <a:r>
              <a:rPr lang="en-GB" altLang="zh-CN" dirty="0"/>
              <a:t> mainly measures the angular velocity of rotation.</a:t>
            </a:r>
          </a:p>
          <a:p>
            <a:r>
              <a:rPr lang="en-GB" altLang="zh-CN" dirty="0"/>
              <a:t>The MPU6050 IMU integrates a </a:t>
            </a:r>
            <a:r>
              <a:rPr lang="en-GB" altLang="zh-CN" b="1" dirty="0">
                <a:solidFill>
                  <a:srgbClr val="FF0000"/>
                </a:solidFill>
              </a:rPr>
              <a:t>3-axis</a:t>
            </a:r>
            <a:r>
              <a:rPr lang="en-GB" altLang="zh-CN" dirty="0"/>
              <a:t> accelerometer and a </a:t>
            </a:r>
            <a:r>
              <a:rPr lang="en-GB" altLang="zh-CN" b="1" dirty="0">
                <a:solidFill>
                  <a:srgbClr val="FF0000"/>
                </a:solidFill>
              </a:rPr>
              <a:t>3-axis</a:t>
            </a:r>
            <a:r>
              <a:rPr lang="en-GB" altLang="zh-CN" dirty="0"/>
              <a:t> gyroscope on a single chip. Therefore, we can measure the output of three accelerometers and gyroscopes.</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2</a:t>
            </a:fld>
            <a:endParaRPr lang="en-US" dirty="0"/>
          </a:p>
        </p:txBody>
      </p:sp>
      <p:sp>
        <p:nvSpPr>
          <p:cNvPr id="5" name="标题 4"/>
          <p:cNvSpPr>
            <a:spLocks noGrp="1"/>
          </p:cNvSpPr>
          <p:nvPr>
            <p:ph type="title"/>
          </p:nvPr>
        </p:nvSpPr>
        <p:spPr/>
        <p:txBody>
          <a:bodyPr/>
          <a:lstStyle/>
          <a:p>
            <a:r>
              <a:rPr lang="en-GB" altLang="zh-CN" dirty="0"/>
              <a:t>MPU6050 D</a:t>
            </a:r>
            <a:r>
              <a:rPr lang="en-US" altLang="zh-CN" dirty="0" err="1"/>
              <a:t>ata</a:t>
            </a:r>
            <a:r>
              <a:rPr lang="en-US" altLang="zh-CN" dirty="0"/>
              <a:t> Accessing</a:t>
            </a:r>
            <a:endParaRPr lang="zh-CN" altLang="en-US" dirty="0"/>
          </a:p>
        </p:txBody>
      </p:sp>
    </p:spTree>
    <p:extLst>
      <p:ext uri="{BB962C8B-B14F-4D97-AF65-F5344CB8AC3E}">
        <p14:creationId xmlns:p14="http://schemas.microsoft.com/office/powerpoint/2010/main" val="3023787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dirty="0"/>
              <a:t>The module is a kind of sensor based on </a:t>
            </a:r>
            <a:r>
              <a:rPr lang="en-GB" altLang="zh-CN" b="1" dirty="0">
                <a:solidFill>
                  <a:srgbClr val="FF0000"/>
                </a:solidFill>
              </a:rPr>
              <a:t>MEMS</a:t>
            </a:r>
            <a:r>
              <a:rPr lang="en-GB" altLang="zh-CN" dirty="0"/>
              <a:t> (micro electro mechanical system) technology. It embeds accelerometer and gyroscope into a </a:t>
            </a:r>
            <a:r>
              <a:rPr lang="en-GB" altLang="zh-CN" b="1" dirty="0">
                <a:solidFill>
                  <a:srgbClr val="FF0000"/>
                </a:solidFill>
              </a:rPr>
              <a:t>chip</a:t>
            </a:r>
            <a:r>
              <a:rPr lang="en-GB" altLang="zh-CN" dirty="0"/>
              <a:t>, which uses </a:t>
            </a:r>
            <a:r>
              <a:rPr lang="en-GB" altLang="zh-CN" b="1" dirty="0">
                <a:solidFill>
                  <a:srgbClr val="FF0000"/>
                </a:solidFill>
              </a:rPr>
              <a:t>I2C</a:t>
            </a:r>
            <a:r>
              <a:rPr lang="en-GB" altLang="zh-CN" dirty="0"/>
              <a:t> communication protocol.</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3</a:t>
            </a:fld>
            <a:endParaRPr lang="en-US" dirty="0"/>
          </a:p>
        </p:txBody>
      </p:sp>
      <p:sp>
        <p:nvSpPr>
          <p:cNvPr id="5" name="标题 4"/>
          <p:cNvSpPr>
            <a:spLocks noGrp="1"/>
          </p:cNvSpPr>
          <p:nvPr>
            <p:ph type="title"/>
          </p:nvPr>
        </p:nvSpPr>
        <p:spPr/>
        <p:txBody>
          <a:bodyPr/>
          <a:lstStyle/>
          <a:p>
            <a:r>
              <a:rPr lang="en-GB" altLang="zh-CN" dirty="0"/>
              <a:t>MPU6050 D</a:t>
            </a:r>
            <a:r>
              <a:rPr lang="en-US" altLang="zh-CN" dirty="0" err="1"/>
              <a:t>ata</a:t>
            </a:r>
            <a:r>
              <a:rPr lang="en-US" altLang="zh-CN" dirty="0"/>
              <a:t> Accessing</a:t>
            </a:r>
            <a:endParaRPr lang="zh-CN" altLang="en-US" dirty="0"/>
          </a:p>
        </p:txBody>
      </p:sp>
      <p:pic>
        <p:nvPicPr>
          <p:cNvPr id="1028" name="Picture 4">
            <a:extLst>
              <a:ext uri="{FF2B5EF4-FFF2-40B4-BE49-F238E27FC236}">
                <a16:creationId xmlns:a16="http://schemas.microsoft.com/office/drawing/2014/main" id="{9284A788-F1B7-4589-BBEA-5EB8D28EB0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21" b="9127"/>
          <a:stretch/>
        </p:blipFill>
        <p:spPr bwMode="auto">
          <a:xfrm>
            <a:off x="4559193" y="3429000"/>
            <a:ext cx="3073614" cy="240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03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GB" altLang="zh-CN" dirty="0"/>
              <a:t>MPU6050 uses </a:t>
            </a:r>
            <a:r>
              <a:rPr lang="en-GB" altLang="zh-CN" b="1" dirty="0">
                <a:solidFill>
                  <a:srgbClr val="FF0000"/>
                </a:solidFill>
              </a:rPr>
              <a:t>ADC</a:t>
            </a:r>
            <a:r>
              <a:rPr lang="en-GB" altLang="zh-CN" dirty="0"/>
              <a:t> (digital to analogue signal converter) for gyroscope and accelerometer to convert the measured </a:t>
            </a:r>
            <a:r>
              <a:rPr lang="en-GB" altLang="zh-CN" b="1" dirty="0">
                <a:solidFill>
                  <a:srgbClr val="FF0000"/>
                </a:solidFill>
              </a:rPr>
              <a:t>analogue</a:t>
            </a:r>
            <a:r>
              <a:rPr lang="en-GB" altLang="zh-CN" dirty="0"/>
              <a:t> value into the output </a:t>
            </a:r>
            <a:r>
              <a:rPr lang="en-GB" altLang="zh-CN" b="1" dirty="0">
                <a:solidFill>
                  <a:srgbClr val="FF0000"/>
                </a:solidFill>
              </a:rPr>
              <a:t>digital</a:t>
            </a:r>
            <a:r>
              <a:rPr lang="en-GB" altLang="zh-CN" dirty="0"/>
              <a:t> value.</a:t>
            </a:r>
          </a:p>
          <a:p>
            <a:r>
              <a:rPr lang="en-GB" altLang="zh-CN" dirty="0"/>
              <a:t>In order to accurately track the fast and slow motion, the measurement range of the sensor is controlled:</a:t>
            </a:r>
          </a:p>
          <a:p>
            <a:r>
              <a:rPr lang="en-GB" altLang="zh-CN" dirty="0"/>
              <a:t>The measuring range of </a:t>
            </a:r>
            <a:r>
              <a:rPr lang="en-GB" altLang="zh-CN" b="1" dirty="0">
                <a:solidFill>
                  <a:srgbClr val="FF0000"/>
                </a:solidFill>
              </a:rPr>
              <a:t>gyroscope</a:t>
            </a:r>
            <a:r>
              <a:rPr lang="en-GB" altLang="zh-CN" dirty="0"/>
              <a:t> is ± 250, ± 500, ± 1000, ± 2000 DEG / S (DPS), and that of </a:t>
            </a:r>
            <a:r>
              <a:rPr lang="en-GB" altLang="zh-CN" b="1" dirty="0">
                <a:solidFill>
                  <a:srgbClr val="FF0000"/>
                </a:solidFill>
              </a:rPr>
              <a:t>accelerometer</a:t>
            </a:r>
            <a:r>
              <a:rPr lang="en-GB" altLang="zh-CN" dirty="0"/>
              <a:t> is ± 2, ± 4, ± 8, ± 16g.</a:t>
            </a:r>
            <a:endParaRPr lang="zh-CN" altLang="en-US" dirty="0"/>
          </a:p>
        </p:txBody>
      </p:sp>
      <p:sp>
        <p:nvSpPr>
          <p:cNvPr id="3" name="页脚占位符 2"/>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p:cNvSpPr>
            <a:spLocks noGrp="1"/>
          </p:cNvSpPr>
          <p:nvPr>
            <p:ph type="sldNum" sz="quarter" idx="12"/>
          </p:nvPr>
        </p:nvSpPr>
        <p:spPr/>
        <p:txBody>
          <a:bodyPr/>
          <a:lstStyle/>
          <a:p>
            <a:fld id="{A1882B6D-F4EF-467E-B0D5-6F92A8C1D7D9}" type="slidenum">
              <a:rPr lang="en-US" smtClean="0"/>
              <a:pPr/>
              <a:t>4</a:t>
            </a:fld>
            <a:endParaRPr lang="en-US" dirty="0"/>
          </a:p>
        </p:txBody>
      </p:sp>
      <p:sp>
        <p:nvSpPr>
          <p:cNvPr id="5" name="标题 4"/>
          <p:cNvSpPr>
            <a:spLocks noGrp="1"/>
          </p:cNvSpPr>
          <p:nvPr>
            <p:ph type="title"/>
          </p:nvPr>
        </p:nvSpPr>
        <p:spPr/>
        <p:txBody>
          <a:bodyPr/>
          <a:lstStyle/>
          <a:p>
            <a:r>
              <a:rPr lang="en-GB" altLang="zh-CN" dirty="0"/>
              <a:t>MPU6050 D</a:t>
            </a:r>
            <a:r>
              <a:rPr lang="en-US" altLang="zh-CN" dirty="0" err="1"/>
              <a:t>ata</a:t>
            </a:r>
            <a:r>
              <a:rPr lang="en-US" altLang="zh-CN" dirty="0"/>
              <a:t> Accessing</a:t>
            </a:r>
            <a:endParaRPr lang="zh-CN" altLang="en-US" dirty="0"/>
          </a:p>
        </p:txBody>
      </p:sp>
    </p:spTree>
    <p:extLst>
      <p:ext uri="{BB962C8B-B14F-4D97-AF65-F5344CB8AC3E}">
        <p14:creationId xmlns:p14="http://schemas.microsoft.com/office/powerpoint/2010/main" val="3176096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2813F0-815F-4387-9EB0-4FBAE524A35F}"/>
              </a:ext>
            </a:extLst>
          </p:cNvPr>
          <p:cNvSpPr>
            <a:spLocks noGrp="1"/>
          </p:cNvSpPr>
          <p:nvPr>
            <p:ph idx="1"/>
          </p:nvPr>
        </p:nvSpPr>
        <p:spPr/>
        <p:txBody>
          <a:bodyPr/>
          <a:lstStyle/>
          <a:p>
            <a:r>
              <a:rPr lang="en-GB" b="1" dirty="0"/>
              <a:t>2. Unit Conversion</a:t>
            </a:r>
          </a:p>
          <a:p>
            <a:r>
              <a:rPr lang="en-GB" dirty="0"/>
              <a:t>To convert the original 16 bit data to the unit of </a:t>
            </a:r>
            <a:r>
              <a:rPr lang="en-GB" b="1" dirty="0">
                <a:solidFill>
                  <a:srgbClr val="FF0000"/>
                </a:solidFill>
              </a:rPr>
              <a:t>gravity acceleration g</a:t>
            </a:r>
            <a:r>
              <a:rPr lang="en-GB" dirty="0"/>
              <a:t>, the range of the sensor matters.</a:t>
            </a:r>
          </a:p>
          <a:p>
            <a:r>
              <a:rPr lang="en-GB" dirty="0"/>
              <a:t>The default measurement range is </a:t>
            </a:r>
            <a:r>
              <a:rPr lang="en-GB" b="1" dirty="0">
                <a:solidFill>
                  <a:srgbClr val="FF0000"/>
                </a:solidFill>
              </a:rPr>
              <a:t>± 2g</a:t>
            </a:r>
            <a:r>
              <a:rPr lang="en-GB" dirty="0"/>
              <a:t>, with a total width of </a:t>
            </a:r>
            <a:r>
              <a:rPr lang="en-GB" b="1" dirty="0">
                <a:solidFill>
                  <a:srgbClr val="FF0000"/>
                </a:solidFill>
              </a:rPr>
              <a:t>4g</a:t>
            </a:r>
            <a:r>
              <a:rPr lang="en-GB" dirty="0"/>
              <a:t>. The maximum reading of 16 bit data is 65536. Divided by 4 is </a:t>
            </a:r>
            <a:r>
              <a:rPr lang="en-GB" b="1" dirty="0">
                <a:solidFill>
                  <a:srgbClr val="FF0000"/>
                </a:solidFill>
              </a:rPr>
              <a:t>16384</a:t>
            </a:r>
            <a:r>
              <a:rPr lang="en-GB" dirty="0"/>
              <a:t>, which is the value corresponding to </a:t>
            </a:r>
            <a:r>
              <a:rPr lang="en-GB" b="1" dirty="0">
                <a:solidFill>
                  <a:srgbClr val="FF0000"/>
                </a:solidFill>
              </a:rPr>
              <a:t>1g acceleration</a:t>
            </a:r>
            <a:r>
              <a:rPr lang="en-GB" dirty="0"/>
              <a:t>. Before printing, divide the data by 16384 to get the value in g.</a:t>
            </a:r>
          </a:p>
          <a:p>
            <a:r>
              <a:rPr lang="en-GB" dirty="0"/>
              <a:t>The unit conversion of </a:t>
            </a:r>
            <a:r>
              <a:rPr lang="en-GB" b="1" dirty="0">
                <a:solidFill>
                  <a:srgbClr val="FF0000"/>
                </a:solidFill>
              </a:rPr>
              <a:t>angular velocity </a:t>
            </a:r>
            <a:r>
              <a:rPr lang="en-GB" dirty="0"/>
              <a:t>is the same.</a:t>
            </a:r>
          </a:p>
        </p:txBody>
      </p:sp>
      <p:sp>
        <p:nvSpPr>
          <p:cNvPr id="3" name="页脚占位符 2">
            <a:extLst>
              <a:ext uri="{FF2B5EF4-FFF2-40B4-BE49-F238E27FC236}">
                <a16:creationId xmlns:a16="http://schemas.microsoft.com/office/drawing/2014/main" id="{E63AEBB4-C9B5-41D5-AE17-C4B67793BEBA}"/>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6378D811-FE5B-483A-94AA-066D9B7AB7B6}"/>
              </a:ext>
            </a:extLst>
          </p:cNvPr>
          <p:cNvSpPr>
            <a:spLocks noGrp="1"/>
          </p:cNvSpPr>
          <p:nvPr>
            <p:ph type="sldNum" sz="quarter" idx="12"/>
          </p:nvPr>
        </p:nvSpPr>
        <p:spPr/>
        <p:txBody>
          <a:bodyPr/>
          <a:lstStyle/>
          <a:p>
            <a:fld id="{A1882B6D-F4EF-467E-B0D5-6F92A8C1D7D9}" type="slidenum">
              <a:rPr lang="en-US" smtClean="0"/>
              <a:pPr/>
              <a:t>5</a:t>
            </a:fld>
            <a:endParaRPr lang="en-US" dirty="0"/>
          </a:p>
        </p:txBody>
      </p:sp>
      <p:sp>
        <p:nvSpPr>
          <p:cNvPr id="5" name="标题 4">
            <a:extLst>
              <a:ext uri="{FF2B5EF4-FFF2-40B4-BE49-F238E27FC236}">
                <a16:creationId xmlns:a16="http://schemas.microsoft.com/office/drawing/2014/main" id="{D5AC24A2-20A0-4CC8-91B1-D2FC10F5D2C5}"/>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spTree>
    <p:extLst>
      <p:ext uri="{BB962C8B-B14F-4D97-AF65-F5344CB8AC3E}">
        <p14:creationId xmlns:p14="http://schemas.microsoft.com/office/powerpoint/2010/main" val="4106473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2813F0-815F-4387-9EB0-4FBAE524A35F}"/>
              </a:ext>
            </a:extLst>
          </p:cNvPr>
          <p:cNvSpPr>
            <a:spLocks noGrp="1"/>
          </p:cNvSpPr>
          <p:nvPr>
            <p:ph idx="1"/>
          </p:nvPr>
        </p:nvSpPr>
        <p:spPr/>
        <p:txBody>
          <a:bodyPr/>
          <a:lstStyle/>
          <a:p>
            <a:r>
              <a:rPr lang="en-GB" b="1" dirty="0"/>
              <a:t>3. Euler Angle</a:t>
            </a:r>
          </a:p>
          <a:p>
            <a:r>
              <a:rPr lang="en-GB" dirty="0"/>
              <a:t>Identification of </a:t>
            </a:r>
            <a:r>
              <a:rPr lang="en-GB" b="1" dirty="0">
                <a:solidFill>
                  <a:schemeClr val="accent4"/>
                </a:solidFill>
              </a:rPr>
              <a:t>Yaw</a:t>
            </a:r>
            <a:r>
              <a:rPr lang="en-GB" dirty="0"/>
              <a:t>, </a:t>
            </a:r>
            <a:r>
              <a:rPr lang="en-GB" b="1" dirty="0">
                <a:solidFill>
                  <a:srgbClr val="CC99FF"/>
                </a:solidFill>
              </a:rPr>
              <a:t>Pitch</a:t>
            </a:r>
            <a:r>
              <a:rPr lang="en-GB" dirty="0"/>
              <a:t> and </a:t>
            </a:r>
            <a:r>
              <a:rPr lang="en-GB" b="1" dirty="0">
                <a:solidFill>
                  <a:srgbClr val="FF0000"/>
                </a:solidFill>
              </a:rPr>
              <a:t>Roll</a:t>
            </a:r>
            <a:r>
              <a:rPr lang="en-GB" dirty="0"/>
              <a:t>:</a:t>
            </a:r>
          </a:p>
        </p:txBody>
      </p:sp>
      <p:sp>
        <p:nvSpPr>
          <p:cNvPr id="3" name="页脚占位符 2">
            <a:extLst>
              <a:ext uri="{FF2B5EF4-FFF2-40B4-BE49-F238E27FC236}">
                <a16:creationId xmlns:a16="http://schemas.microsoft.com/office/drawing/2014/main" id="{E63AEBB4-C9B5-41D5-AE17-C4B67793BEBA}"/>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6378D811-FE5B-483A-94AA-066D9B7AB7B6}"/>
              </a:ext>
            </a:extLst>
          </p:cNvPr>
          <p:cNvSpPr>
            <a:spLocks noGrp="1"/>
          </p:cNvSpPr>
          <p:nvPr>
            <p:ph type="sldNum" sz="quarter" idx="12"/>
          </p:nvPr>
        </p:nvSpPr>
        <p:spPr/>
        <p:txBody>
          <a:bodyPr/>
          <a:lstStyle/>
          <a:p>
            <a:fld id="{A1882B6D-F4EF-467E-B0D5-6F92A8C1D7D9}" type="slidenum">
              <a:rPr lang="en-US" smtClean="0"/>
              <a:pPr/>
              <a:t>6</a:t>
            </a:fld>
            <a:endParaRPr lang="en-US" dirty="0"/>
          </a:p>
        </p:txBody>
      </p:sp>
      <p:sp>
        <p:nvSpPr>
          <p:cNvPr id="5" name="标题 4">
            <a:extLst>
              <a:ext uri="{FF2B5EF4-FFF2-40B4-BE49-F238E27FC236}">
                <a16:creationId xmlns:a16="http://schemas.microsoft.com/office/drawing/2014/main" id="{D5AC24A2-20A0-4CC8-91B1-D2FC10F5D2C5}"/>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pic>
        <p:nvPicPr>
          <p:cNvPr id="2050" name="Picture 2">
            <a:extLst>
              <a:ext uri="{FF2B5EF4-FFF2-40B4-BE49-F238E27FC236}">
                <a16:creationId xmlns:a16="http://schemas.microsoft.com/office/drawing/2014/main" id="{3E7A0DAA-8E68-40C0-B8D6-AAA9854E2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2605634"/>
            <a:ext cx="603885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804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2813F0-815F-4387-9EB0-4FBAE524A35F}"/>
              </a:ext>
            </a:extLst>
          </p:cNvPr>
          <p:cNvSpPr>
            <a:spLocks noGrp="1"/>
          </p:cNvSpPr>
          <p:nvPr>
            <p:ph idx="1"/>
          </p:nvPr>
        </p:nvSpPr>
        <p:spPr/>
        <p:txBody>
          <a:bodyPr>
            <a:normAutofit fontScale="92500" lnSpcReduction="20000"/>
          </a:bodyPr>
          <a:lstStyle/>
          <a:p>
            <a:r>
              <a:rPr lang="en-GB" b="1" dirty="0"/>
              <a:t>4. Principles of Accelerometer</a:t>
            </a:r>
          </a:p>
          <a:p>
            <a:r>
              <a:rPr lang="en-GB" dirty="0"/>
              <a:t>The accelerometer adopts the </a:t>
            </a:r>
            <a:r>
              <a:rPr lang="en-GB" b="1" dirty="0">
                <a:solidFill>
                  <a:srgbClr val="FF0000"/>
                </a:solidFill>
              </a:rPr>
              <a:t>piezoelectric effect</a:t>
            </a:r>
            <a:r>
              <a:rPr lang="en-GB" dirty="0"/>
              <a:t>. </a:t>
            </a:r>
          </a:p>
          <a:p>
            <a:r>
              <a:rPr lang="en-GB" b="1" dirty="0">
                <a:solidFill>
                  <a:srgbClr val="FF0000"/>
                </a:solidFill>
              </a:rPr>
              <a:t>Analogy</a:t>
            </a:r>
            <a:r>
              <a:rPr lang="en-GB" dirty="0"/>
              <a:t>: There is a ball in a cube box. The four walls of the box are made of piezoelectric crystal material. When the box tilts, because of gravity, the ball will move in the direction of tilt. When the ball touches the wall, it generates </a:t>
            </a:r>
            <a:r>
              <a:rPr lang="en-GB" b="1" dirty="0">
                <a:solidFill>
                  <a:srgbClr val="FF0000"/>
                </a:solidFill>
              </a:rPr>
              <a:t>a piezoelectric current</a:t>
            </a:r>
            <a:r>
              <a:rPr lang="en-GB" dirty="0"/>
              <a:t>. (</a:t>
            </a:r>
            <a:r>
              <a:rPr lang="en-GB" b="1" dirty="0">
                <a:solidFill>
                  <a:schemeClr val="accent6"/>
                </a:solidFill>
              </a:rPr>
              <a:t>Figure Next Page</a:t>
            </a:r>
            <a:r>
              <a:rPr lang="en-GB" dirty="0"/>
              <a:t>)</a:t>
            </a:r>
          </a:p>
          <a:p>
            <a:r>
              <a:rPr lang="en-GB" dirty="0"/>
              <a:t>There are three pairs of opposite walls in the box. Each pair of walls corresponds to an axis in 3D space: X axis, Y axis and Z axis. According to the </a:t>
            </a:r>
            <a:r>
              <a:rPr lang="en-GB" b="1" dirty="0">
                <a:solidFill>
                  <a:srgbClr val="FF0000"/>
                </a:solidFill>
              </a:rPr>
              <a:t>current</a:t>
            </a:r>
            <a:r>
              <a:rPr lang="en-GB" dirty="0"/>
              <a:t> generated by the piezoelectric wall, we can determine the direction and size of the </a:t>
            </a:r>
            <a:r>
              <a:rPr lang="en-GB" b="1" dirty="0">
                <a:solidFill>
                  <a:srgbClr val="FF0000"/>
                </a:solidFill>
              </a:rPr>
              <a:t>dip angle</a:t>
            </a:r>
            <a:r>
              <a:rPr lang="en-GB" dirty="0"/>
              <a:t>.</a:t>
            </a:r>
          </a:p>
        </p:txBody>
      </p:sp>
      <p:sp>
        <p:nvSpPr>
          <p:cNvPr id="3" name="页脚占位符 2">
            <a:extLst>
              <a:ext uri="{FF2B5EF4-FFF2-40B4-BE49-F238E27FC236}">
                <a16:creationId xmlns:a16="http://schemas.microsoft.com/office/drawing/2014/main" id="{E63AEBB4-C9B5-41D5-AE17-C4B67793BEBA}"/>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6378D811-FE5B-483A-94AA-066D9B7AB7B6}"/>
              </a:ext>
            </a:extLst>
          </p:cNvPr>
          <p:cNvSpPr>
            <a:spLocks noGrp="1"/>
          </p:cNvSpPr>
          <p:nvPr>
            <p:ph type="sldNum" sz="quarter" idx="12"/>
          </p:nvPr>
        </p:nvSpPr>
        <p:spPr/>
        <p:txBody>
          <a:bodyPr/>
          <a:lstStyle/>
          <a:p>
            <a:fld id="{A1882B6D-F4EF-467E-B0D5-6F92A8C1D7D9}" type="slidenum">
              <a:rPr lang="en-US" smtClean="0"/>
              <a:pPr/>
              <a:t>7</a:t>
            </a:fld>
            <a:endParaRPr lang="en-US" dirty="0"/>
          </a:p>
        </p:txBody>
      </p:sp>
      <p:sp>
        <p:nvSpPr>
          <p:cNvPr id="5" name="标题 4">
            <a:extLst>
              <a:ext uri="{FF2B5EF4-FFF2-40B4-BE49-F238E27FC236}">
                <a16:creationId xmlns:a16="http://schemas.microsoft.com/office/drawing/2014/main" id="{D5AC24A2-20A0-4CC8-91B1-D2FC10F5D2C5}"/>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spTree>
    <p:extLst>
      <p:ext uri="{BB962C8B-B14F-4D97-AF65-F5344CB8AC3E}">
        <p14:creationId xmlns:p14="http://schemas.microsoft.com/office/powerpoint/2010/main" val="2222350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9EF84342-C0F8-4001-A863-4CD72A308DB2}"/>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54A5F644-B876-4349-A7C7-073F712375BA}"/>
              </a:ext>
            </a:extLst>
          </p:cNvPr>
          <p:cNvSpPr>
            <a:spLocks noGrp="1"/>
          </p:cNvSpPr>
          <p:nvPr>
            <p:ph type="sldNum" sz="quarter" idx="12"/>
          </p:nvPr>
        </p:nvSpPr>
        <p:spPr/>
        <p:txBody>
          <a:bodyPr/>
          <a:lstStyle/>
          <a:p>
            <a:fld id="{A1882B6D-F4EF-467E-B0D5-6F92A8C1D7D9}" type="slidenum">
              <a:rPr lang="en-US" smtClean="0"/>
              <a:pPr/>
              <a:t>8</a:t>
            </a:fld>
            <a:endParaRPr lang="en-US" dirty="0"/>
          </a:p>
        </p:txBody>
      </p:sp>
      <p:sp>
        <p:nvSpPr>
          <p:cNvPr id="5" name="标题 4">
            <a:extLst>
              <a:ext uri="{FF2B5EF4-FFF2-40B4-BE49-F238E27FC236}">
                <a16:creationId xmlns:a16="http://schemas.microsoft.com/office/drawing/2014/main" id="{13328084-D318-401C-9D93-FBB6BC102FDE}"/>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pic>
        <p:nvPicPr>
          <p:cNvPr id="3074" name="Picture 2">
            <a:extLst>
              <a:ext uri="{FF2B5EF4-FFF2-40B4-BE49-F238E27FC236}">
                <a16:creationId xmlns:a16="http://schemas.microsoft.com/office/drawing/2014/main" id="{406ED4C4-B119-453F-BE8C-F9139E6AB5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25"/>
          <a:stretch/>
        </p:blipFill>
        <p:spPr bwMode="auto">
          <a:xfrm>
            <a:off x="1165727" y="1229963"/>
            <a:ext cx="9860545" cy="524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E0A190-3DE0-4957-8F50-1F5CC51E4490}"/>
              </a:ext>
            </a:extLst>
          </p:cNvPr>
          <p:cNvSpPr>
            <a:spLocks noGrp="1"/>
          </p:cNvSpPr>
          <p:nvPr>
            <p:ph idx="1"/>
          </p:nvPr>
        </p:nvSpPr>
        <p:spPr/>
        <p:txBody>
          <a:bodyPr/>
          <a:lstStyle/>
          <a:p>
            <a:r>
              <a:rPr lang="en-GB" dirty="0"/>
              <a:t>When the cat body tilts around the </a:t>
            </a:r>
            <a:r>
              <a:rPr lang="en-GB" b="1" dirty="0">
                <a:solidFill>
                  <a:srgbClr val="FF0000"/>
                </a:solidFill>
              </a:rPr>
              <a:t>y-axis</a:t>
            </a:r>
            <a:r>
              <a:rPr lang="en-GB" dirty="0"/>
              <a:t>, the acceleration of gravity will produce two acceleration components on the </a:t>
            </a:r>
            <a:r>
              <a:rPr lang="en-GB" b="1" dirty="0">
                <a:solidFill>
                  <a:srgbClr val="FF0000"/>
                </a:solidFill>
              </a:rPr>
              <a:t>x-axis </a:t>
            </a:r>
            <a:r>
              <a:rPr lang="en-GB" dirty="0"/>
              <a:t>and </a:t>
            </a:r>
            <a:r>
              <a:rPr lang="en-GB" b="1" dirty="0">
                <a:solidFill>
                  <a:srgbClr val="FF0000"/>
                </a:solidFill>
              </a:rPr>
              <a:t>z-axis</a:t>
            </a:r>
            <a:r>
              <a:rPr lang="en-GB" dirty="0"/>
              <a:t>. </a:t>
            </a:r>
          </a:p>
          <a:p>
            <a:r>
              <a:rPr lang="en-GB" dirty="0"/>
              <a:t>From the sensor, we can read the three axis acceleration at one time. Therefore, it is easy to calculate the cat's </a:t>
            </a:r>
            <a:r>
              <a:rPr lang="en-GB" b="1" dirty="0">
                <a:solidFill>
                  <a:srgbClr val="FF0000"/>
                </a:solidFill>
              </a:rPr>
              <a:t>dip angle </a:t>
            </a:r>
            <a:r>
              <a:rPr lang="en-GB" dirty="0"/>
              <a:t>around the y-axis through the </a:t>
            </a:r>
            <a:r>
              <a:rPr lang="en-GB" b="1" dirty="0">
                <a:solidFill>
                  <a:srgbClr val="FF0000"/>
                </a:solidFill>
              </a:rPr>
              <a:t>inverse trigonometric function</a:t>
            </a:r>
            <a:r>
              <a:rPr lang="en-GB" dirty="0"/>
              <a:t>. (</a:t>
            </a:r>
            <a:r>
              <a:rPr lang="en-GB" b="1" dirty="0">
                <a:solidFill>
                  <a:schemeClr val="accent6"/>
                </a:solidFill>
              </a:rPr>
              <a:t>Figure Next Page</a:t>
            </a:r>
            <a:r>
              <a:rPr lang="en-GB" dirty="0"/>
              <a:t>)</a:t>
            </a:r>
          </a:p>
        </p:txBody>
      </p:sp>
      <p:sp>
        <p:nvSpPr>
          <p:cNvPr id="3" name="页脚占位符 2">
            <a:extLst>
              <a:ext uri="{FF2B5EF4-FFF2-40B4-BE49-F238E27FC236}">
                <a16:creationId xmlns:a16="http://schemas.microsoft.com/office/drawing/2014/main" id="{9EF84342-C0F8-4001-A863-4CD72A308DB2}"/>
              </a:ext>
            </a:extLst>
          </p:cNvPr>
          <p:cNvSpPr>
            <a:spLocks noGrp="1"/>
          </p:cNvSpPr>
          <p:nvPr>
            <p:ph type="ftr" sz="quarter" idx="11"/>
          </p:nvPr>
        </p:nvSpPr>
        <p:spPr/>
        <p:txBody>
          <a:bodyPr/>
          <a:lstStyle/>
          <a:p>
            <a:r>
              <a:rPr lang="en-US" altLang="zh-CN" b="1"/>
              <a:t>Exciting Projects in RAIL CUHK-SZ</a:t>
            </a:r>
            <a:endParaRPr lang="zh-HK" altLang="en-US" dirty="0"/>
          </a:p>
        </p:txBody>
      </p:sp>
      <p:sp>
        <p:nvSpPr>
          <p:cNvPr id="4" name="灯片编号占位符 3">
            <a:extLst>
              <a:ext uri="{FF2B5EF4-FFF2-40B4-BE49-F238E27FC236}">
                <a16:creationId xmlns:a16="http://schemas.microsoft.com/office/drawing/2014/main" id="{54A5F644-B876-4349-A7C7-073F712375BA}"/>
              </a:ext>
            </a:extLst>
          </p:cNvPr>
          <p:cNvSpPr>
            <a:spLocks noGrp="1"/>
          </p:cNvSpPr>
          <p:nvPr>
            <p:ph type="sldNum" sz="quarter" idx="12"/>
          </p:nvPr>
        </p:nvSpPr>
        <p:spPr/>
        <p:txBody>
          <a:bodyPr/>
          <a:lstStyle/>
          <a:p>
            <a:fld id="{A1882B6D-F4EF-467E-B0D5-6F92A8C1D7D9}" type="slidenum">
              <a:rPr lang="en-US" smtClean="0"/>
              <a:pPr/>
              <a:t>9</a:t>
            </a:fld>
            <a:endParaRPr lang="en-US" dirty="0"/>
          </a:p>
        </p:txBody>
      </p:sp>
      <p:sp>
        <p:nvSpPr>
          <p:cNvPr id="5" name="标题 4">
            <a:extLst>
              <a:ext uri="{FF2B5EF4-FFF2-40B4-BE49-F238E27FC236}">
                <a16:creationId xmlns:a16="http://schemas.microsoft.com/office/drawing/2014/main" id="{13328084-D318-401C-9D93-FBB6BC102FDE}"/>
              </a:ext>
            </a:extLst>
          </p:cNvPr>
          <p:cNvSpPr>
            <a:spLocks noGrp="1"/>
          </p:cNvSpPr>
          <p:nvPr>
            <p:ph type="title"/>
          </p:nvPr>
        </p:nvSpPr>
        <p:spPr/>
        <p:txBody>
          <a:bodyPr/>
          <a:lstStyle/>
          <a:p>
            <a:r>
              <a:rPr lang="en-GB" altLang="zh-CN" dirty="0"/>
              <a:t>MPU6050 D</a:t>
            </a:r>
            <a:r>
              <a:rPr lang="en-US" altLang="zh-CN" dirty="0" err="1"/>
              <a:t>ata</a:t>
            </a:r>
            <a:r>
              <a:rPr lang="en-US" altLang="zh-CN" dirty="0"/>
              <a:t> Accessing</a:t>
            </a:r>
            <a:endParaRPr lang="en-GB" dirty="0"/>
          </a:p>
        </p:txBody>
      </p:sp>
    </p:spTree>
    <p:extLst>
      <p:ext uri="{BB962C8B-B14F-4D97-AF65-F5344CB8AC3E}">
        <p14:creationId xmlns:p14="http://schemas.microsoft.com/office/powerpoint/2010/main" val="594543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65860</TotalTime>
  <Words>814</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楷体</vt:lpstr>
      <vt:lpstr>微软雅黑</vt:lpstr>
      <vt:lpstr>微软雅黑</vt:lpstr>
      <vt:lpstr>Arial</vt:lpstr>
      <vt:lpstr>Calibri</vt:lpstr>
      <vt:lpstr>Calibri Light</vt:lpstr>
      <vt:lpstr>Wingdings</vt:lpstr>
      <vt:lpstr>Office 主题</vt:lpstr>
      <vt:lpstr>机器人与人工智能实验室 Robotics and Artificial Intelligence Laboratory</vt:lpstr>
      <vt:lpstr>MPU6050 Data Accessing</vt:lpstr>
      <vt:lpstr>MPU6050 Data Accessing</vt:lpstr>
      <vt:lpstr>MPU6050 Data Accessing</vt:lpstr>
      <vt:lpstr>MPU6050 Data Accessing</vt:lpstr>
      <vt:lpstr>MPU6050 Data Accessing</vt:lpstr>
      <vt:lpstr>MPU6050 Data Accessing</vt:lpstr>
      <vt:lpstr>MPU6050 Data Accessing</vt:lpstr>
      <vt:lpstr>MPU6050 Data Accessing</vt:lpstr>
      <vt:lpstr>MPU6050 Data Accessing</vt:lpstr>
      <vt:lpstr>MPU6050 Data Accessing</vt:lpstr>
      <vt:lpstr>MPU6050 Data Accessing</vt:lpstr>
      <vt:lpstr>MPU6050 Data Accessing</vt:lpstr>
      <vt:lpstr>MPU6050 Data Accessing</vt:lpstr>
      <vt:lpstr>MPU6050 Data Accessing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Prof. Lam Tin Lun</dc:creator>
  <cp:lastModifiedBy>Robert Lau</cp:lastModifiedBy>
  <cp:revision>5589</cp:revision>
  <dcterms:created xsi:type="dcterms:W3CDTF">2015-04-26T15:28:14Z</dcterms:created>
  <dcterms:modified xsi:type="dcterms:W3CDTF">2020-07-16T08:03:06Z</dcterms:modified>
</cp:coreProperties>
</file>