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719" r:id="rId2"/>
    <p:sldId id="1200" r:id="rId3"/>
    <p:sldId id="1201" r:id="rId4"/>
    <p:sldId id="1202" r:id="rId5"/>
    <p:sldId id="1203" r:id="rId6"/>
    <p:sldId id="1204" r:id="rId7"/>
    <p:sldId id="1205" r:id="rId8"/>
    <p:sldId id="1206" r:id="rId9"/>
    <p:sldId id="119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Ding Ning (IRIM)" initials="DDN(" lastIdx="1" clrIdx="0">
    <p:extLst>
      <p:ext uri="{19B8F6BF-5375-455C-9EA6-DF929625EA0E}">
        <p15:presenceInfo xmlns:p15="http://schemas.microsoft.com/office/powerpoint/2012/main" userId="S::dingning@CUHK.EDU.CN::874f7539-4773-4e13-9722-92a92a8fa1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9F9F"/>
    <a:srgbClr val="632E62"/>
    <a:srgbClr val="CC99FF"/>
    <a:srgbClr val="000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8" autoAdjust="0"/>
    <p:restoredTop sz="85209" autoAdjust="0"/>
  </p:normalViewPr>
  <p:slideViewPr>
    <p:cSldViewPr snapToGrid="0" snapToObjects="1">
      <p:cViewPr varScale="1">
        <p:scale>
          <a:sx n="52" d="100"/>
          <a:sy n="52" d="100"/>
        </p:scale>
        <p:origin x="120" y="48"/>
      </p:cViewPr>
      <p:guideLst>
        <p:guide orient="horz" pos="2160"/>
        <p:guide pos="3840"/>
      </p:guideLst>
    </p:cSldViewPr>
  </p:slideViewPr>
  <p:notesTextViewPr>
    <p:cViewPr>
      <p:scale>
        <a:sx n="1" d="1"/>
        <a:sy n="1" d="1"/>
      </p:scale>
      <p:origin x="0" y="0"/>
    </p:cViewPr>
  </p:notesTextViewPr>
  <p:sorterViewPr>
    <p:cViewPr>
      <p:scale>
        <a:sx n="200" d="100"/>
        <a:sy n="200" d="100"/>
      </p:scale>
      <p:origin x="0" y="-118340"/>
    </p:cViewPr>
  </p:sorterViewPr>
  <p:notesViewPr>
    <p:cSldViewPr snapToGrid="0" snapToObject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79E657-5512-41EB-9F4E-2A6135FBD972}" type="datetimeFigureOut">
              <a:rPr lang="en-US" smtClean="0"/>
              <a:t>7/17/2020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40497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919F7-3BE7-8746-8796-EE404D9FBE6A}" type="datetimeFigureOut">
              <a:rPr kumimoji="1" lang="zh-CN" altLang="en-US" smtClean="0"/>
              <a:t>2020/7/17</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1266F-39BA-0A4B-91B7-41F55E5A698E}" type="slidenum">
              <a:rPr kumimoji="1" lang="zh-CN" altLang="en-US" smtClean="0"/>
              <a:t>‹#›</a:t>
            </a:fld>
            <a:endParaRPr kumimoji="1" lang="zh-CN" altLang="en-US"/>
          </a:p>
        </p:txBody>
      </p:sp>
    </p:spTree>
    <p:extLst>
      <p:ext uri="{BB962C8B-B14F-4D97-AF65-F5344CB8AC3E}">
        <p14:creationId xmlns:p14="http://schemas.microsoft.com/office/powerpoint/2010/main" val="25951980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E1266F-39BA-0A4B-91B7-41F55E5A698E}" type="slidenum">
              <a:rPr kumimoji="1" lang="zh-CN" altLang="en-US" smtClean="0"/>
              <a:t>1</a:t>
            </a:fld>
            <a:endParaRPr kumimoji="1" lang="zh-CN" altLang="en-US" dirty="0"/>
          </a:p>
        </p:txBody>
      </p:sp>
    </p:spTree>
    <p:extLst>
      <p:ext uri="{BB962C8B-B14F-4D97-AF65-F5344CB8AC3E}">
        <p14:creationId xmlns:p14="http://schemas.microsoft.com/office/powerpoint/2010/main" val="198413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r="2593" b="1375"/>
          <a:stretch/>
        </p:blipFill>
        <p:spPr>
          <a:xfrm>
            <a:off x="5" y="1"/>
            <a:ext cx="12191996" cy="6858000"/>
          </a:xfrm>
          <a:prstGeom prst="rect">
            <a:avLst/>
          </a:prstGeom>
        </p:spPr>
      </p:pic>
      <p:sp>
        <p:nvSpPr>
          <p:cNvPr id="14" name="矩形 16"/>
          <p:cNvSpPr/>
          <p:nvPr userDrawn="1"/>
        </p:nvSpPr>
        <p:spPr>
          <a:xfrm>
            <a:off x="4" y="2235199"/>
            <a:ext cx="8302166" cy="1571190"/>
          </a:xfrm>
          <a:prstGeom prst="rect">
            <a:avLst/>
          </a:prstGeom>
          <a:solidFill>
            <a:srgbClr val="632E62">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lt"/>
              <a:ea typeface="等线" panose="02010600030101010101" pitchFamily="2" charset="-122"/>
              <a:cs typeface="+mn-cs"/>
            </a:endParaRPr>
          </a:p>
        </p:txBody>
      </p:sp>
      <p:sp>
        <p:nvSpPr>
          <p:cNvPr id="3" name="副标题 2"/>
          <p:cNvSpPr>
            <a:spLocks noGrp="1"/>
          </p:cNvSpPr>
          <p:nvPr>
            <p:ph type="subTitle" idx="1"/>
          </p:nvPr>
        </p:nvSpPr>
        <p:spPr>
          <a:xfrm>
            <a:off x="846670" y="4986867"/>
            <a:ext cx="5757334" cy="1364266"/>
          </a:xfrm>
        </p:spPr>
        <p:txBody>
          <a:bodyPr>
            <a:normAutofit/>
          </a:bodyPr>
          <a:lstStyle>
            <a:lvl1pPr marL="0" indent="0" algn="l">
              <a:buNone/>
              <a:defRPr lang="zh-CN" altLang="en-US" sz="2400" kern="1200">
                <a:solidFill>
                  <a:schemeClr val="tx1"/>
                </a:solidFill>
                <a:latin typeface="+mn-lt"/>
                <a:ea typeface="楷体" panose="02010609060101010101" pitchFamily="49"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p:cNvSpPr>
            <a:spLocks noGrp="1"/>
          </p:cNvSpPr>
          <p:nvPr>
            <p:ph type="dt" sz="half" idx="10"/>
          </p:nvPr>
        </p:nvSpPr>
        <p:spPr/>
        <p:txBody>
          <a:bodyPr/>
          <a:lstStyle>
            <a:lvl1pPr>
              <a:defRPr>
                <a:latin typeface="+mn-lt"/>
              </a:defRPr>
            </a:lvl1pPr>
          </a:lstStyle>
          <a:p>
            <a:endParaRPr kumimoji="1" lang="zh-CN" altLang="en-US"/>
          </a:p>
        </p:txBody>
      </p:sp>
      <p:sp>
        <p:nvSpPr>
          <p:cNvPr id="5" name="页脚占位符 4"/>
          <p:cNvSpPr>
            <a:spLocks noGrp="1"/>
          </p:cNvSpPr>
          <p:nvPr>
            <p:ph type="ftr" sz="quarter" idx="11"/>
          </p:nvPr>
        </p:nvSpPr>
        <p:spPr>
          <a:xfrm>
            <a:off x="4038600" y="6356350"/>
            <a:ext cx="2584575" cy="365125"/>
          </a:xfrm>
        </p:spPr>
        <p:txBody>
          <a:bodyPr/>
          <a:lstStyle>
            <a:lvl1pPr>
              <a:defRPr>
                <a:latin typeface="+mn-lt"/>
              </a:defRPr>
            </a:lvl1pPr>
          </a:lstStyle>
          <a:p>
            <a:r>
              <a:rPr kumimoji="1" lang="en-US" altLang="zh-CN"/>
              <a:t>Exciting Projects in RAIL CUHK-SZ</a:t>
            </a:r>
            <a:endParaRPr kumimoji="1" lang="zh-CN" altLang="en-US" dirty="0"/>
          </a:p>
        </p:txBody>
      </p:sp>
      <p:sp>
        <p:nvSpPr>
          <p:cNvPr id="6" name="幻灯片编号占位符 5"/>
          <p:cNvSpPr>
            <a:spLocks noGrp="1"/>
          </p:cNvSpPr>
          <p:nvPr>
            <p:ph type="sldNum" sz="quarter" idx="12"/>
          </p:nvPr>
        </p:nvSpPr>
        <p:spPr/>
        <p:txBody>
          <a:bodyPr/>
          <a:lstStyle>
            <a:lvl1pPr>
              <a:defRPr>
                <a:latin typeface="+mn-lt"/>
              </a:defRPr>
            </a:lvl1pPr>
          </a:lstStyle>
          <a:p>
            <a:fld id="{EB8F4B19-15CE-6447-8B5B-203C99CD9CD4}" type="slidenum">
              <a:rPr kumimoji="1" lang="zh-CN" altLang="en-US" smtClean="0"/>
              <a:pPr/>
              <a:t>‹#›</a:t>
            </a:fld>
            <a:endParaRPr kumimoji="1" lang="zh-CN" altLang="en-US"/>
          </a:p>
        </p:txBody>
      </p:sp>
      <p:pic>
        <p:nvPicPr>
          <p:cNvPr id="9"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6961" t="35708" b="36372"/>
          <a:stretch/>
        </p:blipFill>
        <p:spPr bwMode="auto">
          <a:xfrm>
            <a:off x="174170" y="309796"/>
            <a:ext cx="5821347" cy="120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595085" y="2336800"/>
            <a:ext cx="7707085" cy="1365198"/>
          </a:xfrm>
        </p:spPr>
        <p:txBody>
          <a:bodyPr anchor="ctr">
            <a:normAutofit/>
          </a:bodyPr>
          <a:lstStyle>
            <a:lvl1pPr algn="l">
              <a:defRPr lang="zh-CN" altLang="en-US" sz="4800" b="1" kern="1200" dirty="0">
                <a:solidFill>
                  <a:schemeClr val="bg1"/>
                </a:solidFill>
                <a:latin typeface="楷体" panose="02010609060101010101" pitchFamily="49" charset="-122"/>
                <a:ea typeface="楷体" panose="02010609060101010101" pitchFamily="49" charset="-122"/>
                <a:cs typeface="Times New Roman" panose="02020603050405020304" pitchFamily="18" charset="0"/>
              </a:defRPr>
            </a:lvl1pPr>
          </a:lstStyle>
          <a:p>
            <a:r>
              <a:rPr kumimoji="1" lang="zh-CN" altLang="en-US" dirty="0"/>
              <a:t>单击此处编辑母版标题样式</a:t>
            </a:r>
          </a:p>
        </p:txBody>
      </p:sp>
    </p:spTree>
    <p:extLst>
      <p:ext uri="{BB962C8B-B14F-4D97-AF65-F5344CB8AC3E}">
        <p14:creationId xmlns:p14="http://schemas.microsoft.com/office/powerpoint/2010/main" val="1911165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479" t="45070" r="4189" b="45659"/>
          <a:stretch/>
        </p:blipFill>
        <p:spPr>
          <a:xfrm>
            <a:off x="0" y="1"/>
            <a:ext cx="12179299" cy="927100"/>
          </a:xfrm>
          <a:prstGeom prst="rect">
            <a:avLst/>
          </a:prstGeom>
        </p:spPr>
      </p:pic>
      <p:sp>
        <p:nvSpPr>
          <p:cNvPr id="12" name="Content Placeholder 2"/>
          <p:cNvSpPr>
            <a:spLocks noGrp="1"/>
          </p:cNvSpPr>
          <p:nvPr>
            <p:ph idx="1"/>
          </p:nvPr>
        </p:nvSpPr>
        <p:spPr>
          <a:xfrm>
            <a:off x="724328" y="1320803"/>
            <a:ext cx="10720469" cy="4930769"/>
          </a:xfrm>
        </p:spPr>
        <p:txBody>
          <a:bodyPr>
            <a:normAutofit/>
          </a:bodyPr>
          <a:lstStyle>
            <a:lvl1pPr marL="342900" indent="-342900">
              <a:lnSpc>
                <a:spcPct val="150000"/>
              </a:lnSpc>
              <a:buClr>
                <a:srgbClr val="7030A0"/>
              </a:buClr>
              <a:buSzPct val="8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1pPr>
            <a:lvl2pPr marL="742950" indent="-285750">
              <a:lnSpc>
                <a:spcPct val="150000"/>
              </a:lnSpc>
              <a:buClr>
                <a:srgbClr val="7030A0"/>
              </a:buClr>
              <a:buSzPct val="80000"/>
              <a:buFont typeface="Wingdings" panose="05000000000000000000" pitchFamily="2" charset="2"/>
              <a:buChar char="u"/>
              <a:defRPr sz="2000">
                <a:solidFill>
                  <a:schemeClr val="tx1"/>
                </a:solidFill>
                <a:latin typeface="微软雅黑" panose="020B0503020204020204" pitchFamily="34" charset="-122"/>
                <a:ea typeface="微软雅黑" panose="020B0503020204020204" pitchFamily="34" charset="-122"/>
              </a:defRPr>
            </a:lvl2pPr>
            <a:lvl3pPr marL="1143000" indent="-228600">
              <a:lnSpc>
                <a:spcPct val="150000"/>
              </a:lnSpc>
              <a:buClr>
                <a:srgbClr val="7030A0"/>
              </a:buClr>
              <a:buSzPct val="80000"/>
              <a:buFont typeface="Wingdings" panose="05000000000000000000" pitchFamily="2" charset="2"/>
              <a:buChar char="u"/>
              <a:defRPr sz="1800">
                <a:solidFill>
                  <a:schemeClr val="tx1"/>
                </a:solidFill>
                <a:latin typeface="微软雅黑" panose="020B0503020204020204" pitchFamily="34" charset="-122"/>
                <a:ea typeface="微软雅黑" panose="020B0503020204020204" pitchFamily="34" charset="-122"/>
              </a:defRPr>
            </a:lvl3pPr>
            <a:lvl4pPr marL="1600200"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pitchFamily="34" charset="-122"/>
                <a:ea typeface="微软雅黑" panose="020B0503020204020204" pitchFamily="34" charset="-122"/>
              </a:defRPr>
            </a:lvl4pPr>
            <a:lvl5pPr marL="2057400"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pitchFamily="34" charset="-122"/>
                <a:ea typeface="微软雅黑" panose="020B0503020204020204" pitchFamily="34" charset="-122"/>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3" name="Date Placeholder 3"/>
          <p:cNvSpPr>
            <a:spLocks noGrp="1"/>
          </p:cNvSpPr>
          <p:nvPr>
            <p:ph type="dt" sz="half" idx="10"/>
          </p:nvPr>
        </p:nvSpPr>
        <p:spPr>
          <a:xfrm>
            <a:off x="9712412" y="6479316"/>
            <a:ext cx="1502332" cy="365125"/>
          </a:xfrm>
        </p:spPr>
        <p:txBody>
          <a:bodyPr/>
          <a:lstStyle>
            <a:lvl1pPr algn="r">
              <a:defRPr sz="1100">
                <a:latin typeface="Microsoft YaHei" panose="020B0503020204020204" pitchFamily="34" charset="-122"/>
                <a:ea typeface="Microsoft YaHei" panose="020B0503020204020204" pitchFamily="34" charset="-122"/>
              </a:defRPr>
            </a:lvl1pPr>
          </a:lstStyle>
          <a:p>
            <a:endParaRPr lang="zh-HK" altLang="en-US" dirty="0"/>
          </a:p>
        </p:txBody>
      </p:sp>
      <p:sp>
        <p:nvSpPr>
          <p:cNvPr id="14" name="Footer Placeholder 4"/>
          <p:cNvSpPr>
            <a:spLocks noGrp="1"/>
          </p:cNvSpPr>
          <p:nvPr>
            <p:ph type="ftr" sz="quarter" idx="11"/>
          </p:nvPr>
        </p:nvSpPr>
        <p:spPr>
          <a:xfrm>
            <a:off x="197708" y="6479316"/>
            <a:ext cx="3575691" cy="365125"/>
          </a:xfrm>
        </p:spPr>
        <p:txBody>
          <a:bodyPr/>
          <a:lstStyle>
            <a:lvl1pPr algn="l">
              <a:defRPr sz="1100">
                <a:latin typeface="微软雅黑" panose="020B0503020204020204" pitchFamily="34" charset="-122"/>
                <a:ea typeface="微软雅黑" panose="020B0503020204020204" pitchFamily="34" charset="-122"/>
              </a:defRPr>
            </a:lvl1pPr>
          </a:lstStyle>
          <a:p>
            <a:r>
              <a:rPr lang="en-US" altLang="zh-CN" b="1"/>
              <a:t>Exciting Projects in RAIL CUHK-SZ</a:t>
            </a:r>
            <a:endParaRPr lang="zh-HK" altLang="en-US" dirty="0"/>
          </a:p>
        </p:txBody>
      </p:sp>
      <p:sp>
        <p:nvSpPr>
          <p:cNvPr id="15" name="Slide Number Placeholder 5"/>
          <p:cNvSpPr>
            <a:spLocks noGrp="1"/>
          </p:cNvSpPr>
          <p:nvPr>
            <p:ph type="sldNum" sz="quarter" idx="12"/>
          </p:nvPr>
        </p:nvSpPr>
        <p:spPr>
          <a:xfrm>
            <a:off x="11335757" y="6479316"/>
            <a:ext cx="683339" cy="365125"/>
          </a:xfrm>
        </p:spPr>
        <p:txBody>
          <a:bodyPr/>
          <a:lstStyle>
            <a:lvl1pPr>
              <a:defRPr lang="zh-HK" altLang="en-US" sz="1100" kern="1200" smtClean="0">
                <a:solidFill>
                  <a:srgbClr val="9F9F9F"/>
                </a:solidFill>
                <a:latin typeface="Microsoft YaHei" panose="020B0503020204020204" pitchFamily="34" charset="-122"/>
                <a:ea typeface="Microsoft YaHei" panose="020B0503020204020204" pitchFamily="34" charset="-122"/>
                <a:cs typeface="+mn-cs"/>
              </a:defRPr>
            </a:lvl1pPr>
          </a:lstStyle>
          <a:p>
            <a:fld id="{A1882B6D-F4EF-467E-B0D5-6F92A8C1D7D9}" type="slidenum">
              <a:rPr lang="en-US" smtClean="0"/>
              <a:pPr/>
              <a:t>‹#›</a:t>
            </a:fld>
            <a:endParaRPr lang="en-US" dirty="0"/>
          </a:p>
        </p:txBody>
      </p:sp>
      <p:sp>
        <p:nvSpPr>
          <p:cNvPr id="10" name="矩形 16"/>
          <p:cNvSpPr/>
          <p:nvPr userDrawn="1"/>
        </p:nvSpPr>
        <p:spPr>
          <a:xfrm>
            <a:off x="0" y="932"/>
            <a:ext cx="12192000" cy="949360"/>
          </a:xfrm>
          <a:prstGeom prst="rect">
            <a:avLst/>
          </a:prstGeom>
          <a:solidFill>
            <a:srgbClr val="632E62">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19" name="图片 1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18320" y="84549"/>
            <a:ext cx="3432584" cy="770458"/>
          </a:xfrm>
          <a:prstGeom prst="rect">
            <a:avLst/>
          </a:prstGeom>
        </p:spPr>
      </p:pic>
      <p:sp>
        <p:nvSpPr>
          <p:cNvPr id="11" name="Title 1"/>
          <p:cNvSpPr>
            <a:spLocks noGrp="1"/>
          </p:cNvSpPr>
          <p:nvPr>
            <p:ph type="title"/>
          </p:nvPr>
        </p:nvSpPr>
        <p:spPr>
          <a:xfrm>
            <a:off x="724328" y="51841"/>
            <a:ext cx="7884064" cy="835874"/>
          </a:xfrm>
        </p:spPr>
        <p:txBody>
          <a:bodyPr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186947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a:t>Exciting Projects in RAIL CUHK-SZ</a:t>
            </a:r>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43879235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pPr>
              <a:lnSpc>
                <a:spcPct val="100000"/>
              </a:lnSpc>
            </a:pPr>
            <a:r>
              <a:rPr lang="zh-TW" altLang="en-US" sz="3600" dirty="0">
                <a:effectLst>
                  <a:outerShdw blurRad="38100" dist="38100" dir="2700000" algn="tl">
                    <a:srgbClr val="000000">
                      <a:alpha val="43137"/>
                    </a:srgbClr>
                  </a:outerShdw>
                </a:effectLst>
                <a:latin typeface="+mn-lt"/>
              </a:rPr>
              <a:t>机器人与人工智能实验室</a:t>
            </a:r>
            <a:br>
              <a:rPr lang="en-US" altLang="zh-TW" sz="3600" dirty="0">
                <a:effectLst>
                  <a:outerShdw blurRad="38100" dist="38100" dir="2700000" algn="tl">
                    <a:srgbClr val="000000">
                      <a:alpha val="43137"/>
                    </a:srgbClr>
                  </a:outerShdw>
                </a:effectLst>
                <a:latin typeface="+mn-lt"/>
              </a:rPr>
            </a:br>
            <a:r>
              <a:rPr lang="en-US" altLang="zh-TW" sz="2800" dirty="0">
                <a:effectLst>
                  <a:outerShdw blurRad="38100" dist="38100" dir="2700000" algn="tl">
                    <a:srgbClr val="000000">
                      <a:alpha val="43137"/>
                    </a:srgbClr>
                  </a:outerShdw>
                </a:effectLst>
                <a:latin typeface="+mn-lt"/>
              </a:rPr>
              <a:t>Robotics and Artificial Intelligence Laboratory</a:t>
            </a:r>
            <a:endParaRPr lang="en-US" sz="4000" dirty="0">
              <a:effectLst>
                <a:outerShdw blurRad="38100" dist="38100" dir="2700000" algn="tl">
                  <a:srgbClr val="000000">
                    <a:alpha val="43137"/>
                  </a:srgbClr>
                </a:outerShdw>
              </a:effectLst>
              <a:latin typeface="+mn-lt"/>
            </a:endParaRPr>
          </a:p>
        </p:txBody>
      </p:sp>
      <p:sp>
        <p:nvSpPr>
          <p:cNvPr id="4" name="Title 6">
            <a:extLst>
              <a:ext uri="{FF2B5EF4-FFF2-40B4-BE49-F238E27FC236}">
                <a16:creationId xmlns:a16="http://schemas.microsoft.com/office/drawing/2014/main" id="{EFD86E7D-F71F-4A59-A494-BF6D94D65ABC}"/>
              </a:ext>
            </a:extLst>
          </p:cNvPr>
          <p:cNvSpPr txBox="1">
            <a:spLocks/>
          </p:cNvSpPr>
          <p:nvPr/>
        </p:nvSpPr>
        <p:spPr>
          <a:xfrm>
            <a:off x="568581" y="1563757"/>
            <a:ext cx="3063619" cy="653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4800" b="1" kern="1200" dirty="0">
                <a:solidFill>
                  <a:schemeClr val="bg1"/>
                </a:solidFill>
                <a:latin typeface="黑体" panose="02010609060101010101" pitchFamily="49" charset="-122"/>
                <a:ea typeface="黑体" panose="02010609060101010101" pitchFamily="49" charset="-122"/>
                <a:cs typeface="Times New Roman" panose="02020603050405020304" pitchFamily="18" charset="0"/>
              </a:defRPr>
            </a:lvl1pPr>
          </a:lstStyle>
          <a:p>
            <a:r>
              <a:rPr lang="en-US" altLang="zh-TW" sz="4000" dirty="0">
                <a:effectLst>
                  <a:outerShdw blurRad="38100" dist="38100" dir="2700000" algn="tl">
                    <a:srgbClr val="000000">
                      <a:alpha val="43137"/>
                    </a:srgbClr>
                  </a:outerShdw>
                </a:effectLst>
                <a:latin typeface="+mn-lt"/>
              </a:rPr>
              <a:t>W</a:t>
            </a:r>
            <a:r>
              <a:rPr lang="en-US" altLang="zh-TW" sz="3200" dirty="0">
                <a:effectLst>
                  <a:outerShdw blurRad="38100" dist="38100" dir="2700000" algn="tl">
                    <a:srgbClr val="000000">
                      <a:alpha val="43137"/>
                    </a:srgbClr>
                  </a:outerShdw>
                </a:effectLst>
                <a:latin typeface="+mn-lt"/>
              </a:rPr>
              <a:t>ELCOME</a:t>
            </a:r>
            <a:r>
              <a:rPr lang="en-US" altLang="zh-TW" sz="4000" dirty="0">
                <a:effectLst>
                  <a:outerShdw blurRad="38100" dist="38100" dir="2700000" algn="tl">
                    <a:srgbClr val="000000">
                      <a:alpha val="43137"/>
                    </a:srgbClr>
                  </a:outerShdw>
                </a:effectLst>
                <a:latin typeface="+mn-lt"/>
              </a:rPr>
              <a:t> T</a:t>
            </a:r>
            <a:r>
              <a:rPr lang="en-US" altLang="zh-TW" sz="3200" dirty="0">
                <a:effectLst>
                  <a:outerShdw blurRad="38100" dist="38100" dir="2700000" algn="tl">
                    <a:srgbClr val="000000">
                      <a:alpha val="43137"/>
                    </a:srgbClr>
                  </a:outerShdw>
                </a:effectLst>
                <a:latin typeface="+mn-lt"/>
              </a:rPr>
              <a:t>O</a:t>
            </a:r>
            <a:endParaRPr lang="en-US" sz="4000" dirty="0">
              <a:effectLst>
                <a:outerShdw blurRad="38100" dist="38100" dir="2700000" algn="tl">
                  <a:srgbClr val="000000">
                    <a:alpha val="43137"/>
                  </a:srgbClr>
                </a:outerShdw>
              </a:effectLst>
              <a:latin typeface="+mn-lt"/>
            </a:endParaRPr>
          </a:p>
        </p:txBody>
      </p:sp>
      <p:sp>
        <p:nvSpPr>
          <p:cNvPr id="2" name="頁尾版面配置區 1">
            <a:extLst>
              <a:ext uri="{FF2B5EF4-FFF2-40B4-BE49-F238E27FC236}">
                <a16:creationId xmlns:a16="http://schemas.microsoft.com/office/drawing/2014/main" id="{D64547EC-2E49-4926-90A3-6AF64FDC5E6C}"/>
              </a:ext>
            </a:extLst>
          </p:cNvPr>
          <p:cNvSpPr>
            <a:spLocks noGrp="1"/>
          </p:cNvSpPr>
          <p:nvPr>
            <p:ph type="ftr" sz="quarter" idx="11"/>
          </p:nvPr>
        </p:nvSpPr>
        <p:spPr/>
        <p:txBody>
          <a:bodyPr/>
          <a:lstStyle/>
          <a:p>
            <a:r>
              <a:rPr kumimoji="1" lang="en-US" altLang="zh-CN" dirty="0"/>
              <a:t>Exciting Projects in RAIL CUHK-SZ</a:t>
            </a:r>
            <a:endParaRPr kumimoji="1" lang="zh-CN" altLang="en-US" dirty="0"/>
          </a:p>
        </p:txBody>
      </p:sp>
      <p:sp>
        <p:nvSpPr>
          <p:cNvPr id="5" name="Slide Number Placeholder 4"/>
          <p:cNvSpPr>
            <a:spLocks noGrp="1"/>
          </p:cNvSpPr>
          <p:nvPr>
            <p:ph type="sldNum" sz="quarter" idx="12"/>
          </p:nvPr>
        </p:nvSpPr>
        <p:spPr/>
        <p:txBody>
          <a:bodyPr/>
          <a:lstStyle/>
          <a:p>
            <a:fld id="{EB8F4B19-15CE-6447-8B5B-203C99CD9CD4}" type="slidenum">
              <a:rPr kumimoji="1" lang="zh-CN" altLang="en-US" smtClean="0"/>
              <a:pPr/>
              <a:t>1</a:t>
            </a:fld>
            <a:endParaRPr kumimoji="1" lang="zh-CN" altLang="en-US"/>
          </a:p>
        </p:txBody>
      </p:sp>
    </p:spTree>
    <p:extLst>
      <p:ext uri="{BB962C8B-B14F-4D97-AF65-F5344CB8AC3E}">
        <p14:creationId xmlns:p14="http://schemas.microsoft.com/office/powerpoint/2010/main" val="936213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1. Introduction</a:t>
            </a:r>
          </a:p>
          <a:p>
            <a:r>
              <a:rPr lang="en-GB" altLang="zh-CN" dirty="0"/>
              <a:t>The shape of the buzzer on </a:t>
            </a:r>
            <a:r>
              <a:rPr lang="en-GB" altLang="zh-CN" dirty="0" err="1"/>
              <a:t>Petoi</a:t>
            </a:r>
            <a:r>
              <a:rPr lang="en-GB" altLang="zh-CN" dirty="0"/>
              <a:t> is a </a:t>
            </a:r>
            <a:r>
              <a:rPr lang="en-GB" altLang="zh-CN" b="1" dirty="0">
                <a:solidFill>
                  <a:srgbClr val="FF0000"/>
                </a:solidFill>
              </a:rPr>
              <a:t>flat cube</a:t>
            </a:r>
            <a:r>
              <a:rPr lang="en-GB" altLang="zh-CN" dirty="0"/>
              <a:t> with a small hole on it.</a:t>
            </a:r>
          </a:p>
          <a:p>
            <a:r>
              <a:rPr lang="en-GB" altLang="zh-CN" dirty="0"/>
              <a:t>The principle of buzzer is </a:t>
            </a:r>
            <a:r>
              <a:rPr lang="en-GB" altLang="zh-CN" b="1" dirty="0">
                <a:solidFill>
                  <a:srgbClr val="FF0000"/>
                </a:solidFill>
              </a:rPr>
              <a:t>mechanical oscillation</a:t>
            </a:r>
            <a:r>
              <a:rPr lang="en-GB" altLang="zh-CN" dirty="0"/>
              <a:t>. The audio signal current generated by the oscillator passes through the electromagnetic coil to generate </a:t>
            </a:r>
            <a:r>
              <a:rPr lang="en-GB" altLang="zh-CN" b="1" dirty="0">
                <a:solidFill>
                  <a:srgbClr val="FF0000"/>
                </a:solidFill>
              </a:rPr>
              <a:t>magnetic field</a:t>
            </a:r>
            <a:r>
              <a:rPr lang="en-GB" altLang="zh-CN" dirty="0"/>
              <a:t>. Under the interaction of electromagnetic coil and magnet, the oscillating diaphragm periodically vibrates and makes </a:t>
            </a:r>
            <a:r>
              <a:rPr lang="en-GB" altLang="zh-CN" b="1" dirty="0">
                <a:solidFill>
                  <a:srgbClr val="FF0000"/>
                </a:solidFill>
              </a:rPr>
              <a:t>sound</a:t>
            </a:r>
            <a:r>
              <a:rPr lang="en-GB" altLang="zh-CN" dirty="0"/>
              <a:t>.</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2</a:t>
            </a:fld>
            <a:endParaRPr lang="en-US" dirty="0"/>
          </a:p>
        </p:txBody>
      </p:sp>
      <p:sp>
        <p:nvSpPr>
          <p:cNvPr id="5" name="标题 4"/>
          <p:cNvSpPr>
            <a:spLocks noGrp="1"/>
          </p:cNvSpPr>
          <p:nvPr>
            <p:ph type="title"/>
          </p:nvPr>
        </p:nvSpPr>
        <p:spPr/>
        <p:txBody>
          <a:bodyPr/>
          <a:lstStyle/>
          <a:p>
            <a:r>
              <a:rPr lang="en-US" altLang="zh-CN" dirty="0"/>
              <a:t>Buzzer Control</a:t>
            </a:r>
            <a:endParaRPr lang="zh-CN" altLang="en-US" dirty="0"/>
          </a:p>
        </p:txBody>
      </p:sp>
      <p:pic>
        <p:nvPicPr>
          <p:cNvPr id="1026" name="Picture 2">
            <a:extLst>
              <a:ext uri="{FF2B5EF4-FFF2-40B4-BE49-F238E27FC236}">
                <a16:creationId xmlns:a16="http://schemas.microsoft.com/office/drawing/2014/main" id="{136467B1-A724-49A4-AEFF-54AEC2066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130" y="5503149"/>
            <a:ext cx="4997739" cy="135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787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2. Classification</a:t>
            </a:r>
          </a:p>
          <a:p>
            <a:r>
              <a:rPr lang="en-GB" altLang="zh-CN" b="1" dirty="0">
                <a:solidFill>
                  <a:srgbClr val="FF0000"/>
                </a:solidFill>
              </a:rPr>
              <a:t>(a)</a:t>
            </a:r>
            <a:r>
              <a:rPr lang="en-GB" altLang="zh-CN" dirty="0"/>
              <a:t> Active buzzer</a:t>
            </a:r>
          </a:p>
          <a:p>
            <a:endParaRPr lang="en-GB" altLang="zh-CN" dirty="0"/>
          </a:p>
          <a:p>
            <a:r>
              <a:rPr lang="en-GB" altLang="zh-CN" b="1" dirty="0">
                <a:solidFill>
                  <a:srgbClr val="FF0000"/>
                </a:solidFill>
              </a:rPr>
              <a:t>(b)</a:t>
            </a:r>
            <a:r>
              <a:rPr lang="en-GB" altLang="zh-CN" dirty="0"/>
              <a:t> Passive buzzer</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3</a:t>
            </a:fld>
            <a:endParaRPr lang="en-US" dirty="0"/>
          </a:p>
        </p:txBody>
      </p:sp>
      <p:sp>
        <p:nvSpPr>
          <p:cNvPr id="5" name="标题 4"/>
          <p:cNvSpPr>
            <a:spLocks noGrp="1"/>
          </p:cNvSpPr>
          <p:nvPr>
            <p:ph type="title"/>
          </p:nvPr>
        </p:nvSpPr>
        <p:spPr/>
        <p:txBody>
          <a:bodyPr/>
          <a:lstStyle/>
          <a:p>
            <a:r>
              <a:rPr lang="en-US" altLang="zh-CN" dirty="0"/>
              <a:t>Buzzer Control</a:t>
            </a:r>
            <a:endParaRPr lang="zh-CN" altLang="en-US" dirty="0"/>
          </a:p>
        </p:txBody>
      </p:sp>
    </p:spTree>
    <p:extLst>
      <p:ext uri="{BB962C8B-B14F-4D97-AF65-F5344CB8AC3E}">
        <p14:creationId xmlns:p14="http://schemas.microsoft.com/office/powerpoint/2010/main" val="981607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3. Remarks</a:t>
            </a:r>
          </a:p>
          <a:p>
            <a:r>
              <a:rPr lang="en-GB" altLang="zh-CN" dirty="0"/>
              <a:t>The one with the </a:t>
            </a:r>
            <a:r>
              <a:rPr lang="en-GB" altLang="zh-CN" b="1" dirty="0">
                <a:solidFill>
                  <a:schemeClr val="accent6"/>
                </a:solidFill>
              </a:rPr>
              <a:t>green</a:t>
            </a:r>
            <a:r>
              <a:rPr lang="en-GB" altLang="zh-CN" dirty="0"/>
              <a:t> board is a passive buzzer. The one without board but sealed with </a:t>
            </a:r>
            <a:r>
              <a:rPr lang="en-GB" altLang="zh-CN" b="1" dirty="0"/>
              <a:t>black</a:t>
            </a:r>
            <a:r>
              <a:rPr lang="en-GB" altLang="zh-CN" dirty="0"/>
              <a:t> glue is an active buzzer.</a:t>
            </a:r>
          </a:p>
          <a:p>
            <a:r>
              <a:rPr lang="en-GB" altLang="zh-CN" dirty="0"/>
              <a:t>The active buzzer has an </a:t>
            </a:r>
            <a:r>
              <a:rPr lang="en-GB" altLang="zh-CN" b="1" dirty="0">
                <a:solidFill>
                  <a:srgbClr val="FF0000"/>
                </a:solidFill>
              </a:rPr>
              <a:t>oscillation source </a:t>
            </a:r>
            <a:r>
              <a:rPr lang="en-GB" altLang="zh-CN" dirty="0"/>
              <a:t>inside, so it will sound as soon as it is powered on. However, the passive buzzer does </a:t>
            </a:r>
            <a:r>
              <a:rPr lang="en-GB" altLang="zh-CN" b="1" dirty="0">
                <a:solidFill>
                  <a:srgbClr val="FF0000"/>
                </a:solidFill>
              </a:rPr>
              <a:t>not</a:t>
            </a:r>
            <a:r>
              <a:rPr lang="en-GB" altLang="zh-CN" dirty="0"/>
              <a:t> have an oscillation source. Therefore, DC signal can not make it sound. A certain frequency of </a:t>
            </a:r>
            <a:r>
              <a:rPr lang="en-GB" altLang="zh-CN" b="1" dirty="0">
                <a:solidFill>
                  <a:srgbClr val="FF0000"/>
                </a:solidFill>
              </a:rPr>
              <a:t>pulse signal </a:t>
            </a:r>
            <a:r>
              <a:rPr lang="en-GB" altLang="zh-CN" dirty="0"/>
              <a:t>must be given before the buzzer can sound.</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4</a:t>
            </a:fld>
            <a:endParaRPr lang="en-US" dirty="0"/>
          </a:p>
        </p:txBody>
      </p:sp>
      <p:sp>
        <p:nvSpPr>
          <p:cNvPr id="5" name="标题 4"/>
          <p:cNvSpPr>
            <a:spLocks noGrp="1"/>
          </p:cNvSpPr>
          <p:nvPr>
            <p:ph type="title"/>
          </p:nvPr>
        </p:nvSpPr>
        <p:spPr/>
        <p:txBody>
          <a:bodyPr/>
          <a:lstStyle/>
          <a:p>
            <a:r>
              <a:rPr lang="en-US" altLang="zh-CN" dirty="0"/>
              <a:t>Buzzer Control</a:t>
            </a:r>
            <a:endParaRPr lang="zh-CN" altLang="en-US" dirty="0"/>
          </a:p>
        </p:txBody>
      </p:sp>
    </p:spTree>
    <p:extLst>
      <p:ext uri="{BB962C8B-B14F-4D97-AF65-F5344CB8AC3E}">
        <p14:creationId xmlns:p14="http://schemas.microsoft.com/office/powerpoint/2010/main" val="2258949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4. Compare</a:t>
            </a:r>
          </a:p>
          <a:p>
            <a:r>
              <a:rPr lang="en-GB" altLang="zh-CN" b="1" dirty="0">
                <a:solidFill>
                  <a:srgbClr val="FF0000"/>
                </a:solidFill>
              </a:rPr>
              <a:t>Passive buzzer</a:t>
            </a:r>
            <a:r>
              <a:rPr lang="en-GB" altLang="zh-CN" dirty="0"/>
              <a:t>: cheap. The pulse signal of various frequencies can be given, and various tones can be made. But the control is a little complex, it cannot work with DC directly, it must be with </a:t>
            </a:r>
            <a:r>
              <a:rPr lang="en-GB" altLang="zh-CN" b="1" dirty="0">
                <a:solidFill>
                  <a:srgbClr val="FF0000"/>
                </a:solidFill>
              </a:rPr>
              <a:t>AC</a:t>
            </a:r>
            <a:r>
              <a:rPr lang="en-GB" altLang="zh-CN" dirty="0"/>
              <a:t> signal. </a:t>
            </a:r>
          </a:p>
          <a:p>
            <a:r>
              <a:rPr lang="en-GB" altLang="zh-CN" dirty="0"/>
              <a:t>By changing the </a:t>
            </a:r>
            <a:r>
              <a:rPr lang="en-GB" altLang="zh-CN" b="1" dirty="0">
                <a:solidFill>
                  <a:srgbClr val="FF0000"/>
                </a:solidFill>
              </a:rPr>
              <a:t>frequency of the output waveform</a:t>
            </a:r>
            <a:r>
              <a:rPr lang="en-GB" altLang="zh-CN" dirty="0"/>
              <a:t> of the MCU pin, the buzzer can be adjusted and controlled to produce different timbres and tones (by changing the duty cycle of the output level, the volume of the buzzer can be adjusted).</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5</a:t>
            </a:fld>
            <a:endParaRPr lang="en-US" dirty="0"/>
          </a:p>
        </p:txBody>
      </p:sp>
      <p:sp>
        <p:nvSpPr>
          <p:cNvPr id="5" name="标题 4"/>
          <p:cNvSpPr>
            <a:spLocks noGrp="1"/>
          </p:cNvSpPr>
          <p:nvPr>
            <p:ph type="title"/>
          </p:nvPr>
        </p:nvSpPr>
        <p:spPr/>
        <p:txBody>
          <a:bodyPr/>
          <a:lstStyle/>
          <a:p>
            <a:r>
              <a:rPr lang="en-US" altLang="zh-CN" dirty="0"/>
              <a:t>Buzzer Control</a:t>
            </a:r>
            <a:endParaRPr lang="zh-CN" altLang="en-US" dirty="0"/>
          </a:p>
        </p:txBody>
      </p:sp>
    </p:spTree>
    <p:extLst>
      <p:ext uri="{BB962C8B-B14F-4D97-AF65-F5344CB8AC3E}">
        <p14:creationId xmlns:p14="http://schemas.microsoft.com/office/powerpoint/2010/main" val="3472870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4. Compare</a:t>
            </a:r>
          </a:p>
          <a:p>
            <a:r>
              <a:rPr lang="en-GB" altLang="zh-CN" b="1" dirty="0">
                <a:solidFill>
                  <a:srgbClr val="FF0000"/>
                </a:solidFill>
              </a:rPr>
              <a:t>Active buzzer</a:t>
            </a:r>
            <a:r>
              <a:rPr lang="en-GB" altLang="zh-CN" dirty="0"/>
              <a:t>: simple control. Sounding as long as powered on. But the tone is not easy to change. Because of the built-in oscillator, the cost is higher. By changing the voltage of the buzzer, the tone of can be changed, but it is not flexible enough.</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6</a:t>
            </a:fld>
            <a:endParaRPr lang="en-US" dirty="0"/>
          </a:p>
        </p:txBody>
      </p:sp>
      <p:sp>
        <p:nvSpPr>
          <p:cNvPr id="5" name="标题 4"/>
          <p:cNvSpPr>
            <a:spLocks noGrp="1"/>
          </p:cNvSpPr>
          <p:nvPr>
            <p:ph type="title"/>
          </p:nvPr>
        </p:nvSpPr>
        <p:spPr/>
        <p:txBody>
          <a:bodyPr/>
          <a:lstStyle/>
          <a:p>
            <a:r>
              <a:rPr lang="en-US" altLang="zh-CN" dirty="0"/>
              <a:t>Buzzer Control</a:t>
            </a:r>
            <a:endParaRPr lang="zh-CN" altLang="en-US" dirty="0"/>
          </a:p>
        </p:txBody>
      </p:sp>
    </p:spTree>
    <p:extLst>
      <p:ext uri="{BB962C8B-B14F-4D97-AF65-F5344CB8AC3E}">
        <p14:creationId xmlns:p14="http://schemas.microsoft.com/office/powerpoint/2010/main" val="381307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5. Control</a:t>
            </a:r>
          </a:p>
          <a:p>
            <a:r>
              <a:rPr lang="en-GB" altLang="zh-CN" dirty="0"/>
              <a:t>The buzzer on the cat is an </a:t>
            </a:r>
            <a:r>
              <a:rPr lang="en-GB" altLang="zh-CN" b="1" dirty="0">
                <a:solidFill>
                  <a:srgbClr val="FF0000"/>
                </a:solidFill>
              </a:rPr>
              <a:t>active buzzer</a:t>
            </a:r>
            <a:r>
              <a:rPr lang="en-GB" altLang="zh-CN" dirty="0"/>
              <a:t>.</a:t>
            </a:r>
          </a:p>
          <a:p>
            <a:r>
              <a:rPr lang="en-GB" altLang="zh-CN" b="1" dirty="0">
                <a:solidFill>
                  <a:srgbClr val="FF0000"/>
                </a:solidFill>
              </a:rPr>
              <a:t>Note</a:t>
            </a:r>
            <a:r>
              <a:rPr lang="en-GB" altLang="zh-CN" dirty="0"/>
              <a:t>: the buzzer on the cat is fixed and welded to the </a:t>
            </a:r>
            <a:r>
              <a:rPr lang="en-GB" altLang="zh-CN" b="1" dirty="0">
                <a:solidFill>
                  <a:srgbClr val="FF0000"/>
                </a:solidFill>
              </a:rPr>
              <a:t>5 IO port </a:t>
            </a:r>
            <a:r>
              <a:rPr lang="en-GB" altLang="zh-CN" dirty="0"/>
              <a:t>of the MCU. Therefore, we must control through the 5 IO port.</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7</a:t>
            </a:fld>
            <a:endParaRPr lang="en-US" dirty="0"/>
          </a:p>
        </p:txBody>
      </p:sp>
      <p:sp>
        <p:nvSpPr>
          <p:cNvPr id="5" name="标题 4"/>
          <p:cNvSpPr>
            <a:spLocks noGrp="1"/>
          </p:cNvSpPr>
          <p:nvPr>
            <p:ph type="title"/>
          </p:nvPr>
        </p:nvSpPr>
        <p:spPr/>
        <p:txBody>
          <a:bodyPr/>
          <a:lstStyle/>
          <a:p>
            <a:r>
              <a:rPr lang="en-US" altLang="zh-CN" dirty="0"/>
              <a:t>Buzzer Control</a:t>
            </a:r>
            <a:endParaRPr lang="zh-CN" altLang="en-US" dirty="0"/>
          </a:p>
        </p:txBody>
      </p:sp>
    </p:spTree>
    <p:extLst>
      <p:ext uri="{BB962C8B-B14F-4D97-AF65-F5344CB8AC3E}">
        <p14:creationId xmlns:p14="http://schemas.microsoft.com/office/powerpoint/2010/main" val="169056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6. Coding</a:t>
            </a:r>
          </a:p>
          <a:p>
            <a:endParaRPr lang="zh-CN" altLang="en-US" b="1"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8</a:t>
            </a:fld>
            <a:endParaRPr lang="en-US" dirty="0"/>
          </a:p>
        </p:txBody>
      </p:sp>
      <p:sp>
        <p:nvSpPr>
          <p:cNvPr id="5" name="标题 4"/>
          <p:cNvSpPr>
            <a:spLocks noGrp="1"/>
          </p:cNvSpPr>
          <p:nvPr>
            <p:ph type="title"/>
          </p:nvPr>
        </p:nvSpPr>
        <p:spPr/>
        <p:txBody>
          <a:bodyPr/>
          <a:lstStyle/>
          <a:p>
            <a:r>
              <a:rPr lang="en-US" altLang="zh-CN" dirty="0"/>
              <a:t>Buzzer Control</a:t>
            </a:r>
            <a:endParaRPr lang="zh-CN" altLang="en-US" dirty="0"/>
          </a:p>
        </p:txBody>
      </p:sp>
      <p:pic>
        <p:nvPicPr>
          <p:cNvPr id="2050" name="Picture 2">
            <a:extLst>
              <a:ext uri="{FF2B5EF4-FFF2-40B4-BE49-F238E27FC236}">
                <a16:creationId xmlns:a16="http://schemas.microsoft.com/office/drawing/2014/main" id="{CBE27793-8938-406F-B9F7-5B9509B10C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3" t="19259" b="28350"/>
          <a:stretch/>
        </p:blipFill>
        <p:spPr bwMode="auto">
          <a:xfrm>
            <a:off x="2835564" y="1454006"/>
            <a:ext cx="8421750" cy="466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247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14"/>
          <p:cNvSpPr>
            <a:spLocks noGrp="1"/>
          </p:cNvSpPr>
          <p:nvPr>
            <p:ph idx="1"/>
          </p:nvPr>
        </p:nvSpPr>
        <p:spPr/>
        <p:txBody>
          <a:bodyPr>
            <a:normAutofit/>
          </a:bodyPr>
          <a:lstStyle/>
          <a:p>
            <a:r>
              <a:rPr lang="zh-TW" altLang="en-US" sz="2800" b="1" dirty="0"/>
              <a:t>林天麟 教授</a:t>
            </a:r>
            <a:endParaRPr lang="en-US" altLang="zh-TW" sz="2800" b="1" dirty="0"/>
          </a:p>
          <a:p>
            <a:r>
              <a:rPr lang="zh-CN" altLang="en-US" dirty="0"/>
              <a:t>香港中文大学（深圳）</a:t>
            </a:r>
            <a:endParaRPr lang="en-US" altLang="zh-CN" dirty="0"/>
          </a:p>
          <a:p>
            <a:r>
              <a:rPr lang="zh-CN" altLang="en-US" dirty="0"/>
              <a:t>机器人与</a:t>
            </a:r>
            <a:r>
              <a:rPr lang="zh-TW" altLang="en-US" dirty="0"/>
              <a:t>人工智能实验室</a:t>
            </a:r>
            <a:endParaRPr lang="en-US" altLang="zh-TW" dirty="0"/>
          </a:p>
          <a:p>
            <a:r>
              <a:rPr lang="en-US" altLang="zh-CN" dirty="0"/>
              <a:t>WeChat: </a:t>
            </a:r>
            <a:r>
              <a:rPr lang="en-US" altLang="zh-CN" dirty="0" err="1"/>
              <a:t>tinlunlam</a:t>
            </a:r>
            <a:endParaRPr lang="zh-CN" altLang="en-US" dirty="0"/>
          </a:p>
        </p:txBody>
      </p:sp>
      <p:sp>
        <p:nvSpPr>
          <p:cNvPr id="21" name="AutoShape 2" descr="http://www.iso.cuhk.edu.hk/images/publication/CUHKUPDates/original/nsl520-CUHK(SZ)08.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Teaching Bui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3443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p:cNvSpPr>
            <a:spLocks noGrp="1"/>
          </p:cNvSpPr>
          <p:nvPr>
            <p:ph type="title"/>
          </p:nvPr>
        </p:nvSpPr>
        <p:spPr>
          <a:xfrm>
            <a:off x="3552037" y="2894570"/>
            <a:ext cx="5087926" cy="1783234"/>
          </a:xfrm>
        </p:spPr>
        <p:txBody>
          <a:bodyPr>
            <a:noAutofit/>
          </a:bodyPr>
          <a:lstStyle/>
          <a:p>
            <a:pPr algn="ctr"/>
            <a:r>
              <a:rPr lang="en-US" altLang="zh-TW" sz="6000" dirty="0">
                <a:effectLst>
                  <a:outerShdw blurRad="38100" dist="38100" dir="2700000" algn="tl">
                    <a:srgbClr val="000000">
                      <a:alpha val="43137"/>
                    </a:srgbClr>
                  </a:outerShdw>
                </a:effectLst>
              </a:rPr>
              <a:t>T</a:t>
            </a:r>
            <a:r>
              <a:rPr lang="en-US" altLang="zh-TW" sz="4800" dirty="0">
                <a:effectLst>
                  <a:outerShdw blurRad="38100" dist="38100" dir="2700000" algn="tl">
                    <a:srgbClr val="000000">
                      <a:alpha val="43137"/>
                    </a:srgbClr>
                  </a:outerShdw>
                </a:effectLst>
              </a:rPr>
              <a:t>HANK </a:t>
            </a:r>
            <a:r>
              <a:rPr lang="en-US" altLang="zh-TW" sz="6000" dirty="0">
                <a:effectLst>
                  <a:outerShdw blurRad="38100" dist="38100" dir="2700000" algn="tl">
                    <a:srgbClr val="000000">
                      <a:alpha val="43137"/>
                    </a:srgbClr>
                  </a:outerShdw>
                </a:effectLst>
              </a:rPr>
              <a:t>Y</a:t>
            </a:r>
            <a:r>
              <a:rPr lang="en-US" altLang="zh-TW" sz="4800" dirty="0">
                <a:effectLst>
                  <a:outerShdw blurRad="38100" dist="38100" dir="2700000" algn="tl">
                    <a:srgbClr val="000000">
                      <a:alpha val="43137"/>
                    </a:srgbClr>
                  </a:outerShdw>
                </a:effectLst>
              </a:rPr>
              <a:t>OU</a:t>
            </a:r>
            <a:endParaRPr lang="en-US" sz="4800" dirty="0">
              <a:effectLst>
                <a:outerShdw blurRad="38100" dist="38100" dir="2700000" algn="tl">
                  <a:srgbClr val="000000">
                    <a:alpha val="43137"/>
                  </a:srgbClr>
                </a:outerShdw>
              </a:effectLst>
            </a:endParaRPr>
          </a:p>
        </p:txBody>
      </p:sp>
      <p:sp>
        <p:nvSpPr>
          <p:cNvPr id="3" name="Footer Placeholder 2"/>
          <p:cNvSpPr>
            <a:spLocks noGrp="1"/>
          </p:cNvSpPr>
          <p:nvPr>
            <p:ph type="ftr" sz="quarter" idx="11"/>
          </p:nvPr>
        </p:nvSpPr>
        <p:spPr/>
        <p:txBody>
          <a:bodyPr/>
          <a:lstStyle/>
          <a:p>
            <a:r>
              <a:rPr lang="en-US" altLang="zh-CN" b="1"/>
              <a:t>Exciting Projects in RAIL CUHK-SZ</a:t>
            </a:r>
            <a:endParaRPr lang="zh-HK" altLang="en-US" dirty="0"/>
          </a:p>
        </p:txBody>
      </p:sp>
      <p:sp>
        <p:nvSpPr>
          <p:cNvPr id="4" name="Slide Number Placeholder 3"/>
          <p:cNvSpPr>
            <a:spLocks noGrp="1"/>
          </p:cNvSpPr>
          <p:nvPr>
            <p:ph type="sldNum" sz="quarter" idx="12"/>
          </p:nvPr>
        </p:nvSpPr>
        <p:spPr/>
        <p:txBody>
          <a:bodyPr/>
          <a:lstStyle/>
          <a:p>
            <a:fld id="{A1882B6D-F4EF-467E-B0D5-6F92A8C1D7D9}" type="slidenum">
              <a:rPr lang="en-US" smtClean="0"/>
              <a:pPr/>
              <a:t>9</a:t>
            </a:fld>
            <a:endParaRPr lang="en-US" dirty="0"/>
          </a:p>
        </p:txBody>
      </p:sp>
    </p:spTree>
    <p:extLst>
      <p:ext uri="{BB962C8B-B14F-4D97-AF65-F5344CB8AC3E}">
        <p14:creationId xmlns:p14="http://schemas.microsoft.com/office/powerpoint/2010/main" val="1751196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65855</TotalTime>
  <Words>458</Words>
  <Application>Microsoft Office PowerPoint</Application>
  <PresentationFormat>宽屏</PresentationFormat>
  <Paragraphs>52</Paragraphs>
  <Slides>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楷体</vt:lpstr>
      <vt:lpstr>微软雅黑</vt:lpstr>
      <vt:lpstr>微软雅黑</vt:lpstr>
      <vt:lpstr>Arial</vt:lpstr>
      <vt:lpstr>Calibri</vt:lpstr>
      <vt:lpstr>Calibri Light</vt:lpstr>
      <vt:lpstr>Wingdings</vt:lpstr>
      <vt:lpstr>Office 主题</vt:lpstr>
      <vt:lpstr>机器人与人工智能实验室 Robotics and Artificial Intelligence Laboratory</vt:lpstr>
      <vt:lpstr>Buzzer Control</vt:lpstr>
      <vt:lpstr>Buzzer Control</vt:lpstr>
      <vt:lpstr>Buzzer Control</vt:lpstr>
      <vt:lpstr>Buzzer Control</vt:lpstr>
      <vt:lpstr>Buzzer Control</vt:lpstr>
      <vt:lpstr>Buzzer Control</vt:lpstr>
      <vt:lpstr>Buzzer Control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Prof. Lam Tin Lun</dc:creator>
  <cp:lastModifiedBy>Robert Lau</cp:lastModifiedBy>
  <cp:revision>5588</cp:revision>
  <dcterms:created xsi:type="dcterms:W3CDTF">2015-04-26T15:28:14Z</dcterms:created>
  <dcterms:modified xsi:type="dcterms:W3CDTF">2020-07-17T01:30:56Z</dcterms:modified>
</cp:coreProperties>
</file>