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1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9" y="1320803"/>
            <a:ext cx="5371671" cy="4930769"/>
          </a:xfrm>
        </p:spPr>
        <p:txBody>
          <a:bodyPr>
            <a:normAutofit/>
          </a:bodyPr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Ultrasonic waves </a:t>
            </a:r>
            <a:r>
              <a:rPr lang="en-GB" altLang="zh-CN" b="1" dirty="0">
                <a:solidFill>
                  <a:srgbClr val="FF0000"/>
                </a:solidFill>
              </a:rPr>
              <a:t>propagate</a:t>
            </a:r>
            <a:r>
              <a:rPr lang="en-GB" altLang="zh-CN" dirty="0"/>
              <a:t> in the air and are </a:t>
            </a:r>
            <a:r>
              <a:rPr lang="en-GB" altLang="zh-CN" b="1" dirty="0">
                <a:solidFill>
                  <a:srgbClr val="FF0000"/>
                </a:solidFill>
              </a:rPr>
              <a:t>reflected</a:t>
            </a:r>
            <a:r>
              <a:rPr lang="en-GB" altLang="zh-CN" dirty="0"/>
              <a:t> back immediately when encountering obstacle. Based on the duration </a:t>
            </a:r>
            <a:r>
              <a:rPr lang="en-GB" altLang="zh-CN" b="1" dirty="0">
                <a:solidFill>
                  <a:srgbClr val="FF0000"/>
                </a:solidFill>
              </a:rPr>
              <a:t>t</a:t>
            </a:r>
            <a:r>
              <a:rPr lang="en-GB" altLang="zh-CN" dirty="0"/>
              <a:t>, the distance of the obstacle can be calculated: </a:t>
            </a:r>
            <a:r>
              <a:rPr lang="en-GB" altLang="zh-CN" b="1" dirty="0">
                <a:solidFill>
                  <a:srgbClr val="FF0000"/>
                </a:solidFill>
              </a:rPr>
              <a:t>s = 340× t / 2</a:t>
            </a:r>
            <a:r>
              <a:rPr lang="en-GB" altLang="zh-CN" dirty="0"/>
              <a:t>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039BB2-F4BF-4673-9E03-605B6AD80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"/>
          <a:stretch/>
        </p:blipFill>
        <p:spPr bwMode="auto">
          <a:xfrm>
            <a:off x="6952068" y="2123746"/>
            <a:ext cx="3993021" cy="261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2. Principles of Module</a:t>
            </a:r>
          </a:p>
          <a:p>
            <a:r>
              <a:rPr lang="en-GB" altLang="zh-CN" b="1" dirty="0">
                <a:solidFill>
                  <a:srgbClr val="FF0000"/>
                </a:solidFill>
              </a:rPr>
              <a:t>(a)</a:t>
            </a:r>
            <a:r>
              <a:rPr lang="en-GB" altLang="zh-CN" dirty="0"/>
              <a:t> The </a:t>
            </a:r>
            <a:r>
              <a:rPr lang="en-GB" altLang="zh-CN" b="1" dirty="0">
                <a:solidFill>
                  <a:srgbClr val="FF0000"/>
                </a:solidFill>
              </a:rPr>
              <a:t>TRIP pin </a:t>
            </a:r>
            <a:r>
              <a:rPr lang="en-GB" altLang="zh-CN" dirty="0"/>
              <a:t>is internally pulled </a:t>
            </a:r>
            <a:r>
              <a:rPr lang="en-GB" altLang="zh-CN" b="1" dirty="0">
                <a:solidFill>
                  <a:srgbClr val="FF0000"/>
                </a:solidFill>
              </a:rPr>
              <a:t>up</a:t>
            </a:r>
            <a:r>
              <a:rPr lang="en-GB" altLang="zh-CN" dirty="0"/>
              <a:t> via a 10K </a:t>
            </a:r>
            <a:r>
              <a:rPr lang="en-GB" altLang="zh-CN" b="1" dirty="0">
                <a:solidFill>
                  <a:srgbClr val="FF0000"/>
                </a:solidFill>
              </a:rPr>
              <a:t>resistor</a:t>
            </a:r>
            <a:r>
              <a:rPr lang="en-GB" altLang="zh-CN" dirty="0"/>
              <a:t>. During measurement, the TRIP pin is pulled </a:t>
            </a:r>
            <a:r>
              <a:rPr lang="en-GB" altLang="zh-CN" b="1" dirty="0">
                <a:solidFill>
                  <a:srgbClr val="FF0000"/>
                </a:solidFill>
              </a:rPr>
              <a:t>low</a:t>
            </a:r>
            <a:r>
              <a:rPr lang="en-GB" altLang="zh-CN" dirty="0"/>
              <a:t>, and then a </a:t>
            </a:r>
            <a:r>
              <a:rPr lang="en-GB" altLang="zh-CN" b="1" dirty="0">
                <a:solidFill>
                  <a:srgbClr val="FF0000"/>
                </a:solidFill>
              </a:rPr>
              <a:t>pulse</a:t>
            </a:r>
            <a:r>
              <a:rPr lang="en-GB" altLang="zh-CN" dirty="0"/>
              <a:t> signal of more than 10us is applied.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5D89A8-015D-4618-A1FB-A3121EBE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887787"/>
            <a:ext cx="8220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(b)</a:t>
            </a:r>
            <a:r>
              <a:rPr lang="en-GB" altLang="zh-CN" dirty="0"/>
              <a:t> The module automatically sends </a:t>
            </a:r>
            <a:r>
              <a:rPr lang="en-GB" altLang="zh-CN" b="1" dirty="0">
                <a:solidFill>
                  <a:srgbClr val="FF0000"/>
                </a:solidFill>
              </a:rPr>
              <a:t>eight</a:t>
            </a:r>
            <a:r>
              <a:rPr lang="en-GB" altLang="zh-CN" dirty="0"/>
              <a:t> 40kHz </a:t>
            </a:r>
            <a:r>
              <a:rPr lang="en-GB" altLang="zh-CN" b="1" dirty="0">
                <a:solidFill>
                  <a:srgbClr val="FF0000"/>
                </a:solidFill>
              </a:rPr>
              <a:t>square waves</a:t>
            </a:r>
            <a:r>
              <a:rPr lang="en-GB" altLang="zh-CN" dirty="0"/>
              <a:t> and detects whether a signal returns.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b="1" dirty="0">
                <a:solidFill>
                  <a:srgbClr val="FF0000"/>
                </a:solidFill>
              </a:rPr>
              <a:t>(c)</a:t>
            </a:r>
            <a:r>
              <a:rPr lang="en-GB" altLang="zh-CN" dirty="0"/>
              <a:t> When a signal returns, a high level is output through the </a:t>
            </a:r>
            <a:r>
              <a:rPr lang="en-GB" altLang="zh-CN" b="1" dirty="0">
                <a:solidFill>
                  <a:srgbClr val="FF0000"/>
                </a:solidFill>
              </a:rPr>
              <a:t>Echo pin</a:t>
            </a:r>
            <a:r>
              <a:rPr lang="en-GB" altLang="zh-CN" dirty="0"/>
              <a:t>, and the </a:t>
            </a:r>
            <a:r>
              <a:rPr lang="en-GB" altLang="zh-CN" b="1" dirty="0">
                <a:solidFill>
                  <a:srgbClr val="FF0000"/>
                </a:solidFill>
              </a:rPr>
              <a:t>duration</a:t>
            </a:r>
            <a:r>
              <a:rPr lang="en-GB" altLang="zh-CN" dirty="0"/>
              <a:t> of the high level is the time from the transmission of the ultrasonic wave to the return.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9" y="1320803"/>
            <a:ext cx="5371672" cy="4930769"/>
          </a:xfrm>
        </p:spPr>
        <p:txBody>
          <a:bodyPr/>
          <a:lstStyle/>
          <a:p>
            <a:r>
              <a:rPr lang="en-GB" altLang="zh-CN" b="1" dirty="0"/>
              <a:t>3. Coding</a:t>
            </a:r>
          </a:p>
          <a:p>
            <a:r>
              <a:rPr lang="en-GB" altLang="zh-CN" dirty="0"/>
              <a:t>Give </a:t>
            </a:r>
            <a:r>
              <a:rPr lang="en-GB" altLang="zh-CN" b="1" dirty="0">
                <a:solidFill>
                  <a:srgbClr val="FF0000"/>
                </a:solidFill>
              </a:rPr>
              <a:t>Trig</a:t>
            </a:r>
            <a:r>
              <a:rPr lang="en-GB" altLang="zh-CN" dirty="0"/>
              <a:t> a high level of 10us, and detect the high level </a:t>
            </a:r>
            <a:r>
              <a:rPr lang="en-GB" altLang="zh-CN" b="1" dirty="0">
                <a:solidFill>
                  <a:srgbClr val="FF0000"/>
                </a:solidFill>
              </a:rPr>
              <a:t>duration</a:t>
            </a:r>
            <a:r>
              <a:rPr lang="en-GB" altLang="zh-CN" dirty="0"/>
              <a:t> of the echo pin. Obtain the obstacle </a:t>
            </a:r>
            <a:r>
              <a:rPr lang="en-GB" altLang="zh-CN" b="1" dirty="0">
                <a:solidFill>
                  <a:srgbClr val="FF0000"/>
                </a:solidFill>
              </a:rPr>
              <a:t>distance</a:t>
            </a:r>
            <a:r>
              <a:rPr lang="en-GB" altLang="zh-CN" dirty="0"/>
              <a:t> by doing corresponding data processing on the duration.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5F8D1F-F5BC-4338-8427-A3A44719C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1" r="3531" b="17441"/>
          <a:stretch/>
        </p:blipFill>
        <p:spPr bwMode="auto">
          <a:xfrm>
            <a:off x="6986674" y="1038795"/>
            <a:ext cx="3243436" cy="58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b="1" dirty="0"/>
              <a:t>4. Remarks</a:t>
            </a:r>
          </a:p>
          <a:p>
            <a:r>
              <a:rPr lang="en-GB" altLang="zh-CN" dirty="0"/>
              <a:t>The data obtained by </a:t>
            </a:r>
            <a:r>
              <a:rPr lang="en-GB" altLang="zh-CN" b="1" dirty="0" err="1">
                <a:solidFill>
                  <a:schemeClr val="accent2"/>
                </a:solidFill>
              </a:rPr>
              <a:t>pulseIn</a:t>
            </a:r>
            <a:r>
              <a:rPr lang="en-GB" altLang="zh-CN" dirty="0"/>
              <a:t> is divided by 58. The </a:t>
            </a:r>
            <a:r>
              <a:rPr lang="en-GB" altLang="zh-CN" b="1" dirty="0">
                <a:solidFill>
                  <a:srgbClr val="FF0000"/>
                </a:solidFill>
              </a:rPr>
              <a:t>duration</a:t>
            </a:r>
            <a:r>
              <a:rPr lang="en-GB" altLang="zh-CN" dirty="0"/>
              <a:t> for sound to travel 1 cm is </a:t>
            </a:r>
            <a:r>
              <a:rPr lang="en-GB" altLang="zh-CN" b="1" dirty="0">
                <a:solidFill>
                  <a:srgbClr val="FF0000"/>
                </a:solidFill>
              </a:rPr>
              <a:t>29.15 microseconds</a:t>
            </a:r>
            <a:r>
              <a:rPr lang="en-GB" altLang="zh-CN" dirty="0"/>
              <a:t>. The detected total time of sound propagation divided by 29.15 is used to figure out how many cm the sound has propagated. </a:t>
            </a:r>
          </a:p>
          <a:p>
            <a:r>
              <a:rPr lang="en-GB" altLang="zh-CN" dirty="0"/>
              <a:t>Since this distance is actually twice the distance sought, it needs to be divided by 2 (i.e. </a:t>
            </a:r>
            <a:r>
              <a:rPr lang="en-GB" altLang="zh-CN" b="1" dirty="0" err="1">
                <a:solidFill>
                  <a:schemeClr val="accent2"/>
                </a:solidFill>
              </a:rPr>
              <a:t>pulseIn</a:t>
            </a:r>
            <a:r>
              <a:rPr lang="en-GB" altLang="zh-CN" dirty="0"/>
              <a:t>/ (29.15*2) = </a:t>
            </a:r>
            <a:r>
              <a:rPr lang="en-GB" altLang="zh-CN" b="1" dirty="0" err="1">
                <a:solidFill>
                  <a:schemeClr val="accent2"/>
                </a:solidFill>
              </a:rPr>
              <a:t>pulseIn</a:t>
            </a:r>
            <a:r>
              <a:rPr lang="en-GB" altLang="zh-CN" dirty="0"/>
              <a:t>/58.3).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1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9" y="1320803"/>
            <a:ext cx="5371672" cy="4930769"/>
          </a:xfrm>
        </p:spPr>
        <p:txBody>
          <a:bodyPr/>
          <a:lstStyle/>
          <a:p>
            <a:r>
              <a:rPr lang="en-GB" altLang="zh-CN" b="1" dirty="0"/>
              <a:t>5. Monitoring</a:t>
            </a:r>
          </a:p>
          <a:p>
            <a:r>
              <a:rPr lang="en-GB" altLang="zh-CN" b="1" dirty="0">
                <a:solidFill>
                  <a:srgbClr val="FF0000"/>
                </a:solidFill>
              </a:rPr>
              <a:t>Upload</a:t>
            </a:r>
            <a:r>
              <a:rPr lang="en-GB" altLang="zh-CN" dirty="0"/>
              <a:t> the above program and see the </a:t>
            </a:r>
            <a:r>
              <a:rPr lang="en-GB" altLang="zh-CN" b="1" dirty="0">
                <a:solidFill>
                  <a:srgbClr val="FF0000"/>
                </a:solidFill>
              </a:rPr>
              <a:t>data</a:t>
            </a:r>
            <a:r>
              <a:rPr lang="en-GB" altLang="zh-CN" dirty="0"/>
              <a:t> prompted on the serial monitor.</a:t>
            </a:r>
          </a:p>
          <a:p>
            <a:r>
              <a:rPr lang="en-GB" altLang="zh-CN" dirty="0"/>
              <a:t>Theoretically, in order to prevent </a:t>
            </a:r>
            <a:r>
              <a:rPr lang="en-GB" altLang="zh-CN" b="1" dirty="0">
                <a:solidFill>
                  <a:srgbClr val="FF0000"/>
                </a:solidFill>
              </a:rPr>
              <a:t>jitter</a:t>
            </a:r>
            <a:r>
              <a:rPr lang="en-GB" altLang="zh-CN" dirty="0"/>
              <a:t>, unreasonable data needs </a:t>
            </a:r>
            <a:r>
              <a:rPr lang="en-GB" altLang="zh-CN" b="1" dirty="0">
                <a:solidFill>
                  <a:srgbClr val="FF0000"/>
                </a:solidFill>
              </a:rPr>
              <a:t>removal</a:t>
            </a:r>
            <a:r>
              <a:rPr lang="en-GB" altLang="zh-CN" dirty="0"/>
              <a:t> to ensure stability.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</a:t>
            </a:r>
            <a:r>
              <a:rPr lang="en-US" altLang="zh-CN" dirty="0" err="1"/>
              <a:t>ltrasonic</a:t>
            </a:r>
            <a:r>
              <a:rPr lang="en-US" altLang="zh-CN" dirty="0"/>
              <a:t> Ranging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A4B629-42FA-4BBB-BCA1-C1B1F4D5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79" y="1320803"/>
            <a:ext cx="5529426" cy="5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65852</TotalTime>
  <Words>382</Words>
  <Application>Microsoft Office PowerPoint</Application>
  <PresentationFormat>宽屏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Ultrasonic Ranging</vt:lpstr>
      <vt:lpstr>Ultrasonic Ranging</vt:lpstr>
      <vt:lpstr>Ultrasonic Ranging</vt:lpstr>
      <vt:lpstr>Ultrasonic Ranging</vt:lpstr>
      <vt:lpstr>Ultrasonic Ranging</vt:lpstr>
      <vt:lpstr>Ultrasonic Ranging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5589</cp:revision>
  <dcterms:created xsi:type="dcterms:W3CDTF">2015-04-26T15:28:14Z</dcterms:created>
  <dcterms:modified xsi:type="dcterms:W3CDTF">2020-07-16T08:05:03Z</dcterms:modified>
</cp:coreProperties>
</file>