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1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9" y="1320803"/>
            <a:ext cx="5085344" cy="4930769"/>
          </a:xfrm>
        </p:spPr>
        <p:txBody>
          <a:bodyPr>
            <a:normAutofit/>
          </a:bodyPr>
          <a:lstStyle/>
          <a:p>
            <a:r>
              <a:rPr lang="en-GB" altLang="zh-CN" b="1" dirty="0"/>
              <a:t>1. Principles</a:t>
            </a:r>
          </a:p>
          <a:p>
            <a:r>
              <a:rPr lang="en-GB" altLang="zh-CN" dirty="0"/>
              <a:t>Infrared remote control is mainly composed of infrared </a:t>
            </a:r>
            <a:r>
              <a:rPr lang="en-GB" altLang="zh-CN" b="1" dirty="0">
                <a:solidFill>
                  <a:srgbClr val="FF0000"/>
                </a:solidFill>
              </a:rPr>
              <a:t>transmission</a:t>
            </a:r>
            <a:r>
              <a:rPr lang="en-GB" altLang="zh-CN" dirty="0"/>
              <a:t> and infrared </a:t>
            </a:r>
            <a:r>
              <a:rPr lang="en-GB" altLang="zh-CN" b="1" dirty="0">
                <a:solidFill>
                  <a:srgbClr val="FF0000"/>
                </a:solidFill>
              </a:rPr>
              <a:t>reception</a:t>
            </a:r>
            <a:r>
              <a:rPr lang="en-GB" altLang="zh-CN" dirty="0"/>
              <a:t>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26B13-117D-423B-8191-B492119B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798" y="2022764"/>
            <a:ext cx="3721188" cy="41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Infrared transmitting and receiving signals are actually a series of </a:t>
            </a:r>
            <a:r>
              <a:rPr lang="en-GB" altLang="zh-CN" b="1" dirty="0">
                <a:solidFill>
                  <a:srgbClr val="FF0000"/>
                </a:solidFill>
              </a:rPr>
              <a:t>binary pulse codes</a:t>
            </a:r>
            <a:r>
              <a:rPr lang="en-GB" altLang="zh-CN" dirty="0"/>
              <a:t>. The high and low levels are changed according to a certain </a:t>
            </a:r>
            <a:r>
              <a:rPr lang="en-GB" altLang="zh-CN" b="1" dirty="0">
                <a:solidFill>
                  <a:srgbClr val="FF0000"/>
                </a:solidFill>
              </a:rPr>
              <a:t>time law</a:t>
            </a:r>
            <a:r>
              <a:rPr lang="en-GB" altLang="zh-CN" dirty="0"/>
              <a:t> to transmit the corresponding information.</a:t>
            </a:r>
          </a:p>
          <a:p>
            <a:r>
              <a:rPr lang="en-GB" altLang="zh-CN" dirty="0"/>
              <a:t>To protect it from the interference of other signals during wireless transmission, the signal is usually modulated on </a:t>
            </a:r>
            <a:r>
              <a:rPr lang="en-GB" altLang="zh-CN" b="1" dirty="0">
                <a:solidFill>
                  <a:srgbClr val="FF0000"/>
                </a:solidFill>
              </a:rPr>
              <a:t>a specific carrier frequency</a:t>
            </a:r>
            <a:r>
              <a:rPr lang="en-GB" altLang="zh-CN" dirty="0"/>
              <a:t> (38K infrared carrier signal) and emitted through an </a:t>
            </a:r>
            <a:r>
              <a:rPr lang="en-GB" altLang="zh-CN" b="1" dirty="0">
                <a:solidFill>
                  <a:srgbClr val="FF0000"/>
                </a:solidFill>
              </a:rPr>
              <a:t>infrared emitting diode</a:t>
            </a:r>
            <a:r>
              <a:rPr lang="en-GB" altLang="zh-CN" dirty="0"/>
              <a:t>. The infrared receiver must demodulate the signal and restore it to a binary pulse code for processing.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4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These modules have </a:t>
            </a:r>
            <a:r>
              <a:rPr lang="en-GB" altLang="zh-CN" b="1" dirty="0">
                <a:solidFill>
                  <a:srgbClr val="FF0000"/>
                </a:solidFill>
              </a:rPr>
              <a:t>3 pins </a:t>
            </a:r>
            <a:r>
              <a:rPr lang="en-GB" altLang="zh-CN" dirty="0"/>
              <a:t>for VOUT, VDD and ground, so they are very easy to use in circuits.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ADF198-EBD4-45A3-80F3-63E2D3129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1954"/>
          <a:stretch/>
        </p:blipFill>
        <p:spPr bwMode="auto">
          <a:xfrm>
            <a:off x="2211459" y="2603946"/>
            <a:ext cx="7769081" cy="38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2. Coding for remote control buttons</a:t>
            </a:r>
          </a:p>
          <a:p>
            <a:r>
              <a:rPr lang="en-GB" altLang="zh-CN" dirty="0"/>
              <a:t>To establish a </a:t>
            </a:r>
            <a:r>
              <a:rPr lang="en-GB" altLang="zh-CN" b="1" dirty="0">
                <a:solidFill>
                  <a:srgbClr val="FF0000"/>
                </a:solidFill>
              </a:rPr>
              <a:t>connection</a:t>
            </a:r>
            <a:r>
              <a:rPr lang="en-GB" altLang="zh-CN" dirty="0"/>
              <a:t> between the Arduino and the IR transmitter and receiver, we first need to know the </a:t>
            </a:r>
            <a:r>
              <a:rPr lang="en-GB" altLang="zh-CN" b="1" dirty="0">
                <a:solidFill>
                  <a:srgbClr val="FF0000"/>
                </a:solidFill>
              </a:rPr>
              <a:t>code</a:t>
            </a:r>
            <a:r>
              <a:rPr lang="en-GB" altLang="zh-CN" dirty="0"/>
              <a:t> of each button on the remote control. By pressing each button, </a:t>
            </a:r>
            <a:r>
              <a:rPr lang="en-GB" altLang="zh-CN" b="1" dirty="0">
                <a:solidFill>
                  <a:srgbClr val="FF0000"/>
                </a:solidFill>
              </a:rPr>
              <a:t>a specific signal </a:t>
            </a:r>
            <a:r>
              <a:rPr lang="en-GB" altLang="zh-CN" dirty="0"/>
              <a:t>is sent to the receiver and will be displayed in the serial monitor window.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3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The signal cable of the infrared receiver on the cat's motherboard is </a:t>
            </a:r>
            <a:r>
              <a:rPr lang="en-GB" altLang="zh-CN" b="1" dirty="0">
                <a:solidFill>
                  <a:srgbClr val="FF0000"/>
                </a:solidFill>
              </a:rPr>
              <a:t>soldered</a:t>
            </a:r>
            <a:r>
              <a:rPr lang="en-GB" altLang="zh-CN" dirty="0"/>
              <a:t> (at port 4 IO), so there is no way to change it. If you connect the signal line to </a:t>
            </a:r>
            <a:r>
              <a:rPr lang="en-GB" altLang="zh-CN" b="1" dirty="0">
                <a:solidFill>
                  <a:srgbClr val="FF0000"/>
                </a:solidFill>
              </a:rPr>
              <a:t>other</a:t>
            </a:r>
            <a:r>
              <a:rPr lang="en-GB" altLang="zh-CN" dirty="0"/>
              <a:t> IO ports, you only need to change the </a:t>
            </a:r>
            <a:r>
              <a:rPr lang="en-GB" altLang="zh-CN" b="1" dirty="0">
                <a:solidFill>
                  <a:srgbClr val="FF0000"/>
                </a:solidFill>
              </a:rPr>
              <a:t>macro definition in the second line</a:t>
            </a:r>
            <a:r>
              <a:rPr lang="en-GB" altLang="zh-CN" dirty="0"/>
              <a:t>. Change 4 to the number of the IO port you connected.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A4EBBF-9BE0-4C70-A8D9-8DA13075C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78720"/>
          <a:stretch/>
        </p:blipFill>
        <p:spPr bwMode="auto">
          <a:xfrm>
            <a:off x="1677871" y="4524374"/>
            <a:ext cx="8836258" cy="15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Next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3C7AA9-207D-4E8F-87F1-46B0D666F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7" b="61347"/>
          <a:stretch/>
        </p:blipFill>
        <p:spPr bwMode="auto">
          <a:xfrm>
            <a:off x="1511448" y="2406796"/>
            <a:ext cx="9169103" cy="20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Next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784358-2821-4B4E-A3E0-ABFD6C896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1" b="15421"/>
          <a:stretch/>
        </p:blipFill>
        <p:spPr bwMode="auto">
          <a:xfrm>
            <a:off x="1427138" y="2118621"/>
            <a:ext cx="6478443" cy="43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8" y="1320803"/>
            <a:ext cx="5371671" cy="4930769"/>
          </a:xfrm>
        </p:spPr>
        <p:txBody>
          <a:bodyPr/>
          <a:lstStyle/>
          <a:p>
            <a:r>
              <a:rPr lang="en-GB" altLang="zh-CN" dirty="0"/>
              <a:t>Upload this program to the board, open the </a:t>
            </a:r>
            <a:r>
              <a:rPr lang="en-GB" altLang="zh-CN" b="1" dirty="0">
                <a:solidFill>
                  <a:srgbClr val="FF0000"/>
                </a:solidFill>
              </a:rPr>
              <a:t>serial monitor</a:t>
            </a:r>
            <a:r>
              <a:rPr lang="en-GB" altLang="zh-CN" dirty="0"/>
              <a:t>, and then see the corresponding </a:t>
            </a:r>
            <a:r>
              <a:rPr lang="en-GB" altLang="zh-CN" b="1" dirty="0">
                <a:solidFill>
                  <a:srgbClr val="FF0000"/>
                </a:solidFill>
              </a:rPr>
              <a:t>key value </a:t>
            </a:r>
            <a:r>
              <a:rPr lang="en-GB" altLang="zh-CN" dirty="0"/>
              <a:t>of each button.</a:t>
            </a:r>
          </a:p>
          <a:p>
            <a:r>
              <a:rPr lang="en-GB" altLang="zh-CN" dirty="0"/>
              <a:t>We can use decimal numbers (</a:t>
            </a:r>
            <a:r>
              <a:rPr lang="en-GB" altLang="zh-CN" b="1" dirty="0">
                <a:solidFill>
                  <a:srgbClr val="FF0000"/>
                </a:solidFill>
              </a:rPr>
              <a:t>DEC</a:t>
            </a:r>
            <a:r>
              <a:rPr lang="en-GB" altLang="zh-CN" dirty="0"/>
              <a:t>) or hexadecimal numbers (</a:t>
            </a:r>
            <a:r>
              <a:rPr lang="en-GB" altLang="zh-CN" b="1" dirty="0">
                <a:solidFill>
                  <a:srgbClr val="FF0000"/>
                </a:solidFill>
              </a:rPr>
              <a:t>HEX</a:t>
            </a:r>
            <a:r>
              <a:rPr lang="en-GB" altLang="zh-CN" dirty="0"/>
              <a:t>). Remember to add </a:t>
            </a:r>
            <a:r>
              <a:rPr lang="en-GB" altLang="zh-CN" b="1" dirty="0">
                <a:solidFill>
                  <a:srgbClr val="FF0000"/>
                </a:solidFill>
              </a:rPr>
              <a:t>0X</a:t>
            </a:r>
            <a:r>
              <a:rPr lang="en-GB" altLang="zh-CN" dirty="0"/>
              <a:t> in front of hexadecimal numbers.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Infrared Remote control</a:t>
            </a:r>
            <a:r>
              <a:rPr lang="en-US" altLang="zh-CN" dirty="0"/>
              <a:t>ling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3941C7-D4C4-443C-A5E8-C3E4087BF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r="2237" b="2309"/>
          <a:stretch/>
        </p:blipFill>
        <p:spPr bwMode="auto">
          <a:xfrm>
            <a:off x="6179127" y="1434675"/>
            <a:ext cx="5288543" cy="48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65844</TotalTime>
  <Words>417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Infrared Remote control</vt:lpstr>
      <vt:lpstr>Infrared Remote controlling</vt:lpstr>
      <vt:lpstr>Infrared Remote controlling</vt:lpstr>
      <vt:lpstr>Infrared Remote controlling</vt:lpstr>
      <vt:lpstr>Infrared Remote controlling</vt:lpstr>
      <vt:lpstr>Infrared Remote controlling</vt:lpstr>
      <vt:lpstr>Infrared Remote controlling</vt:lpstr>
      <vt:lpstr>Infrared Remote controlling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5588</cp:revision>
  <dcterms:created xsi:type="dcterms:W3CDTF">2015-04-26T15:28:14Z</dcterms:created>
  <dcterms:modified xsi:type="dcterms:W3CDTF">2020-07-16T08:05:40Z</dcterms:modified>
</cp:coreProperties>
</file>