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19" r:id="rId2"/>
    <p:sldId id="1200" r:id="rId3"/>
    <p:sldId id="1201" r:id="rId4"/>
    <p:sldId id="1202" r:id="rId5"/>
    <p:sldId id="1203" r:id="rId6"/>
    <p:sldId id="1204" r:id="rId7"/>
    <p:sldId id="119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Ding Ning (IRIM)" initials="DDN(" lastIdx="1" clrIdx="0">
    <p:extLst>
      <p:ext uri="{19B8F6BF-5375-455C-9EA6-DF929625EA0E}">
        <p15:presenceInfo xmlns:p15="http://schemas.microsoft.com/office/powerpoint/2012/main" userId="S::dingning@CUHK.EDU.CN::874f7539-4773-4e13-9722-92a92a8fa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632E62"/>
    <a:srgbClr val="CC99FF"/>
    <a:srgbClr val="0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85209" autoAdjust="0"/>
  </p:normalViewPr>
  <p:slideViewPr>
    <p:cSldViewPr snapToGrid="0" snapToObjects="1">
      <p:cViewPr varScale="1">
        <p:scale>
          <a:sx n="52" d="100"/>
          <a:sy n="52" d="100"/>
        </p:scale>
        <p:origin x="1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834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E657-5512-41EB-9F4E-2A6135FBD9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19F7-3BE7-8746-8796-EE404D9FBE6A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266F-39BA-0A4B-91B7-41F55E5A6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1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266F-39BA-0A4B-91B7-41F55E5A69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 b="1375"/>
          <a:stretch/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4" name="矩形 16"/>
          <p:cNvSpPr/>
          <p:nvPr userDrawn="1"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400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5845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B8F4B19-15CE-6447-8B5B-203C99CD9CD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35708" b="36372"/>
          <a:stretch/>
        </p:blipFill>
        <p:spPr bwMode="auto"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algn="l">
              <a:defRPr lang="zh-CN" altLang="en-US" sz="4800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45070" r="4189" b="45659"/>
          <a:stretch/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12412" y="6479316"/>
            <a:ext cx="1502332" cy="365125"/>
          </a:xfrm>
        </p:spPr>
        <p:txBody>
          <a:bodyPr/>
          <a:lstStyle>
            <a:lvl1pPr algn="r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HK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708" y="6479316"/>
            <a:ext cx="3575691" cy="365125"/>
          </a:xfrm>
        </p:spPr>
        <p:txBody>
          <a:bodyPr/>
          <a:lstStyle>
            <a:lvl1pPr algn="l"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5757" y="6479316"/>
            <a:ext cx="683339" cy="365125"/>
          </a:xfrm>
        </p:spPr>
        <p:txBody>
          <a:bodyPr/>
          <a:lstStyle>
            <a:lvl1pPr>
              <a:defRPr lang="zh-HK" altLang="en-US" sz="1100" kern="1200" smtClean="0">
                <a:solidFill>
                  <a:srgbClr val="9F9F9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A1882B6D-F4EF-467E-B0D5-6F92A8C1D7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16"/>
          <p:cNvSpPr/>
          <p:nvPr userDrawn="1"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机器人与人工智能实验室</a:t>
            </a:r>
            <a:b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Robotics and Artificial Intelligence Laboratory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FD86E7D-F71F-4A59-A494-BF6D94D65ABC}"/>
              </a:ext>
            </a:extLst>
          </p:cNvPr>
          <p:cNvSpPr txBox="1">
            <a:spLocks/>
          </p:cNvSpPr>
          <p:nvPr/>
        </p:nvSpPr>
        <p:spPr>
          <a:xfrm>
            <a:off x="568581" y="1563757"/>
            <a:ext cx="3063619" cy="6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b="1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ELCOME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4547EC-2E49-4926-90A3-6AF64FD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Exciting Projects in RAIL CUHK-SZ</a:t>
            </a:r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1. Introduction</a:t>
            </a:r>
          </a:p>
          <a:p>
            <a:r>
              <a:rPr lang="en-GB" altLang="zh-CN" dirty="0"/>
              <a:t>Separate the </a:t>
            </a:r>
            <a:r>
              <a:rPr lang="en-GB" altLang="zh-CN" b="1" dirty="0">
                <a:solidFill>
                  <a:srgbClr val="FF0000"/>
                </a:solidFill>
              </a:rPr>
              <a:t>read</a:t>
            </a:r>
            <a:r>
              <a:rPr lang="en-GB" altLang="zh-CN" dirty="0"/>
              <a:t> and </a:t>
            </a:r>
            <a:r>
              <a:rPr lang="en-GB" altLang="zh-CN" b="1" dirty="0">
                <a:solidFill>
                  <a:srgbClr val="FF0000"/>
                </a:solidFill>
              </a:rPr>
              <a:t>write</a:t>
            </a:r>
            <a:r>
              <a:rPr lang="en-GB" altLang="zh-CN" dirty="0"/>
              <a:t> operations by two programs. One program writes data and the other program reads data. Because we need to test whether the data is </a:t>
            </a:r>
            <a:r>
              <a:rPr lang="en-GB" altLang="zh-CN" b="1" dirty="0">
                <a:solidFill>
                  <a:srgbClr val="FF0000"/>
                </a:solidFill>
              </a:rPr>
              <a:t>still there </a:t>
            </a:r>
            <a:r>
              <a:rPr lang="en-GB" altLang="zh-CN" dirty="0"/>
              <a:t>after power is </a:t>
            </a:r>
            <a:r>
              <a:rPr lang="en-GB" altLang="zh-CN" b="1" dirty="0">
                <a:solidFill>
                  <a:srgbClr val="FF0000"/>
                </a:solidFill>
              </a:rPr>
              <a:t>turned off</a:t>
            </a:r>
            <a:r>
              <a:rPr lang="en-GB" altLang="zh-CN" dirty="0"/>
              <a:t>.</a:t>
            </a:r>
          </a:p>
          <a:p>
            <a:r>
              <a:rPr lang="en-GB" altLang="zh-CN" dirty="0"/>
              <a:t>Data can </a:t>
            </a:r>
            <a:r>
              <a:rPr lang="en-GB" altLang="zh-CN" b="1" dirty="0">
                <a:solidFill>
                  <a:srgbClr val="FF0000"/>
                </a:solidFill>
              </a:rPr>
              <a:t>only</a:t>
            </a:r>
            <a:r>
              <a:rPr lang="en-GB" altLang="zh-CN" dirty="0"/>
              <a:t> be read after the power is turned off, not written and then read.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On-Chip EEPROM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7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B06787-0D3C-4F8E-B785-1023D64C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2. Coding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336B2F-3E58-4DAE-AF63-5A55A56F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A0D68-4034-47FA-9084-4562032E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98E5EB1-7120-420B-8B19-D277EAE2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On-Chip EEPROM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8ED8CB-CF60-4205-B9C7-DD62A8DC1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3" b="34573"/>
          <a:stretch/>
        </p:blipFill>
        <p:spPr bwMode="auto">
          <a:xfrm>
            <a:off x="2793674" y="2391496"/>
            <a:ext cx="6581775" cy="278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D4C87E-F15A-4314-A362-C0884D82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(</a:t>
            </a:r>
            <a:r>
              <a:rPr lang="en-GB" b="1" dirty="0">
                <a:solidFill>
                  <a:srgbClr val="FF0000"/>
                </a:solidFill>
              </a:rPr>
              <a:t>Reading</a:t>
            </a:r>
            <a:r>
              <a:rPr lang="en-GB" dirty="0"/>
              <a:t>):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3B8C06-43AA-46E1-90E3-68B23E89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2A088-AEA0-46D3-93BE-1B47B360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DDADCF4-51A2-496E-B25A-6012E481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On-Chip EEPROM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02F9D8-7746-42E5-9916-9128BE5D8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9" b="10863"/>
          <a:stretch/>
        </p:blipFill>
        <p:spPr bwMode="auto">
          <a:xfrm>
            <a:off x="3773399" y="1548546"/>
            <a:ext cx="5222875" cy="493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4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D4C87E-F15A-4314-A362-C0884D82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write a </a:t>
            </a:r>
            <a:r>
              <a:rPr lang="en-GB" b="1" dirty="0">
                <a:solidFill>
                  <a:schemeClr val="accent1"/>
                </a:solidFill>
              </a:rPr>
              <a:t>byte</a:t>
            </a:r>
            <a:r>
              <a:rPr lang="en-GB" dirty="0"/>
              <a:t> type here, change </a:t>
            </a:r>
            <a:r>
              <a:rPr lang="en-GB" b="1" dirty="0">
                <a:solidFill>
                  <a:srgbClr val="FF0000"/>
                </a:solidFill>
              </a:rPr>
              <a:t>I</a:t>
            </a:r>
            <a:r>
              <a:rPr lang="en-GB" dirty="0"/>
              <a:t> to </a:t>
            </a:r>
            <a:r>
              <a:rPr lang="en-GB" b="1" dirty="0">
                <a:solidFill>
                  <a:schemeClr val="accent1"/>
                </a:solidFill>
              </a:rPr>
              <a:t>byte</a:t>
            </a:r>
            <a:r>
              <a:rPr lang="en-GB" b="1" dirty="0">
                <a:solidFill>
                  <a:srgbClr val="FF0000"/>
                </a:solidFill>
              </a:rPr>
              <a:t> variable </a:t>
            </a:r>
            <a:r>
              <a:rPr lang="en-GB" dirty="0"/>
              <a:t>or </a:t>
            </a:r>
            <a:r>
              <a:rPr lang="en-GB" b="1" dirty="0">
                <a:solidFill>
                  <a:srgbClr val="FF0000"/>
                </a:solidFill>
              </a:rPr>
              <a:t>numeric constant</a:t>
            </a:r>
            <a:r>
              <a:rPr lang="en-GB" dirty="0"/>
              <a:t>.</a:t>
            </a:r>
          </a:p>
          <a:p>
            <a:r>
              <a:rPr lang="en-GB" dirty="0"/>
              <a:t>EEPROM can only store </a:t>
            </a:r>
            <a:r>
              <a:rPr lang="en-GB" b="1" dirty="0">
                <a:solidFill>
                  <a:srgbClr val="FF0000"/>
                </a:solidFill>
              </a:rPr>
              <a:t>one byte </a:t>
            </a:r>
            <a:r>
              <a:rPr lang="en-GB" dirty="0"/>
              <a:t>of data at a time. </a:t>
            </a:r>
          </a:p>
          <a:p>
            <a:r>
              <a:rPr lang="en-GB" b="1" dirty="0">
                <a:solidFill>
                  <a:srgbClr val="FF0000"/>
                </a:solidFill>
              </a:rPr>
              <a:t>(a)</a:t>
            </a:r>
            <a:r>
              <a:rPr lang="en-GB" dirty="0"/>
              <a:t> To store </a:t>
            </a:r>
            <a:r>
              <a:rPr lang="en-GB" b="1" dirty="0">
                <a:solidFill>
                  <a:schemeClr val="accent1"/>
                </a:solidFill>
              </a:rPr>
              <a:t>int</a:t>
            </a:r>
            <a:r>
              <a:rPr lang="en-GB" dirty="0"/>
              <a:t> type variables (accounting for two bytes), we need to write a function:</a:t>
            </a:r>
          </a:p>
          <a:p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3B8C06-43AA-46E1-90E3-68B23E89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2A088-AEA0-46D3-93BE-1B47B360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DDADCF4-51A2-496E-B25A-6012E481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On-Chip EEPROM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F187D5-3B7E-42CD-BEFA-AF3B96990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6" r="36530" b="6885"/>
          <a:stretch/>
        </p:blipFill>
        <p:spPr bwMode="auto">
          <a:xfrm>
            <a:off x="3925021" y="4479638"/>
            <a:ext cx="434195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6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D4C87E-F15A-4314-A362-C0884D82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(b)</a:t>
            </a:r>
            <a:r>
              <a:rPr lang="en-GB" dirty="0"/>
              <a:t> Read the </a:t>
            </a:r>
            <a:r>
              <a:rPr lang="en-GB" b="1" dirty="0">
                <a:solidFill>
                  <a:schemeClr val="accent1"/>
                </a:solidFill>
              </a:rPr>
              <a:t>byte</a:t>
            </a:r>
            <a:r>
              <a:rPr lang="en-GB" dirty="0"/>
              <a:t> data and output it to the </a:t>
            </a:r>
            <a:r>
              <a:rPr lang="en-GB" b="1" dirty="0">
                <a:solidFill>
                  <a:srgbClr val="FF0000"/>
                </a:solidFill>
              </a:rPr>
              <a:t>serial port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(c)</a:t>
            </a:r>
            <a:r>
              <a:rPr lang="en-GB" dirty="0"/>
              <a:t> Open the serial monitor for the result.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3B8C06-43AA-46E1-90E3-68B23E89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2A088-AEA0-46D3-93BE-1B47B360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DDADCF4-51A2-496E-B25A-6012E481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On-Chip EEPROM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F36320-FCA5-42BC-9A4D-94DD45A06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7" b="22041"/>
          <a:stretch/>
        </p:blipFill>
        <p:spPr bwMode="auto">
          <a:xfrm>
            <a:off x="3626268" y="2283341"/>
            <a:ext cx="4916588" cy="7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107658-1406-42D7-8D90-86CEA015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42" y="4232272"/>
            <a:ext cx="415651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0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林天麟 教授</a:t>
            </a:r>
            <a:endParaRPr lang="en-US" altLang="zh-TW" sz="2800" b="1" dirty="0"/>
          </a:p>
          <a:p>
            <a:r>
              <a:rPr lang="zh-CN" altLang="en-US" dirty="0"/>
              <a:t>香港中文大学（深圳）</a:t>
            </a:r>
            <a:endParaRPr lang="en-US" altLang="zh-CN" dirty="0"/>
          </a:p>
          <a:p>
            <a:r>
              <a:rPr lang="zh-CN" altLang="en-US" dirty="0"/>
              <a:t>机器人与</a:t>
            </a:r>
            <a:r>
              <a:rPr lang="zh-TW" altLang="en-US" dirty="0"/>
              <a:t>人工智能实验室</a:t>
            </a:r>
            <a:endParaRPr lang="en-US" altLang="zh-TW" dirty="0"/>
          </a:p>
          <a:p>
            <a:r>
              <a:rPr lang="en-US" altLang="zh-CN" dirty="0"/>
              <a:t>WeChat: </a:t>
            </a:r>
            <a:r>
              <a:rPr lang="en-US" altLang="zh-CN" dirty="0" err="1"/>
              <a:t>tinlunlam</a:t>
            </a:r>
            <a:endParaRPr lang="zh-CN" altLang="en-US" dirty="0"/>
          </a:p>
        </p:txBody>
      </p:sp>
      <p:sp>
        <p:nvSpPr>
          <p:cNvPr id="21" name="AutoShape 2" descr="http://www.iso.cuhk.edu.hk/images/publication/CUHKUPDates/original/nsl520-CUHK(SZ)0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eaching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44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 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65834</TotalTime>
  <Words>221</Words>
  <Application>Microsoft Office PowerPoint</Application>
  <PresentationFormat>宽屏</PresentationFormat>
  <Paragraphs>39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楷体</vt:lpstr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机器人与人工智能实验室 Robotics and Artificial Intelligence Laboratory</vt:lpstr>
      <vt:lpstr>On-Chip EEPROM</vt:lpstr>
      <vt:lpstr>On-Chip EEPROM</vt:lpstr>
      <vt:lpstr>On-Chip EEPROM</vt:lpstr>
      <vt:lpstr>On-Chip EEPROM</vt:lpstr>
      <vt:lpstr>On-Chip EEPROM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Prof. Lam Tin Lun</dc:creator>
  <cp:lastModifiedBy>Robert Lau</cp:lastModifiedBy>
  <cp:revision>5588</cp:revision>
  <dcterms:created xsi:type="dcterms:W3CDTF">2015-04-26T15:28:14Z</dcterms:created>
  <dcterms:modified xsi:type="dcterms:W3CDTF">2020-07-16T08:06:26Z</dcterms:modified>
</cp:coreProperties>
</file>