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719" r:id="rId2"/>
    <p:sldId id="1200" r:id="rId3"/>
    <p:sldId id="1201" r:id="rId4"/>
    <p:sldId id="1202" r:id="rId5"/>
    <p:sldId id="1203" r:id="rId6"/>
    <p:sldId id="1204" r:id="rId7"/>
    <p:sldId id="1205" r:id="rId8"/>
    <p:sldId id="1206" r:id="rId9"/>
    <p:sldId id="1207" r:id="rId10"/>
    <p:sldId id="1208" r:id="rId11"/>
    <p:sldId id="1209" r:id="rId12"/>
    <p:sldId id="119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Ding Ning (IRIM)" initials="DDN(" lastIdx="1" clrIdx="0">
    <p:extLst>
      <p:ext uri="{19B8F6BF-5375-455C-9EA6-DF929625EA0E}">
        <p15:presenceInfo xmlns:p15="http://schemas.microsoft.com/office/powerpoint/2012/main" userId="S::dingning@CUHK.EDU.CN::874f7539-4773-4e13-9722-92a92a8fa1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9F"/>
    <a:srgbClr val="632E62"/>
    <a:srgbClr val="CC99FF"/>
    <a:srgbClr val="0000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8" autoAdjust="0"/>
    <p:restoredTop sz="85209" autoAdjust="0"/>
  </p:normalViewPr>
  <p:slideViewPr>
    <p:cSldViewPr snapToGrid="0" snapToObjects="1">
      <p:cViewPr varScale="1">
        <p:scale>
          <a:sx n="52" d="100"/>
          <a:sy n="52" d="100"/>
        </p:scale>
        <p:origin x="12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18340"/>
    </p:cViewPr>
  </p:sorter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9E657-5512-41EB-9F4E-2A6135FBD972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77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919F7-3BE7-8746-8796-EE404D9FBE6A}" type="datetimeFigureOut">
              <a:rPr kumimoji="1" lang="zh-CN" altLang="en-US" smtClean="0"/>
              <a:t>2020/7/16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1266F-39BA-0A4B-91B7-41F55E5A6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519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1266F-39BA-0A4B-91B7-41F55E5A698E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1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" b="1375"/>
          <a:stretch/>
        </p:blipFill>
        <p:spPr>
          <a:xfrm>
            <a:off x="5" y="1"/>
            <a:ext cx="12191996" cy="6858000"/>
          </a:xfrm>
          <a:prstGeom prst="rect">
            <a:avLst/>
          </a:prstGeom>
        </p:spPr>
      </p:pic>
      <p:sp>
        <p:nvSpPr>
          <p:cNvPr id="14" name="矩形 16"/>
          <p:cNvSpPr/>
          <p:nvPr userDrawn="1"/>
        </p:nvSpPr>
        <p:spPr>
          <a:xfrm>
            <a:off x="4" y="2235199"/>
            <a:ext cx="8302166" cy="157119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670" y="4986867"/>
            <a:ext cx="5757334" cy="1364266"/>
          </a:xfrm>
        </p:spPr>
        <p:txBody>
          <a:bodyPr>
            <a:normAutofit/>
          </a:bodyPr>
          <a:lstStyle>
            <a:lvl1pPr marL="0" indent="0" algn="l">
              <a:buNone/>
              <a:defRPr lang="zh-CN" altLang="en-US" sz="2400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2584575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kumimoji="1" lang="en-US" altLang="zh-CN"/>
              <a:t>Exciting Projects in RAIL CUHK-SZ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B8F4B19-15CE-6447-8B5B-203C99CD9CD4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9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1" t="35708" b="36372"/>
          <a:stretch/>
        </p:blipFill>
        <p:spPr bwMode="auto">
          <a:xfrm>
            <a:off x="174170" y="309796"/>
            <a:ext cx="5821347" cy="120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5085" y="2336800"/>
            <a:ext cx="7707085" cy="1365198"/>
          </a:xfrm>
        </p:spPr>
        <p:txBody>
          <a:bodyPr anchor="ctr">
            <a:normAutofit/>
          </a:bodyPr>
          <a:lstStyle>
            <a:lvl1pPr algn="l">
              <a:defRPr lang="zh-CN" altLang="en-US" sz="4800" b="1" kern="1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" t="45070" r="4189" b="45659"/>
          <a:stretch/>
        </p:blipFill>
        <p:spPr>
          <a:xfrm>
            <a:off x="0" y="1"/>
            <a:ext cx="12179299" cy="9271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24328" y="1320803"/>
            <a:ext cx="10720469" cy="4930769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9712412" y="6479316"/>
            <a:ext cx="1502332" cy="365125"/>
          </a:xfrm>
        </p:spPr>
        <p:txBody>
          <a:bodyPr/>
          <a:lstStyle>
            <a:lvl1pPr algn="r">
              <a:defRPr sz="11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HK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708" y="6479316"/>
            <a:ext cx="3575691" cy="365125"/>
          </a:xfrm>
        </p:spPr>
        <p:txBody>
          <a:bodyPr/>
          <a:lstStyle>
            <a:lvl1pPr algn="l"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5757" y="6479316"/>
            <a:ext cx="683339" cy="365125"/>
          </a:xfrm>
        </p:spPr>
        <p:txBody>
          <a:bodyPr/>
          <a:lstStyle>
            <a:lvl1pPr>
              <a:defRPr lang="zh-HK" altLang="en-US" sz="1100" kern="1200" smtClean="0">
                <a:solidFill>
                  <a:srgbClr val="9F9F9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</a:lstStyle>
          <a:p>
            <a:fld id="{A1882B6D-F4EF-467E-B0D5-6F92A8C1D7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16"/>
          <p:cNvSpPr/>
          <p:nvPr userDrawn="1"/>
        </p:nvSpPr>
        <p:spPr>
          <a:xfrm>
            <a:off x="0" y="932"/>
            <a:ext cx="12192000" cy="94936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8320" y="84549"/>
            <a:ext cx="3432584" cy="77045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328" y="51841"/>
            <a:ext cx="7884064" cy="835874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/>
              <a:t>Exciting Projects in RAIL CUHK-SZ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4B19-15CE-6447-8B5B-203C99CD9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机器人与人工智能实验室</a:t>
            </a:r>
            <a:br>
              <a:rPr lang="en-US" altLang="zh-TW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Robotics and Artificial Intelligence Laboratory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EFD86E7D-F71F-4A59-A494-BF6D94D65ABC}"/>
              </a:ext>
            </a:extLst>
          </p:cNvPr>
          <p:cNvSpPr txBox="1">
            <a:spLocks/>
          </p:cNvSpPr>
          <p:nvPr/>
        </p:nvSpPr>
        <p:spPr>
          <a:xfrm>
            <a:off x="568581" y="1563757"/>
            <a:ext cx="3063619" cy="6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800" b="1" kern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ELCOME</a:t>
            </a:r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</a:t>
            </a:r>
            <a:r>
              <a:rPr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64547EC-2E49-4926-90A3-6AF64FDC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Exciting Projects in RAIL CUHK-SZ</a:t>
            </a:r>
            <a:endParaRPr kumimoji="1"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2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6192245-3457-4918-A49F-B7B006C68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Next: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7321AF-8982-4FED-8894-42F705C5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603885-EE40-4EDB-8611-3B67F882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3206139-F29D-46FA-87DE-E7CBB4C3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On-Board EEPROM</a:t>
            </a:r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3CF61B7-8013-4B93-BB58-0354490167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25" b="12996"/>
          <a:stretch/>
        </p:blipFill>
        <p:spPr bwMode="auto">
          <a:xfrm>
            <a:off x="2614492" y="1320803"/>
            <a:ext cx="6963016" cy="519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34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6192245-3457-4918-A49F-B7B006C68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the serial port. The stored </a:t>
            </a:r>
            <a:r>
              <a:rPr lang="en-GB" b="1" dirty="0">
                <a:solidFill>
                  <a:srgbClr val="FF0000"/>
                </a:solidFill>
              </a:rPr>
              <a:t>character array </a:t>
            </a:r>
            <a:r>
              <a:rPr lang="en-GB" dirty="0"/>
              <a:t>is successfully output: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7321AF-8982-4FED-8894-42F705C5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603885-EE40-4EDB-8611-3B67F882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3206139-F29D-46FA-87DE-E7CBB4C3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On-Board EEPROM</a:t>
            </a:r>
            <a:endParaRPr lang="en-GB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2A76779-3999-4CC2-831C-B9108F79B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298" y="2533650"/>
            <a:ext cx="5631403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68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title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/>
              <a:t>林天麟 教授</a:t>
            </a:r>
            <a:endParaRPr lang="en-US" altLang="zh-TW" sz="2800" b="1" dirty="0"/>
          </a:p>
          <a:p>
            <a:r>
              <a:rPr lang="zh-CN" altLang="en-US" dirty="0"/>
              <a:t>香港中文大学（深圳）</a:t>
            </a:r>
            <a:endParaRPr lang="en-US" altLang="zh-CN" dirty="0"/>
          </a:p>
          <a:p>
            <a:r>
              <a:rPr lang="zh-CN" altLang="en-US" dirty="0"/>
              <a:t>机器人与</a:t>
            </a:r>
            <a:r>
              <a:rPr lang="zh-TW" altLang="en-US" dirty="0"/>
              <a:t>人工智能实验室</a:t>
            </a:r>
            <a:endParaRPr lang="en-US" altLang="zh-TW" dirty="0"/>
          </a:p>
          <a:p>
            <a:r>
              <a:rPr lang="en-US" altLang="zh-CN" dirty="0"/>
              <a:t>WeChat: </a:t>
            </a:r>
            <a:r>
              <a:rPr lang="en-US" altLang="zh-CN" dirty="0" err="1"/>
              <a:t>tinlunlam</a:t>
            </a:r>
            <a:endParaRPr lang="zh-CN" altLang="en-US" dirty="0"/>
          </a:p>
        </p:txBody>
      </p:sp>
      <p:sp>
        <p:nvSpPr>
          <p:cNvPr id="21" name="AutoShape 2" descr="http://www.iso.cuhk.edu.hk/images/publication/CUHKUPDates/original/nsl520-CUHK(SZ)08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Teaching Buil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3443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552037" y="2894570"/>
            <a:ext cx="5087926" cy="1783234"/>
          </a:xfrm>
        </p:spPr>
        <p:txBody>
          <a:bodyPr>
            <a:noAutofit/>
          </a:bodyPr>
          <a:lstStyle/>
          <a:p>
            <a:pPr algn="ctr"/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HANK </a:t>
            </a:r>
            <a:r>
              <a:rPr lang="en-US" altLang="zh-TW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zh-TW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9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b="1" dirty="0"/>
              <a:t>1. Introduction</a:t>
            </a:r>
          </a:p>
          <a:p>
            <a:r>
              <a:rPr lang="en-GB" altLang="zh-CN" dirty="0"/>
              <a:t>The </a:t>
            </a:r>
            <a:r>
              <a:rPr lang="en-GB" altLang="zh-CN" b="1" dirty="0">
                <a:solidFill>
                  <a:srgbClr val="FF0000"/>
                </a:solidFill>
              </a:rPr>
              <a:t>AT24C32D</a:t>
            </a:r>
            <a:r>
              <a:rPr lang="en-GB" altLang="zh-CN" dirty="0"/>
              <a:t> memory chip is a </a:t>
            </a:r>
            <a:r>
              <a:rPr lang="en-GB" altLang="zh-CN" b="1" dirty="0">
                <a:solidFill>
                  <a:srgbClr val="FF0000"/>
                </a:solidFill>
              </a:rPr>
              <a:t>two-wire serial</a:t>
            </a:r>
            <a:r>
              <a:rPr lang="en-GB" altLang="zh-CN" dirty="0"/>
              <a:t> EEPROM chip of Atmel with a capacity of 4096 x 8bits, or 32k bits.</a:t>
            </a:r>
          </a:p>
          <a:p>
            <a:endParaRPr lang="en-GB" altLang="zh-CN" dirty="0"/>
          </a:p>
          <a:p>
            <a:r>
              <a:rPr lang="en-GB" altLang="zh-CN" dirty="0"/>
              <a:t>Equipped with the I2C communication interface, the chip integrated on the board mainly stores the </a:t>
            </a:r>
            <a:r>
              <a:rPr lang="en-GB" altLang="zh-CN" b="1" dirty="0">
                <a:solidFill>
                  <a:srgbClr val="FF0000"/>
                </a:solidFill>
              </a:rPr>
              <a:t>gait</a:t>
            </a:r>
            <a:r>
              <a:rPr lang="en-GB" altLang="zh-CN" dirty="0"/>
              <a:t> and </a:t>
            </a:r>
            <a:r>
              <a:rPr lang="en-GB" altLang="zh-CN" b="1" dirty="0">
                <a:solidFill>
                  <a:srgbClr val="FF0000"/>
                </a:solidFill>
              </a:rPr>
              <a:t>posture</a:t>
            </a:r>
            <a:r>
              <a:rPr lang="en-GB" altLang="zh-CN" dirty="0"/>
              <a:t> data of the cat. 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On-Board EEPROM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78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 Read </a:t>
            </a:r>
            <a:r>
              <a:rPr lang="en-GB" altLang="zh-CN" b="1" dirty="0">
                <a:solidFill>
                  <a:srgbClr val="FF0000"/>
                </a:solidFill>
              </a:rPr>
              <a:t>5 bytes </a:t>
            </a:r>
            <a:r>
              <a:rPr lang="en-GB" altLang="zh-CN" dirty="0"/>
              <a:t>of data from the chip's </a:t>
            </a:r>
            <a:r>
              <a:rPr lang="en-GB" altLang="zh-CN" b="1" dirty="0">
                <a:solidFill>
                  <a:srgbClr val="FF0000"/>
                </a:solidFill>
              </a:rPr>
              <a:t>address 0</a:t>
            </a:r>
            <a:r>
              <a:rPr lang="en-GB" altLang="zh-CN" dirty="0"/>
              <a:t>, and then read </a:t>
            </a:r>
            <a:r>
              <a:rPr lang="en-GB" altLang="zh-CN" b="1" dirty="0">
                <a:solidFill>
                  <a:srgbClr val="FF0000"/>
                </a:solidFill>
              </a:rPr>
              <a:t>another</a:t>
            </a:r>
            <a:r>
              <a:rPr lang="en-GB" altLang="zh-CN" dirty="0"/>
              <a:t> 5 bytes. It can be seen that when the 5 bytes of data are read for the second time, the previous 5 bytes continue to be read </a:t>
            </a:r>
            <a:r>
              <a:rPr lang="en-GB" altLang="zh-CN" b="1" dirty="0">
                <a:solidFill>
                  <a:srgbClr val="FF0000"/>
                </a:solidFill>
              </a:rPr>
              <a:t>automatically</a:t>
            </a:r>
            <a:r>
              <a:rPr lang="en-GB" altLang="zh-CN" dirty="0"/>
              <a:t>.</a:t>
            </a:r>
          </a:p>
          <a:p>
            <a:endParaRPr lang="en-GB" altLang="zh-CN" dirty="0"/>
          </a:p>
          <a:p>
            <a:r>
              <a:rPr lang="en-GB" altLang="zh-CN" dirty="0"/>
              <a:t>In other words, when reading data repeatedly, we don't need to always write the address. Because the address will automatically </a:t>
            </a:r>
            <a:r>
              <a:rPr lang="en-GB" altLang="zh-CN" b="1" dirty="0">
                <a:solidFill>
                  <a:srgbClr val="FF0000"/>
                </a:solidFill>
              </a:rPr>
              <a:t>move down</a:t>
            </a:r>
            <a:r>
              <a:rPr lang="en-GB" altLang="zh-CN" dirty="0"/>
              <a:t>.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On-Board EEPROM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58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b="1" dirty="0"/>
              <a:t>2. Coding</a:t>
            </a:r>
            <a:r>
              <a:rPr lang="en-GB" altLang="zh-CN" dirty="0"/>
              <a:t> (</a:t>
            </a:r>
            <a:r>
              <a:rPr lang="en-GB" altLang="zh-CN" b="1" dirty="0">
                <a:solidFill>
                  <a:srgbClr val="FF0000"/>
                </a:solidFill>
              </a:rPr>
              <a:t>Read data</a:t>
            </a:r>
            <a:r>
              <a:rPr lang="en-GB" altLang="zh-CN" dirty="0"/>
              <a:t>)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On-Board EEPROM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8E831C-CCC4-4AB6-AD68-EA9AA6EAC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3" b="74142"/>
          <a:stretch/>
        </p:blipFill>
        <p:spPr bwMode="auto">
          <a:xfrm>
            <a:off x="1928627" y="2178886"/>
            <a:ext cx="8334745" cy="371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16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Next: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On-Board EEPROM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E613A6-9B34-45C0-82BD-DD41FE821E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90" b="44915"/>
          <a:stretch/>
        </p:blipFill>
        <p:spPr bwMode="auto">
          <a:xfrm>
            <a:off x="2548339" y="1549564"/>
            <a:ext cx="7072445" cy="492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65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/>
              <a:t>Next: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On-Board EEPROM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84D867C-FE6B-4B5F-9292-19A605106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84" b="10304"/>
          <a:stretch/>
        </p:blipFill>
        <p:spPr bwMode="auto">
          <a:xfrm>
            <a:off x="2665847" y="989736"/>
            <a:ext cx="6837430" cy="559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08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b="1" dirty="0"/>
              <a:t>3. Uploading</a:t>
            </a:r>
          </a:p>
          <a:p>
            <a:r>
              <a:rPr lang="en-GB" altLang="zh-CN" dirty="0"/>
              <a:t>Open the serial port, the specific information of the first skill is read. It is exactly </a:t>
            </a:r>
            <a:r>
              <a:rPr lang="en-GB" altLang="zh-CN" b="1" dirty="0">
                <a:solidFill>
                  <a:srgbClr val="FF0000"/>
                </a:solidFill>
              </a:rPr>
              <a:t>the same </a:t>
            </a:r>
            <a:r>
              <a:rPr lang="en-GB" altLang="zh-CN" dirty="0"/>
              <a:t>as the data in the </a:t>
            </a:r>
            <a:r>
              <a:rPr lang="en-GB" altLang="zh-CN" dirty="0" err="1"/>
              <a:t>Instinct.h</a:t>
            </a:r>
            <a:r>
              <a:rPr lang="en-GB" altLang="zh-CN" dirty="0"/>
              <a:t> file. </a:t>
            </a:r>
          </a:p>
          <a:p>
            <a:endParaRPr lang="en-GB" altLang="zh-CN" dirty="0"/>
          </a:p>
          <a:p>
            <a:r>
              <a:rPr lang="en-GB" altLang="zh-CN" dirty="0"/>
              <a:t>This is ready for the next step we directly read the EEPROM data of the IIC interface for </a:t>
            </a:r>
            <a:r>
              <a:rPr lang="en-GB" altLang="zh-CN" b="1" dirty="0">
                <a:solidFill>
                  <a:srgbClr val="FF0000"/>
                </a:solidFill>
              </a:rPr>
              <a:t>gait control</a:t>
            </a:r>
            <a:r>
              <a:rPr lang="en-GB" altLang="zh-CN" dirty="0"/>
              <a:t>.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On-Board EEPROM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85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DBFA17A-39B3-46CE-9C1A-B4D68C7E5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73" y="1417651"/>
            <a:ext cx="10720469" cy="4930769"/>
          </a:xfrm>
        </p:spPr>
        <p:txBody>
          <a:bodyPr/>
          <a:lstStyle/>
          <a:p>
            <a:r>
              <a:rPr lang="en-GB" b="1" dirty="0"/>
              <a:t>4. Result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C08862-46D0-42D7-BB8D-6151EC3D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2730C1-BC4B-4C54-B90D-80A8653D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60905B0-E970-4A21-B254-6A98F00A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On-Board EEPROM</a:t>
            </a:r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F242C9-A6AB-4890-9E58-4FF7D0FF2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860" y="1512899"/>
            <a:ext cx="9735127" cy="478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DBFA17A-39B3-46CE-9C1A-B4D68C7E5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328" y="1320803"/>
            <a:ext cx="3201127" cy="4930769"/>
          </a:xfrm>
        </p:spPr>
        <p:txBody>
          <a:bodyPr/>
          <a:lstStyle/>
          <a:p>
            <a:r>
              <a:rPr lang="en-GB" dirty="0"/>
              <a:t>The specific </a:t>
            </a:r>
            <a:r>
              <a:rPr lang="en-GB" b="1" dirty="0">
                <a:solidFill>
                  <a:srgbClr val="FF0000"/>
                </a:solidFill>
              </a:rPr>
              <a:t>code</a:t>
            </a:r>
            <a:r>
              <a:rPr lang="en-GB" dirty="0"/>
              <a:t> and </a:t>
            </a:r>
            <a:r>
              <a:rPr lang="en-GB" b="1" dirty="0">
                <a:solidFill>
                  <a:srgbClr val="FF0000"/>
                </a:solidFill>
              </a:rPr>
              <a:t>comments</a:t>
            </a:r>
            <a:r>
              <a:rPr lang="en-GB" dirty="0"/>
              <a:t> for writing data: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C08862-46D0-42D7-BB8D-6151EC3D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b="1"/>
              <a:t>Exciting Projects in RAIL CUHK-SZ</a:t>
            </a:r>
            <a:endParaRPr lang="zh-HK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2730C1-BC4B-4C54-B90D-80A8653D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2B6D-F4EF-467E-B0D5-6F92A8C1D7D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60905B0-E970-4A21-B254-6A98F00A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On-Board EEPROM</a:t>
            </a:r>
            <a:endParaRPr lang="en-GB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5AB3420-4C0B-48F0-BE3B-8053724D1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4" b="50000"/>
          <a:stretch/>
        </p:blipFill>
        <p:spPr bwMode="auto">
          <a:xfrm>
            <a:off x="4488876" y="1154936"/>
            <a:ext cx="6269264" cy="550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47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办公室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65858</TotalTime>
  <Words>336</Words>
  <Application>Microsoft Office PowerPoint</Application>
  <PresentationFormat>宽屏</PresentationFormat>
  <Paragraphs>60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楷体</vt:lpstr>
      <vt:lpstr>微软雅黑</vt:lpstr>
      <vt:lpstr>微软雅黑</vt:lpstr>
      <vt:lpstr>Arial</vt:lpstr>
      <vt:lpstr>Calibri</vt:lpstr>
      <vt:lpstr>Calibri Light</vt:lpstr>
      <vt:lpstr>Wingdings</vt:lpstr>
      <vt:lpstr>Office 主题</vt:lpstr>
      <vt:lpstr>机器人与人工智能实验室 Robotics and Artificial Intelligence Laboratory</vt:lpstr>
      <vt:lpstr>On-Board EEPROM</vt:lpstr>
      <vt:lpstr>On-Board EEPROM</vt:lpstr>
      <vt:lpstr>On-Board EEPROM</vt:lpstr>
      <vt:lpstr>On-Board EEPROM</vt:lpstr>
      <vt:lpstr>On-Board EEPROM</vt:lpstr>
      <vt:lpstr>On-Board EEPROM</vt:lpstr>
      <vt:lpstr>On-Board EEPROM</vt:lpstr>
      <vt:lpstr>On-Board EEPROM</vt:lpstr>
      <vt:lpstr>On-Board EEPROM</vt:lpstr>
      <vt:lpstr>On-Board EEPROM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Prof. Lam Tin Lun</dc:creator>
  <cp:lastModifiedBy>Robert Lau</cp:lastModifiedBy>
  <cp:revision>5589</cp:revision>
  <dcterms:created xsi:type="dcterms:W3CDTF">2015-04-26T15:28:14Z</dcterms:created>
  <dcterms:modified xsi:type="dcterms:W3CDTF">2020-07-16T08:07:19Z</dcterms:modified>
</cp:coreProperties>
</file>